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7" r:id="rId5"/>
    <p:sldId id="310" r:id="rId6"/>
    <p:sldId id="264" r:id="rId7"/>
    <p:sldId id="311" r:id="rId8"/>
    <p:sldId id="290" r:id="rId9"/>
    <p:sldId id="265" r:id="rId10"/>
    <p:sldId id="289" r:id="rId11"/>
    <p:sldId id="281" r:id="rId12"/>
    <p:sldId id="266" r:id="rId13"/>
    <p:sldId id="293" r:id="rId14"/>
    <p:sldId id="267" r:id="rId15"/>
    <p:sldId id="296" r:id="rId16"/>
    <p:sldId id="295" r:id="rId17"/>
    <p:sldId id="297" r:id="rId18"/>
    <p:sldId id="298" r:id="rId19"/>
    <p:sldId id="299" r:id="rId20"/>
    <p:sldId id="312" r:id="rId21"/>
    <p:sldId id="263" r:id="rId22"/>
  </p:sldIdLst>
  <p:sldSz cx="18288000" cy="10287000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s+ph6qZ9n42Y23f9Tg/EcZjr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8F1123F-942A-7CDE-1F98-F3BF4DA0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ECB3F730-3E01-F6F1-36FC-9A3B52186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5E5714F8-87C8-BFB3-4EA5-937C4F2B3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1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5A02C695-5C2D-C3D0-D52F-F26A6F054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91880F96-C54C-B6F8-0C5F-E84CF329E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E823A518-12B2-8D0C-5DDA-7AD72919E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92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D0EC6AD-32D3-C850-B723-0E6ADA69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D3BE2E55-A0C5-154B-34CD-95AD0DDB4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8ABA2CC2-D6A0-BCD4-4019-43C414F2A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871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477F40B-8902-63FA-2344-7C66830B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E07BEA75-FA50-B4FF-E2BB-0D97848C7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8DD0025B-2615-E2F3-8822-438F6BA9C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424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A40720A-BF41-E9BA-13E8-E7D731A5C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998B3671-5A4E-A94B-1C03-CD5296191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199C6A9C-B19B-4DCE-8A11-3E913EB52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677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90B5E68-CC5B-7EB4-F009-08B69945F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63D3B51B-C502-6665-5AA3-477534963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1050E565-2A15-251A-7580-813965803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091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F2797D3-4FFA-FB91-2901-94C974FC0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F5605A3A-8098-A3FE-F226-07B9F07552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EF940957-20B6-E7A8-35FB-430EA8150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656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F9540A93-2F71-07EB-DA07-03696F4E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E7EE79E9-DCFE-1C46-DADF-67B672B8B3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A590A36-5EF8-E5D9-682F-09FBDBEEAA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748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66BEF1AC-D0E7-48C9-95AD-2343275D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71D0820E-07FD-C347-4667-312EC939C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76A7F77D-555F-7451-E0FC-D27726DA8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187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34EFC3D-3265-15EB-6E17-FF189FB4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037F2CE5-08B3-102E-18BE-3A38FCDAF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DDC7DBF0-4C57-4D2C-6655-FF972601C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87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1c0bef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b1c0bef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3A18BF0-8BBC-A909-0DEB-864E00C0D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2861D5BE-5B5F-6602-88ED-3936E71650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B1D5CF46-7025-1B2C-D189-C59328BE2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97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D08BF07-24B9-79AE-76EE-08AFCD5C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B7B3E134-31A8-1A60-9132-3CAB49CF0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18778B1-EB40-7AF0-854E-E716FF9029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74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C7A1B5A-FA56-64E1-B548-62D80877D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020A02EB-3E9D-44F9-6232-3A253A9ADD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0D6F1FED-84B1-D540-DAD3-E2A66985F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30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B1E5D36-5FCF-9325-23D0-CA3D042A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2CF6290-E58B-8078-6402-6A457F8BE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581617A3-94B6-A7B2-AF67-CCCC6A494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788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77ACEE0-79D8-8805-954F-94FDC5243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3DF3074E-5DA0-DA91-0ADC-0518F94590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8F77B972-0C74-2281-72C8-52C06A770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75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20EA9D5-419F-F3B1-F42C-EE2ECC90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097D67EA-F866-9140-94E5-044C32F2DF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12A6A66E-F623-9AF0-DC25-D872CEC0C0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6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9B640B92-23DB-884B-BBC8-2806FE502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47D46056-B911-21C2-0257-8023DE53A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09E52736-81CC-A37A-8EF4-1D67238C6E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23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hyperlink" Target="mailto:contato@youthidiomas.com.b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://www.instagram.com/youthidiomas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api.whatsapp.com/send?phone=5585985249935&amp;text=Ol%C3%A1%2C+gostaria+de+saber+mais+sobre+os+cursos+de+tecnologia+e+idiomas%C2%A0da%C2%A0Youth%C2%A0%3A%2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pmjs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593268" y="127922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300284" y="1262685"/>
            <a:ext cx="656861" cy="459803"/>
          </a:xfrm>
          <a:custGeom>
            <a:avLst/>
            <a:gdLst/>
            <a:ahLst/>
            <a:cxnLst/>
            <a:rect l="l" t="t" r="r" b="b"/>
            <a:pathLst>
              <a:path w="656861" h="459803" extrusionOk="0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6" name="Google Shape;86;p1"/>
          <p:cNvSpPr txBox="1"/>
          <p:nvPr/>
        </p:nvSpPr>
        <p:spPr>
          <a:xfrm>
            <a:off x="9486254" y="155760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92650" y="930537"/>
            <a:ext cx="3412360" cy="2353560"/>
          </a:xfrm>
          <a:custGeom>
            <a:avLst/>
            <a:gdLst/>
            <a:ahLst/>
            <a:cxnLst/>
            <a:rect l="l" t="t" r="r" b="b"/>
            <a:pathLst>
              <a:path w="3412360" h="2353560" extrusionOk="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6057" t="-45763" r="-16057" b="-45763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8" name="Google Shape;88;p1"/>
          <p:cNvSpPr txBox="1"/>
          <p:nvPr/>
        </p:nvSpPr>
        <p:spPr>
          <a:xfrm>
            <a:off x="12351661" y="124630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7700" y="4723650"/>
            <a:ext cx="18288000" cy="32091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84814" y="5247619"/>
            <a:ext cx="8912032" cy="189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Node.js e Git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195350" y="8096250"/>
            <a:ext cx="3066000" cy="2183100"/>
          </a:xfrm>
          <a:prstGeom prst="rect">
            <a:avLst/>
          </a:prstGeom>
          <a:solidFill>
            <a:srgbClr val="03030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12368" y="4952154"/>
            <a:ext cx="29262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05</a:t>
            </a:r>
            <a:endParaRPr sz="32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22810" y="7093759"/>
            <a:ext cx="1964400" cy="459900"/>
          </a:xfrm>
          <a:prstGeom prst="roundRect">
            <a:avLst>
              <a:gd name="adj" fmla="val 16667"/>
            </a:avLst>
          </a:prstGeom>
          <a:solidFill>
            <a:srgbClr val="1600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05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499954">
            <a:off x="10553293" y="3109771"/>
            <a:ext cx="7856424" cy="7856424"/>
          </a:xfrm>
          <a:custGeom>
            <a:avLst/>
            <a:gdLst/>
            <a:ahLst/>
            <a:cxnLst/>
            <a:rect l="l" t="t" r="r" b="b"/>
            <a:pathLst>
              <a:path w="7852008" h="7852008" extrusionOk="0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l="15103" t="53757"/>
          <a:stretch/>
        </p:blipFill>
        <p:spPr>
          <a:xfrm rot="1538247">
            <a:off x="2878131" y="8196129"/>
            <a:ext cx="5945240" cy="242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8A869C47-2E9F-A2BA-16BC-4012E3E6A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FFAC2C7-BC89-2F15-AE57-11B43074931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8C61BFB4-001C-BDB8-5858-9FA9EFB11F24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Instalando um pacote como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DF9F5C97-9137-FF0C-A933-F7DFFE7BBE94}"/>
              </a:ext>
            </a:extLst>
          </p:cNvPr>
          <p:cNvSpPr txBox="1"/>
          <p:nvPr/>
        </p:nvSpPr>
        <p:spPr>
          <a:xfrm>
            <a:off x="402723" y="1547616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421B8B-2B52-319A-6AC0-3F96D737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99" y="2973600"/>
            <a:ext cx="11096723" cy="9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9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A2FC606-B820-70D1-BBEA-6F90FD8A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DEA19208-A3E8-F47E-126F-C3EA7356B807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529FC13A-023D-542C-AB61-3033E1A792EC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Atualização de pacotes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9F6F77B0-D79D-547E-CA8E-AFBD559124D5}"/>
              </a:ext>
            </a:extLst>
          </p:cNvPr>
          <p:cNvSpPr txBox="1"/>
          <p:nvPr/>
        </p:nvSpPr>
        <p:spPr>
          <a:xfrm>
            <a:off x="1447752" y="2172900"/>
            <a:ext cx="15437100" cy="6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Constantemente os pacotes do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são atualizados por seus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desenvolvedores;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Temos então o comando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update;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Que vai fazer a atualização de todos os pacotes instalados no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 err="1">
                <a:solidFill>
                  <a:schemeClr val="bg1"/>
                </a:solidFill>
              </a:rPr>
              <a:t>package.json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É possível atualizar um pacote específico com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update &lt;nome&gt;</a:t>
            </a:r>
          </a:p>
        </p:txBody>
      </p:sp>
    </p:spTree>
    <p:extLst>
      <p:ext uri="{BB962C8B-B14F-4D97-AF65-F5344CB8AC3E}">
        <p14:creationId xmlns:p14="http://schemas.microsoft.com/office/powerpoint/2010/main" val="110133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E9666E4-38BA-224B-F461-3406D0AC9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AEA43883-752D-83EF-2703-8F4AD9058932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F4EF0B03-C346-A1A2-5CC4-0CAAFB55D177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Criando scripts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D48B312-B269-7F55-8CE2-37B429C09B1D}"/>
              </a:ext>
            </a:extLst>
          </p:cNvPr>
          <p:cNvSpPr txBox="1"/>
          <p:nvPr/>
        </p:nvSpPr>
        <p:spPr>
          <a:xfrm>
            <a:off x="1447752" y="2172900"/>
            <a:ext cx="15437100" cy="55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É possível criar rotinas com 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também;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Ou seja, executamos uma série de comandos com apenas um;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Utilizamos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run</a:t>
            </a:r>
            <a:r>
              <a:rPr lang="pt-BR" sz="3600" dirty="0">
                <a:solidFill>
                  <a:schemeClr val="bg1"/>
                </a:solidFill>
              </a:rPr>
              <a:t> &lt;script&gt;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Onde &lt;script&gt; é o nome da sequência de comandos que configuramos;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129451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68F2951-09E5-83AA-637A-11FFE71EC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63A02824-6BED-B92F-10E2-59B353C556FB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2DC8A4F8-A53D-2AE5-E895-0D1C2E4D675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Criando scripts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3E480E5-1B10-AA7A-04C5-82E0358F7B4C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0AAC707-1FA5-CF62-123A-087EE107D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57" y="3423468"/>
            <a:ext cx="8427951" cy="55788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CB1909-8230-0FB5-D81A-59AF957CE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57" y="9002348"/>
            <a:ext cx="10388216" cy="74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5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B8188BD-BADC-D1E0-C582-9F9AF0D41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3BE00BE6-D3EF-FC84-0EE8-C2EEDD1B5AC7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B9A015BD-E4BF-E674-44B5-388F9C94CC59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Instalando pacote global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17F27F06-E4D3-65C4-56A7-0DDC1D6F8EB1}"/>
              </a:ext>
            </a:extLst>
          </p:cNvPr>
          <p:cNvSpPr txBox="1"/>
          <p:nvPr/>
        </p:nvSpPr>
        <p:spPr>
          <a:xfrm>
            <a:off x="1447752" y="2172900"/>
            <a:ext cx="15437100" cy="640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Um pacote global não fica salvo na pasta </a:t>
            </a:r>
            <a:r>
              <a:rPr lang="pt-BR" sz="3600" dirty="0" err="1">
                <a:solidFill>
                  <a:schemeClr val="bg1"/>
                </a:solidFill>
              </a:rPr>
              <a:t>node_modules</a:t>
            </a:r>
            <a:r>
              <a:rPr lang="pt-BR" sz="3600" dirty="0">
                <a:solidFill>
                  <a:schemeClr val="bg1"/>
                </a:solidFill>
              </a:rPr>
              <a:t> do projeto;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Ele fica salvo no computador do usuário;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A vantagem é que podemos acessá-lo em qualquer local via terminal;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Utilizamos a flag -g em node </a:t>
            </a:r>
            <a:r>
              <a:rPr lang="pt-BR" sz="3600" dirty="0" err="1">
                <a:solidFill>
                  <a:schemeClr val="bg1"/>
                </a:solidFill>
              </a:rPr>
              <a:t>install</a:t>
            </a:r>
            <a:r>
              <a:rPr lang="pt-BR" sz="3600" dirty="0">
                <a:solidFill>
                  <a:schemeClr val="bg1"/>
                </a:solidFill>
              </a:rPr>
              <a:t>;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install</a:t>
            </a:r>
            <a:r>
              <a:rPr lang="pt-BR" sz="3600" dirty="0">
                <a:solidFill>
                  <a:schemeClr val="bg1"/>
                </a:solidFill>
              </a:rPr>
              <a:t> –g &lt;nome do módulo&gt;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Caso não consiga encontrar de cara, pode </a:t>
            </a:r>
            <a:r>
              <a:rPr lang="pt-BR" sz="3600" dirty="0" err="1">
                <a:solidFill>
                  <a:schemeClr val="bg1"/>
                </a:solidFill>
              </a:rPr>
              <a:t>er</a:t>
            </a:r>
            <a:r>
              <a:rPr lang="pt-BR" sz="3600" dirty="0">
                <a:solidFill>
                  <a:schemeClr val="bg1"/>
                </a:solidFill>
              </a:rPr>
              <a:t> necessário utilizar o comando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link &lt;nome do módulo&gt;</a:t>
            </a:r>
          </a:p>
        </p:txBody>
      </p:sp>
    </p:spTree>
    <p:extLst>
      <p:ext uri="{BB962C8B-B14F-4D97-AF65-F5344CB8AC3E}">
        <p14:creationId xmlns:p14="http://schemas.microsoft.com/office/powerpoint/2010/main" val="46258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3CD407D-6989-DF01-9D9B-C4898441E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F4FDA08F-D774-84C0-5535-D4455EB9E309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F2FC249-964F-87AA-C8A7-90A0B909769B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Instalando pacote global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38C2D390-61FC-7370-BF69-EF6D128ADCA3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DD7EA7-7DF6-8906-B77C-C8BCD7CC0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52" y="3762468"/>
            <a:ext cx="10694289" cy="36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687FA8C-1727-5D2D-901C-9025D28F6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9D08398-03B8-CF6D-47C8-923A0B786E41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EE3F1576-DB75-BCCF-56B9-1195B9BCF7D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Executando scripts com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npx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DAAFB374-BDE9-AF81-F427-0C84E16FE4E3}"/>
              </a:ext>
            </a:extLst>
          </p:cNvPr>
          <p:cNvSpPr txBox="1"/>
          <p:nvPr/>
        </p:nvSpPr>
        <p:spPr>
          <a:xfrm>
            <a:off x="1447752" y="2172900"/>
            <a:ext cx="15437100" cy="658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Alguns pacotes são scripts executáveis, que resultam em alguma ação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no nosso computador;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Como por exemplo a instalação do </a:t>
            </a:r>
            <a:r>
              <a:rPr lang="pt-BR" sz="3600" dirty="0" err="1">
                <a:solidFill>
                  <a:schemeClr val="bg1"/>
                </a:solidFill>
              </a:rPr>
              <a:t>React</a:t>
            </a:r>
            <a:r>
              <a:rPr lang="pt-BR" sz="3600" dirty="0">
                <a:solidFill>
                  <a:schemeClr val="bg1"/>
                </a:solidFill>
              </a:rPr>
              <a:t>, que é feita pelo </a:t>
            </a:r>
            <a:r>
              <a:rPr lang="pt-BR" sz="3600" dirty="0" err="1">
                <a:solidFill>
                  <a:schemeClr val="bg1"/>
                </a:solidFill>
              </a:rPr>
              <a:t>npx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Desta maneira uma série de processos são simplificados por este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executor;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110393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04C8A8F-9CB9-F47F-5C9C-937694371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37AA3EAB-4FD1-D31A-04BB-6753677105E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3035B152-4EE6-61F6-C64C-3D26D45F315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Renomeando um arquivo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4822C3A4-62D2-B19D-877B-CB2E0E8A279E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C973D2-84D4-67B1-1D1C-403A266A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51" y="3423468"/>
            <a:ext cx="7094669" cy="47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4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743CA15-6F42-A302-0C5D-352B0830A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63B2C6A-A0C1-DDD3-4E1E-57750977081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92C6962D-4BB7-779A-09A9-99D1F73206DF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Remover pacote com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A0EA42C5-F5B7-689B-88DD-710C1C354CC0}"/>
              </a:ext>
            </a:extLst>
          </p:cNvPr>
          <p:cNvSpPr txBox="1"/>
          <p:nvPr/>
        </p:nvSpPr>
        <p:spPr>
          <a:xfrm>
            <a:off x="1447752" y="2172900"/>
            <a:ext cx="15437100" cy="444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Para remover um pacote utilizamos o comando: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uninstall</a:t>
            </a:r>
            <a:r>
              <a:rPr lang="pt-BR" sz="3600" dirty="0">
                <a:solidFill>
                  <a:schemeClr val="bg1"/>
                </a:solidFill>
              </a:rPr>
              <a:t> &lt;nome&gt;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Substituindo &lt;nome&gt; pelo nome do pacote;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Isso faz com que o pacote seja removido do </a:t>
            </a:r>
            <a:r>
              <a:rPr lang="pt-BR" sz="3600" dirty="0" err="1">
                <a:solidFill>
                  <a:schemeClr val="bg1"/>
                </a:solidFill>
              </a:rPr>
              <a:t>package.json</a:t>
            </a:r>
            <a:r>
              <a:rPr lang="pt-BR" sz="3600" dirty="0">
                <a:solidFill>
                  <a:schemeClr val="bg1"/>
                </a:solidFill>
              </a:rPr>
              <a:t> também;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10027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4C32CFB-6DC1-DB8D-5603-7DC9820A9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3BD33266-642C-9647-81A8-534B6E3D3330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8375CD1C-0B3E-5509-30BB-4E06A0EA2A25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Exemplos</a:t>
            </a:r>
          </a:p>
        </p:txBody>
      </p:sp>
      <p:sp>
        <p:nvSpPr>
          <p:cNvPr id="2" name="Google Shape;110;g1f2de27b8f5_0_0">
            <a:extLst>
              <a:ext uri="{FF2B5EF4-FFF2-40B4-BE49-F238E27FC236}">
                <a16:creationId xmlns:a16="http://schemas.microsoft.com/office/drawing/2014/main" id="{EF598EC3-FA1A-2611-0BDE-EB299BBE57FF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Remover pacote com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2F352D-67B0-9415-1820-4D06386AD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52" y="3514783"/>
            <a:ext cx="11196640" cy="8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9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b1c0befff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15307">
            <a:off x="1850350" y="2157938"/>
            <a:ext cx="5937175" cy="846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b1c0befff7_0_0"/>
          <p:cNvSpPr/>
          <p:nvPr/>
        </p:nvSpPr>
        <p:spPr>
          <a:xfrm>
            <a:off x="5484375" y="378750"/>
            <a:ext cx="7018800" cy="9529500"/>
          </a:xfrm>
          <a:prstGeom prst="roundRect">
            <a:avLst>
              <a:gd name="adj" fmla="val 7479"/>
            </a:avLst>
          </a:prstGeom>
          <a:gradFill>
            <a:gsLst>
              <a:gs pos="0">
                <a:srgbClr val="757575">
                  <a:alpha val="74901"/>
                </a:srgbClr>
              </a:gs>
              <a:gs pos="100000">
                <a:srgbClr val="121219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b1c0befff7_0_0"/>
          <p:cNvSpPr txBox="1"/>
          <p:nvPr/>
        </p:nvSpPr>
        <p:spPr>
          <a:xfrm>
            <a:off x="9309899" y="2157950"/>
            <a:ext cx="216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CONTEÚDOS 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b1c0befff7_0_0"/>
          <p:cNvSpPr txBox="1"/>
          <p:nvPr/>
        </p:nvSpPr>
        <p:spPr>
          <a:xfrm>
            <a:off x="6739500" y="660200"/>
            <a:ext cx="4809000" cy="179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0616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05</a:t>
            </a:r>
            <a:endParaRPr sz="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b1c0befff7_0_0"/>
          <p:cNvSpPr txBox="1"/>
          <p:nvPr/>
        </p:nvSpPr>
        <p:spPr>
          <a:xfrm>
            <a:off x="6309900" y="3136100"/>
            <a:ext cx="6088902" cy="3590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Fundamentos do NPM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Criação de projetos;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dirty="0">
                <a:solidFill>
                  <a:schemeClr val="lt1"/>
                </a:solidFill>
              </a:rPr>
              <a:t>Criando scripts de </a:t>
            </a:r>
            <a:r>
              <a:rPr lang="pt-BR" sz="2400" dirty="0" err="1">
                <a:solidFill>
                  <a:schemeClr val="lt1"/>
                </a:solidFill>
              </a:rPr>
              <a:t>npm</a:t>
            </a:r>
            <a:endParaRPr lang="pt-BR" sz="2400" dirty="0">
              <a:solidFill>
                <a:schemeClr val="lt1"/>
              </a:solidFill>
            </a:endParaRP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Executando pacotes</a:t>
            </a: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dirty="0">
                <a:solidFill>
                  <a:schemeClr val="lt1"/>
                </a:solidFill>
              </a:rPr>
              <a:t>Removendo </a:t>
            </a:r>
            <a:r>
              <a:rPr lang="pt-BR" sz="2400" dirty="0" err="1">
                <a:solidFill>
                  <a:schemeClr val="lt1"/>
                </a:solidFill>
              </a:rPr>
              <a:t>pacores</a:t>
            </a:r>
            <a:endParaRPr lang="pt-BR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C6433A1-4EC6-12FE-37FD-07F0575B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13C632C7-8B0F-EE2F-73FE-AEC510462DE0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0;g1f2de27b8f5_0_0">
            <a:extLst>
              <a:ext uri="{FF2B5EF4-FFF2-40B4-BE49-F238E27FC236}">
                <a16:creationId xmlns:a16="http://schemas.microsoft.com/office/drawing/2014/main" id="{24167D3C-FBBA-3715-4AEC-B0C36BC9CC7C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Projeto Prático</a:t>
            </a:r>
          </a:p>
        </p:txBody>
      </p:sp>
    </p:spTree>
    <p:extLst>
      <p:ext uri="{BB962C8B-B14F-4D97-AF65-F5344CB8AC3E}">
        <p14:creationId xmlns:p14="http://schemas.microsoft.com/office/powerpoint/2010/main" val="112864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 flipH="1">
            <a:off x="-15377" y="216996"/>
            <a:ext cx="18303377" cy="10081658"/>
          </a:xfrm>
          <a:custGeom>
            <a:avLst/>
            <a:gdLst/>
            <a:ahLst/>
            <a:cxnLst/>
            <a:rect l="l" t="t" r="r" b="b"/>
            <a:pathLst>
              <a:path w="18967230" h="15814365" extrusionOk="0">
                <a:moveTo>
                  <a:pt x="18967230" y="0"/>
                </a:moveTo>
                <a:lnTo>
                  <a:pt x="0" y="0"/>
                </a:lnTo>
                <a:lnTo>
                  <a:pt x="0" y="15814365"/>
                </a:lnTo>
                <a:lnTo>
                  <a:pt x="18967230" y="15814365"/>
                </a:lnTo>
                <a:lnTo>
                  <a:pt x="1896723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l="-1139" t="-20515" r="-479" b="-1355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7" name="Google Shape;147;p3"/>
          <p:cNvSpPr/>
          <p:nvPr/>
        </p:nvSpPr>
        <p:spPr>
          <a:xfrm>
            <a:off x="5800667" y="1739276"/>
            <a:ext cx="5969736" cy="4250773"/>
          </a:xfrm>
          <a:custGeom>
            <a:avLst/>
            <a:gdLst/>
            <a:ahLst/>
            <a:cxnLst/>
            <a:rect l="l" t="t" r="r" b="b"/>
            <a:pathLst>
              <a:path w="5969736" h="4250773" extrusionOk="0">
                <a:moveTo>
                  <a:pt x="0" y="0"/>
                </a:moveTo>
                <a:lnTo>
                  <a:pt x="5969736" y="0"/>
                </a:lnTo>
                <a:lnTo>
                  <a:pt x="5969736" y="4250773"/>
                </a:lnTo>
                <a:lnTo>
                  <a:pt x="0" y="42507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8569" t="-31818" r="-8567" b="-32679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8" name="Google Shape;148;p3">
            <a:hlinkClick r:id="rId5"/>
          </p:cNvPr>
          <p:cNvSpPr/>
          <p:nvPr/>
        </p:nvSpPr>
        <p:spPr>
          <a:xfrm>
            <a:off x="9355967" y="6458544"/>
            <a:ext cx="443805" cy="443805"/>
          </a:xfrm>
          <a:custGeom>
            <a:avLst/>
            <a:gdLst/>
            <a:ahLst/>
            <a:cxnLst/>
            <a:rect l="l" t="t" r="r" b="b"/>
            <a:pathLst>
              <a:path w="443805" h="443805" extrusionOk="0">
                <a:moveTo>
                  <a:pt x="0" y="0"/>
                </a:moveTo>
                <a:lnTo>
                  <a:pt x="443805" y="0"/>
                </a:lnTo>
                <a:lnTo>
                  <a:pt x="443805" y="443805"/>
                </a:lnTo>
                <a:lnTo>
                  <a:pt x="0" y="4438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9" name="Google Shape;149;p3">
            <a:hlinkClick r:id="rId7"/>
          </p:cNvPr>
          <p:cNvSpPr/>
          <p:nvPr/>
        </p:nvSpPr>
        <p:spPr>
          <a:xfrm>
            <a:off x="6170582" y="7340494"/>
            <a:ext cx="581430" cy="494275"/>
          </a:xfrm>
          <a:custGeom>
            <a:avLst/>
            <a:gdLst/>
            <a:ahLst/>
            <a:cxnLst/>
            <a:rect l="l" t="t" r="r" b="b"/>
            <a:pathLst>
              <a:path w="581430" h="494275" extrusionOk="0">
                <a:moveTo>
                  <a:pt x="0" y="0"/>
                </a:moveTo>
                <a:lnTo>
                  <a:pt x="581430" y="0"/>
                </a:lnTo>
                <a:lnTo>
                  <a:pt x="581430" y="494275"/>
                </a:lnTo>
                <a:lnTo>
                  <a:pt x="0" y="494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50" name="Google Shape;150;p3"/>
          <p:cNvSpPr txBox="1"/>
          <p:nvPr/>
        </p:nvSpPr>
        <p:spPr>
          <a:xfrm>
            <a:off x="9946067" y="6485349"/>
            <a:ext cx="2682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youth</a:t>
            </a: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space</a:t>
            </a:r>
            <a:endParaRPr sz="2750" b="1" i="0" u="sng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8607087" y="9024115"/>
            <a:ext cx="130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15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5961223" y="6485349"/>
            <a:ext cx="3068481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(85) 98524-9935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674900" y="8605725"/>
            <a:ext cx="5172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6"/>
              <a:buFont typeface="Arial"/>
              <a:buNone/>
            </a:pPr>
            <a:r>
              <a:rPr lang="en-US" sz="225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https://www.youthspace.com.br/</a:t>
            </a:r>
            <a:endParaRPr sz="225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6752012" y="7370826"/>
            <a:ext cx="5018391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rPr lang="en-US" sz="22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contato@youthidiomas.com.br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/>
          <p:cNvSpPr txBox="1"/>
          <p:nvPr/>
        </p:nvSpPr>
        <p:spPr>
          <a:xfrm>
            <a:off x="695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11" name="Google Shape;111;g1f2de27b8f5_0_0"/>
          <p:cNvSpPr txBox="1"/>
          <p:nvPr/>
        </p:nvSpPr>
        <p:spPr>
          <a:xfrm>
            <a:off x="1425450" y="2113511"/>
            <a:ext cx="15437100" cy="764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É o principal gerenciador de pacotes do Node.js;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A sigla significa: Node </a:t>
            </a:r>
            <a:r>
              <a:rPr lang="pt-BR" sz="3600" dirty="0" err="1">
                <a:solidFill>
                  <a:schemeClr val="bg1"/>
                </a:solidFill>
              </a:rPr>
              <a:t>Package</a:t>
            </a:r>
            <a:r>
              <a:rPr lang="pt-BR" sz="3600" dirty="0">
                <a:solidFill>
                  <a:schemeClr val="bg1"/>
                </a:solidFill>
              </a:rPr>
              <a:t> Manager;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A maioria dos projetos que vamos trabalhar em Node, também terá 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atuação do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Podemos não só instalar pacotes, mas também configurar o projeto e 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rodar scripts por meio do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A criação de um projeto gera sempre um arquivo, o </a:t>
            </a:r>
            <a:r>
              <a:rPr lang="pt-BR" sz="3600" dirty="0" err="1">
                <a:solidFill>
                  <a:schemeClr val="bg1"/>
                </a:solidFill>
              </a:rPr>
              <a:t>package.json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44FC941-72BC-84D9-DE0D-5C4A90653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F4DAEE11-92C4-6251-A6FB-A074ADBCD32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B40D359D-B876-4643-5DDC-D7262EE4EF09}"/>
              </a:ext>
            </a:extLst>
          </p:cNvPr>
          <p:cNvSpPr txBox="1"/>
          <p:nvPr/>
        </p:nvSpPr>
        <p:spPr>
          <a:xfrm>
            <a:off x="695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Criando um projeto com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1;g1f2de27b8f5_0_0">
            <a:extLst>
              <a:ext uri="{FF2B5EF4-FFF2-40B4-BE49-F238E27FC236}">
                <a16:creationId xmlns:a16="http://schemas.microsoft.com/office/drawing/2014/main" id="{AFD790F8-D26A-9642-AAAD-C4222ED40062}"/>
              </a:ext>
            </a:extLst>
          </p:cNvPr>
          <p:cNvSpPr txBox="1"/>
          <p:nvPr/>
        </p:nvSpPr>
        <p:spPr>
          <a:xfrm>
            <a:off x="1425450" y="2113511"/>
            <a:ext cx="15437100" cy="746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Para iniciar um projeto, podemos utilizar o comando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init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Seremos questionados para configurar algumas opções iniciais;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Como o nome do projeto;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E então um </a:t>
            </a:r>
            <a:r>
              <a:rPr lang="pt-BR" sz="3600" dirty="0" err="1">
                <a:solidFill>
                  <a:schemeClr val="bg1"/>
                </a:solidFill>
              </a:rPr>
              <a:t>package.json</a:t>
            </a:r>
            <a:r>
              <a:rPr lang="pt-BR" sz="3600" dirty="0">
                <a:solidFill>
                  <a:schemeClr val="bg1"/>
                </a:solidFill>
              </a:rPr>
              <a:t> condensando as informações é criado;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Isto caracteriza o início do projeto com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e Node;</a:t>
            </a:r>
          </a:p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 ● Também é possível criar um projeto com as opções selecionadas de forma default utilizando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init</a:t>
            </a:r>
            <a:r>
              <a:rPr lang="pt-BR" sz="3600" dirty="0">
                <a:solidFill>
                  <a:schemeClr val="bg1"/>
                </a:solidFill>
              </a:rPr>
              <a:t> -y</a:t>
            </a:r>
          </a:p>
        </p:txBody>
      </p:sp>
    </p:spTree>
    <p:extLst>
      <p:ext uri="{BB962C8B-B14F-4D97-AF65-F5344CB8AC3E}">
        <p14:creationId xmlns:p14="http://schemas.microsoft.com/office/powerpoint/2010/main" val="275222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F8B35BEF-6FDA-84C0-72EF-1E7A72C6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B2866637-5359-5794-1815-6DF1A18DD0FE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DF73BA20-C663-E6DE-F01F-183931CF60E5}"/>
              </a:ext>
            </a:extLst>
          </p:cNvPr>
          <p:cNvSpPr txBox="1"/>
          <p:nvPr/>
        </p:nvSpPr>
        <p:spPr>
          <a:xfrm>
            <a:off x="695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6DE256F0-28E7-E314-5C51-975F8C63704D}"/>
              </a:ext>
            </a:extLst>
          </p:cNvPr>
          <p:cNvSpPr txBox="1"/>
          <p:nvPr/>
        </p:nvSpPr>
        <p:spPr>
          <a:xfrm>
            <a:off x="1425450" y="2113511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</a:pPr>
            <a:r>
              <a:rPr lang="pt-BR" sz="3600" dirty="0">
                <a:solidFill>
                  <a:schemeClr val="bg1"/>
                </a:solidFill>
              </a:rPr>
              <a:t>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03803E-4346-AD8C-CCA9-3DB9C963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213"/>
          <a:stretch/>
        </p:blipFill>
        <p:spPr>
          <a:xfrm>
            <a:off x="1425450" y="3124505"/>
            <a:ext cx="9087706" cy="93130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F4004BE-F178-5E69-29F9-37CBB25E8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450" y="4382010"/>
            <a:ext cx="8108521" cy="53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7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E2DD12F3-9DFA-7BB4-5A0F-12E72C10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D3AFA40-32E9-BBD3-5E66-F55F869679EE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4D42AABE-0DEC-0CBC-E220-A46C163D8936}"/>
              </a:ext>
            </a:extLst>
          </p:cNvPr>
          <p:cNvSpPr txBox="1"/>
          <p:nvPr/>
        </p:nvSpPr>
        <p:spPr>
          <a:xfrm>
            <a:off x="1447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Instalando um pacote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3807FD96-5BD3-2883-C577-3E52E46366F9}"/>
              </a:ext>
            </a:extLst>
          </p:cNvPr>
          <p:cNvSpPr txBox="1"/>
          <p:nvPr/>
        </p:nvSpPr>
        <p:spPr>
          <a:xfrm>
            <a:off x="1447752" y="2172900"/>
            <a:ext cx="15437100" cy="746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Para instalar um pacote vamos utilizar o comando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install</a:t>
            </a:r>
            <a:r>
              <a:rPr lang="pt-BR" sz="3600" dirty="0">
                <a:solidFill>
                  <a:schemeClr val="bg1"/>
                </a:solidFill>
              </a:rPr>
              <a:t> &lt;nome&gt;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Onde &lt;nome&gt; será substituído pelo nome do pacote;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Quando fazemos desta maneira a instalação uma pasta </a:t>
            </a:r>
            <a:r>
              <a:rPr lang="pt-BR" sz="3600" dirty="0" err="1">
                <a:solidFill>
                  <a:schemeClr val="bg1"/>
                </a:solidFill>
              </a:rPr>
              <a:t>node_modules</a:t>
            </a:r>
            <a:r>
              <a:rPr lang="pt-BR" sz="3600" dirty="0">
                <a:solidFill>
                  <a:schemeClr val="bg1"/>
                </a:solidFill>
              </a:rPr>
              <a:t> é criada;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Nela todos os arquivos de módulos de terceiro são armazenados;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Sempre que rodarmos o comando </a:t>
            </a:r>
            <a:r>
              <a:rPr lang="pt-BR" sz="3600" dirty="0" err="1">
                <a:solidFill>
                  <a:schemeClr val="bg1"/>
                </a:solidFill>
              </a:rPr>
              <a:t>npm</a:t>
            </a:r>
            <a:r>
              <a:rPr lang="pt-BR" sz="3600" dirty="0">
                <a:solidFill>
                  <a:schemeClr val="bg1"/>
                </a:solidFill>
              </a:rPr>
              <a:t> </a:t>
            </a:r>
            <a:r>
              <a:rPr lang="pt-BR" sz="3600" dirty="0" err="1">
                <a:solidFill>
                  <a:schemeClr val="bg1"/>
                </a:solidFill>
              </a:rPr>
              <a:t>install</a:t>
            </a:r>
            <a:r>
              <a:rPr lang="pt-BR" sz="3600" dirty="0">
                <a:solidFill>
                  <a:schemeClr val="bg1"/>
                </a:solidFill>
              </a:rPr>
              <a:t>, a pasta </a:t>
            </a:r>
            <a:r>
              <a:rPr lang="pt-BR" sz="3600" dirty="0" err="1">
                <a:solidFill>
                  <a:schemeClr val="bg1"/>
                </a:solidFill>
              </a:rPr>
              <a:t>node_modules</a:t>
            </a:r>
            <a:r>
              <a:rPr lang="pt-BR" sz="3600" dirty="0">
                <a:solidFill>
                  <a:schemeClr val="bg1"/>
                </a:solidFill>
              </a:rPr>
              <a:t> é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recriada com todos os módulos do </a:t>
            </a:r>
            <a:r>
              <a:rPr lang="pt-BR" sz="3600" dirty="0" err="1">
                <a:solidFill>
                  <a:schemeClr val="bg1"/>
                </a:solidFill>
              </a:rPr>
              <a:t>package.json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6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93E2C1-B1C1-F42E-8351-2314EDA92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32A54353-8173-74CD-1AA4-EAF91DA8A61C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E305662C-B6E2-A94C-FE94-2B19875F4488}"/>
              </a:ext>
            </a:extLst>
          </p:cNvPr>
          <p:cNvSpPr txBox="1"/>
          <p:nvPr/>
        </p:nvSpPr>
        <p:spPr>
          <a:xfrm>
            <a:off x="1447752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Instalando um pacote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5A14518F-6283-FAAD-42FE-9955001A56D2}"/>
              </a:ext>
            </a:extLst>
          </p:cNvPr>
          <p:cNvSpPr txBox="1"/>
          <p:nvPr/>
        </p:nvSpPr>
        <p:spPr>
          <a:xfrm>
            <a:off x="1447752" y="2172900"/>
            <a:ext cx="15437100" cy="408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Catálogo de módulos disponível em </a:t>
            </a:r>
            <a:r>
              <a:rPr lang="pt-BR" sz="3600" dirty="0">
                <a:solidFill>
                  <a:schemeClr val="bg1"/>
                </a:solidFill>
                <a:hlinkClick r:id="rId3"/>
              </a:rPr>
              <a:t>https://npmjs.com</a:t>
            </a:r>
            <a:endParaRPr lang="pt-BR" sz="3600" dirty="0">
              <a:solidFill>
                <a:schemeClr val="bg1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É possível buscar algum módulo para encontrar mais informações sobre ele e verificar detalhes, como o link no github, quantidade de downloads e etc.</a:t>
            </a:r>
          </a:p>
        </p:txBody>
      </p:sp>
    </p:spTree>
    <p:extLst>
      <p:ext uri="{BB962C8B-B14F-4D97-AF65-F5344CB8AC3E}">
        <p14:creationId xmlns:p14="http://schemas.microsoft.com/office/powerpoint/2010/main" val="40547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64F0DE3C-1F6B-E878-D606-E95125DD6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3AD20CE-B44C-DF83-8C51-A613B5BD4C69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070087A5-EC02-E100-6551-CC9CD8159667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ódulos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91E04D09-00FA-587C-2864-5C1315D76DE1}"/>
              </a:ext>
            </a:extLst>
          </p:cNvPr>
          <p:cNvSpPr txBox="1"/>
          <p:nvPr/>
        </p:nvSpPr>
        <p:spPr>
          <a:xfrm>
            <a:off x="1447752" y="2172900"/>
            <a:ext cx="15437100" cy="125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Exemplo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373120-0554-316C-2180-A75CC2F3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52" y="3490967"/>
            <a:ext cx="12335659" cy="9847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821B4C1-CA0D-1B6D-A2A0-EB9A68107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52" y="5143500"/>
            <a:ext cx="7107130" cy="384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3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FB6A693-302A-DE1E-6091-CE3A83A7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1D38EA44-6A57-E4C4-56A0-4B354F3BB562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5F32EA3B-3122-8D22-DFE2-06FCC9B97EEF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Instalando um pacote como </a:t>
            </a:r>
            <a:r>
              <a:rPr lang="pt-BR" sz="6000" b="1" i="0" u="none" strike="noStrike" cap="none" dirty="0" err="1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dev</a:t>
            </a:r>
            <a:endParaRPr lang="pt-BR" sz="60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91B7F55-73CB-5413-987D-66F7E0DCB485}"/>
              </a:ext>
            </a:extLst>
          </p:cNvPr>
          <p:cNvSpPr txBox="1"/>
          <p:nvPr/>
        </p:nvSpPr>
        <p:spPr>
          <a:xfrm>
            <a:off x="1447752" y="2172900"/>
            <a:ext cx="15437100" cy="764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● Há uma possibilidade de instalar pacotes apenas para o ambiente de 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desenvolvimento;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Utilizamos a flag --</a:t>
            </a:r>
            <a:r>
              <a:rPr lang="pt-BR" sz="3600" dirty="0" err="1">
                <a:solidFill>
                  <a:schemeClr val="bg1"/>
                </a:solidFill>
              </a:rPr>
              <a:t>save-dev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Isso faz com que ele seja separado no </a:t>
            </a:r>
            <a:r>
              <a:rPr lang="pt-BR" sz="3600" dirty="0" err="1">
                <a:solidFill>
                  <a:schemeClr val="bg1"/>
                </a:solidFill>
              </a:rPr>
              <a:t>package.json</a:t>
            </a:r>
            <a:r>
              <a:rPr lang="pt-BR" sz="3600" dirty="0">
                <a:solidFill>
                  <a:schemeClr val="bg1"/>
                </a:solidFill>
              </a:rPr>
              <a:t> dos demais;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E então na build de produção não instalaremos estes módulos;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Um exemplo: servidor para ambiente local, como  o </a:t>
            </a:r>
            <a:r>
              <a:rPr lang="pt-BR" sz="3600" dirty="0" err="1">
                <a:solidFill>
                  <a:schemeClr val="bg1"/>
                </a:solidFill>
              </a:rPr>
              <a:t>Nodemon</a:t>
            </a:r>
            <a:r>
              <a:rPr lang="pt-BR" sz="36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6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414547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776</Words>
  <Application>Microsoft Office PowerPoint</Application>
  <PresentationFormat>Personalizar</PresentationFormat>
  <Paragraphs>98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Montserrat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Leticia Lima</dc:creator>
  <cp:lastModifiedBy>Leticia Lima</cp:lastModifiedBy>
  <cp:revision>8</cp:revision>
  <dcterms:created xsi:type="dcterms:W3CDTF">2006-08-16T00:00:00Z</dcterms:created>
  <dcterms:modified xsi:type="dcterms:W3CDTF">2025-01-14T18:53:40Z</dcterms:modified>
</cp:coreProperties>
</file>