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5" r:id="rId4"/>
    <p:sldId id="300" r:id="rId5"/>
    <p:sldId id="301" r:id="rId6"/>
    <p:sldId id="302" r:id="rId7"/>
    <p:sldId id="269" r:id="rId8"/>
    <p:sldId id="303" r:id="rId9"/>
    <p:sldId id="284" r:id="rId10"/>
    <p:sldId id="305" r:id="rId11"/>
    <p:sldId id="306" r:id="rId12"/>
    <p:sldId id="307" r:id="rId13"/>
    <p:sldId id="308" r:id="rId14"/>
    <p:sldId id="309" r:id="rId15"/>
    <p:sldId id="304" r:id="rId16"/>
    <p:sldId id="263" r:id="rId17"/>
  </p:sldIdLst>
  <p:sldSz cx="18288000" cy="10287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+ph6qZ9n42Y23f9Tg/EcZjr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1ACE-4A3C-9E27-92A8-93EDE5DA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F9D94F4-26FE-0C08-C9BB-C289B4395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BD2DDDF-A0DB-070E-9364-E58829A49F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80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9220BD3-D0B1-249D-43A3-9106047E7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989C777-5C68-73D3-1FCF-E504AC8B8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3E177D03-EE31-32AE-A3C5-304BAFFEC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26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5257885-C3C6-9707-71F2-ECE1B0711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B82223A5-B650-6CEC-936B-E9B2F3F81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84C0FC6-EFDD-22FD-81DB-288FA2063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6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B12394-F7EC-9EA0-9569-8CC15D12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AE5B76BD-307B-FA62-320A-7CF96A9C5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5DE148F-F5A8-FEF3-330F-83804B289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28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951737E-4FF5-4672-24F7-853CDED9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DD6B348-26D9-9595-DD7E-031F6D8FE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AD4FEF4-35B8-EEFF-BB8F-DB4E12A5C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923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A9E55A8-C5C9-96CB-D946-C405971C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B6378BE-191E-0403-E0DE-40CEB76ACF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78D9E00-5DCE-5195-DE2B-260315C10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692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b1c0be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8EEB-0FC0-5D0C-2181-C6221C79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8CCA629-3EAB-9FA8-F75E-FCBFB6F32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3B6F27F-4748-1F2F-A4DF-AF74EC37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D2A09A-6D8D-4CA7-0414-8D1E3ACCD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23A4C3C5-C545-A893-2B0F-E133CA3B1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2C43DAE-F28E-C92B-79F7-FC8408B8F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2462715-4AED-E2C7-9360-B28E02F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B77B2C8-F8B1-F2D2-7CF2-64A7791D4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19E08B-B29B-259C-21C1-FDA0CC291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0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8E95B8D-2556-D789-6AF4-8026880B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67BAFBD-10C2-556E-E0C5-92B5AEC64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1793F89-3166-69FD-5259-171E64F5E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3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B3AB7B9-A21B-CF60-2B85-87A0E9D7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D232FC7-ABC6-AA50-6968-13C1C0DC8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22874C45-113C-7CD7-F2A7-83285430B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56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D624B06-3D5F-719A-7216-24B7986D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F62EC57-F13B-9025-ACB8-148EC8069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740FBED3-0127-70CB-E2A8-11459ADAA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2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7508523-F6CB-296D-71FF-7A1F64BF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1F5D149-D589-D37B-38C7-1C06FB551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BF7E29E-1C7E-44FC-88D0-713B37D6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hyperlink" Target="mailto:contato@youthidiomas.com.b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www.instagram.com/youthidiomas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avLst/>
            <a:gdLst/>
            <a:ahLst/>
            <a:cxnLst/>
            <a:rect l="l" t="t" r="r" b="b"/>
            <a:pathLst>
              <a:path w="656861" h="459803" extrusionOk="0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avLst/>
            <a:gdLst/>
            <a:ahLst/>
            <a:cxnLst/>
            <a:rect l="l" t="t" r="r" b="b"/>
            <a:pathLst>
              <a:path w="3412360" h="2353560" extrusionOk="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6057" t="-45763" r="-16057" b="-45763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84814" y="5247619"/>
            <a:ext cx="8912032" cy="189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 e Git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2368" y="4952154"/>
            <a:ext cx="29262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05</a:t>
            </a:r>
            <a:endParaRPr sz="32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2810" y="7093759"/>
            <a:ext cx="1964400" cy="459900"/>
          </a:xfrm>
          <a:prstGeom prst="roundRect">
            <a:avLst>
              <a:gd name="adj" fmla="val 16667"/>
            </a:avLst>
          </a:prstGeom>
          <a:solidFill>
            <a:srgbClr val="160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06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avLst/>
            <a:gdLst/>
            <a:ahLst/>
            <a:cxnLst/>
            <a:rect l="l" t="t" r="r" b="b"/>
            <a:pathLst>
              <a:path w="7852008" h="7852008" extrusionOk="0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15103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1A4AB8-D458-D96D-2A7D-A858FC77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3F2A9F2-91B4-E3C1-723F-78259F40BC6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C5C69091-C9FC-5F6D-A864-1CBD8C91C1D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Problema de atualização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F2C56821-1C77-4801-60A5-CD16D7740D22}"/>
              </a:ext>
            </a:extLst>
          </p:cNvPr>
          <p:cNvSpPr txBox="1"/>
          <p:nvPr/>
        </p:nvSpPr>
        <p:spPr>
          <a:xfrm>
            <a:off x="896605" y="2154808"/>
            <a:ext cx="15437100" cy="60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Precisamos toda vez reiniciar o servidor para receber as atualizações, isso é muito custoso;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então instalar o módulo </a:t>
            </a:r>
            <a:r>
              <a:rPr lang="pt-BR" sz="4000" dirty="0" err="1">
                <a:solidFill>
                  <a:schemeClr val="bg1"/>
                </a:solidFill>
              </a:rPr>
              <a:t>Nodemon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Que a cada vez que o arquivo é salvo reinicia o projeto, facilitando nossa vida;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salvar como dependência de desenvolvimento (--</a:t>
            </a:r>
            <a:r>
              <a:rPr lang="pt-BR" sz="4000" dirty="0" err="1">
                <a:solidFill>
                  <a:schemeClr val="bg1"/>
                </a:solidFill>
              </a:rPr>
              <a:t>save-dev</a:t>
            </a:r>
            <a:r>
              <a:rPr lang="pt-BR" sz="4000" dirty="0">
                <a:solidFill>
                  <a:schemeClr val="bg1"/>
                </a:solidFill>
              </a:rPr>
              <a:t>);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28154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7AFE171-2142-1A93-CE53-94D5FCE89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064A78A5-3863-23EE-2FF0-0F1A1EA493D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481DC980-4DEA-906C-3AB4-AD5D1A23514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Middlewares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F715C7AB-152B-32BB-5D9B-A0941FDFE172}"/>
              </a:ext>
            </a:extLst>
          </p:cNvPr>
          <p:cNvSpPr txBox="1"/>
          <p:nvPr/>
        </p:nvSpPr>
        <p:spPr>
          <a:xfrm>
            <a:off x="896605" y="2154808"/>
            <a:ext cx="15437100" cy="5211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Middlewares são códigos que podem ser executados no meio/entre (</a:t>
            </a:r>
            <a:r>
              <a:rPr lang="pt-BR" sz="4000" dirty="0" err="1">
                <a:solidFill>
                  <a:schemeClr val="bg1"/>
                </a:solidFill>
              </a:rPr>
              <a:t>middle</a:t>
            </a:r>
            <a:r>
              <a:rPr lang="pt-BR" sz="4000" dirty="0">
                <a:solidFill>
                  <a:schemeClr val="bg1"/>
                </a:solidFill>
              </a:rPr>
              <a:t>) de alguma ação e outra;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Por exemplo: verificar se usuário está logado, podemos ter um para esta verificação;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 método que nos dá acesso a utilizar </a:t>
            </a:r>
            <a:r>
              <a:rPr lang="pt-BR" sz="4000" dirty="0" err="1">
                <a:solidFill>
                  <a:schemeClr val="bg1"/>
                </a:solidFill>
              </a:rPr>
              <a:t>middlwares</a:t>
            </a:r>
            <a:r>
              <a:rPr lang="pt-BR" sz="4000" dirty="0">
                <a:solidFill>
                  <a:schemeClr val="bg1"/>
                </a:solidFill>
              </a:rPr>
              <a:t> é o use no Express;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206487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DB0069-2C9C-4A65-380E-8EA8CD76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9368F3D-C93E-D897-3ED8-0E765CC37E5F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CA8A480A-3E8A-BF71-8179-F7BB9836EAE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Enviando dados por POST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1EDD4025-DA52-C506-72DD-211998668272}"/>
              </a:ext>
            </a:extLst>
          </p:cNvPr>
          <p:cNvSpPr txBox="1"/>
          <p:nvPr/>
        </p:nvSpPr>
        <p:spPr>
          <a:xfrm>
            <a:off x="896605" y="2154808"/>
            <a:ext cx="15437100" cy="539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Para enviar os dados vamos precisar criar um </a:t>
            </a:r>
            <a:r>
              <a:rPr lang="pt-BR" sz="4000" dirty="0" err="1">
                <a:solidFill>
                  <a:schemeClr val="bg1"/>
                </a:solidFill>
              </a:rPr>
              <a:t>form</a:t>
            </a:r>
            <a:r>
              <a:rPr lang="pt-BR" sz="4000" dirty="0">
                <a:solidFill>
                  <a:schemeClr val="bg1"/>
                </a:solidFill>
              </a:rPr>
              <a:t> e mandar os dados via POST para alguma URL;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No Express precisamos colocar alguns middlewares como o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 err="1">
                <a:solidFill>
                  <a:schemeClr val="bg1"/>
                </a:solidFill>
              </a:rPr>
              <a:t>express.json</a:t>
            </a:r>
            <a:r>
              <a:rPr lang="pt-BR" sz="4000" dirty="0">
                <a:solidFill>
                  <a:schemeClr val="bg1"/>
                </a:solidFill>
              </a:rPr>
              <a:t> para ler os dados do body;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também uma roda que vai receber estes dados, utilizando o método post do Express;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294245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1911A6D-743D-FC78-E632-0785C050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FE6F026-9FD2-CFF9-0FB0-F022A5D3CC2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65EFD41-DB7B-8589-E6B4-E43868A2313B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Colocando CSS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9390C88-D17A-5D62-9226-B0DDE83B4F64}"/>
              </a:ext>
            </a:extLst>
          </p:cNvPr>
          <p:cNvSpPr txBox="1"/>
          <p:nvPr/>
        </p:nvSpPr>
        <p:spPr>
          <a:xfrm>
            <a:off x="896605" y="2154808"/>
            <a:ext cx="15437100" cy="60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Para inserir CSS nas páginas e arquivos estáticos vamos precisar de um middleware;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Que é o </a:t>
            </a:r>
            <a:r>
              <a:rPr lang="pt-BR" sz="4000" dirty="0" err="1">
                <a:solidFill>
                  <a:schemeClr val="bg1"/>
                </a:solidFill>
              </a:rPr>
              <a:t>express.static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Precisamos colocar um diretório base, que normalmente é o </a:t>
            </a:r>
            <a:r>
              <a:rPr lang="pt-BR" sz="4000" dirty="0" err="1">
                <a:solidFill>
                  <a:schemeClr val="bg1"/>
                </a:solidFill>
              </a:rPr>
              <a:t>public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criar os estáticos a partir desta pasta;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No HTML podemos acessar o caminho relativo após a pasta definida, e pronto!</a:t>
            </a:r>
          </a:p>
        </p:txBody>
      </p:sp>
    </p:spTree>
    <p:extLst>
      <p:ext uri="{BB962C8B-B14F-4D97-AF65-F5344CB8AC3E}">
        <p14:creationId xmlns:p14="http://schemas.microsoft.com/office/powerpoint/2010/main" val="280344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412A803B-5B78-477A-936D-B6B17BD1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E400BD86-E6EA-0AAE-D1A9-DB0918CEE4F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A853E57-1895-90A2-359B-5450D73380CE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Tarefa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4281BADA-F024-A830-537F-1EF44643A6B4}"/>
              </a:ext>
            </a:extLst>
          </p:cNvPr>
          <p:cNvSpPr txBox="1"/>
          <p:nvPr/>
        </p:nvSpPr>
        <p:spPr>
          <a:xfrm>
            <a:off x="896605" y="2154808"/>
            <a:ext cx="15437100" cy="539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1. Crie um novo projeto com Express;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2. Adicione </a:t>
            </a:r>
            <a:r>
              <a:rPr lang="pt-BR" sz="4000" dirty="0" err="1">
                <a:solidFill>
                  <a:schemeClr val="bg1"/>
                </a:solidFill>
              </a:rPr>
              <a:t>nodemon</a:t>
            </a:r>
            <a:r>
              <a:rPr lang="pt-BR" sz="4000" dirty="0">
                <a:solidFill>
                  <a:schemeClr val="bg1"/>
                </a:solidFill>
              </a:rPr>
              <a:t> e coloque um script chamado serve para rodar o projeto na porta 5000;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3. Crie duas páginas da sua escolha;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4. Adicione CSS as páginas, mude a cor de fundo e a cor da fonte, pelo menos;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5. Separe as rotas no recurso de </a:t>
            </a:r>
            <a:r>
              <a:rPr lang="pt-BR" sz="4000" dirty="0" err="1">
                <a:solidFill>
                  <a:schemeClr val="bg1"/>
                </a:solidFill>
              </a:rPr>
              <a:t>Router</a:t>
            </a:r>
            <a:r>
              <a:rPr lang="pt-BR" sz="4000" dirty="0">
                <a:solidFill>
                  <a:schemeClr val="bg1"/>
                </a:solidFill>
              </a:rPr>
              <a:t> do Express;</a:t>
            </a:r>
          </a:p>
        </p:txBody>
      </p:sp>
    </p:spTree>
    <p:extLst>
      <p:ext uri="{BB962C8B-B14F-4D97-AF65-F5344CB8AC3E}">
        <p14:creationId xmlns:p14="http://schemas.microsoft.com/office/powerpoint/2010/main" val="307652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4E6E4C0-9E46-8163-4496-0FF8FC6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AACE425-E788-1EC3-C93B-EE2F8144DB3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5D3CC53-D734-5872-2E2D-1F3E4A618DC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os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B8F323CD-9064-5820-4439-59863C9F3D20}"/>
              </a:ext>
            </a:extLst>
          </p:cNvPr>
          <p:cNvSpPr txBox="1"/>
          <p:nvPr/>
        </p:nvSpPr>
        <p:spPr>
          <a:xfrm>
            <a:off x="896605" y="2154808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12360B-650E-84EA-AB23-C2080A85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3455441"/>
            <a:ext cx="5662060" cy="467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7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flipH="1">
            <a:off x="-15377" y="216996"/>
            <a:ext cx="18303377" cy="10081658"/>
          </a:xfrm>
          <a:custGeom>
            <a:avLst/>
            <a:gdLst/>
            <a:ahLst/>
            <a:cxnLst/>
            <a:rect l="l" t="t" r="r" b="b"/>
            <a:pathLst>
              <a:path w="18967230" h="15814365" extrusionOk="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l="-1139" t="-20515" r="-479" b="-1355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7" name="Google Shape;147;p3"/>
          <p:cNvSpPr/>
          <p:nvPr/>
        </p:nvSpPr>
        <p:spPr>
          <a:xfrm>
            <a:off x="5800667" y="1739276"/>
            <a:ext cx="5969736" cy="4250773"/>
          </a:xfrm>
          <a:custGeom>
            <a:avLst/>
            <a:gdLst/>
            <a:ahLst/>
            <a:cxnLst/>
            <a:rect l="l" t="t" r="r" b="b"/>
            <a:pathLst>
              <a:path w="5969736" h="4250773" extrusionOk="0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569" t="-31818" r="-8567" b="-32679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8" name="Google Shape;148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avLst/>
            <a:gdLst/>
            <a:ahLst/>
            <a:cxnLst/>
            <a:rect l="l" t="t" r="r" b="b"/>
            <a:pathLst>
              <a:path w="443805" h="443805" extrusionOk="0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9" name="Google Shape;149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avLst/>
            <a:gdLst/>
            <a:ahLst/>
            <a:cxnLst/>
            <a:rect l="l" t="t" r="r" b="b"/>
            <a:pathLst>
              <a:path w="581430" h="494275" extrusionOk="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0" name="Google Shape;150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youth</a:t>
            </a: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sz="2750" b="1" i="0" u="sng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(85) 98524-9935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lang="en-US" sz="225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sz="225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lang="en-US" sz="22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contato@youthidiomas.com.br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name="adj" fmla="val 7479"/>
            </a:avLst>
          </a:prstGeom>
          <a:gradFill>
            <a:gsLst>
              <a:gs pos="0">
                <a:srgbClr val="757575">
                  <a:alpha val="74901"/>
                </a:srgbClr>
              </a:gs>
              <a:gs pos="100000">
                <a:srgbClr val="121219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79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06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06</a:t>
            </a:r>
            <a:endParaRPr sz="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6088902" cy="137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endParaRPr lang="pt-B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68A802-7220-1D62-9AF3-8C748F94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44023E8-C5EA-BF25-5C62-02663A1344B6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26D822D-2895-AF62-B0A2-EB41F8A3501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Express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26F04F38-B260-561C-2625-E6C8FDAAB7BB}"/>
              </a:ext>
            </a:extLst>
          </p:cNvPr>
          <p:cNvSpPr txBox="1"/>
          <p:nvPr/>
        </p:nvSpPr>
        <p:spPr>
          <a:xfrm>
            <a:off x="1119499" y="2275124"/>
            <a:ext cx="15437100" cy="539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Um framework para Node.js muito utilizado;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Serve para criarmos aplicações web;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Nele podemos criar rotas, renderizar HTML, conectar a um banco de dados;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 Express torna a criação de apps muito mais simplificada, do que com os Core Modules;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instalá-lo!</a:t>
            </a:r>
          </a:p>
        </p:txBody>
      </p:sp>
    </p:spTree>
    <p:extLst>
      <p:ext uri="{BB962C8B-B14F-4D97-AF65-F5344CB8AC3E}">
        <p14:creationId xmlns:p14="http://schemas.microsoft.com/office/powerpoint/2010/main" val="51426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3185336-C8C2-48FB-7118-618B4E45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E68AE08-3E13-984F-F868-5B6DFB255F9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5DD1725-851B-03BB-7065-EA25782394C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50C0E1F-61C9-F338-FB84-744BD8DC60B1}"/>
              </a:ext>
            </a:extLst>
          </p:cNvPr>
          <p:cNvSpPr txBox="1"/>
          <p:nvPr/>
        </p:nvSpPr>
        <p:spPr>
          <a:xfrm>
            <a:off x="1119499" y="2275124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A6C4AA-5778-D8FE-C54B-58EA5053A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983" y="3696073"/>
            <a:ext cx="9609816" cy="37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7002BAD-4ACE-B7AE-6CFB-6545862B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255708F-71A8-E6BD-366E-4CCAF5D8D7AD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B410BC8-AB84-48C8-A3DB-E4A51469D1E6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são rotas?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50EBFFB6-64BB-0629-9905-73B56B503392}"/>
              </a:ext>
            </a:extLst>
          </p:cNvPr>
          <p:cNvSpPr txBox="1"/>
          <p:nvPr/>
        </p:nvSpPr>
        <p:spPr>
          <a:xfrm>
            <a:off x="1119499" y="2275124"/>
            <a:ext cx="15437100" cy="741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Rota é um conceito super importante e presente em aplicações web;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Basicamente são as </a:t>
            </a:r>
            <a:r>
              <a:rPr lang="pt-BR" sz="4000" dirty="0" err="1">
                <a:solidFill>
                  <a:schemeClr val="bg1"/>
                </a:solidFill>
              </a:rPr>
              <a:t>URL’s</a:t>
            </a:r>
            <a:r>
              <a:rPr lang="pt-BR" sz="4000" dirty="0">
                <a:solidFill>
                  <a:schemeClr val="bg1"/>
                </a:solidFill>
              </a:rPr>
              <a:t> que acessamos;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Se criamos uma rota /produtos, podemos acessar através da URL www.nossosite.com /produtos;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Quando o usuário acessa podemos acessar várias lógicas, como carregar produtos do banco de dados;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Ou seja, rotas são uma ponte entre o usuário e a lógica da aplicação;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2863277-D2BF-CBB0-F53A-58022D95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36E2B5F-536C-216E-630D-51F248E69A1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28E47DFB-AB88-9F50-7C35-1A3CA0F0B103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Path absoluto e formar path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BC2BA51-8C02-A2EC-8FB7-72C78F3E6D2D}"/>
              </a:ext>
            </a:extLst>
          </p:cNvPr>
          <p:cNvSpPr txBox="1"/>
          <p:nvPr/>
        </p:nvSpPr>
        <p:spPr>
          <a:xfrm>
            <a:off x="1119499" y="2275124"/>
            <a:ext cx="15437100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338448-E713-C667-5619-15A03B6E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72" y="3455950"/>
            <a:ext cx="8478215" cy="61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62A499B-FFA4-C1AA-986F-8468425F7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6AE547E-F0BA-1E28-82E1-C784C4EECEC5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A7B22C6-ACBC-F7DC-B12A-A90605BA6DA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Primeiros passos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F84C5F3-470A-7F0E-FE69-43F8EAB5EF8D}"/>
              </a:ext>
            </a:extLst>
          </p:cNvPr>
          <p:cNvSpPr txBox="1"/>
          <p:nvPr/>
        </p:nvSpPr>
        <p:spPr>
          <a:xfrm>
            <a:off x="1119499" y="2172900"/>
            <a:ext cx="15765353" cy="81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 setup inicial do Express é simples, mas precisamos seguir alguns passos;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Importar o Express e invocá-lo;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Definir uma porta base para a aplicação;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Criar uma rota (URL que será acessada);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Executar o método </a:t>
            </a:r>
            <a:r>
              <a:rPr lang="pt-BR" sz="4000" dirty="0" err="1">
                <a:solidFill>
                  <a:schemeClr val="bg1"/>
                </a:solidFill>
              </a:rPr>
              <a:t>listen</a:t>
            </a:r>
            <a:r>
              <a:rPr lang="pt-BR" sz="4000" dirty="0">
                <a:solidFill>
                  <a:schemeClr val="bg1"/>
                </a:solidFill>
              </a:rPr>
              <a:t> na porta especificada;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9310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98B252F-204F-D50F-CCFC-2B029A23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7907DC0-F60C-4833-4C6F-757BABEA441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4D1D13D-5F61-FC2B-376D-7E62ED4A63B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Trabalhando com diretórios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3DE69A5-09EB-7C9A-831C-1954DBE15E7C}"/>
              </a:ext>
            </a:extLst>
          </p:cNvPr>
          <p:cNvSpPr txBox="1"/>
          <p:nvPr/>
        </p:nvSpPr>
        <p:spPr>
          <a:xfrm>
            <a:off x="1119499" y="2172900"/>
            <a:ext cx="15765353" cy="134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8B61407-5E99-715B-190E-2FA475D75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47" y="3521957"/>
            <a:ext cx="8729407" cy="58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5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B797547-80A2-F478-6736-3FCD2CEC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A49B6CB-B306-2D87-C2BF-C3DFFE0CB77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870A2BA-ECC8-1FA8-3927-32AF2A4C3D3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Renderizando HTML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A2A0B03-EEFE-E6A5-CE21-BD09804BAE2F}"/>
              </a:ext>
            </a:extLst>
          </p:cNvPr>
          <p:cNvSpPr txBox="1"/>
          <p:nvPr/>
        </p:nvSpPr>
        <p:spPr>
          <a:xfrm>
            <a:off x="896605" y="2154808"/>
            <a:ext cx="15437100" cy="39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Para enviar HTML como resposta utilizamos o método </a:t>
            </a:r>
            <a:r>
              <a:rPr lang="pt-BR" sz="4000" dirty="0" err="1">
                <a:solidFill>
                  <a:schemeClr val="bg1"/>
                </a:solidFill>
              </a:rPr>
              <a:t>sendFile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Isso faz com que o arquivo seja renderizado no navegador;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Precisamos acessar o arquivo por meio do diretório base, isso requer o módulo path;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74895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672</Words>
  <Application>Microsoft Office PowerPoint</Application>
  <PresentationFormat>Personalizar</PresentationFormat>
  <Paragraphs>76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Leticia Lima</dc:creator>
  <cp:lastModifiedBy>Leticia Lima</cp:lastModifiedBy>
  <cp:revision>8</cp:revision>
  <dcterms:created xsi:type="dcterms:W3CDTF">2006-08-16T00:00:00Z</dcterms:created>
  <dcterms:modified xsi:type="dcterms:W3CDTF">2025-01-14T18:12:52Z</dcterms:modified>
</cp:coreProperties>
</file>