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5" r:id="rId4"/>
    <p:sldId id="300" r:id="rId5"/>
    <p:sldId id="301" r:id="rId6"/>
    <p:sldId id="302" r:id="rId7"/>
    <p:sldId id="269" r:id="rId8"/>
    <p:sldId id="303" r:id="rId9"/>
    <p:sldId id="284" r:id="rId10"/>
    <p:sldId id="305" r:id="rId11"/>
    <p:sldId id="306" r:id="rId12"/>
    <p:sldId id="307" r:id="rId13"/>
    <p:sldId id="308" r:id="rId14"/>
    <p:sldId id="263" r:id="rId15"/>
  </p:sldIdLst>
  <p:sldSz cx="18288000" cy="10287000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is+ph6qZ9n42Y23f9Tg/EcZjrw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5" d="100"/>
          <a:sy n="25" d="100"/>
        </p:scale>
        <p:origin x="67" y="9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C711ACE-4A3C-9E27-92A8-93EDE5DA6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6F9D94F4-26FE-0C08-C9BB-C289B43950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5BD2DDDF-A0DB-070E-9364-E58829A49F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80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9220BD3-D0B1-249D-43A3-9106047E7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D989C777-5C68-73D3-1FCF-E504AC8B8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3E177D03-EE31-32AE-A3C5-304BAFFEC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4268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5257885-C3C6-9707-71F2-ECE1B0711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B82223A5-B650-6CEC-936B-E9B2F3F818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84C0FC6-EFDD-22FD-81DB-288FA20634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264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2B12394-F7EC-9EA0-9569-8CC15D125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AE5B76BD-307B-FA62-320A-7CF96A9C5E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55DE148F-F5A8-FEF3-330F-83804B2895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62854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1c0beff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b1c0befff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3C718EEB-0FC0-5D0C-2181-C6221C794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18CCA629-3EAB-9FA8-F75E-FCBFB6F322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B3B6F27F-4748-1F2F-A4DF-AF74EC37A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3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2FD2A09A-6D8D-4CA7-0414-8D1E3ACCD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23A4C3C5-C545-A893-2B0F-E133CA3B19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62C43DAE-F28E-C92B-79F7-FC8408B8F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958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D2462715-4AED-E2C7-9360-B28E02FBD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FB77B2C8-F8B1-F2D2-7CF2-64A7791D48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0919E08B-B29B-259C-21C1-FDA0CC291E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20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08E95B8D-2556-D789-6AF4-8026880BF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067BAFBD-10C2-556E-E0C5-92B5AEC64A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B1793F89-3166-69FD-5259-171E64F5E2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302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BB3AB7B9-A21B-CF60-2B85-87A0E9D7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7D232FC7-ABC6-AA50-6968-13C1C0DC84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22874C45-113C-7CD7-F2A7-83285430BA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6566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CD624B06-3D5F-719A-7216-24B7986DC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CF62EC57-F13B-9025-ACB8-148EC8069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740FBED3-0127-70CB-E2A8-11459ADAAC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2327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>
          <a:extLst>
            <a:ext uri="{FF2B5EF4-FFF2-40B4-BE49-F238E27FC236}">
              <a16:creationId xmlns:a16="http://schemas.microsoft.com/office/drawing/2014/main" id="{47508523-F6CB-296D-71FF-7A1F64BF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f2de27b8f5_0_0:notes">
            <a:extLst>
              <a:ext uri="{FF2B5EF4-FFF2-40B4-BE49-F238E27FC236}">
                <a16:creationId xmlns:a16="http://schemas.microsoft.com/office/drawing/2014/main" id="{C1F5D149-D589-D37B-38C7-1C06FB551E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f2de27b8f5_0_0:notes">
            <a:extLst>
              <a:ext uri="{FF2B5EF4-FFF2-40B4-BE49-F238E27FC236}">
                <a16:creationId xmlns:a16="http://schemas.microsoft.com/office/drawing/2014/main" id="{9BF7E29E-1C7E-44FC-88D0-713B37D683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1647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hyperlink" Target="mailto:contato@youthidiomas.com.b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://www.instagram.com/youthidiomas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api.whatsapp.com/send?phone=5585985249935&amp;text=Ol%C3%A1%2C+gostaria+de+saber+mais+sobre+os+cursos+de+tecnologia+e+idiomas%C2%A0da%C2%A0Youth%C2%A0%3A%29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593268" y="1279226"/>
            <a:ext cx="292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PROJETO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300284" y="1262685"/>
            <a:ext cx="656861" cy="459803"/>
          </a:xfrm>
          <a:custGeom>
            <a:avLst/>
            <a:gdLst/>
            <a:ahLst/>
            <a:cxnLst/>
            <a:rect l="l" t="t" r="r" b="b"/>
            <a:pathLst>
              <a:path w="656861" h="459803" extrusionOk="0">
                <a:moveTo>
                  <a:pt x="0" y="0"/>
                </a:moveTo>
                <a:lnTo>
                  <a:pt x="656861" y="0"/>
                </a:lnTo>
                <a:lnTo>
                  <a:pt x="656861" y="459803"/>
                </a:lnTo>
                <a:lnTo>
                  <a:pt x="0" y="4598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6" name="Google Shape;86;p1"/>
          <p:cNvSpPr txBox="1"/>
          <p:nvPr/>
        </p:nvSpPr>
        <p:spPr>
          <a:xfrm>
            <a:off x="9486254" y="1557600"/>
            <a:ext cx="7192800" cy="17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DO FUTURO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892650" y="930537"/>
            <a:ext cx="3412360" cy="2353560"/>
          </a:xfrm>
          <a:custGeom>
            <a:avLst/>
            <a:gdLst/>
            <a:ahLst/>
            <a:cxnLst/>
            <a:rect l="l" t="t" r="r" b="b"/>
            <a:pathLst>
              <a:path w="3412360" h="2353560" extrusionOk="0">
                <a:moveTo>
                  <a:pt x="0" y="0"/>
                </a:moveTo>
                <a:lnTo>
                  <a:pt x="3412360" y="0"/>
                </a:lnTo>
                <a:lnTo>
                  <a:pt x="3412360" y="2353561"/>
                </a:lnTo>
                <a:lnTo>
                  <a:pt x="0" y="235356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16057" t="-45763" r="-16057" b="-45763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88" name="Google Shape;88;p1"/>
          <p:cNvSpPr txBox="1"/>
          <p:nvPr/>
        </p:nvSpPr>
        <p:spPr>
          <a:xfrm>
            <a:off x="12351661" y="1246300"/>
            <a:ext cx="3133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EDUCAÇÃO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7700" y="4723650"/>
            <a:ext cx="18288000" cy="32091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684814" y="5247619"/>
            <a:ext cx="8912032" cy="1898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1216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Node.js e Git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5195350" y="8096250"/>
            <a:ext cx="3066000" cy="2183100"/>
          </a:xfrm>
          <a:prstGeom prst="rect">
            <a:avLst/>
          </a:prstGeom>
          <a:solidFill>
            <a:srgbClr val="030304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712368" y="4952154"/>
            <a:ext cx="29262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MÓDULO 05</a:t>
            </a:r>
            <a:endParaRPr sz="3200" b="1" i="0" u="none" strike="noStrike" cap="none" dirty="0">
              <a:solidFill>
                <a:srgbClr val="D9BD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3322810" y="7093759"/>
            <a:ext cx="1964400" cy="459900"/>
          </a:xfrm>
          <a:prstGeom prst="roundRect">
            <a:avLst>
              <a:gd name="adj" fmla="val 16667"/>
            </a:avLst>
          </a:prstGeom>
          <a:solidFill>
            <a:srgbClr val="1600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AULA 06</a:t>
            </a:r>
            <a:endParaRPr sz="14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499954">
            <a:off x="10553293" y="3109771"/>
            <a:ext cx="7856424" cy="7856424"/>
          </a:xfrm>
          <a:custGeom>
            <a:avLst/>
            <a:gdLst/>
            <a:ahLst/>
            <a:cxnLst/>
            <a:rect l="l" t="t" r="r" b="b"/>
            <a:pathLst>
              <a:path w="7852008" h="7852008" extrusionOk="0">
                <a:moveTo>
                  <a:pt x="0" y="0"/>
                </a:moveTo>
                <a:lnTo>
                  <a:pt x="7852008" y="0"/>
                </a:lnTo>
                <a:lnTo>
                  <a:pt x="7852008" y="7852009"/>
                </a:lnTo>
                <a:lnTo>
                  <a:pt x="0" y="78520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6">
            <a:alphaModFix/>
          </a:blip>
          <a:srcRect l="15103" t="53757"/>
          <a:stretch/>
        </p:blipFill>
        <p:spPr>
          <a:xfrm rot="1538247">
            <a:off x="2878131" y="8196129"/>
            <a:ext cx="5945240" cy="2422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1A4AB8-D458-D96D-2A7D-A858FC77D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3F2A9F2-91B4-E3C1-723F-78259F40BC6E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C5C69091-C9FC-5F6D-A864-1CBD8C91C1DC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Editar dados primeiro passo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F2C56821-1C77-4801-60A5-CD16D7740D22}"/>
              </a:ext>
            </a:extLst>
          </p:cNvPr>
          <p:cNvSpPr txBox="1"/>
          <p:nvPr/>
        </p:nvSpPr>
        <p:spPr>
          <a:xfrm>
            <a:off x="896605" y="2154808"/>
            <a:ext cx="15437100" cy="698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Para editar algum dado temos antes alguns preparos a realizar;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Primeiramente vamos resgatar o dado, como na aula anterior;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 normalmente preenchemos o formulário de dados com os dados que 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foram resgatados (SELECT);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Isso faz com que o usuário lembre dos dados cadastrados e possa 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escolher o que editar;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lá!</a:t>
            </a:r>
          </a:p>
        </p:txBody>
      </p:sp>
    </p:spTree>
    <p:extLst>
      <p:ext uri="{BB962C8B-B14F-4D97-AF65-F5344CB8AC3E}">
        <p14:creationId xmlns:p14="http://schemas.microsoft.com/office/powerpoint/2010/main" val="2815460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7AFE171-2142-1A93-CE53-94D5FCE89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064A78A5-3863-23EE-2FF0-0F1A1EA493DC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481DC980-4DEA-906C-3AB4-AD5D1A235145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Finalizando a edição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F715C7AB-152B-32BB-5D9B-A0941FDFE172}"/>
              </a:ext>
            </a:extLst>
          </p:cNvPr>
          <p:cNvSpPr txBox="1"/>
          <p:nvPr/>
        </p:nvSpPr>
        <p:spPr>
          <a:xfrm>
            <a:off x="896605" y="2154808"/>
            <a:ext cx="15437100" cy="6801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Para concluir esta etapa precisamos criar uma nova rota como POST;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Isso porque o navegador só consegue interpretar dois verbos 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atualmente (GET ou POST);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 então faremos uma query de UPDATE para processar a atualização;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Note que precisamos passar o id do livro neste formulário também;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para a prática!</a:t>
            </a:r>
          </a:p>
        </p:txBody>
      </p:sp>
    </p:spTree>
    <p:extLst>
      <p:ext uri="{BB962C8B-B14F-4D97-AF65-F5344CB8AC3E}">
        <p14:creationId xmlns:p14="http://schemas.microsoft.com/office/powerpoint/2010/main" val="206487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B4DB0069-2C9C-4A65-380E-8EA8CD760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9368F3D-C93E-D897-3ED8-0E765CC37E5F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CA8A480A-3E8A-BF71-8179-F7BB9836EAE5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Remover itens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1EDD4025-DA52-C506-72DD-211998668272}"/>
              </a:ext>
            </a:extLst>
          </p:cNvPr>
          <p:cNvSpPr txBox="1"/>
          <p:nvPr/>
        </p:nvSpPr>
        <p:spPr>
          <a:xfrm>
            <a:off x="896605" y="2154808"/>
            <a:ext cx="15437100" cy="4160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Para remover um item vamos utilizar a query DELETE;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Precisamos enviar para a rota um POST com o id do item a ser 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removido;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Este processo podemos fazer em uma única etapa;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2942457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11911A6D-743D-FC78-E632-0785C050B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FFE6F026-9FD2-CFF9-0FB0-F022A5D3CC2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165EFD41-DB7B-8589-E6B4-E43868A2313B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Connection Pool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89390C88-D17A-5D62-9226-B0DDE83B4F64}"/>
              </a:ext>
            </a:extLst>
          </p:cNvPr>
          <p:cNvSpPr txBox="1"/>
          <p:nvPr/>
        </p:nvSpPr>
        <p:spPr>
          <a:xfrm>
            <a:off x="896604" y="2154808"/>
            <a:ext cx="16080755" cy="4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Connection Pool é um recurso para otimizar as conexões, criando um cache e permitindo sua reutilização;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O  driver </a:t>
            </a:r>
            <a:r>
              <a:rPr lang="pt-BR" sz="4000" dirty="0" err="1">
                <a:solidFill>
                  <a:schemeClr val="bg1"/>
                </a:solidFill>
              </a:rPr>
              <a:t>mysql</a:t>
            </a:r>
            <a:r>
              <a:rPr lang="pt-BR" sz="4000" dirty="0">
                <a:solidFill>
                  <a:schemeClr val="bg1"/>
                </a:solidFill>
              </a:rPr>
              <a:t> tem este recurso desenvolvido, podemos aplicá-lo;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Este recurso também controla as conexões abertas, fechando assim que se tornam inativas;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aplicá-lo!</a:t>
            </a:r>
          </a:p>
        </p:txBody>
      </p:sp>
    </p:spTree>
    <p:extLst>
      <p:ext uri="{BB962C8B-B14F-4D97-AF65-F5344CB8AC3E}">
        <p14:creationId xmlns:p14="http://schemas.microsoft.com/office/powerpoint/2010/main" val="2803445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/>
          <p:nvPr/>
        </p:nvSpPr>
        <p:spPr>
          <a:xfrm flipH="1">
            <a:off x="-15377" y="216996"/>
            <a:ext cx="18303377" cy="10081658"/>
          </a:xfrm>
          <a:custGeom>
            <a:avLst/>
            <a:gdLst/>
            <a:ahLst/>
            <a:cxnLst/>
            <a:rect l="l" t="t" r="r" b="b"/>
            <a:pathLst>
              <a:path w="18967230" h="15814365" extrusionOk="0">
                <a:moveTo>
                  <a:pt x="18967230" y="0"/>
                </a:moveTo>
                <a:lnTo>
                  <a:pt x="0" y="0"/>
                </a:lnTo>
                <a:lnTo>
                  <a:pt x="0" y="15814365"/>
                </a:lnTo>
                <a:lnTo>
                  <a:pt x="18967230" y="15814365"/>
                </a:lnTo>
                <a:lnTo>
                  <a:pt x="18967230" y="0"/>
                </a:lnTo>
                <a:close/>
              </a:path>
            </a:pathLst>
          </a:custGeom>
          <a:blipFill rotWithShape="1">
            <a:blip r:embed="rId3">
              <a:alphaModFix amt="9999"/>
            </a:blip>
            <a:stretch>
              <a:fillRect l="-1139" t="-20515" r="-479" b="-1355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7" name="Google Shape;147;p3"/>
          <p:cNvSpPr/>
          <p:nvPr/>
        </p:nvSpPr>
        <p:spPr>
          <a:xfrm>
            <a:off x="5800667" y="1739276"/>
            <a:ext cx="5969736" cy="4250773"/>
          </a:xfrm>
          <a:custGeom>
            <a:avLst/>
            <a:gdLst/>
            <a:ahLst/>
            <a:cxnLst/>
            <a:rect l="l" t="t" r="r" b="b"/>
            <a:pathLst>
              <a:path w="5969736" h="4250773" extrusionOk="0">
                <a:moveTo>
                  <a:pt x="0" y="0"/>
                </a:moveTo>
                <a:lnTo>
                  <a:pt x="5969736" y="0"/>
                </a:lnTo>
                <a:lnTo>
                  <a:pt x="5969736" y="4250773"/>
                </a:lnTo>
                <a:lnTo>
                  <a:pt x="0" y="42507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8569" t="-31818" r="-8567" b="-32679"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8" name="Google Shape;148;p3">
            <a:hlinkClick r:id="rId5"/>
          </p:cNvPr>
          <p:cNvSpPr/>
          <p:nvPr/>
        </p:nvSpPr>
        <p:spPr>
          <a:xfrm>
            <a:off x="9355967" y="6458544"/>
            <a:ext cx="443805" cy="443805"/>
          </a:xfrm>
          <a:custGeom>
            <a:avLst/>
            <a:gdLst/>
            <a:ahLst/>
            <a:cxnLst/>
            <a:rect l="l" t="t" r="r" b="b"/>
            <a:pathLst>
              <a:path w="443805" h="443805" extrusionOk="0">
                <a:moveTo>
                  <a:pt x="0" y="0"/>
                </a:moveTo>
                <a:lnTo>
                  <a:pt x="443805" y="0"/>
                </a:lnTo>
                <a:lnTo>
                  <a:pt x="443805" y="443805"/>
                </a:lnTo>
                <a:lnTo>
                  <a:pt x="0" y="4438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49" name="Google Shape;149;p3">
            <a:hlinkClick r:id="rId7"/>
          </p:cNvPr>
          <p:cNvSpPr/>
          <p:nvPr/>
        </p:nvSpPr>
        <p:spPr>
          <a:xfrm>
            <a:off x="6170582" y="7340494"/>
            <a:ext cx="581430" cy="494275"/>
          </a:xfrm>
          <a:custGeom>
            <a:avLst/>
            <a:gdLst/>
            <a:ahLst/>
            <a:cxnLst/>
            <a:rect l="l" t="t" r="r" b="b"/>
            <a:pathLst>
              <a:path w="581430" h="494275" extrusionOk="0">
                <a:moveTo>
                  <a:pt x="0" y="0"/>
                </a:moveTo>
                <a:lnTo>
                  <a:pt x="581430" y="0"/>
                </a:lnTo>
                <a:lnTo>
                  <a:pt x="581430" y="494275"/>
                </a:lnTo>
                <a:lnTo>
                  <a:pt x="0" y="494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pt-BR"/>
          </a:p>
        </p:txBody>
      </p:sp>
      <p:sp>
        <p:nvSpPr>
          <p:cNvPr id="150" name="Google Shape;150;p3"/>
          <p:cNvSpPr txBox="1"/>
          <p:nvPr/>
        </p:nvSpPr>
        <p:spPr>
          <a:xfrm>
            <a:off x="9946067" y="6485349"/>
            <a:ext cx="26823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youth</a:t>
            </a:r>
            <a:r>
              <a:rPr lang="en-US" sz="2750" b="1" i="0" u="sng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space</a:t>
            </a:r>
            <a:endParaRPr sz="2750" b="1" i="0" u="sng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8607087" y="9024115"/>
            <a:ext cx="13083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9"/>
              <a:buFont typeface="Arial"/>
              <a:buNone/>
            </a:pPr>
            <a:r>
              <a:rPr lang="en-US" sz="1599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5961223" y="6485349"/>
            <a:ext cx="3068481" cy="48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99"/>
              <a:buFont typeface="Arial"/>
              <a:buNone/>
            </a:pPr>
            <a:r>
              <a:rPr lang="en-US" sz="27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(85) 98524-9935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6674900" y="8605725"/>
            <a:ext cx="5172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86"/>
              <a:buFont typeface="Arial"/>
              <a:buNone/>
            </a:pPr>
            <a:r>
              <a:rPr lang="en-US" sz="225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https://www.youthspace.com.br/</a:t>
            </a:r>
            <a:endParaRPr sz="225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p3"/>
          <p:cNvSpPr txBox="1"/>
          <p:nvPr/>
        </p:nvSpPr>
        <p:spPr>
          <a:xfrm>
            <a:off x="6752012" y="7370826"/>
            <a:ext cx="5018391" cy="389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99"/>
              <a:buFont typeface="Arial"/>
              <a:buNone/>
            </a:pPr>
            <a:r>
              <a:rPr lang="en-US" sz="2299" b="1" i="0" u="sng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contato@youthidiomas.com.br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b1c0befff7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15307">
            <a:off x="1850350" y="2157938"/>
            <a:ext cx="5937175" cy="8468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b1c0befff7_0_0"/>
          <p:cNvSpPr/>
          <p:nvPr/>
        </p:nvSpPr>
        <p:spPr>
          <a:xfrm>
            <a:off x="5484375" y="378750"/>
            <a:ext cx="7018800" cy="9529500"/>
          </a:xfrm>
          <a:prstGeom prst="roundRect">
            <a:avLst>
              <a:gd name="adj" fmla="val 7479"/>
            </a:avLst>
          </a:prstGeom>
          <a:gradFill>
            <a:gsLst>
              <a:gs pos="0">
                <a:srgbClr val="757575">
                  <a:alpha val="74901"/>
                </a:srgbClr>
              </a:gs>
              <a:gs pos="100000">
                <a:srgbClr val="121219">
                  <a:alpha val="74901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2b1c0befff7_0_0"/>
          <p:cNvSpPr txBox="1"/>
          <p:nvPr/>
        </p:nvSpPr>
        <p:spPr>
          <a:xfrm>
            <a:off x="9309899" y="2157950"/>
            <a:ext cx="2166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8F8F8"/>
                </a:solidFill>
                <a:latin typeface="Calibri"/>
                <a:ea typeface="Calibri"/>
                <a:cs typeface="Calibri"/>
                <a:sym typeface="Calibri"/>
              </a:rPr>
              <a:t>CONTEÚDOS </a:t>
            </a:r>
            <a:endParaRPr sz="3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2b1c0befff7_0_0"/>
          <p:cNvSpPr txBox="1"/>
          <p:nvPr/>
        </p:nvSpPr>
        <p:spPr>
          <a:xfrm>
            <a:off x="6739500" y="660200"/>
            <a:ext cx="4809000" cy="179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en-US" sz="10616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06</a:t>
            </a:r>
            <a:endParaRPr sz="800" b="1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g2b1c0befff7_0_0"/>
          <p:cNvSpPr txBox="1"/>
          <p:nvPr/>
        </p:nvSpPr>
        <p:spPr>
          <a:xfrm>
            <a:off x="6309900" y="3136100"/>
            <a:ext cx="6088902" cy="1379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9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Express</a:t>
            </a:r>
            <a:endParaRPr lang="pt-BR"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127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rial"/>
              <a:buChar char="●"/>
            </a:pPr>
            <a:r>
              <a:rPr lang="pt-BR" sz="2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Exercícios</a:t>
            </a:r>
            <a:endParaRPr sz="2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0768A802-7220-1D62-9AF3-8C748F94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44023E8-C5EA-BF25-5C62-02663A1344B6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26D822D-2895-AF62-B0A2-EB41F8A3501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Node.js com MySQL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26F04F38-B260-561C-2625-E6C8FDAAB7BB}"/>
              </a:ext>
            </a:extLst>
          </p:cNvPr>
          <p:cNvSpPr txBox="1"/>
          <p:nvPr/>
        </p:nvSpPr>
        <p:spPr>
          <a:xfrm>
            <a:off x="1119499" y="2275124"/>
            <a:ext cx="15437100" cy="6981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O que são bancos relacionais?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Os bancos de dados relacionais são constituídos por algumas entidades;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Banco de dados: Um banco para guardar os dados do projeto;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Tabelas: Onde categorizamos os dados e os inserimos;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Colunas: Onde separamos os dados em uma tabela;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Dados: O que é inserido, modificado, atualizado e removido em uma tabela;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Relacionamentos: Ligações entre as tabelas</a:t>
            </a:r>
          </a:p>
        </p:txBody>
      </p:sp>
    </p:spTree>
    <p:extLst>
      <p:ext uri="{BB962C8B-B14F-4D97-AF65-F5344CB8AC3E}">
        <p14:creationId xmlns:p14="http://schemas.microsoft.com/office/powerpoint/2010/main" val="514261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3185336-C8C2-48FB-7118-618B4E45E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9E68AE08-3E13-984F-F868-5B6DFB255F91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75DD1725-851B-03BB-7065-EA25782394CD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O que é MySQL?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750C0E1F-61C9-F338-FB84-744BD8DC60B1}"/>
              </a:ext>
            </a:extLst>
          </p:cNvPr>
          <p:cNvSpPr txBox="1"/>
          <p:nvPr/>
        </p:nvSpPr>
        <p:spPr>
          <a:xfrm>
            <a:off x="1119499" y="2275124"/>
            <a:ext cx="15437100" cy="60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O MySQL é um SGBD (Sistema Gerenciador de Banco de Dados);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Que vai nos ajudar a trabalhar com bancos relacionais;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Também é o mais utilizado atualmente em sistemas e aplicações;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Muitos projetos de Node.js utilizam MySQL;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Precisamos instalar o software e deixar ele em execução para que o Node possa se conectar aos bancos que temos disponíveis</a:t>
            </a:r>
          </a:p>
        </p:txBody>
      </p:sp>
    </p:spTree>
    <p:extLst>
      <p:ext uri="{BB962C8B-B14F-4D97-AF65-F5344CB8AC3E}">
        <p14:creationId xmlns:p14="http://schemas.microsoft.com/office/powerpoint/2010/main" val="142917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27002BAD-4ACE-B7AE-6CFB-6545862BC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D255708F-71A8-E6BD-366E-4CCAF5D8D7AD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6B410BC8-AB84-48C8-A3DB-E4A51469D1E6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Integração do MySQL e Node.js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50EBFFB6-64BB-0629-9905-73B56B503392}"/>
              </a:ext>
            </a:extLst>
          </p:cNvPr>
          <p:cNvSpPr txBox="1"/>
          <p:nvPr/>
        </p:nvSpPr>
        <p:spPr>
          <a:xfrm>
            <a:off x="1119499" y="2275124"/>
            <a:ext cx="15437100" cy="477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Primeiramente vamos precisar instalar o driver, que é um pacote 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chamado </a:t>
            </a:r>
            <a:r>
              <a:rPr lang="pt-BR" sz="4000" dirty="0" err="1">
                <a:solidFill>
                  <a:schemeClr val="bg1"/>
                </a:solidFill>
              </a:rPr>
              <a:t>mysql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instalá-lo com o </a:t>
            </a:r>
            <a:r>
              <a:rPr lang="pt-BR" sz="4000" dirty="0" err="1">
                <a:solidFill>
                  <a:schemeClr val="bg1"/>
                </a:solidFill>
              </a:rPr>
              <a:t>npm</a:t>
            </a:r>
            <a:r>
              <a:rPr lang="pt-BR" sz="4000" dirty="0">
                <a:solidFill>
                  <a:schemeClr val="bg1"/>
                </a:solidFill>
              </a:rPr>
              <a:t>!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Depois precisamos conectar ao nosso banco de dados;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inserir informações como: host, </a:t>
            </a:r>
            <a:r>
              <a:rPr lang="pt-BR" sz="4000" dirty="0" err="1">
                <a:solidFill>
                  <a:schemeClr val="bg1"/>
                </a:solidFill>
              </a:rPr>
              <a:t>user</a:t>
            </a:r>
            <a:r>
              <a:rPr lang="pt-BR" sz="4000" dirty="0">
                <a:solidFill>
                  <a:schemeClr val="bg1"/>
                </a:solidFill>
              </a:rPr>
              <a:t>, </a:t>
            </a:r>
            <a:r>
              <a:rPr lang="pt-BR" sz="4000" dirty="0" err="1">
                <a:solidFill>
                  <a:schemeClr val="bg1"/>
                </a:solidFill>
              </a:rPr>
              <a:t>password</a:t>
            </a:r>
            <a:r>
              <a:rPr lang="pt-BR" sz="4000" dirty="0">
                <a:solidFill>
                  <a:schemeClr val="bg1"/>
                </a:solidFill>
              </a:rPr>
              <a:t> e o banco;</a:t>
            </a:r>
          </a:p>
        </p:txBody>
      </p:sp>
    </p:spTree>
    <p:extLst>
      <p:ext uri="{BB962C8B-B14F-4D97-AF65-F5344CB8AC3E}">
        <p14:creationId xmlns:p14="http://schemas.microsoft.com/office/powerpoint/2010/main" val="330513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82863277-D2BF-CBB0-F53A-58022D95E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C36E2B5F-536C-216E-630D-51F248E69A13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28E47DFB-AB88-9F50-7C35-1A3CA0F0B103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Criando a nossa tabela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7BC2BA51-8C02-A2EC-8FB7-72C78F3E6D2D}"/>
              </a:ext>
            </a:extLst>
          </p:cNvPr>
          <p:cNvSpPr txBox="1"/>
          <p:nvPr/>
        </p:nvSpPr>
        <p:spPr>
          <a:xfrm>
            <a:off x="1119499" y="2275124"/>
            <a:ext cx="15437100" cy="6006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Para manipular os dados do sistema vamos precisar criar uma tabela;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Faremos isso via Workbench, criando uma tabela chamada books;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Onde vamos cadastrar livros;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Estes livros vão precisar de duas informações: título e número de páginas;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criar a tabela!</a:t>
            </a:r>
          </a:p>
        </p:txBody>
      </p:sp>
    </p:spTree>
    <p:extLst>
      <p:ext uri="{BB962C8B-B14F-4D97-AF65-F5344CB8AC3E}">
        <p14:creationId xmlns:p14="http://schemas.microsoft.com/office/powerpoint/2010/main" val="74356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D62A499B-FFA4-C1AA-986F-8468425F7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56AE547E-F0BA-1E28-82E1-C784C4EECEC5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FA7B22C6-ACBC-F7DC-B12A-A90605BA6DA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Inserindo dados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0F84C5F3-470A-7F0E-FE69-43F8EAB5EF8D}"/>
              </a:ext>
            </a:extLst>
          </p:cNvPr>
          <p:cNvSpPr txBox="1"/>
          <p:nvPr/>
        </p:nvSpPr>
        <p:spPr>
          <a:xfrm>
            <a:off x="1119499" y="2172900"/>
            <a:ext cx="15765353" cy="815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● Para inserir dados no banco vamos precisar criar e executar uma query;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A query em si é uma </a:t>
            </a:r>
            <a:r>
              <a:rPr lang="pt-BR" sz="4000" dirty="0" err="1">
                <a:solidFill>
                  <a:schemeClr val="bg1"/>
                </a:solidFill>
              </a:rPr>
              <a:t>string</a:t>
            </a:r>
            <a:r>
              <a:rPr lang="pt-BR" sz="4000" dirty="0">
                <a:solidFill>
                  <a:schemeClr val="bg1"/>
                </a:solidFill>
              </a:rPr>
              <a:t>, seguindo os padrões do MySQL;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Já para executar vamos utilizar o método query do pacote </a:t>
            </a:r>
            <a:r>
              <a:rPr lang="pt-BR" sz="4000" dirty="0" err="1">
                <a:solidFill>
                  <a:schemeClr val="bg1"/>
                </a:solidFill>
              </a:rPr>
              <a:t>mysql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 nesta aula faremos o uso da instrução INSERT, que insere dados;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93105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A98B252F-204F-D50F-CCFC-2B029A23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47907DC0-F60C-4833-4C6F-757BABEA4410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94D1D13D-5F61-FC2B-376D-7E62ED4A63B9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216"/>
              <a:buFont typeface="Arial"/>
              <a:buNone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Resgatando os dados</a:t>
            </a:r>
          </a:p>
        </p:txBody>
      </p:sp>
      <p:sp>
        <p:nvSpPr>
          <p:cNvPr id="111" name="Google Shape;111;g1f2de27b8f5_0_0">
            <a:extLst>
              <a:ext uri="{FF2B5EF4-FFF2-40B4-BE49-F238E27FC236}">
                <a16:creationId xmlns:a16="http://schemas.microsoft.com/office/drawing/2014/main" id="{D3DE69A5-09EB-7C9A-831C-1954DBE15E7C}"/>
              </a:ext>
            </a:extLst>
          </p:cNvPr>
          <p:cNvSpPr txBox="1"/>
          <p:nvPr/>
        </p:nvSpPr>
        <p:spPr>
          <a:xfrm>
            <a:off x="1119499" y="2172900"/>
            <a:ext cx="15765353" cy="6812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Para resgatar dados vamos precisar criar uma query, que será um SELECT;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Podemos escolher quais dados são retornados, determinando as colunas;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E podemos imprimi-los nas nossas </a:t>
            </a:r>
            <a:r>
              <a:rPr lang="pt-BR" sz="4000" dirty="0" err="1">
                <a:solidFill>
                  <a:schemeClr val="bg1"/>
                </a:solidFill>
              </a:rPr>
              <a:t>views</a:t>
            </a:r>
            <a:r>
              <a:rPr lang="pt-BR" sz="4000" dirty="0">
                <a:solidFill>
                  <a:schemeClr val="bg1"/>
                </a:solidFill>
              </a:rPr>
              <a:t>;</a:t>
            </a:r>
          </a:p>
          <a:p>
            <a:pPr marL="0" marR="0" lvl="0" indent="0" algn="l" rtl="0">
              <a:lnSpc>
                <a:spcPct val="16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38015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>
          <a:extLst>
            <a:ext uri="{FF2B5EF4-FFF2-40B4-BE49-F238E27FC236}">
              <a16:creationId xmlns:a16="http://schemas.microsoft.com/office/drawing/2014/main" id="{9B797547-80A2-F478-6736-3FCD2CECA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f2de27b8f5_0_0">
            <a:extLst>
              <a:ext uri="{FF2B5EF4-FFF2-40B4-BE49-F238E27FC236}">
                <a16:creationId xmlns:a16="http://schemas.microsoft.com/office/drawing/2014/main" id="{CA49B6CB-B306-2D87-C2BF-C3DFFE0CB774}"/>
              </a:ext>
            </a:extLst>
          </p:cNvPr>
          <p:cNvSpPr/>
          <p:nvPr/>
        </p:nvSpPr>
        <p:spPr>
          <a:xfrm>
            <a:off x="0" y="910500"/>
            <a:ext cx="18288000" cy="923400"/>
          </a:xfrm>
          <a:prstGeom prst="rect">
            <a:avLst/>
          </a:prstGeom>
          <a:gradFill>
            <a:gsLst>
              <a:gs pos="0">
                <a:srgbClr val="666666"/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f2de27b8f5_0_0">
            <a:extLst>
              <a:ext uri="{FF2B5EF4-FFF2-40B4-BE49-F238E27FC236}">
                <a16:creationId xmlns:a16="http://schemas.microsoft.com/office/drawing/2014/main" id="{1870A2BA-ECC8-1FA8-3927-32AF2A4C3D31}"/>
              </a:ext>
            </a:extLst>
          </p:cNvPr>
          <p:cNvSpPr txBox="1"/>
          <p:nvPr/>
        </p:nvSpPr>
        <p:spPr>
          <a:xfrm>
            <a:off x="1119499" y="818237"/>
            <a:ext cx="133911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10003"/>
              </a:lnSpc>
              <a:buSzPts val="11216"/>
            </a:pPr>
            <a:r>
              <a:rPr lang="pt-BR" sz="6000" b="1" i="0" u="none" strike="noStrike" cap="none" dirty="0">
                <a:solidFill>
                  <a:srgbClr val="D9BD34"/>
                </a:solidFill>
                <a:latin typeface="Calibri"/>
                <a:ea typeface="Calibri"/>
                <a:cs typeface="Calibri"/>
                <a:sym typeface="Calibri"/>
              </a:rPr>
              <a:t>Resgatando os dados específicos</a:t>
            </a:r>
          </a:p>
        </p:txBody>
      </p:sp>
      <p:sp>
        <p:nvSpPr>
          <p:cNvPr id="5" name="Google Shape;111;g1f2de27b8f5_0_0">
            <a:extLst>
              <a:ext uri="{FF2B5EF4-FFF2-40B4-BE49-F238E27FC236}">
                <a16:creationId xmlns:a16="http://schemas.microsoft.com/office/drawing/2014/main" id="{8A2A0B03-EEFE-E6A5-CE21-BD09804BAE2F}"/>
              </a:ext>
            </a:extLst>
          </p:cNvPr>
          <p:cNvSpPr txBox="1"/>
          <p:nvPr/>
        </p:nvSpPr>
        <p:spPr>
          <a:xfrm>
            <a:off x="896605" y="2154808"/>
            <a:ext cx="15437100" cy="3980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Para resgatar um dado específico vamos precisar utilizar o WHERE;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Desta maneira conseguimos filtrar por uma coluna e um valor;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Poderemos então achar os livros pelos seus ids;</a:t>
            </a:r>
          </a:p>
          <a:p>
            <a:pPr marL="0" marR="0" lvl="0" indent="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4000" dirty="0">
                <a:solidFill>
                  <a:schemeClr val="bg1"/>
                </a:solidFill>
              </a:rPr>
              <a:t> ● Vamos ver na prática!</a:t>
            </a:r>
          </a:p>
        </p:txBody>
      </p:sp>
    </p:spTree>
    <p:extLst>
      <p:ext uri="{BB962C8B-B14F-4D97-AF65-F5344CB8AC3E}">
        <p14:creationId xmlns:p14="http://schemas.microsoft.com/office/powerpoint/2010/main" val="3748953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738</Words>
  <Application>Microsoft Office PowerPoint</Application>
  <PresentationFormat>Personalizar</PresentationFormat>
  <Paragraphs>83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Calibri</vt:lpstr>
      <vt:lpstr>Montserrat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Leticia Lima</dc:creator>
  <cp:lastModifiedBy>Leticia Lima</cp:lastModifiedBy>
  <cp:revision>9</cp:revision>
  <dcterms:created xsi:type="dcterms:W3CDTF">2006-08-16T00:00:00Z</dcterms:created>
  <dcterms:modified xsi:type="dcterms:W3CDTF">2025-02-04T16:11:22Z</dcterms:modified>
</cp:coreProperties>
</file>