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lay"/>
      <p:regular r:id="rId23"/>
      <p:bold r:id="rId24"/>
    </p:embeddedFont>
    <p:embeddedFont>
      <p:font typeface="Poppins"/>
      <p:regular r:id="rId25"/>
      <p:bold r:id="rId26"/>
      <p:italic r:id="rId27"/>
      <p:boldItalic r:id="rId28"/>
    </p:embeddedFont>
    <p:embeddedFont>
      <p:font typeface="Gill Sans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zKoefaMLQJYd4NDzbQkYlrwG/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lay-bold.fntdata"/><Relationship Id="rId23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.fntdata"/><Relationship Id="rId25" Type="http://schemas.openxmlformats.org/officeDocument/2006/relationships/font" Target="fonts/Poppins-regular.fntdata"/><Relationship Id="rId28" Type="http://schemas.openxmlformats.org/officeDocument/2006/relationships/font" Target="fonts/Poppins-boldItalic.fntdata"/><Relationship Id="rId27" Type="http://schemas.openxmlformats.org/officeDocument/2006/relationships/font" Target="fonts/Poppi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Gill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5" name="Google Shape;515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9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d282320f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d282320f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282320f9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282320f9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282320f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d282320f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282320f9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282320f9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6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16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16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16" name="Google Shape;16;p16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16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8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28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28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2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2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2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2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28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28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28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28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29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2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29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29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29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9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30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30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3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30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31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31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3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3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3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3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32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3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32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32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34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187" name="Google Shape;187;p34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34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34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34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18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5" name="Google Shape;205;p18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6" name="Google Shape;206;p18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7" name="Google Shape;207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1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18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1" name="Google Shape;211;p18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12" name="Google Shape;212;p18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9" name="Google Shape;219;p19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1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7" name="Google Shape;227;p35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8" name="Google Shape;228;p35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29" name="Google Shape;229;p35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30" name="Google Shape;230;p3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31" name="Google Shape;231;p3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20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20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20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20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20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0" name="Google Shape;30;p20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20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5" name="Google Shape;235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6" name="Google Shape;236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8" name="Google Shape;238;p3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36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36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36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37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6" name="Google Shape;246;p37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47" name="Google Shape;247;p37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48" name="Google Shape;248;p37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1" name="Google Shape;251;p37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52" name="Google Shape;252;p3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3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3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37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38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1" name="Google Shape;261;p38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2" name="Google Shape;262;p38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3" name="Google Shape;263;p38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4" name="Google Shape;264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38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0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4" name="Google Shape;274;p40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40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40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40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40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4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4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4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5" name="Google Shape;285;p41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286" name="Google Shape;286;p41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41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41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41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41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2" name="Google Shape;292;p4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4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42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42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00" name="Google Shape;300;p42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42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42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42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4" name="Google Shape;304;p42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5" name="Google Shape;305;p42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42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42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42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42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42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42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42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42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42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4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4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4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43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21" name="Google Shape;321;p4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5" name="Google Shape;325;p43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43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43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43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0" name="Google Shape;330;p43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43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43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43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4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4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4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4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44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4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4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4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44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45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4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4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4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45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45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5" name="Google Shape;355;p45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356" name="Google Shape;356;p45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45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45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45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21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21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21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2" name="Google Shape;362;p46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363" name="Google Shape;363;p46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p46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46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4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4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4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4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4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48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377" name="Google Shape;377;p48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48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48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48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1" name="Google Shape;381;p48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4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4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4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22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22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23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23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23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58" name="Google Shape;58;p23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23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62" name="Google Shape;62;p23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23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4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24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24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24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24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25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6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2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2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7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27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96" name="Google Shape;96;p2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2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2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27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7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1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ws.amazon.com/pt/free/?all-free-tier.sort-by=item.additionalFields.SortRank&amp;all-free-tier.sort-order=asc&amp;awsf.Free%20Tier%20Types=tier%2312monthsfree&amp;awsf.Free%20Tier%20Categories=*all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ws.amazon.com/pt/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7.jp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"/>
          <p:cNvSpPr/>
          <p:nvPr/>
        </p:nvSpPr>
        <p:spPr>
          <a:xfrm>
            <a:off x="535306" y="186088"/>
            <a:ext cx="1578217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8" l="-16058" r="-16069" t="-45778"/>
            </a:stretch>
          </a:blipFill>
          <a:ln>
            <a:noFill/>
          </a:ln>
        </p:spPr>
      </p:sp>
      <p:sp>
        <p:nvSpPr>
          <p:cNvPr id="392" name="Google Shape;392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1"/>
          <p:cNvSpPr txBox="1"/>
          <p:nvPr/>
        </p:nvSpPr>
        <p:spPr>
          <a:xfrm>
            <a:off x="2007275" y="2416800"/>
            <a:ext cx="233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pt-BR" sz="721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i="0" sz="691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1"/>
          <p:cNvSpPr txBox="1"/>
          <p:nvPr/>
        </p:nvSpPr>
        <p:spPr>
          <a:xfrm>
            <a:off x="191978" y="207915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AULA 01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"/>
          <p:cNvSpPr/>
          <p:nvPr/>
        </p:nvSpPr>
        <p:spPr>
          <a:xfrm rot="503576">
            <a:off x="4782058" y="1669262"/>
            <a:ext cx="3631182" cy="37255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396" name="Google Shape;3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75659">
            <a:off x="1598696" y="2498978"/>
            <a:ext cx="3244719" cy="246983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9" name="Google Shape;399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Tipos de nuvem - Híbrida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7"/>
          <p:cNvSpPr txBox="1"/>
          <p:nvPr/>
        </p:nvSpPr>
        <p:spPr>
          <a:xfrm>
            <a:off x="184525" y="1315950"/>
            <a:ext cx="7574700" cy="16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híbrida é uma junção da nuvem pública e privada.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Basicamente você irá se utilizar da sua nuvem privada porém quando a mesma não tive recursos computacional suficiente para determinada tarefa ocorrerá uma transferência para a nuvem pública realizar o trabalho.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9" name="Google Shape;499;p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0" name="Google Shape;500;p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1" name="Google Shape;501;p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Quem oferece nuvem híbrida?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7" name="Google Shape;507;p8"/>
          <p:cNvSpPr txBox="1"/>
          <p:nvPr/>
        </p:nvSpPr>
        <p:spPr>
          <a:xfrm>
            <a:off x="184525" y="1315950"/>
            <a:ext cx="75747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 provedores de nuvem híbrida mais famosos são: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AWS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AZURE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Google Cloud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08" name="Google Shape;508;p8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9" name="Google Shape;509;p8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8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pic>
        <p:nvPicPr>
          <p:cNvPr descr="AWS S3 vs Google Cloud vs Azure: Cloud Storage Performance | by Umair ..." id="511" name="Google Shape;51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5038" y="2910650"/>
            <a:ext cx="3713924" cy="200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oogle Shape;518;p9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519" name="Google Shape;519;p9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21" name="Google Shape;521;p9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2" name="Google Shape;522;p9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23" name="Google Shape;523;p9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que é o AWS?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4" name="Google Shape;524;p9"/>
          <p:cNvSpPr txBox="1"/>
          <p:nvPr/>
        </p:nvSpPr>
        <p:spPr>
          <a:xfrm>
            <a:off x="184525" y="1468350"/>
            <a:ext cx="7574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Amazon Web Services (AWS) é uma plataforma de nuvem que oferece milhares de serviços (atualmente 200 serviços) dos mais variados possíveis.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Os serviços da AWS vão de: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Armazenamento de dados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Criação de máquinas virtuais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riação e implementação de modelos de machine learning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25" name="Google Shape;525;p9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6" name="Google Shape;526;p9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7" name="Google Shape;527;p9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" name="Google Shape;532;p10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533" name="Google Shape;533;p10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34" name="Google Shape;534;p10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35" name="Google Shape;535;p1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6" name="Google Shape;536;p1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Serviços AWS?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7" name="Google Shape;537;p10"/>
          <p:cNvSpPr txBox="1"/>
          <p:nvPr/>
        </p:nvSpPr>
        <p:spPr>
          <a:xfrm>
            <a:off x="184525" y="1468350"/>
            <a:ext cx="75747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Alguns dos serviços da AWS que iremos ver serão: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EC2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AWS Lambda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S3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Amazon RDS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8" name="Google Shape;538;p1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1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0" name="Google Shape;540;p1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oogle Shape;545;p11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546" name="Google Shape;546;p11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48" name="Google Shape;548;p11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9" name="Google Shape;549;p11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Free tier AWS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0" name="Google Shape;550;p11"/>
          <p:cNvSpPr txBox="1"/>
          <p:nvPr/>
        </p:nvSpPr>
        <p:spPr>
          <a:xfrm>
            <a:off x="163950" y="1304025"/>
            <a:ext cx="86205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AWS possui um plano </a:t>
            </a:r>
            <a:r>
              <a:rPr b="0" i="0" lang="pt-BR" sz="1500" u="sng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gratuito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onde podemos usar os seus serviços.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Alguns desses serviços tem limitações devido ao plano gratuito, alguns deles são: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teste gratuitos: 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 serviços que são classificados como teste gratuitos você terá apenas um tempo breve (2 meses por exemplo) para experimentar do serviço, após isso o uso do serviço será cobrado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12 meses gratuitos: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Nos serviços que são classificados como sendo 12 meses gratuitos eles possuem um tempo limite de uso por mês (750 horas por mês por exemplo) e se usarmos mais que isso a amazon irá nos cobrar.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Sempre gratuito: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 Funciona de forma parecida com a última, porém você pode continuar usando ele após o período de 12 meses acabar, porém sempre respeitando o limite imposto sobre eles.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51" name="Google Shape;551;p11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2" name="Google Shape;552;p11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11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12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559" name="Google Shape;559;p12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60" name="Google Shape;560;p12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61" name="Google Shape;561;p12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2" name="Google Shape;562;p1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Como criar uma conta no AWS?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3" name="Google Shape;563;p12"/>
          <p:cNvSpPr txBox="1"/>
          <p:nvPr/>
        </p:nvSpPr>
        <p:spPr>
          <a:xfrm>
            <a:off x="184525" y="1468350"/>
            <a:ext cx="7574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criar uma conta no AWS podemos acessar este </a:t>
            </a:r>
            <a:r>
              <a:rPr b="0" i="0" lang="pt-BR" sz="1500" u="sng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r>
              <a:rPr b="0" i="0" lang="pt-BR" sz="1500" u="none" cap="none" strike="noStrike">
                <a:solidFill>
                  <a:srgbClr val="FF99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15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99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Dentro dele podemos criar nossa conta pessoal e começar a acessar o painel inicial da AWS.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4" name="Google Shape;564;p1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5" name="Google Shape;565;p12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6" name="Google Shape;566;p12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g2d282320f9a_0_0"/>
          <p:cNvGrpSpPr/>
          <p:nvPr/>
        </p:nvGrpSpPr>
        <p:grpSpPr>
          <a:xfrm>
            <a:off x="7759191" y="1374491"/>
            <a:ext cx="1243226" cy="1243226"/>
            <a:chOff x="10111337" y="2146598"/>
            <a:chExt cx="1657635" cy="1657635"/>
          </a:xfrm>
        </p:grpSpPr>
        <p:sp>
          <p:nvSpPr>
            <p:cNvPr id="572" name="Google Shape;572;g2d282320f9a_0_0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73" name="Google Shape;573;g2d282320f9a_0_0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74" name="Google Shape;574;g2d282320f9a_0_0"/>
          <p:cNvSpPr/>
          <p:nvPr/>
        </p:nvSpPr>
        <p:spPr>
          <a:xfrm>
            <a:off x="3221831" y="0"/>
            <a:ext cx="270000" cy="205978"/>
          </a:xfrm>
          <a:custGeom>
            <a:rect b="b" l="l" r="r" t="t"/>
            <a:pathLst>
              <a:path extrusionOk="0" h="274638" w="360000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g2d282320f9a_0_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Plataforma AWS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6" name="Google Shape;576;g2d282320f9a_0_0"/>
          <p:cNvSpPr txBox="1"/>
          <p:nvPr/>
        </p:nvSpPr>
        <p:spPr>
          <a:xfrm>
            <a:off x="184525" y="1468350"/>
            <a:ext cx="75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finalizarmos vamos literalmente conhecer a plataforma AWS e como ele funciona. Para isso basta clicar na imagem abaixo: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7" name="Google Shape;577;g2d282320f9a_0_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8" name="Google Shape;578;g2d282320f9a_0_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g2d282320f9a_0_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9" r="-16039" t="-45759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/>
          <p:nvPr>
            <p:ph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408" name="Google Shape;408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409" name="Google Shape;409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10" name="Google Shape;410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1" name="Google Shape;411;p2"/>
          <p:cNvSpPr txBox="1"/>
          <p:nvPr/>
        </p:nvSpPr>
        <p:spPr>
          <a:xfrm>
            <a:off x="215725" y="1606550"/>
            <a:ext cx="3265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O que é nuvem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Introdução ao AWS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Criação de conta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2" name="Google Shape;412;p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2"/>
          <p:cNvSpPr txBox="1"/>
          <p:nvPr/>
        </p:nvSpPr>
        <p:spPr>
          <a:xfrm>
            <a:off x="208525" y="13602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p2"/>
          <p:cNvSpPr/>
          <p:nvPr/>
        </p:nvSpPr>
        <p:spPr>
          <a:xfrm>
            <a:off x="0" y="3872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20" name="Google Shape;420;p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22" name="Google Shape;422;p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que é nuvem?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3" name="Google Shape;423;p3"/>
          <p:cNvSpPr txBox="1"/>
          <p:nvPr/>
        </p:nvSpPr>
        <p:spPr>
          <a:xfrm>
            <a:off x="184525" y="1468350"/>
            <a:ext cx="7574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nada mais é que um conjunto de servidores (mega computadores) que são responsáveis por armazenar e gerenciar dados, executar aplicativos e fornecer conteúdos ou serviços.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Existem algumas classificações para serviços de nuvem: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pública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privada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AutoNum type="arabicPeriod"/>
            </a:pPr>
            <a:r>
              <a:rPr b="1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híbrida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4" name="Google Shape;424;p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5" name="Google Shape;425;p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6" name="Google Shape;426;p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g2d282320f9a_0_22"/>
          <p:cNvGrpSpPr/>
          <p:nvPr/>
        </p:nvGrpSpPr>
        <p:grpSpPr>
          <a:xfrm>
            <a:off x="7759191" y="1374491"/>
            <a:ext cx="1243226" cy="1243226"/>
            <a:chOff x="10111337" y="2146598"/>
            <a:chExt cx="1657635" cy="1657635"/>
          </a:xfrm>
        </p:grpSpPr>
        <p:sp>
          <p:nvSpPr>
            <p:cNvPr id="432" name="Google Shape;432;g2d282320f9a_0_22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33" name="Google Shape;433;g2d282320f9a_0_22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34" name="Google Shape;434;g2d282320f9a_0_22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Evolução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5" name="Google Shape;435;g2d282320f9a_0_22"/>
          <p:cNvSpPr txBox="1"/>
          <p:nvPr/>
        </p:nvSpPr>
        <p:spPr>
          <a:xfrm>
            <a:off x="184525" y="1468350"/>
            <a:ext cx="75747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Apesar de ter ganho destaque nos últimos anos, a computação em nuvem, como conceito, existe desde os anos 1950, em um momento onde a tecnologia era bem mais escassa, muito cara e onde as empresas possuíam pouquíssimos computadores. 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Mas é na década de 1960, com o surgimento dos primeiros sistemas de compartilhamento que temos as primeiras aplicações que oferecem a possibilidade de utilização de recursos compartilhados por meio de uma rede. 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36" name="Google Shape;436;g2d282320f9a_0_2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g2d282320f9a_0_22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8" name="Google Shape;438;g2d282320f9a_0_22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9" r="-16039" t="-45759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g2d282320f9a_0_40"/>
          <p:cNvGrpSpPr/>
          <p:nvPr/>
        </p:nvGrpSpPr>
        <p:grpSpPr>
          <a:xfrm>
            <a:off x="7759191" y="1374491"/>
            <a:ext cx="1243226" cy="1243226"/>
            <a:chOff x="10111337" y="2146598"/>
            <a:chExt cx="1657635" cy="1657635"/>
          </a:xfrm>
        </p:grpSpPr>
        <p:sp>
          <p:nvSpPr>
            <p:cNvPr id="444" name="Google Shape;444;g2d282320f9a_0_40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45" name="Google Shape;445;g2d282320f9a_0_40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46" name="Google Shape;446;g2d282320f9a_0_40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Evolução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g2d282320f9a_0_40"/>
          <p:cNvSpPr txBox="1"/>
          <p:nvPr/>
        </p:nvSpPr>
        <p:spPr>
          <a:xfrm>
            <a:off x="184525" y="1468350"/>
            <a:ext cx="757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Nessa mesma época, John McCarthy propôs o uso do computador de forma compartilhada por dois ou mais usuários, nascendo a ideia de “Utility Computing”, onde ele defendia a possibilidade de vender a computação como uma utilidade, como vendemos água ou eletricidade. </a:t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porém, essa ideia de vender computação como um serviço estava alguns anos adiantada no tempo</a:t>
            </a:r>
            <a:endParaRPr b="1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8" name="Google Shape;448;g2d282320f9a_0_40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g2d282320f9a_0_40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0" name="Google Shape;450;g2d282320f9a_0_40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9" r="-16039" t="-45759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282320f9a_0_57"/>
          <p:cNvSpPr txBox="1"/>
          <p:nvPr/>
        </p:nvSpPr>
        <p:spPr>
          <a:xfrm>
            <a:off x="4884275" y="1991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g2d282320f9a_0_57"/>
          <p:cNvGrpSpPr/>
          <p:nvPr/>
        </p:nvGrpSpPr>
        <p:grpSpPr>
          <a:xfrm>
            <a:off x="7759191" y="1374491"/>
            <a:ext cx="1243226" cy="1243226"/>
            <a:chOff x="10111337" y="2146598"/>
            <a:chExt cx="1657635" cy="1657635"/>
          </a:xfrm>
        </p:grpSpPr>
        <p:sp>
          <p:nvSpPr>
            <p:cNvPr id="457" name="Google Shape;457;g2d282320f9a_0_57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58" name="Google Shape;458;g2d282320f9a_0_57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59" name="Google Shape;459;g2d282320f9a_0_57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Evolução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g2d282320f9a_0_57"/>
          <p:cNvSpPr txBox="1"/>
          <p:nvPr/>
        </p:nvSpPr>
        <p:spPr>
          <a:xfrm>
            <a:off x="184525" y="1468350"/>
            <a:ext cx="757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Em 1997, o termo Cloud Computing nasce oficialmente em uma palestra proferida pelo professor de sistemas Ramnath Chellappa. 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 assim, dentro de pouco tempo, as empresas passariam a trocar sua infraestrutura de hardware por serviços disponíveis em nuvem.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lang="pt-BR" sz="15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Hoje o termo Cloud Computing, a computação em nuvem, é algo cada dia mais presente na vida das pessoas e nas organizações</a:t>
            </a:r>
            <a:endParaRPr sz="15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1" name="Google Shape;461;g2d282320f9a_0_57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g2d282320f9a_0_57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3" name="Google Shape;463;g2d282320f9a_0_57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49" l="-16059" r="-16039" t="-45759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Tipos de nuvem - pública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9" name="Google Shape;469;p4"/>
          <p:cNvSpPr txBox="1"/>
          <p:nvPr/>
        </p:nvSpPr>
        <p:spPr>
          <a:xfrm>
            <a:off x="184525" y="1315950"/>
            <a:ext cx="75747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pública: </a:t>
            </a: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é um modelo de computação em nuvem em que a infraestrutura de TI, como servidores, redes e recursos de armazenamento, é oferecida como recursos virtuais acessíveis pela Internet.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Vantagens: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0" name="Google Shape;470;p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sp>
        <p:nvSpPr>
          <p:cNvPr id="473" name="Google Shape;473;p4"/>
          <p:cNvSpPr txBox="1"/>
          <p:nvPr/>
        </p:nvSpPr>
        <p:spPr>
          <a:xfrm>
            <a:off x="600000" y="2914300"/>
            <a:ext cx="7182000" cy="17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Você só paga pelo que usa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Manutenção e gerenciamento por parte da empresa que disponibiliza o serviço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100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Controle sobre os recursos de computação utilizados (escalabilidade e elasticidade)</a:t>
            </a:r>
            <a:endParaRPr b="0" i="0" sz="15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Quem oferece nuvem pública?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p5"/>
          <p:cNvSpPr txBox="1"/>
          <p:nvPr/>
        </p:nvSpPr>
        <p:spPr>
          <a:xfrm>
            <a:off x="184525" y="1315950"/>
            <a:ext cx="75747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Os provedores de nuvem pública mais famosos são: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AWS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AZURE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Google Cloud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0" name="Google Shape;480;p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2" name="Google Shape;482;p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  <p:pic>
        <p:nvPicPr>
          <p:cNvPr descr="AWS S3 vs Google Cloud vs Azure: Cloud Storage Performance | by Umair ..." id="483" name="Google Shape;48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5038" y="2910650"/>
            <a:ext cx="3713924" cy="200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Tipos de nuvem - Privada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6"/>
          <p:cNvSpPr txBox="1"/>
          <p:nvPr/>
        </p:nvSpPr>
        <p:spPr>
          <a:xfrm>
            <a:off x="184525" y="1315950"/>
            <a:ext cx="7574700" cy="27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Nuvem privada é um ambiente em nuvem onde uma empresa arca com TODAS as despesas com máquinas, servidores, processadores e outros equipamentos para montar a sua própria estrutura nuvem dedicada apenas para a empresa.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Vantagens: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Segurança, pois fica a cargo da própria empresa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Escolha de arquitetura para o problema da empresa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500"/>
              <a:buFont typeface="Poppins"/>
              <a:buAutoNum type="arabicPeriod"/>
            </a:pPr>
            <a:r>
              <a:rPr b="0" i="0" lang="pt-BR" sz="15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Segurança? </a:t>
            </a:r>
            <a:endParaRPr b="0" i="0" sz="15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0" name="Google Shape;490;p6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1" name="Google Shape;491;p6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| Aula 1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6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