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10287000" cx="18288000"/>
  <p:notesSz cx="6858000" cy="9144000"/>
  <p:embeddedFontLst>
    <p:embeddedFont>
      <p:font typeface="Montserrat"/>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3" roundtripDataSignature="AMtx7midRMgFVOvWZeRehFXarDy1bOO5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Mon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RobotoMon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2fcdc784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02fcdc784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def8d5af9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0def8d5af9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def8d5af9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20def8d5af9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0def8d5af9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0def8d5af9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0def8d5af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0def8d5af9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def8d5af9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0def8d5af9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0def8d5af9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0def8d5af9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0def8d5af9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20def8d5af9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0df26846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0df268469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02f957562a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02f957562a_0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18cf7cbc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e18cf7cbcb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18cf7cbc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e18cf7cbc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18cf7cbc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e18cf7cbcb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18cf7cbcb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e18cf7cbcb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18cf7cbc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e18cf7cbc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02f957562a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202f957562a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18cf7cbcb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2e18cf7cbcb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g202f957562a_0_34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g202f957562a_0_34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g202f957562a_0_3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g202f957562a_0_4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202f957562a_0_400"/>
          <p:cNvSpPr txBox="1"/>
          <p:nvPr>
            <p:ph idx="1" type="body"/>
          </p:nvPr>
        </p:nvSpPr>
        <p:spPr>
          <a:xfrm rot="5400000">
            <a:off x="2308951"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g202f957562a_0_40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202f957562a_0_40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g202f957562a_0_4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g202f957562a_0_406"/>
          <p:cNvSpPr txBox="1"/>
          <p:nvPr>
            <p:ph type="title"/>
          </p:nvPr>
        </p:nvSpPr>
        <p:spPr>
          <a:xfrm rot="5400000">
            <a:off x="4732351" y="2171689"/>
            <a:ext cx="58515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g202f957562a_0_406"/>
          <p:cNvSpPr txBox="1"/>
          <p:nvPr>
            <p:ph idx="1" type="body"/>
          </p:nvPr>
        </p:nvSpPr>
        <p:spPr>
          <a:xfrm rot="5400000">
            <a:off x="541350" y="190487"/>
            <a:ext cx="58515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g202f957562a_0_40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02f957562a_0_40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202f957562a_0_40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93" name="Google Shape;93;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9" name="Google Shape;99;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05" name="Google Shape;10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1" name="Google Shape;111;p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2" name="Google Shape;1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18" name="Google Shape;118;p1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19" name="Google Shape;119;p1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0" name="Google Shape;120;p1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21" name="Google Shape;12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9" name="Shape 129"/>
        <p:cNvGrpSpPr/>
        <p:nvPr/>
      </p:nvGrpSpPr>
      <p:grpSpPr>
        <a:xfrm>
          <a:off x="0" y="0"/>
          <a:ext cx="0" cy="0"/>
          <a:chOff x="0" y="0"/>
          <a:chExt cx="0" cy="0"/>
        </a:xfrm>
      </p:grpSpPr>
      <p:sp>
        <p:nvSpPr>
          <p:cNvPr id="130" name="Google Shape;130;p1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32" name="Google Shape;132;p1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33" name="Google Shape;13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g202f957562a_0_347"/>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g202f957562a_0_3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g202f957562a_0_34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g202f957562a_0_34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g202f957562a_0_3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6" name="Shape 136"/>
        <p:cNvGrpSpPr/>
        <p:nvPr/>
      </p:nvGrpSpPr>
      <p:grpSpPr>
        <a:xfrm>
          <a:off x="0" y="0"/>
          <a:ext cx="0" cy="0"/>
          <a:chOff x="0" y="0"/>
          <a:chExt cx="0" cy="0"/>
        </a:xfrm>
      </p:grpSpPr>
      <p:sp>
        <p:nvSpPr>
          <p:cNvPr id="137" name="Google Shape;137;p1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3"/>
          <p:cNvSpPr/>
          <p:nvPr>
            <p:ph idx="2" type="pic"/>
          </p:nvPr>
        </p:nvSpPr>
        <p:spPr>
          <a:xfrm>
            <a:off x="1792288" y="612775"/>
            <a:ext cx="5486400" cy="4114800"/>
          </a:xfrm>
          <a:prstGeom prst="rect">
            <a:avLst/>
          </a:prstGeom>
          <a:noFill/>
          <a:ln>
            <a:noFill/>
          </a:ln>
        </p:spPr>
      </p:sp>
      <p:sp>
        <p:nvSpPr>
          <p:cNvPr id="139" name="Google Shape;139;p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40" name="Google Shape;14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3" name="Shape 143"/>
        <p:cNvGrpSpPr/>
        <p:nvPr/>
      </p:nvGrpSpPr>
      <p:grpSpPr>
        <a:xfrm>
          <a:off x="0" y="0"/>
          <a:ext cx="0" cy="0"/>
          <a:chOff x="0" y="0"/>
          <a:chExt cx="0" cy="0"/>
        </a:xfrm>
      </p:grpSpPr>
      <p:sp>
        <p:nvSpPr>
          <p:cNvPr id="144" name="Google Shape;14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6" name="Google Shape;1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1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2" name="Google Shape;15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g202f957562a_0_3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202f957562a_0_35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g202f957562a_0_35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202f957562a_0_35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202f957562a_0_3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g202f957562a_0_359"/>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g202f957562a_0_359"/>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g202f957562a_0_35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202f957562a_0_35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202f957562a_0_35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g202f957562a_0_3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202f957562a_0_36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g202f957562a_0_36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g202f957562a_0_36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g202f957562a_0_36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g202f957562a_0_36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g202f957562a_0_3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g202f957562a_0_372"/>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g202f957562a_0_372"/>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g202f957562a_0_372"/>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g202f957562a_0_372"/>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g202f957562a_0_37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g202f957562a_0_37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g202f957562a_0_3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g202f957562a_0_3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g202f957562a_0_38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g202f957562a_0_38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202f957562a_0_38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g202f957562a_0_386"/>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g202f957562a_0_386"/>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g202f957562a_0_386"/>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g202f957562a_0_38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202f957562a_0_38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g202f957562a_0_38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g202f957562a_0_393"/>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g202f957562a_0_393"/>
          <p:cNvSpPr/>
          <p:nvPr>
            <p:ph idx="2" type="pic"/>
          </p:nvPr>
        </p:nvSpPr>
        <p:spPr>
          <a:xfrm>
            <a:off x="1792288" y="612775"/>
            <a:ext cx="5486400" cy="4114800"/>
          </a:xfrm>
          <a:prstGeom prst="rect">
            <a:avLst/>
          </a:prstGeom>
          <a:noFill/>
          <a:ln>
            <a:noFill/>
          </a:ln>
        </p:spPr>
      </p:sp>
      <p:sp>
        <p:nvSpPr>
          <p:cNvPr id="64" name="Google Shape;64;g202f957562a_0_393"/>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g202f957562a_0_39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g202f957562a_0_39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g202f957562a_0_39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202f957562a_0_3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g202f957562a_0_3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g202f957562a_0_33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g202f957562a_0_33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g202f957562a_0_3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2" name="Google Shape;8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5" name="Google Shape;8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hyperlink" Target="https://www.youthidiomas.com.br" TargetMode="External"/><Relationship Id="rId10" Type="http://schemas.openxmlformats.org/officeDocument/2006/relationships/hyperlink" Target="https://api.whatsapp.com/send?phone=5585985249935&amp;text=Ol%C3%A1%2C+gostaria+de+saber+mais+sobre+os+cursos+de+tecnologia+e+idiomas%C2%A0da%C2%A0Youth%C2%A0%3A%29" TargetMode="External"/><Relationship Id="rId12" Type="http://schemas.openxmlformats.org/officeDocument/2006/relationships/hyperlink" Target="mailto:contato@youthidiomas.com.br" TargetMode="External"/><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www.instagram.com/youthidiomas" TargetMode="External"/><Relationship Id="rId5" Type="http://schemas.openxmlformats.org/officeDocument/2006/relationships/hyperlink" Target="http://www.instagram.com/youthidiomas" TargetMode="External"/><Relationship Id="rId6" Type="http://schemas.openxmlformats.org/officeDocument/2006/relationships/image" Target="../media/image10.png"/><Relationship Id="rId7" Type="http://schemas.openxmlformats.org/officeDocument/2006/relationships/hyperlink" Target="mailto:contato@youthidiomas.com.br" TargetMode="External"/><Relationship Id="rId8"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21.png"/><Relationship Id="rId8"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58" name="Shape 158"/>
        <p:cNvGrpSpPr/>
        <p:nvPr/>
      </p:nvGrpSpPr>
      <p:grpSpPr>
        <a:xfrm>
          <a:off x="0" y="0"/>
          <a:ext cx="0" cy="0"/>
          <a:chOff x="0" y="0"/>
          <a:chExt cx="0" cy="0"/>
        </a:xfrm>
      </p:grpSpPr>
      <p:sp>
        <p:nvSpPr>
          <p:cNvPr id="159" name="Google Shape;159;g202fcdc784c_0_0"/>
          <p:cNvSpPr/>
          <p:nvPr/>
        </p:nvSpPr>
        <p:spPr>
          <a:xfrm flipH="1">
            <a:off x="-15377" y="-3"/>
            <a:ext cx="18303377" cy="10279337"/>
          </a:xfrm>
          <a:custGeom>
            <a:rect b="b" l="l" r="r" t="t"/>
            <a:pathLst>
              <a:path extrusionOk="0" h="15814365" w="18967230">
                <a:moveTo>
                  <a:pt x="18967230" y="0"/>
                </a:moveTo>
                <a:lnTo>
                  <a:pt x="0" y="0"/>
                </a:lnTo>
                <a:lnTo>
                  <a:pt x="0" y="15814365"/>
                </a:lnTo>
                <a:lnTo>
                  <a:pt x="18967230" y="15814365"/>
                </a:lnTo>
                <a:lnTo>
                  <a:pt x="18967230" y="0"/>
                </a:lnTo>
                <a:close/>
              </a:path>
            </a:pathLst>
          </a:custGeom>
          <a:blipFill rotWithShape="1">
            <a:blip r:embed="rId3">
              <a:alphaModFix amt="10000"/>
            </a:blip>
            <a:stretch>
              <a:fillRect b="-1355" l="-1136" r="-486" t="-20526"/>
            </a:stretch>
          </a:blipFill>
          <a:ln>
            <a:noFill/>
          </a:ln>
        </p:spPr>
      </p:sp>
      <p:sp>
        <p:nvSpPr>
          <p:cNvPr id="160" name="Google Shape;160;g202fcdc784c_0_0"/>
          <p:cNvSpPr/>
          <p:nvPr/>
        </p:nvSpPr>
        <p:spPr>
          <a:xfrm rot="499954">
            <a:off x="11057943" y="2807508"/>
            <a:ext cx="7856424" cy="7856424"/>
          </a:xfrm>
          <a:custGeom>
            <a:rect b="b" l="l" r="r" t="t"/>
            <a:pathLst>
              <a:path extrusionOk="0" h="7852008" w="7852008">
                <a:moveTo>
                  <a:pt x="0" y="0"/>
                </a:moveTo>
                <a:lnTo>
                  <a:pt x="7852008" y="0"/>
                </a:lnTo>
                <a:lnTo>
                  <a:pt x="7852008" y="7852009"/>
                </a:lnTo>
                <a:lnTo>
                  <a:pt x="0" y="7852009"/>
                </a:lnTo>
                <a:lnTo>
                  <a:pt x="0" y="0"/>
                </a:lnTo>
                <a:close/>
              </a:path>
            </a:pathLst>
          </a:custGeom>
          <a:blipFill rotWithShape="1">
            <a:blip r:embed="rId4">
              <a:alphaModFix/>
            </a:blip>
            <a:stretch>
              <a:fillRect b="0" l="0" r="0" t="0"/>
            </a:stretch>
          </a:blipFill>
          <a:ln>
            <a:noFill/>
          </a:ln>
        </p:spPr>
      </p:sp>
      <p:sp>
        <p:nvSpPr>
          <p:cNvPr id="161" name="Google Shape;161;g202fcdc784c_0_0"/>
          <p:cNvSpPr txBox="1"/>
          <p:nvPr/>
        </p:nvSpPr>
        <p:spPr>
          <a:xfrm>
            <a:off x="9593268" y="1279226"/>
            <a:ext cx="2926200" cy="4926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0" i="0" lang="en-US" sz="3200" u="none" cap="none" strike="noStrike">
                <a:solidFill>
                  <a:srgbClr val="F8F8F8"/>
                </a:solidFill>
                <a:latin typeface="Calibri"/>
                <a:ea typeface="Calibri"/>
                <a:cs typeface="Calibri"/>
                <a:sym typeface="Calibri"/>
              </a:rPr>
              <a:t>PROJETO</a:t>
            </a:r>
            <a:endParaRPr b="0" i="0" sz="3200" u="none" cap="none" strike="noStrike">
              <a:solidFill>
                <a:srgbClr val="000000"/>
              </a:solidFill>
              <a:latin typeface="Calibri"/>
              <a:ea typeface="Calibri"/>
              <a:cs typeface="Calibri"/>
              <a:sym typeface="Calibri"/>
            </a:endParaRPr>
          </a:p>
        </p:txBody>
      </p:sp>
      <p:sp>
        <p:nvSpPr>
          <p:cNvPr id="162" name="Google Shape;162;g202fcdc784c_0_0"/>
          <p:cNvSpPr/>
          <p:nvPr/>
        </p:nvSpPr>
        <p:spPr>
          <a:xfrm>
            <a:off x="11300284" y="1262685"/>
            <a:ext cx="656861" cy="459803"/>
          </a:xfrm>
          <a:custGeom>
            <a:rect b="b" l="l" r="r" t="t"/>
            <a:pathLst>
              <a:path extrusionOk="0" h="459803" w="656861">
                <a:moveTo>
                  <a:pt x="0" y="0"/>
                </a:moveTo>
                <a:lnTo>
                  <a:pt x="656861" y="0"/>
                </a:lnTo>
                <a:lnTo>
                  <a:pt x="656861" y="459803"/>
                </a:lnTo>
                <a:lnTo>
                  <a:pt x="0" y="459803"/>
                </a:lnTo>
                <a:lnTo>
                  <a:pt x="0" y="0"/>
                </a:lnTo>
                <a:close/>
              </a:path>
            </a:pathLst>
          </a:custGeom>
          <a:blipFill rotWithShape="1">
            <a:blip r:embed="rId5">
              <a:alphaModFix/>
            </a:blip>
            <a:stretch>
              <a:fillRect b="0" l="0" r="0" t="0"/>
            </a:stretch>
          </a:blipFill>
          <a:ln>
            <a:noFill/>
          </a:ln>
        </p:spPr>
      </p:sp>
      <p:sp>
        <p:nvSpPr>
          <p:cNvPr id="163" name="Google Shape;163;g202fcdc784c_0_0"/>
          <p:cNvSpPr txBox="1"/>
          <p:nvPr/>
        </p:nvSpPr>
        <p:spPr>
          <a:xfrm>
            <a:off x="9486254" y="1557600"/>
            <a:ext cx="7192800" cy="1726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11216" u="none" cap="none" strike="noStrike">
                <a:solidFill>
                  <a:srgbClr val="FFFFFF"/>
                </a:solidFill>
                <a:latin typeface="Calibri"/>
                <a:ea typeface="Calibri"/>
                <a:cs typeface="Calibri"/>
                <a:sym typeface="Calibri"/>
              </a:rPr>
              <a:t>DO FUTURO</a:t>
            </a:r>
            <a:endParaRPr b="1" i="0" sz="1400" u="none" cap="none" strike="noStrike">
              <a:solidFill>
                <a:srgbClr val="000000"/>
              </a:solidFill>
              <a:latin typeface="Calibri"/>
              <a:ea typeface="Calibri"/>
              <a:cs typeface="Calibri"/>
              <a:sym typeface="Calibri"/>
            </a:endParaRPr>
          </a:p>
        </p:txBody>
      </p:sp>
      <p:sp>
        <p:nvSpPr>
          <p:cNvPr id="164" name="Google Shape;164;g202fcdc784c_0_0"/>
          <p:cNvSpPr/>
          <p:nvPr/>
        </p:nvSpPr>
        <p:spPr>
          <a:xfrm>
            <a:off x="892650" y="930537"/>
            <a:ext cx="3412360" cy="2353560"/>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6">
              <a:alphaModFix/>
            </a:blip>
            <a:stretch>
              <a:fillRect b="-45768" l="-16055" r="-16055" t="-45762"/>
            </a:stretch>
          </a:blipFill>
          <a:ln>
            <a:noFill/>
          </a:ln>
        </p:spPr>
      </p:sp>
      <p:sp>
        <p:nvSpPr>
          <p:cNvPr id="165" name="Google Shape;165;g202fcdc784c_0_0"/>
          <p:cNvSpPr txBox="1"/>
          <p:nvPr/>
        </p:nvSpPr>
        <p:spPr>
          <a:xfrm>
            <a:off x="12351661" y="1246300"/>
            <a:ext cx="3133500" cy="4926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3200"/>
              <a:buFont typeface="Arial"/>
              <a:buNone/>
            </a:pPr>
            <a:r>
              <a:rPr b="0" i="0" lang="en-US" sz="3200" u="none" cap="none" strike="noStrike">
                <a:solidFill>
                  <a:srgbClr val="FFFFFF"/>
                </a:solidFill>
                <a:latin typeface="Calibri"/>
                <a:ea typeface="Calibri"/>
                <a:cs typeface="Calibri"/>
                <a:sym typeface="Calibri"/>
              </a:rPr>
              <a:t>EDUCAÇÃO</a:t>
            </a:r>
            <a:endParaRPr b="0" i="0" sz="3200" u="none" cap="none" strike="noStrike">
              <a:solidFill>
                <a:srgbClr val="000000"/>
              </a:solidFill>
              <a:latin typeface="Calibri"/>
              <a:ea typeface="Calibri"/>
              <a:cs typeface="Calibri"/>
              <a:sym typeface="Calibri"/>
            </a:endParaRPr>
          </a:p>
        </p:txBody>
      </p:sp>
      <p:sp>
        <p:nvSpPr>
          <p:cNvPr id="166" name="Google Shape;166;g202fcdc784c_0_0"/>
          <p:cNvSpPr/>
          <p:nvPr/>
        </p:nvSpPr>
        <p:spPr>
          <a:xfrm>
            <a:off x="-7700" y="4723650"/>
            <a:ext cx="18288000" cy="32091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67" name="Google Shape;167;g202fcdc784c_0_0"/>
          <p:cNvPicPr preferRelativeResize="0"/>
          <p:nvPr/>
        </p:nvPicPr>
        <p:blipFill rotWithShape="1">
          <a:blip r:embed="rId7">
            <a:alphaModFix/>
          </a:blip>
          <a:srcRect b="0" l="0" r="0" t="0"/>
          <a:stretch/>
        </p:blipFill>
        <p:spPr>
          <a:xfrm rot="1538250">
            <a:off x="2456101" y="5185764"/>
            <a:ext cx="7002623" cy="5238872"/>
          </a:xfrm>
          <a:prstGeom prst="rect">
            <a:avLst/>
          </a:prstGeom>
          <a:noFill/>
          <a:ln>
            <a:noFill/>
          </a:ln>
        </p:spPr>
      </p:pic>
      <p:sp>
        <p:nvSpPr>
          <p:cNvPr id="168" name="Google Shape;168;g202fcdc784c_0_0"/>
          <p:cNvSpPr txBox="1"/>
          <p:nvPr/>
        </p:nvSpPr>
        <p:spPr>
          <a:xfrm>
            <a:off x="3388999" y="5292050"/>
            <a:ext cx="9006900" cy="1726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11216" u="none" cap="none" strike="noStrike">
                <a:solidFill>
                  <a:srgbClr val="FFFFFF"/>
                </a:solidFill>
                <a:latin typeface="Calibri"/>
                <a:ea typeface="Calibri"/>
                <a:cs typeface="Calibri"/>
                <a:sym typeface="Calibri"/>
              </a:rPr>
              <a:t>FAST API</a:t>
            </a:r>
            <a:endParaRPr b="1" i="0" sz="11216" u="none" cap="none" strike="noStrike">
              <a:solidFill>
                <a:srgbClr val="FFFFFF"/>
              </a:solidFill>
              <a:latin typeface="Calibri"/>
              <a:ea typeface="Calibri"/>
              <a:cs typeface="Calibri"/>
              <a:sym typeface="Calibri"/>
            </a:endParaRPr>
          </a:p>
        </p:txBody>
      </p:sp>
      <p:sp>
        <p:nvSpPr>
          <p:cNvPr id="169" name="Google Shape;169;g202fcdc784c_0_0"/>
          <p:cNvSpPr txBox="1"/>
          <p:nvPr/>
        </p:nvSpPr>
        <p:spPr>
          <a:xfrm>
            <a:off x="3388993" y="5047176"/>
            <a:ext cx="2926200" cy="4926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1" i="0" lang="en-US" sz="3200" u="none" cap="none" strike="noStrike">
                <a:solidFill>
                  <a:srgbClr val="D9BD34"/>
                </a:solidFill>
                <a:latin typeface="Calibri"/>
                <a:ea typeface="Calibri"/>
                <a:cs typeface="Calibri"/>
                <a:sym typeface="Calibri"/>
              </a:rPr>
              <a:t>MÓDULO 03</a:t>
            </a:r>
            <a:endParaRPr b="1" i="0" sz="3200" u="none" cap="none" strike="noStrike">
              <a:solidFill>
                <a:srgbClr val="D9BD34"/>
              </a:solidFill>
              <a:latin typeface="Calibri"/>
              <a:ea typeface="Calibri"/>
              <a:cs typeface="Calibri"/>
              <a:sym typeface="Calibri"/>
            </a:endParaRPr>
          </a:p>
        </p:txBody>
      </p:sp>
      <p:sp>
        <p:nvSpPr>
          <p:cNvPr id="170" name="Google Shape;170;g202fcdc784c_0_0"/>
          <p:cNvSpPr/>
          <p:nvPr/>
        </p:nvSpPr>
        <p:spPr>
          <a:xfrm>
            <a:off x="3389000" y="7018550"/>
            <a:ext cx="1964400" cy="459900"/>
          </a:xfrm>
          <a:prstGeom prst="roundRect">
            <a:avLst>
              <a:gd fmla="val 16667" name="adj"/>
            </a:avLst>
          </a:prstGeom>
          <a:solidFill>
            <a:srgbClr val="16009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20006"/>
              </a:lnSpc>
              <a:spcBef>
                <a:spcPts val="0"/>
              </a:spcBef>
              <a:spcAft>
                <a:spcPts val="0"/>
              </a:spcAft>
              <a:buClr>
                <a:srgbClr val="000000"/>
              </a:buClr>
              <a:buSzPts val="3200"/>
              <a:buFont typeface="Arial"/>
              <a:buNone/>
            </a:pPr>
            <a:r>
              <a:rPr b="1" i="0" lang="en-US" sz="3200" u="none" cap="none" strike="noStrike">
                <a:solidFill>
                  <a:srgbClr val="F8F8F8"/>
                </a:solidFill>
                <a:latin typeface="Calibri"/>
                <a:ea typeface="Calibri"/>
                <a:cs typeface="Calibri"/>
                <a:sym typeface="Calibri"/>
              </a:rPr>
              <a:t>AULA 13</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0def8d5af9_0_21"/>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3" name="Google Shape;253;g20def8d5af9_0_21"/>
          <p:cNvSpPr txBox="1"/>
          <p:nvPr/>
        </p:nvSpPr>
        <p:spPr>
          <a:xfrm>
            <a:off x="673450" y="91045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Primeiros passos</a:t>
            </a:r>
            <a:endParaRPr b="1" i="0" sz="6000" u="none" cap="none" strike="noStrike">
              <a:solidFill>
                <a:srgbClr val="D9BD34"/>
              </a:solidFill>
              <a:latin typeface="Calibri"/>
              <a:ea typeface="Calibri"/>
              <a:cs typeface="Calibri"/>
              <a:sym typeface="Calibri"/>
            </a:endParaRPr>
          </a:p>
        </p:txBody>
      </p:sp>
      <p:sp>
        <p:nvSpPr>
          <p:cNvPr id="254" name="Google Shape;254;g20def8d5af9_0_21"/>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55" name="Google Shape;255;g20def8d5af9_0_21"/>
          <p:cNvSpPr txBox="1"/>
          <p:nvPr/>
        </p:nvSpPr>
        <p:spPr>
          <a:xfrm>
            <a:off x="1903950" y="2382300"/>
            <a:ext cx="146340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D9BD34"/>
                </a:solidFill>
                <a:latin typeface="Arial"/>
                <a:ea typeface="Arial"/>
                <a:cs typeface="Arial"/>
                <a:sym typeface="Arial"/>
              </a:rPr>
              <a:t>3.	Instalar FastAPI e Uvicorn:</a:t>
            </a:r>
            <a:endParaRPr b="1" i="0" sz="3200" u="none" cap="none" strike="noStrike">
              <a:solidFill>
                <a:srgbClr val="D9BD34"/>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Com o ambiente virtual ativado, instale FastAPI e Uvicorn usando pip:</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56" name="Google Shape;256;g20def8d5af9_0_21"/>
          <p:cNvSpPr txBox="1"/>
          <p:nvPr/>
        </p:nvSpPr>
        <p:spPr>
          <a:xfrm>
            <a:off x="1847150" y="3956450"/>
            <a:ext cx="14208600" cy="815700"/>
          </a:xfrm>
          <a:prstGeom prst="rect">
            <a:avLst/>
          </a:prstGeom>
          <a:solidFill>
            <a:srgbClr val="434343"/>
          </a:solid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chemeClr val="lt1"/>
                </a:solidFill>
                <a:latin typeface="Roboto Mono"/>
                <a:ea typeface="Roboto Mono"/>
                <a:cs typeface="Roboto Mono"/>
                <a:sym typeface="Roboto Mono"/>
              </a:rPr>
              <a:t>pip install fastapi uvicorn</a:t>
            </a:r>
            <a:endParaRPr b="0" i="0" sz="4100" u="none" cap="none" strike="noStrike">
              <a:solidFill>
                <a:schemeClr val="lt1"/>
              </a:solidFill>
              <a:latin typeface="Roboto Mono"/>
              <a:ea typeface="Roboto Mono"/>
              <a:cs typeface="Roboto Mono"/>
              <a:sym typeface="Roboto Mono"/>
            </a:endParaRPr>
          </a:p>
        </p:txBody>
      </p:sp>
      <p:sp>
        <p:nvSpPr>
          <p:cNvPr id="257" name="Google Shape;257;g20def8d5af9_0_21"/>
          <p:cNvSpPr txBox="1"/>
          <p:nvPr/>
        </p:nvSpPr>
        <p:spPr>
          <a:xfrm>
            <a:off x="1590450" y="5986625"/>
            <a:ext cx="149475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Uvicorn é um servidor ASGI (Interface de Gateway de Servidor Assíncrono) de alto desempenho, amplamente utilizado para rodar aplicações desenvolvidas com frameworks assíncronos como FastAPI. Ele desempenha um papel crucial na execução eficiente de aplicações FastAPI</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0def8d5af9_0_34"/>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3" name="Google Shape;263;g20def8d5af9_0_34"/>
          <p:cNvSpPr txBox="1"/>
          <p:nvPr/>
        </p:nvSpPr>
        <p:spPr>
          <a:xfrm>
            <a:off x="673450" y="91045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Primeiros passos</a:t>
            </a:r>
            <a:endParaRPr b="1" i="0" sz="6000" u="none" cap="none" strike="noStrike">
              <a:solidFill>
                <a:srgbClr val="D9BD34"/>
              </a:solidFill>
              <a:latin typeface="Calibri"/>
              <a:ea typeface="Calibri"/>
              <a:cs typeface="Calibri"/>
              <a:sym typeface="Calibri"/>
            </a:endParaRPr>
          </a:p>
        </p:txBody>
      </p:sp>
      <p:sp>
        <p:nvSpPr>
          <p:cNvPr id="264" name="Google Shape;264;g20def8d5af9_0_34"/>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65" name="Google Shape;265;g20def8d5af9_0_34"/>
          <p:cNvSpPr txBox="1"/>
          <p:nvPr/>
        </p:nvSpPr>
        <p:spPr>
          <a:xfrm>
            <a:off x="1903950" y="2382300"/>
            <a:ext cx="14634000" cy="25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D9BD34"/>
                </a:solidFill>
                <a:latin typeface="Arial"/>
                <a:ea typeface="Arial"/>
                <a:cs typeface="Arial"/>
                <a:sym typeface="Arial"/>
              </a:rPr>
              <a:t>3.	Instalar FastAPI e Uvicorn:</a:t>
            </a:r>
            <a:endParaRPr b="1" i="0" sz="3200" u="none" cap="none" strike="noStrike">
              <a:solidFill>
                <a:srgbClr val="D9BD34"/>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Com o ambiente virtual ativado, instale FastAPI e Uvicorn usando pip:</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66" name="Google Shape;266;g20def8d5af9_0_34"/>
          <p:cNvSpPr txBox="1"/>
          <p:nvPr/>
        </p:nvSpPr>
        <p:spPr>
          <a:xfrm>
            <a:off x="1847150" y="3956450"/>
            <a:ext cx="14208600" cy="815700"/>
          </a:xfrm>
          <a:prstGeom prst="rect">
            <a:avLst/>
          </a:prstGeom>
          <a:solidFill>
            <a:srgbClr val="434343"/>
          </a:solid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rgbClr val="D9D9D9"/>
                </a:solidFill>
                <a:latin typeface="Roboto Mono"/>
                <a:ea typeface="Roboto Mono"/>
                <a:cs typeface="Roboto Mono"/>
                <a:sym typeface="Roboto Mono"/>
              </a:rPr>
              <a:t>pip install fastapi uvicorn</a:t>
            </a:r>
            <a:endParaRPr b="0" i="0" sz="4100" u="none" cap="none" strike="noStrike">
              <a:solidFill>
                <a:srgbClr val="D9D9D9"/>
              </a:solidFill>
              <a:latin typeface="Roboto Mono"/>
              <a:ea typeface="Roboto Mono"/>
              <a:cs typeface="Roboto Mono"/>
              <a:sym typeface="Roboto Mono"/>
            </a:endParaRPr>
          </a:p>
        </p:txBody>
      </p:sp>
      <p:sp>
        <p:nvSpPr>
          <p:cNvPr id="267" name="Google Shape;267;g20def8d5af9_0_34"/>
          <p:cNvSpPr txBox="1"/>
          <p:nvPr/>
        </p:nvSpPr>
        <p:spPr>
          <a:xfrm>
            <a:off x="1590450" y="5986625"/>
            <a:ext cx="14947500" cy="215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Uvicorn é um servidor ASGI (Interface de Gateway de Servidor Assíncrono) de alto desempenho, amplamente utilizado para rodar aplicações desenvolvidas com frameworks assíncronos como FastAPI. Ele desempenha um papel crucial na execução eficiente de aplicações FastAPI</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0def8d5af9_0_43"/>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3" name="Google Shape;273;g20def8d5af9_0_43"/>
          <p:cNvSpPr txBox="1"/>
          <p:nvPr/>
        </p:nvSpPr>
        <p:spPr>
          <a:xfrm>
            <a:off x="673450" y="91045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Primeiros passos</a:t>
            </a:r>
            <a:endParaRPr b="1" i="0" sz="6000" u="none" cap="none" strike="noStrike">
              <a:solidFill>
                <a:srgbClr val="D9BD34"/>
              </a:solidFill>
              <a:latin typeface="Calibri"/>
              <a:ea typeface="Calibri"/>
              <a:cs typeface="Calibri"/>
              <a:sym typeface="Calibri"/>
            </a:endParaRPr>
          </a:p>
        </p:txBody>
      </p:sp>
      <p:sp>
        <p:nvSpPr>
          <p:cNvPr id="274" name="Google Shape;274;g20def8d5af9_0_43"/>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75" name="Google Shape;275;g20def8d5af9_0_43"/>
          <p:cNvSpPr txBox="1"/>
          <p:nvPr/>
        </p:nvSpPr>
        <p:spPr>
          <a:xfrm>
            <a:off x="1903950" y="2382300"/>
            <a:ext cx="14634000" cy="455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D9BD34"/>
                </a:solidFill>
                <a:latin typeface="Arial"/>
                <a:ea typeface="Arial"/>
                <a:cs typeface="Arial"/>
                <a:sym typeface="Arial"/>
              </a:rPr>
              <a:t>4.	Estrutura básica do projeto:</a:t>
            </a:r>
            <a:endParaRPr b="1" i="0" sz="3200" u="none" cap="none" strike="noStrike">
              <a:solidFill>
                <a:srgbClr val="D9BD3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D9BD34"/>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Organize o  diretório do seu projeto com um arquivo principal main.py onde seu código será escrito. Também crie um arquivo requirements.txt para listar as dependências do projeto, um .gitignore para evitar versionamento de arquivos desnecessários e o README.md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76" name="Google Shape;276;g20def8d5af9_0_43"/>
          <p:cNvSpPr txBox="1"/>
          <p:nvPr/>
        </p:nvSpPr>
        <p:spPr>
          <a:xfrm>
            <a:off x="1903950" y="5984100"/>
            <a:ext cx="12745200" cy="3340200"/>
          </a:xfrm>
          <a:prstGeom prst="rect">
            <a:avLst/>
          </a:prstGeom>
          <a:solidFill>
            <a:srgbClr val="434343"/>
          </a:solid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rgbClr val="F8F8F8"/>
                </a:solidFill>
                <a:latin typeface="Roboto Mono"/>
                <a:ea typeface="Roboto Mono"/>
                <a:cs typeface="Roboto Mono"/>
                <a:sym typeface="Roboto Mono"/>
              </a:rPr>
              <a:t>nomeProjetoApi/</a:t>
            </a:r>
            <a:endParaRPr b="0" i="0" sz="4100" u="none" cap="none" strike="noStrike">
              <a:solidFill>
                <a:srgbClr val="F8F8F8"/>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rgbClr val="F8F8F8"/>
                </a:solidFill>
                <a:latin typeface="Roboto Mono"/>
                <a:ea typeface="Roboto Mono"/>
                <a:cs typeface="Roboto Mono"/>
                <a:sym typeface="Roboto Mono"/>
              </a:rPr>
              <a:t>├── main.py</a:t>
            </a:r>
            <a:endParaRPr b="0" i="0" sz="4100" u="none" cap="none" strike="noStrike">
              <a:solidFill>
                <a:srgbClr val="F8F8F8"/>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rgbClr val="F8F8F8"/>
                </a:solidFill>
                <a:latin typeface="Roboto Mono"/>
                <a:ea typeface="Roboto Mono"/>
                <a:cs typeface="Roboto Mono"/>
                <a:sym typeface="Roboto Mono"/>
              </a:rPr>
              <a:t>├── requirements.txt</a:t>
            </a:r>
            <a:endParaRPr b="0" i="0" sz="4100" u="none" cap="none" strike="noStrike">
              <a:solidFill>
                <a:srgbClr val="F8F8F8"/>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rgbClr val="F8F8F8"/>
                </a:solidFill>
                <a:latin typeface="Roboto Mono"/>
                <a:ea typeface="Roboto Mono"/>
                <a:cs typeface="Roboto Mono"/>
                <a:sym typeface="Roboto Mono"/>
              </a:rPr>
              <a:t>├── .gitignore</a:t>
            </a:r>
            <a:endParaRPr b="0" i="0" sz="4100" u="none" cap="none" strike="noStrike">
              <a:solidFill>
                <a:srgbClr val="F8F8F8"/>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rgbClr val="F8F8F8"/>
                </a:solidFill>
                <a:latin typeface="Roboto Mono"/>
                <a:ea typeface="Roboto Mono"/>
                <a:cs typeface="Roboto Mono"/>
                <a:sym typeface="Roboto Mono"/>
              </a:rPr>
              <a:t>└── README.md</a:t>
            </a:r>
            <a:endParaRPr b="0" i="0" sz="4100" u="none" cap="none" strike="noStrike">
              <a:solidFill>
                <a:srgbClr val="F8F8F8"/>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0def8d5af9_0_52"/>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2" name="Google Shape;282;g20def8d5af9_0_52"/>
          <p:cNvSpPr txBox="1"/>
          <p:nvPr/>
        </p:nvSpPr>
        <p:spPr>
          <a:xfrm>
            <a:off x="673450" y="91045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Arquivo requirements.txt</a:t>
            </a:r>
            <a:endParaRPr b="1" i="0" sz="6000" u="none" cap="none" strike="noStrike">
              <a:solidFill>
                <a:srgbClr val="D9BD34"/>
              </a:solidFill>
              <a:latin typeface="Calibri"/>
              <a:ea typeface="Calibri"/>
              <a:cs typeface="Calibri"/>
              <a:sym typeface="Calibri"/>
            </a:endParaRPr>
          </a:p>
        </p:txBody>
      </p:sp>
      <p:sp>
        <p:nvSpPr>
          <p:cNvPr id="283" name="Google Shape;283;g20def8d5af9_0_52"/>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84" name="Google Shape;284;g20def8d5af9_0_52"/>
          <p:cNvSpPr txBox="1"/>
          <p:nvPr/>
        </p:nvSpPr>
        <p:spPr>
          <a:xfrm>
            <a:off x="1903950" y="2382300"/>
            <a:ext cx="146340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D9BD3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Para gerenciar as dependências do nosso projeto, utilizamos um arquivo requirements.txt. Este arquivo deve listar todas as bibliotecas necessárias para o projeto. Para nosso projeto básico FastAPI, o arquivo requirements.txt deve conter:</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85" name="Google Shape;285;g20def8d5af9_0_52"/>
          <p:cNvSpPr txBox="1"/>
          <p:nvPr/>
        </p:nvSpPr>
        <p:spPr>
          <a:xfrm>
            <a:off x="1903950" y="5984100"/>
            <a:ext cx="12745200" cy="2709000"/>
          </a:xfrm>
          <a:prstGeom prst="rect">
            <a:avLst/>
          </a:prstGeom>
          <a:solidFill>
            <a:srgbClr val="434343"/>
          </a:solid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4100"/>
              <a:buFont typeface="Arial"/>
              <a:buNone/>
            </a:pPr>
            <a:r>
              <a:t/>
            </a:r>
            <a:endParaRPr b="0" i="0" sz="4100" u="none" cap="none" strike="noStrike">
              <a:solidFill>
                <a:srgbClr val="D9D9D9"/>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chemeClr val="lt1"/>
                </a:solidFill>
                <a:latin typeface="Roboto Mono"/>
                <a:ea typeface="Roboto Mono"/>
                <a:cs typeface="Roboto Mono"/>
                <a:sym typeface="Roboto Mono"/>
              </a:rPr>
              <a:t>fastapi==0.95.0</a:t>
            </a:r>
            <a:endParaRPr b="0" i="0" sz="4100" u="none" cap="none" strike="noStrike">
              <a:solidFill>
                <a:schemeClr val="lt1"/>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chemeClr val="lt1"/>
                </a:solidFill>
                <a:latin typeface="Roboto Mono"/>
                <a:ea typeface="Roboto Mono"/>
                <a:cs typeface="Roboto Mono"/>
                <a:sym typeface="Roboto Mono"/>
              </a:rPr>
              <a:t>uvicorn==0.21.1</a:t>
            </a:r>
            <a:endParaRPr b="0" i="0" sz="4100" u="none" cap="none" strike="noStrike">
              <a:solidFill>
                <a:schemeClr val="lt1"/>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4100"/>
              <a:buFont typeface="Arial"/>
              <a:buNone/>
            </a:pPr>
            <a:r>
              <a:t/>
            </a:r>
            <a:endParaRPr b="0" i="0" sz="4100" u="none" cap="none" strike="noStrike">
              <a:solidFill>
                <a:srgbClr val="D9D9D9"/>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0def8d5af9_0_68"/>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1" name="Google Shape;291;g20def8d5af9_0_68"/>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Arquivo .gitignore</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292" name="Google Shape;292;g20def8d5af9_0_68"/>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93" name="Google Shape;293;g20def8d5af9_0_68"/>
          <p:cNvSpPr txBox="1"/>
          <p:nvPr/>
        </p:nvSpPr>
        <p:spPr>
          <a:xfrm>
            <a:off x="1903950" y="2382300"/>
            <a:ext cx="14634000" cy="307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D9BD3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Além disso, criamos um arquivo .gitignore para evitar que arquivos temporários ou específicos do ambiente sejam versionados, como:</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94" name="Google Shape;294;g20def8d5af9_0_68"/>
          <p:cNvSpPr txBox="1"/>
          <p:nvPr/>
        </p:nvSpPr>
        <p:spPr>
          <a:xfrm>
            <a:off x="1903950" y="4762175"/>
            <a:ext cx="12745200" cy="2077800"/>
          </a:xfrm>
          <a:prstGeom prst="rect">
            <a:avLst/>
          </a:prstGeom>
          <a:solidFill>
            <a:srgbClr val="434343"/>
          </a:solid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rgbClr val="F8F8F8"/>
                </a:solidFill>
                <a:latin typeface="Roboto Mono"/>
                <a:ea typeface="Roboto Mono"/>
                <a:cs typeface="Roboto Mono"/>
                <a:sym typeface="Roboto Mono"/>
              </a:rPr>
              <a:t>env/</a:t>
            </a:r>
            <a:endParaRPr b="0" i="0" sz="4100" u="none" cap="none" strike="noStrike">
              <a:solidFill>
                <a:srgbClr val="F8F8F8"/>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rgbClr val="F8F8F8"/>
                </a:solidFill>
                <a:latin typeface="Roboto Mono"/>
                <a:ea typeface="Roboto Mono"/>
                <a:cs typeface="Roboto Mono"/>
                <a:sym typeface="Roboto Mono"/>
              </a:rPr>
              <a:t>.venv/</a:t>
            </a:r>
            <a:endParaRPr b="0" i="0" sz="4100" u="none" cap="none" strike="noStrike">
              <a:solidFill>
                <a:srgbClr val="F8F8F8"/>
              </a:solidFill>
              <a:latin typeface="Roboto Mono"/>
              <a:ea typeface="Roboto Mono"/>
              <a:cs typeface="Roboto Mono"/>
              <a:sym typeface="Roboto Mono"/>
            </a:endParaRPr>
          </a:p>
          <a:p>
            <a:pPr indent="457200" lvl="0" marL="0" marR="0" rtl="0" algn="l">
              <a:lnSpc>
                <a:spcPct val="100000"/>
              </a:lnSpc>
              <a:spcBef>
                <a:spcPts val="0"/>
              </a:spcBef>
              <a:spcAft>
                <a:spcPts val="0"/>
              </a:spcAft>
              <a:buClr>
                <a:srgbClr val="000000"/>
              </a:buClr>
              <a:buSzPts val="4100"/>
              <a:buFont typeface="Arial"/>
              <a:buNone/>
            </a:pPr>
            <a:r>
              <a:t/>
            </a:r>
            <a:endParaRPr b="0" i="0" sz="4100" u="none" cap="none" strike="noStrike">
              <a:solidFill>
                <a:srgbClr val="F8F8F8"/>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0def8d5af9_0_76"/>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0" name="Google Shape;300;g20def8d5af9_0_76"/>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Escrevendo o código inicial</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301" name="Google Shape;301;g20def8d5af9_0_76"/>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302" name="Google Shape;302;g20def8d5af9_0_76"/>
          <p:cNvSpPr txBox="1"/>
          <p:nvPr/>
        </p:nvSpPr>
        <p:spPr>
          <a:xfrm>
            <a:off x="1903950" y="2382300"/>
            <a:ext cx="14634000" cy="307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D9BD3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Dentro do arquivo main.py, começamos importando FastAPI e criando uma instância da aplicação. Definimos nosso primeiro endpoint para testar a API.</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303" name="Google Shape;303;g20def8d5af9_0_76"/>
          <p:cNvSpPr txBox="1"/>
          <p:nvPr/>
        </p:nvSpPr>
        <p:spPr>
          <a:xfrm>
            <a:off x="1903950" y="4660400"/>
            <a:ext cx="13952700" cy="4063500"/>
          </a:xfrm>
          <a:prstGeom prst="rect">
            <a:avLst/>
          </a:prstGeom>
          <a:solidFill>
            <a:srgbClr val="1E1F22"/>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F8E6D"/>
                </a:solidFill>
                <a:latin typeface="Courier New"/>
                <a:ea typeface="Courier New"/>
                <a:cs typeface="Courier New"/>
                <a:sym typeface="Courier New"/>
              </a:rPr>
              <a:t>from </a:t>
            </a:r>
            <a:r>
              <a:rPr b="1" i="0" lang="en-US" sz="3600" u="none" cap="none" strike="noStrike">
                <a:solidFill>
                  <a:srgbClr val="BCBEC4"/>
                </a:solidFill>
                <a:latin typeface="Courier New"/>
                <a:ea typeface="Courier New"/>
                <a:cs typeface="Courier New"/>
                <a:sym typeface="Courier New"/>
              </a:rPr>
              <a:t>fastapi </a:t>
            </a:r>
            <a:r>
              <a:rPr b="1" i="0" lang="en-US" sz="3600" u="none" cap="none" strike="noStrike">
                <a:solidFill>
                  <a:srgbClr val="CF8E6D"/>
                </a:solidFill>
                <a:latin typeface="Courier New"/>
                <a:ea typeface="Courier New"/>
                <a:cs typeface="Courier New"/>
                <a:sym typeface="Courier New"/>
              </a:rPr>
              <a:t>import </a:t>
            </a:r>
            <a:r>
              <a:rPr b="1" i="0" lang="en-US" sz="3600" u="none" cap="none" strike="noStrike">
                <a:solidFill>
                  <a:srgbClr val="BCBEC4"/>
                </a:solidFill>
                <a:latin typeface="Courier New"/>
                <a:ea typeface="Courier New"/>
                <a:cs typeface="Courier New"/>
                <a:sym typeface="Courier New"/>
              </a:rPr>
              <a:t>FastAPI</a:t>
            </a:r>
            <a:endParaRPr b="1" i="0" sz="36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BCBEC4"/>
                </a:solidFill>
                <a:latin typeface="Courier New"/>
                <a:ea typeface="Courier New"/>
                <a:cs typeface="Courier New"/>
                <a:sym typeface="Courier New"/>
              </a:rPr>
              <a:t>app = FastAPI()</a:t>
            </a:r>
            <a:endParaRPr b="1" i="0" sz="36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B3AE60"/>
                </a:solidFill>
                <a:latin typeface="Courier New"/>
                <a:ea typeface="Courier New"/>
                <a:cs typeface="Courier New"/>
                <a:sym typeface="Courier New"/>
              </a:rPr>
              <a:t>@app.get</a:t>
            </a:r>
            <a:r>
              <a:rPr b="1" i="0" lang="en-US" sz="3600" u="none" cap="none" strike="noStrike">
                <a:solidFill>
                  <a:srgbClr val="BCBEC4"/>
                </a:solidFill>
                <a:latin typeface="Courier New"/>
                <a:ea typeface="Courier New"/>
                <a:cs typeface="Courier New"/>
                <a:sym typeface="Courier New"/>
              </a:rPr>
              <a:t>(</a:t>
            </a:r>
            <a:r>
              <a:rPr b="1" i="0" lang="en-US" sz="3600" u="none" cap="none" strike="noStrike">
                <a:solidFill>
                  <a:srgbClr val="6AAB73"/>
                </a:solidFill>
                <a:latin typeface="Courier New"/>
                <a:ea typeface="Courier New"/>
                <a:cs typeface="Courier New"/>
                <a:sym typeface="Courier New"/>
              </a:rPr>
              <a:t>"/"</a:t>
            </a:r>
            <a:r>
              <a:rPr b="1" i="0" lang="en-US" sz="3600" u="none" cap="none" strike="noStrike">
                <a:solidFill>
                  <a:srgbClr val="BCBEC4"/>
                </a:solidFill>
                <a:latin typeface="Courier New"/>
                <a:ea typeface="Courier New"/>
                <a:cs typeface="Courier New"/>
                <a:sym typeface="Courier New"/>
              </a:rPr>
              <a:t>)</a:t>
            </a:r>
            <a:endParaRPr b="1" i="0" sz="36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F8E6D"/>
                </a:solidFill>
                <a:latin typeface="Courier New"/>
                <a:ea typeface="Courier New"/>
                <a:cs typeface="Courier New"/>
                <a:sym typeface="Courier New"/>
              </a:rPr>
              <a:t>def </a:t>
            </a:r>
            <a:r>
              <a:rPr b="1" i="0" lang="en-US" sz="3600" u="none" cap="none" strike="noStrike">
                <a:solidFill>
                  <a:srgbClr val="56A8F5"/>
                </a:solidFill>
                <a:latin typeface="Courier New"/>
                <a:ea typeface="Courier New"/>
                <a:cs typeface="Courier New"/>
                <a:sym typeface="Courier New"/>
              </a:rPr>
              <a:t>read_root</a:t>
            </a:r>
            <a:r>
              <a:rPr b="1" i="0" lang="en-US" sz="3600" u="none" cap="none" strike="noStrike">
                <a:solidFill>
                  <a:srgbClr val="BCBEC4"/>
                </a:solidFill>
                <a:latin typeface="Courier New"/>
                <a:ea typeface="Courier New"/>
                <a:cs typeface="Courier New"/>
                <a:sym typeface="Courier New"/>
              </a:rPr>
              <a:t>():</a:t>
            </a:r>
            <a:endParaRPr b="1" i="0" sz="3600" u="none" cap="none" strike="noStrike">
              <a:solidFill>
                <a:srgbClr val="BCBEC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BCBEC4"/>
                </a:solidFill>
                <a:latin typeface="Courier New"/>
                <a:ea typeface="Courier New"/>
                <a:cs typeface="Courier New"/>
                <a:sym typeface="Courier New"/>
              </a:rPr>
              <a:t>   </a:t>
            </a:r>
            <a:r>
              <a:rPr b="1" i="0" lang="en-US" sz="3600" u="none" cap="none" strike="noStrike">
                <a:solidFill>
                  <a:srgbClr val="CF8E6D"/>
                </a:solidFill>
                <a:latin typeface="Courier New"/>
                <a:ea typeface="Courier New"/>
                <a:cs typeface="Courier New"/>
                <a:sym typeface="Courier New"/>
              </a:rPr>
              <a:t>return </a:t>
            </a:r>
            <a:r>
              <a:rPr b="1" i="0" lang="en-US" sz="3600" u="none" cap="none" strike="noStrike">
                <a:solidFill>
                  <a:srgbClr val="BCBEC4"/>
                </a:solidFill>
                <a:latin typeface="Courier New"/>
                <a:ea typeface="Courier New"/>
                <a:cs typeface="Courier New"/>
                <a:sym typeface="Courier New"/>
              </a:rPr>
              <a:t>{</a:t>
            </a:r>
            <a:r>
              <a:rPr b="1" i="0" lang="en-US" sz="3600" u="none" cap="none" strike="noStrike">
                <a:solidFill>
                  <a:srgbClr val="6AAB73"/>
                </a:solidFill>
                <a:latin typeface="Courier New"/>
                <a:ea typeface="Courier New"/>
                <a:cs typeface="Courier New"/>
                <a:sym typeface="Courier New"/>
              </a:rPr>
              <a:t>"mensagem"</a:t>
            </a:r>
            <a:r>
              <a:rPr b="1" i="0" lang="en-US" sz="3600" u="none" cap="none" strike="noStrike">
                <a:solidFill>
                  <a:srgbClr val="BCBEC4"/>
                </a:solidFill>
                <a:latin typeface="Courier New"/>
                <a:ea typeface="Courier New"/>
                <a:cs typeface="Courier New"/>
                <a:sym typeface="Courier New"/>
              </a:rPr>
              <a:t>: </a:t>
            </a:r>
            <a:r>
              <a:rPr b="1" i="0" lang="en-US" sz="3600" u="none" cap="none" strike="noStrike">
                <a:solidFill>
                  <a:srgbClr val="6AAB73"/>
                </a:solidFill>
                <a:latin typeface="Courier New"/>
                <a:ea typeface="Courier New"/>
                <a:cs typeface="Courier New"/>
                <a:sym typeface="Courier New"/>
              </a:rPr>
              <a:t>"Olá, Mundo!"</a:t>
            </a:r>
            <a:r>
              <a:rPr b="1" i="0" lang="en-US" sz="3600" u="none" cap="none" strike="noStrike">
                <a:solidFill>
                  <a:srgbClr val="BCBEC4"/>
                </a:solidFill>
                <a:latin typeface="Courier New"/>
                <a:ea typeface="Courier New"/>
                <a:cs typeface="Courier New"/>
                <a:sym typeface="Courier New"/>
              </a:rPr>
              <a:t>}</a:t>
            </a:r>
            <a:endParaRPr b="1" i="0" sz="3600" u="none" cap="none" strike="noStrike">
              <a:solidFill>
                <a:srgbClr val="BCBEC4"/>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20def8d5af9_0_102"/>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9" name="Google Shape;309;g20def8d5af9_0_102"/>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Executando o Servidor</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310" name="Google Shape;310;g20def8d5af9_0_102"/>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311" name="Google Shape;311;g20def8d5af9_0_102"/>
          <p:cNvSpPr txBox="1"/>
          <p:nvPr/>
        </p:nvSpPr>
        <p:spPr>
          <a:xfrm>
            <a:off x="1827000" y="2012875"/>
            <a:ext cx="146340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D9BD3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Para rodar nossa aplicação FastAPI, utilizamos o servidor Uvicorn. O comando abaixo inicia o servidor e ativa o modo de recarregamento automático, o que facilita o desenvolvimento:</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312" name="Google Shape;312;g20def8d5af9_0_102"/>
          <p:cNvSpPr txBox="1"/>
          <p:nvPr/>
        </p:nvSpPr>
        <p:spPr>
          <a:xfrm>
            <a:off x="1827000" y="4666350"/>
            <a:ext cx="13952700" cy="954300"/>
          </a:xfrm>
          <a:prstGeom prst="rect">
            <a:avLst/>
          </a:prstGeom>
          <a:solidFill>
            <a:srgbClr val="66666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US" sz="5000" u="none" cap="none" strike="noStrike">
                <a:solidFill>
                  <a:srgbClr val="BCBEC4"/>
                </a:solidFill>
                <a:latin typeface="Courier New"/>
                <a:ea typeface="Courier New"/>
                <a:cs typeface="Courier New"/>
                <a:sym typeface="Courier New"/>
              </a:rPr>
              <a:t>uvicorn main:app --reload</a:t>
            </a:r>
            <a:endParaRPr b="0" i="0" sz="5000" u="none" cap="none" strike="noStrike">
              <a:solidFill>
                <a:srgbClr val="BCBEC4"/>
              </a:solidFill>
              <a:latin typeface="Courier New"/>
              <a:ea typeface="Courier New"/>
              <a:cs typeface="Courier New"/>
              <a:sym typeface="Courier New"/>
            </a:endParaRPr>
          </a:p>
        </p:txBody>
      </p:sp>
      <p:sp>
        <p:nvSpPr>
          <p:cNvPr id="313" name="Google Shape;313;g20def8d5af9_0_102"/>
          <p:cNvSpPr txBox="1"/>
          <p:nvPr/>
        </p:nvSpPr>
        <p:spPr>
          <a:xfrm>
            <a:off x="1827000" y="5996175"/>
            <a:ext cx="14634000" cy="4556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D9BD3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Após iniciar o servidor, podemos acessar a API no navegador através do endereço </a:t>
            </a:r>
            <a:r>
              <a:rPr b="1" i="0" lang="en-US" sz="3200" u="none" cap="none" strike="noStrike">
                <a:solidFill>
                  <a:srgbClr val="D9BD34"/>
                </a:solidFill>
                <a:latin typeface="Arial"/>
                <a:ea typeface="Arial"/>
                <a:cs typeface="Arial"/>
                <a:sym typeface="Arial"/>
              </a:rPr>
              <a:t>http://127.0.0.1:8000. </a:t>
            </a:r>
            <a:endParaRPr b="1" i="0" sz="3200" u="none" cap="none" strike="noStrike">
              <a:solidFill>
                <a:srgbClr val="D9BD3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Além disso, FastAPI fornece uma documentação interativa automática acessível em </a:t>
            </a:r>
            <a:r>
              <a:rPr b="1" i="0" lang="en-US" sz="3200" u="none" cap="none" strike="noStrike">
                <a:solidFill>
                  <a:srgbClr val="D9BD34"/>
                </a:solidFill>
                <a:latin typeface="Arial"/>
                <a:ea typeface="Arial"/>
                <a:cs typeface="Arial"/>
                <a:sym typeface="Arial"/>
              </a:rPr>
              <a:t>http://127.0.0.1:8000/docs</a:t>
            </a:r>
            <a:r>
              <a:rPr b="0" i="0" lang="en-US" sz="3200" u="none" cap="none" strike="noStrike">
                <a:solidFill>
                  <a:schemeClr val="lt1"/>
                </a:solidFill>
                <a:latin typeface="Arial"/>
                <a:ea typeface="Arial"/>
                <a:cs typeface="Arial"/>
                <a:sym typeface="Arial"/>
              </a:rPr>
              <a:t>, onde podemos testar nossos endpoints facilmente.</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0df2684695_0_0"/>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9" name="Google Shape;319;g20df2684695_0_0"/>
          <p:cNvSpPr txBox="1"/>
          <p:nvPr/>
        </p:nvSpPr>
        <p:spPr>
          <a:xfrm>
            <a:off x="673450" y="910450"/>
            <a:ext cx="13391100" cy="19395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Executando o Servidor</a:t>
            </a:r>
            <a:endParaRPr b="1" i="0" sz="6000" u="none" cap="none" strike="noStrike">
              <a:solidFill>
                <a:srgbClr val="FFFFFF"/>
              </a:solidFill>
              <a:latin typeface="Calibri"/>
              <a:ea typeface="Calibri"/>
              <a:cs typeface="Calibri"/>
              <a:sym typeface="Calibri"/>
            </a:endParaRPr>
          </a:p>
          <a:p>
            <a:pPr indent="0" lvl="0" marL="0" marR="0" rtl="0" algn="l">
              <a:lnSpc>
                <a:spcPct val="110003"/>
              </a:lnSpc>
              <a:spcBef>
                <a:spcPts val="0"/>
              </a:spcBef>
              <a:spcAft>
                <a:spcPts val="0"/>
              </a:spcAft>
              <a:buClr>
                <a:srgbClr val="000000"/>
              </a:buClr>
              <a:buSzPts val="11216"/>
              <a:buFont typeface="Arial"/>
              <a:buNone/>
            </a:pPr>
            <a:r>
              <a:t/>
            </a:r>
            <a:endParaRPr b="1" i="0" sz="6000" u="none" cap="none" strike="noStrike">
              <a:solidFill>
                <a:srgbClr val="FFFFFF"/>
              </a:solidFill>
              <a:latin typeface="Calibri"/>
              <a:ea typeface="Calibri"/>
              <a:cs typeface="Calibri"/>
              <a:sym typeface="Calibri"/>
            </a:endParaRPr>
          </a:p>
        </p:txBody>
      </p:sp>
      <p:sp>
        <p:nvSpPr>
          <p:cNvPr id="320" name="Google Shape;320;g20df2684695_0_0"/>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321" name="Google Shape;321;g20df2684695_0_0"/>
          <p:cNvSpPr txBox="1"/>
          <p:nvPr/>
        </p:nvSpPr>
        <p:spPr>
          <a:xfrm>
            <a:off x="1827000" y="2012875"/>
            <a:ext cx="146340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D9BD3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Para executar o Uvicorn em </a:t>
            </a:r>
            <a:r>
              <a:rPr b="1" i="0" lang="en-US" sz="3200" u="none" cap="none" strike="noStrike">
                <a:solidFill>
                  <a:srgbClr val="D9BD34"/>
                </a:solidFill>
                <a:latin typeface="Arial"/>
                <a:ea typeface="Arial"/>
                <a:cs typeface="Arial"/>
                <a:sym typeface="Arial"/>
              </a:rPr>
              <a:t>outra porta</a:t>
            </a:r>
            <a:r>
              <a:rPr b="0" i="0" lang="en-US" sz="3200" u="none" cap="none" strike="noStrike">
                <a:solidFill>
                  <a:schemeClr val="lt1"/>
                </a:solidFill>
                <a:latin typeface="Arial"/>
                <a:ea typeface="Arial"/>
                <a:cs typeface="Arial"/>
                <a:sym typeface="Arial"/>
              </a:rPr>
              <a:t>, você pode usar a opção --port ao iniciar o servidor. Por exemplo, se você quiser rodar o Uvicorn na porta 8080, você pode usar o seguinte comando:</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322" name="Google Shape;322;g20df2684695_0_0"/>
          <p:cNvSpPr txBox="1"/>
          <p:nvPr/>
        </p:nvSpPr>
        <p:spPr>
          <a:xfrm>
            <a:off x="1827000" y="4666350"/>
            <a:ext cx="13952700" cy="954300"/>
          </a:xfrm>
          <a:prstGeom prst="rect">
            <a:avLst/>
          </a:prstGeom>
          <a:solidFill>
            <a:srgbClr val="66666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0" i="0" lang="en-US" sz="5000" u="none" cap="none" strike="noStrike">
                <a:solidFill>
                  <a:schemeClr val="lt1"/>
                </a:solidFill>
                <a:latin typeface="Courier New"/>
                <a:ea typeface="Courier New"/>
                <a:cs typeface="Courier New"/>
                <a:sym typeface="Courier New"/>
              </a:rPr>
              <a:t>uvicorn myapp:app --port 8080</a:t>
            </a:r>
            <a:endParaRPr b="0" i="0" sz="5000" u="none" cap="none" strike="noStrike">
              <a:solidFill>
                <a:schemeClr val="lt1"/>
              </a:solidFill>
              <a:latin typeface="Courier New"/>
              <a:ea typeface="Courier New"/>
              <a:cs typeface="Courier New"/>
              <a:sym typeface="Courier New"/>
            </a:endParaRPr>
          </a:p>
        </p:txBody>
      </p:sp>
      <p:sp>
        <p:nvSpPr>
          <p:cNvPr id="323" name="Google Shape;323;g20df2684695_0_0"/>
          <p:cNvSpPr txBox="1"/>
          <p:nvPr/>
        </p:nvSpPr>
        <p:spPr>
          <a:xfrm>
            <a:off x="1827000" y="5996175"/>
            <a:ext cx="146340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3200" u="none" cap="none" strike="noStrike">
                <a:solidFill>
                  <a:schemeClr val="lt1"/>
                </a:solidFill>
                <a:latin typeface="Arial"/>
                <a:ea typeface="Arial"/>
                <a:cs typeface="Arial"/>
                <a:sym typeface="Arial"/>
              </a:rPr>
              <a:t>Aqui, myapp é o nome do seu módulo e app é a instância da aplicação FastAPI ou Starlette.</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3200" u="none" cap="none" strike="noStrike">
                <a:solidFill>
                  <a:schemeClr val="lt1"/>
                </a:solidFill>
                <a:latin typeface="Arial"/>
                <a:ea typeface="Arial"/>
                <a:cs typeface="Arial"/>
                <a:sym typeface="Arial"/>
              </a:rPr>
              <a:t>Se precisar de mais opções de configuração, você pode adicionar outros parâmetros ao comando.</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27" name="Shape 327"/>
        <p:cNvGrpSpPr/>
        <p:nvPr/>
      </p:nvGrpSpPr>
      <p:grpSpPr>
        <a:xfrm>
          <a:off x="0" y="0"/>
          <a:ext cx="0" cy="0"/>
          <a:chOff x="0" y="0"/>
          <a:chExt cx="0" cy="0"/>
        </a:xfrm>
      </p:grpSpPr>
      <p:sp>
        <p:nvSpPr>
          <p:cNvPr id="328" name="Google Shape;328;p3"/>
          <p:cNvSpPr/>
          <p:nvPr/>
        </p:nvSpPr>
        <p:spPr>
          <a:xfrm flipH="1">
            <a:off x="-15377" y="216996"/>
            <a:ext cx="18303377" cy="10081658"/>
          </a:xfrm>
          <a:custGeom>
            <a:rect b="b" l="l" r="r" t="t"/>
            <a:pathLst>
              <a:path extrusionOk="0" h="15814365" w="18967230">
                <a:moveTo>
                  <a:pt x="18967230" y="0"/>
                </a:moveTo>
                <a:lnTo>
                  <a:pt x="0" y="0"/>
                </a:lnTo>
                <a:lnTo>
                  <a:pt x="0" y="15814365"/>
                </a:lnTo>
                <a:lnTo>
                  <a:pt x="18967230" y="15814365"/>
                </a:lnTo>
                <a:lnTo>
                  <a:pt x="18967230" y="0"/>
                </a:lnTo>
                <a:close/>
              </a:path>
            </a:pathLst>
          </a:custGeom>
          <a:blipFill rotWithShape="1">
            <a:blip r:embed="rId3">
              <a:alphaModFix amt="9999"/>
            </a:blip>
            <a:stretch>
              <a:fillRect b="-1356" l="-1140" r="-481" t="-20517"/>
            </a:stretch>
          </a:blipFill>
          <a:ln>
            <a:noFill/>
          </a:ln>
        </p:spPr>
      </p:sp>
      <p:sp>
        <p:nvSpPr>
          <p:cNvPr id="329" name="Google Shape;329;p3"/>
          <p:cNvSpPr/>
          <p:nvPr/>
        </p:nvSpPr>
        <p:spPr>
          <a:xfrm>
            <a:off x="5800667" y="1739276"/>
            <a:ext cx="5969736" cy="4250773"/>
          </a:xfrm>
          <a:custGeom>
            <a:rect b="b" l="l" r="r" t="t"/>
            <a:pathLst>
              <a:path extrusionOk="0" h="4250773" w="5969736">
                <a:moveTo>
                  <a:pt x="0" y="0"/>
                </a:moveTo>
                <a:lnTo>
                  <a:pt x="5969736" y="0"/>
                </a:lnTo>
                <a:lnTo>
                  <a:pt x="5969736" y="4250773"/>
                </a:lnTo>
                <a:lnTo>
                  <a:pt x="0" y="4250773"/>
                </a:lnTo>
                <a:lnTo>
                  <a:pt x="0" y="0"/>
                </a:lnTo>
                <a:close/>
              </a:path>
            </a:pathLst>
          </a:custGeom>
          <a:blipFill rotWithShape="1">
            <a:blip r:embed="rId4">
              <a:alphaModFix/>
            </a:blip>
            <a:stretch>
              <a:fillRect b="-32681" l="-8571" r="-8568" t="-31821"/>
            </a:stretch>
          </a:blipFill>
          <a:ln>
            <a:noFill/>
          </a:ln>
        </p:spPr>
      </p:sp>
      <p:sp>
        <p:nvSpPr>
          <p:cNvPr id="330" name="Google Shape;330;p3">
            <a:hlinkClick r:id="rId5"/>
          </p:cNvPr>
          <p:cNvSpPr/>
          <p:nvPr/>
        </p:nvSpPr>
        <p:spPr>
          <a:xfrm>
            <a:off x="9363080" y="6567194"/>
            <a:ext cx="443805" cy="443805"/>
          </a:xfrm>
          <a:custGeom>
            <a:rect b="b" l="l" r="r" t="t"/>
            <a:pathLst>
              <a:path extrusionOk="0" h="443805" w="443805">
                <a:moveTo>
                  <a:pt x="0" y="0"/>
                </a:moveTo>
                <a:lnTo>
                  <a:pt x="443805" y="0"/>
                </a:lnTo>
                <a:lnTo>
                  <a:pt x="443805" y="443805"/>
                </a:lnTo>
                <a:lnTo>
                  <a:pt x="0" y="443805"/>
                </a:lnTo>
                <a:lnTo>
                  <a:pt x="0" y="0"/>
                </a:lnTo>
                <a:close/>
              </a:path>
            </a:pathLst>
          </a:custGeom>
          <a:blipFill rotWithShape="1">
            <a:blip r:embed="rId6">
              <a:alphaModFix/>
            </a:blip>
            <a:stretch>
              <a:fillRect b="0" l="0" r="0" t="0"/>
            </a:stretch>
          </a:blipFill>
          <a:ln>
            <a:noFill/>
          </a:ln>
        </p:spPr>
      </p:sp>
      <p:sp>
        <p:nvSpPr>
          <p:cNvPr id="331" name="Google Shape;331;p3">
            <a:hlinkClick r:id="rId7"/>
          </p:cNvPr>
          <p:cNvSpPr/>
          <p:nvPr/>
        </p:nvSpPr>
        <p:spPr>
          <a:xfrm>
            <a:off x="6170582" y="7340494"/>
            <a:ext cx="581430" cy="494275"/>
          </a:xfrm>
          <a:custGeom>
            <a:rect b="b" l="l" r="r" t="t"/>
            <a:pathLst>
              <a:path extrusionOk="0" h="494275" w="581430">
                <a:moveTo>
                  <a:pt x="0" y="0"/>
                </a:moveTo>
                <a:lnTo>
                  <a:pt x="581430" y="0"/>
                </a:lnTo>
                <a:lnTo>
                  <a:pt x="581430" y="494275"/>
                </a:lnTo>
                <a:lnTo>
                  <a:pt x="0" y="494275"/>
                </a:lnTo>
                <a:lnTo>
                  <a:pt x="0" y="0"/>
                </a:lnTo>
                <a:close/>
              </a:path>
            </a:pathLst>
          </a:custGeom>
          <a:blipFill rotWithShape="1">
            <a:blip r:embed="rId8">
              <a:alphaModFix/>
            </a:blip>
            <a:stretch>
              <a:fillRect b="0" l="0" r="0" t="0"/>
            </a:stretch>
          </a:blipFill>
          <a:ln>
            <a:noFill/>
          </a:ln>
        </p:spPr>
      </p:sp>
      <p:sp>
        <p:nvSpPr>
          <p:cNvPr id="332" name="Google Shape;332;p3"/>
          <p:cNvSpPr txBox="1"/>
          <p:nvPr/>
        </p:nvSpPr>
        <p:spPr>
          <a:xfrm>
            <a:off x="9946067" y="6485349"/>
            <a:ext cx="2682231" cy="48133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rgbClr val="000000"/>
              </a:buClr>
              <a:buSzPts val="2799"/>
              <a:buFont typeface="Arial"/>
              <a:buNone/>
            </a:pPr>
            <a:r>
              <a:rPr b="1" i="0" lang="en-US" sz="2799" u="sng" cap="none" strike="noStrike">
                <a:solidFill>
                  <a:srgbClr val="FFFFFF"/>
                </a:solidFill>
                <a:latin typeface="Montserrat"/>
                <a:ea typeface="Montserrat"/>
                <a:cs typeface="Montserrat"/>
                <a:sym typeface="Montserrat"/>
                <a:hlinkClick r:id="rId9">
                  <a:extLst>
                    <a:ext uri="{A12FA001-AC4F-418D-AE19-62706E023703}">
                      <ahyp:hlinkClr val="tx"/>
                    </a:ext>
                  </a:extLst>
                </a:hlinkClick>
              </a:rPr>
              <a:t>youthidiomas</a:t>
            </a:r>
            <a:endParaRPr b="0" i="0" sz="1400" u="none" cap="none" strike="noStrike">
              <a:solidFill>
                <a:srgbClr val="000000"/>
              </a:solidFill>
              <a:latin typeface="Arial"/>
              <a:ea typeface="Arial"/>
              <a:cs typeface="Arial"/>
              <a:sym typeface="Arial"/>
            </a:endParaRPr>
          </a:p>
        </p:txBody>
      </p:sp>
      <p:sp>
        <p:nvSpPr>
          <p:cNvPr id="333" name="Google Shape;333;p3"/>
          <p:cNvSpPr txBox="1"/>
          <p:nvPr/>
        </p:nvSpPr>
        <p:spPr>
          <a:xfrm>
            <a:off x="8375587" y="8994140"/>
            <a:ext cx="1308236" cy="264160"/>
          </a:xfrm>
          <a:prstGeom prst="rect">
            <a:avLst/>
          </a:prstGeom>
          <a:noFill/>
          <a:ln>
            <a:noFill/>
          </a:ln>
        </p:spPr>
        <p:txBody>
          <a:bodyPr anchorCtr="0" anchor="t" bIns="0" lIns="0" spcFirstLastPara="1" rIns="0" wrap="square" tIns="0">
            <a:spAutoFit/>
          </a:bodyPr>
          <a:lstStyle/>
          <a:p>
            <a:pPr indent="0" lvl="0" marL="0" marR="0" rtl="0" algn="ctr">
              <a:lnSpc>
                <a:spcPct val="140025"/>
              </a:lnSpc>
              <a:spcBef>
                <a:spcPts val="0"/>
              </a:spcBef>
              <a:spcAft>
                <a:spcPts val="0"/>
              </a:spcAft>
              <a:buClr>
                <a:srgbClr val="000000"/>
              </a:buClr>
              <a:buSzPts val="1599"/>
              <a:buFont typeface="Arial"/>
              <a:buNone/>
            </a:pPr>
            <a:r>
              <a:rPr b="1" i="0" lang="en-US" sz="1599" u="none" cap="none" strike="noStrike">
                <a:solidFill>
                  <a:srgbClr val="FFFFFF"/>
                </a:solidFill>
                <a:latin typeface="Montserrat"/>
                <a:ea typeface="Montserrat"/>
                <a:cs typeface="Montserrat"/>
                <a:sym typeface="Montserrat"/>
              </a:rPr>
              <a:t>2023</a:t>
            </a:r>
            <a:endParaRPr b="0" i="0" sz="1400" u="none" cap="none" strike="noStrike">
              <a:solidFill>
                <a:srgbClr val="000000"/>
              </a:solidFill>
              <a:latin typeface="Arial"/>
              <a:ea typeface="Arial"/>
              <a:cs typeface="Arial"/>
              <a:sym typeface="Arial"/>
            </a:endParaRPr>
          </a:p>
        </p:txBody>
      </p:sp>
      <p:sp>
        <p:nvSpPr>
          <p:cNvPr id="334" name="Google Shape;334;p3"/>
          <p:cNvSpPr txBox="1"/>
          <p:nvPr/>
        </p:nvSpPr>
        <p:spPr>
          <a:xfrm>
            <a:off x="5961223" y="6485349"/>
            <a:ext cx="3068481" cy="48133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Clr>
                <a:srgbClr val="000000"/>
              </a:buClr>
              <a:buSzPts val="2799"/>
              <a:buFont typeface="Arial"/>
              <a:buNone/>
            </a:pPr>
            <a:r>
              <a:rPr b="1" i="0" lang="en-US" sz="2799" u="sng" cap="none" strike="noStrike">
                <a:solidFill>
                  <a:srgbClr val="FFFFFF"/>
                </a:solidFill>
                <a:latin typeface="Montserrat"/>
                <a:ea typeface="Montserrat"/>
                <a:cs typeface="Montserrat"/>
                <a:sym typeface="Montserrat"/>
                <a:hlinkClick r:id="rId10">
                  <a:extLst>
                    <a:ext uri="{A12FA001-AC4F-418D-AE19-62706E023703}">
                      <ahyp:hlinkClr val="tx"/>
                    </a:ext>
                  </a:extLst>
                </a:hlinkClick>
              </a:rPr>
              <a:t>(85) 98524-9935</a:t>
            </a:r>
            <a:endParaRPr b="0" i="0" sz="1400" u="none" cap="none" strike="noStrike">
              <a:solidFill>
                <a:srgbClr val="000000"/>
              </a:solidFill>
              <a:latin typeface="Arial"/>
              <a:ea typeface="Arial"/>
              <a:cs typeface="Arial"/>
              <a:sym typeface="Arial"/>
            </a:endParaRPr>
          </a:p>
        </p:txBody>
      </p:sp>
      <p:sp>
        <p:nvSpPr>
          <p:cNvPr id="335" name="Google Shape;335;p3"/>
          <p:cNvSpPr txBox="1"/>
          <p:nvPr/>
        </p:nvSpPr>
        <p:spPr>
          <a:xfrm>
            <a:off x="7466819" y="8260840"/>
            <a:ext cx="3515863" cy="314200"/>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Clr>
                <a:srgbClr val="000000"/>
              </a:buClr>
              <a:buSzPts val="1786"/>
              <a:buFont typeface="Arial"/>
              <a:buNone/>
            </a:pPr>
            <a:r>
              <a:rPr b="1" i="0" lang="en-US" sz="1786" u="sng" cap="none" strike="noStrike">
                <a:solidFill>
                  <a:srgbClr val="FFFFFF"/>
                </a:solidFill>
                <a:latin typeface="Montserrat"/>
                <a:ea typeface="Montserrat"/>
                <a:cs typeface="Montserrat"/>
                <a:sym typeface="Montserrat"/>
                <a:hlinkClick r:id="rId11">
                  <a:extLst>
                    <a:ext uri="{A12FA001-AC4F-418D-AE19-62706E023703}">
                      <ahyp:hlinkClr val="tx"/>
                    </a:ext>
                  </a:extLst>
                </a:hlinkClick>
              </a:rPr>
              <a:t>www.youthidiomas.com.br</a:t>
            </a:r>
            <a:endParaRPr b="0" i="0" sz="1400" u="none" cap="none" strike="noStrike">
              <a:solidFill>
                <a:srgbClr val="000000"/>
              </a:solidFill>
              <a:latin typeface="Arial"/>
              <a:ea typeface="Arial"/>
              <a:cs typeface="Arial"/>
              <a:sym typeface="Arial"/>
            </a:endParaRPr>
          </a:p>
        </p:txBody>
      </p:sp>
      <p:sp>
        <p:nvSpPr>
          <p:cNvPr id="336" name="Google Shape;336;p3"/>
          <p:cNvSpPr txBox="1"/>
          <p:nvPr/>
        </p:nvSpPr>
        <p:spPr>
          <a:xfrm>
            <a:off x="6752012" y="7370826"/>
            <a:ext cx="5018391" cy="389255"/>
          </a:xfrm>
          <a:prstGeom prst="rect">
            <a:avLst/>
          </a:prstGeom>
          <a:noFill/>
          <a:ln>
            <a:noFill/>
          </a:ln>
        </p:spPr>
        <p:txBody>
          <a:bodyPr anchorCtr="0" anchor="t" bIns="0" lIns="0" spcFirstLastPara="1" rIns="0" wrap="square" tIns="0">
            <a:spAutoFit/>
          </a:bodyPr>
          <a:lstStyle/>
          <a:p>
            <a:pPr indent="0" lvl="0" marL="0" marR="0" rtl="0" algn="ctr">
              <a:lnSpc>
                <a:spcPct val="140017"/>
              </a:lnSpc>
              <a:spcBef>
                <a:spcPts val="0"/>
              </a:spcBef>
              <a:spcAft>
                <a:spcPts val="0"/>
              </a:spcAft>
              <a:buClr>
                <a:srgbClr val="000000"/>
              </a:buClr>
              <a:buSzPts val="2299"/>
              <a:buFont typeface="Arial"/>
              <a:buNone/>
            </a:pPr>
            <a:r>
              <a:rPr b="1" i="0" lang="en-US" sz="2299" u="sng" cap="none" strike="noStrike">
                <a:solidFill>
                  <a:srgbClr val="FFFFFF"/>
                </a:solidFill>
                <a:latin typeface="Montserrat"/>
                <a:ea typeface="Montserrat"/>
                <a:cs typeface="Montserrat"/>
                <a:sym typeface="Montserrat"/>
                <a:hlinkClick r:id="rId12">
                  <a:extLst>
                    <a:ext uri="{A12FA001-AC4F-418D-AE19-62706E023703}">
                      <ahyp:hlinkClr val="tx"/>
                    </a:ext>
                  </a:extLst>
                </a:hlinkClick>
              </a:rPr>
              <a:t>contato@youthidiomas.com.br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g202f957562a_0_329"/>
          <p:cNvPicPr preferRelativeResize="0"/>
          <p:nvPr/>
        </p:nvPicPr>
        <p:blipFill rotWithShape="1">
          <a:blip r:embed="rId3">
            <a:alphaModFix/>
          </a:blip>
          <a:srcRect b="0" l="0" r="0" t="0"/>
          <a:stretch/>
        </p:blipFill>
        <p:spPr>
          <a:xfrm rot="415307">
            <a:off x="1850350" y="2157938"/>
            <a:ext cx="5937175" cy="8468074"/>
          </a:xfrm>
          <a:prstGeom prst="rect">
            <a:avLst/>
          </a:prstGeom>
          <a:noFill/>
          <a:ln>
            <a:noFill/>
          </a:ln>
        </p:spPr>
      </p:pic>
      <p:sp>
        <p:nvSpPr>
          <p:cNvPr id="176" name="Google Shape;176;g202f957562a_0_329"/>
          <p:cNvSpPr/>
          <p:nvPr/>
        </p:nvSpPr>
        <p:spPr>
          <a:xfrm>
            <a:off x="5484375" y="378750"/>
            <a:ext cx="7018800" cy="9529500"/>
          </a:xfrm>
          <a:prstGeom prst="roundRect">
            <a:avLst>
              <a:gd fmla="val 7479" name="adj"/>
            </a:avLst>
          </a:prstGeom>
          <a:gradFill>
            <a:gsLst>
              <a:gs pos="0">
                <a:srgbClr val="757575">
                  <a:alpha val="72941"/>
                </a:srgbClr>
              </a:gs>
              <a:gs pos="100000">
                <a:srgbClr val="121219">
                  <a:alpha val="72941"/>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77" name="Google Shape;177;g202f957562a_0_329"/>
          <p:cNvSpPr txBox="1"/>
          <p:nvPr/>
        </p:nvSpPr>
        <p:spPr>
          <a:xfrm>
            <a:off x="9309899" y="2157950"/>
            <a:ext cx="2166900" cy="4926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0" i="0" lang="en-US" sz="3200" u="none" cap="none" strike="noStrike">
                <a:solidFill>
                  <a:srgbClr val="F8F8F8"/>
                </a:solidFill>
                <a:latin typeface="Calibri"/>
                <a:ea typeface="Calibri"/>
                <a:cs typeface="Calibri"/>
                <a:sym typeface="Calibri"/>
              </a:rPr>
              <a:t>CONTEÚDOS </a:t>
            </a:r>
            <a:endParaRPr b="0" i="0" sz="3200" u="none" cap="none" strike="noStrike">
              <a:solidFill>
                <a:srgbClr val="000000"/>
              </a:solidFill>
              <a:latin typeface="Calibri"/>
              <a:ea typeface="Calibri"/>
              <a:cs typeface="Calibri"/>
              <a:sym typeface="Calibri"/>
            </a:endParaRPr>
          </a:p>
        </p:txBody>
      </p:sp>
      <p:sp>
        <p:nvSpPr>
          <p:cNvPr id="178" name="Google Shape;178;g202f957562a_0_329"/>
          <p:cNvSpPr txBox="1"/>
          <p:nvPr/>
        </p:nvSpPr>
        <p:spPr>
          <a:xfrm>
            <a:off x="6739500" y="660200"/>
            <a:ext cx="4809000" cy="1634100"/>
          </a:xfrm>
          <a:prstGeom prst="rect">
            <a:avLst/>
          </a:prstGeom>
          <a:noFill/>
          <a:ln>
            <a:noFill/>
          </a:ln>
        </p:spPr>
        <p:txBody>
          <a:bodyPr anchorCtr="0" anchor="t" bIns="0" lIns="0" spcFirstLastPara="1" rIns="0" wrap="square" tIns="0">
            <a:spAutoFit/>
          </a:bodyPr>
          <a:lstStyle/>
          <a:p>
            <a:pPr indent="0" lvl="0" marL="0" marR="0" rtl="0" algn="ctr">
              <a:lnSpc>
                <a:spcPct val="110003"/>
              </a:lnSpc>
              <a:spcBef>
                <a:spcPts val="0"/>
              </a:spcBef>
              <a:spcAft>
                <a:spcPts val="0"/>
              </a:spcAft>
              <a:buClr>
                <a:srgbClr val="000000"/>
              </a:buClr>
              <a:buSzPts val="11216"/>
              <a:buFont typeface="Arial"/>
              <a:buNone/>
            </a:pPr>
            <a:r>
              <a:rPr b="1" i="0" lang="en-US" sz="10616" u="none" cap="none" strike="noStrike">
                <a:solidFill>
                  <a:srgbClr val="FFFFFF"/>
                </a:solidFill>
                <a:latin typeface="Calibri"/>
                <a:ea typeface="Calibri"/>
                <a:cs typeface="Calibri"/>
                <a:sym typeface="Calibri"/>
              </a:rPr>
              <a:t>AULA </a:t>
            </a:r>
            <a:r>
              <a:rPr b="1" lang="en-US" sz="10616">
                <a:solidFill>
                  <a:srgbClr val="FFFFFF"/>
                </a:solidFill>
                <a:latin typeface="Calibri"/>
                <a:ea typeface="Calibri"/>
                <a:cs typeface="Calibri"/>
                <a:sym typeface="Calibri"/>
              </a:rPr>
              <a:t>4</a:t>
            </a:r>
            <a:endParaRPr b="1" i="0" sz="800" u="none" cap="none" strike="noStrike">
              <a:solidFill>
                <a:srgbClr val="000000"/>
              </a:solidFill>
              <a:latin typeface="Calibri"/>
              <a:ea typeface="Calibri"/>
              <a:cs typeface="Calibri"/>
              <a:sym typeface="Calibri"/>
            </a:endParaRPr>
          </a:p>
        </p:txBody>
      </p:sp>
      <p:sp>
        <p:nvSpPr>
          <p:cNvPr id="179" name="Google Shape;179;g202f957562a_0_329"/>
          <p:cNvSpPr txBox="1"/>
          <p:nvPr/>
        </p:nvSpPr>
        <p:spPr>
          <a:xfrm>
            <a:off x="6309900" y="3136100"/>
            <a:ext cx="5719500" cy="5507400"/>
          </a:xfrm>
          <a:prstGeom prst="rect">
            <a:avLst/>
          </a:prstGeom>
          <a:noFill/>
          <a:ln>
            <a:noFill/>
          </a:ln>
        </p:spPr>
        <p:txBody>
          <a:bodyPr anchorCtr="0" anchor="t" bIns="91425" lIns="91425" spcFirstLastPara="1" rIns="91425" wrap="square" tIns="91425">
            <a:spAutoFit/>
          </a:bodyPr>
          <a:lstStyle/>
          <a:p>
            <a:pPr indent="-412750" lvl="0" marL="457200" marR="0" rtl="0" algn="l">
              <a:lnSpc>
                <a:spcPct val="115000"/>
              </a:lnSpc>
              <a:spcBef>
                <a:spcPts val="1000"/>
              </a:spcBef>
              <a:spcAft>
                <a:spcPts val="0"/>
              </a:spcAft>
              <a:buClr>
                <a:schemeClr val="lt1"/>
              </a:buClr>
              <a:buSzPts val="2900"/>
              <a:buFont typeface="Arial"/>
              <a:buChar char="●"/>
            </a:pPr>
            <a:r>
              <a:rPr b="0" i="0" lang="en-US" sz="2900" u="none" cap="none" strike="noStrike">
                <a:solidFill>
                  <a:schemeClr val="lt1"/>
                </a:solidFill>
                <a:latin typeface="Arial"/>
                <a:ea typeface="Arial"/>
                <a:cs typeface="Arial"/>
                <a:sym typeface="Arial"/>
              </a:rPr>
              <a:t>APIs</a:t>
            </a:r>
            <a:endParaRPr b="0" i="0" sz="2900" u="none" cap="none" strike="noStrike">
              <a:solidFill>
                <a:schemeClr val="lt1"/>
              </a:solidFill>
              <a:latin typeface="Arial"/>
              <a:ea typeface="Arial"/>
              <a:cs typeface="Arial"/>
              <a:sym typeface="Arial"/>
            </a:endParaRPr>
          </a:p>
          <a:p>
            <a:pPr indent="-412750" lvl="0" marL="457200" marR="0" rtl="0" algn="l">
              <a:lnSpc>
                <a:spcPct val="115000"/>
              </a:lnSpc>
              <a:spcBef>
                <a:spcPts val="1000"/>
              </a:spcBef>
              <a:spcAft>
                <a:spcPts val="0"/>
              </a:spcAft>
              <a:buClr>
                <a:schemeClr val="lt1"/>
              </a:buClr>
              <a:buSzPts val="2900"/>
              <a:buFont typeface="Arial"/>
              <a:buChar char="●"/>
            </a:pPr>
            <a:r>
              <a:rPr b="0" i="0" lang="en-US" sz="2900" u="none" cap="none" strike="noStrike">
                <a:solidFill>
                  <a:schemeClr val="lt1"/>
                </a:solidFill>
                <a:latin typeface="Arial"/>
                <a:ea typeface="Arial"/>
                <a:cs typeface="Arial"/>
                <a:sym typeface="Arial"/>
              </a:rPr>
              <a:t>Ambiente de Desenvolvimento para FastAPI</a:t>
            </a:r>
            <a:endParaRPr b="0" i="0" sz="2900" u="none" cap="none" strike="noStrike">
              <a:solidFill>
                <a:schemeClr val="lt1"/>
              </a:solidFill>
              <a:latin typeface="Arial"/>
              <a:ea typeface="Arial"/>
              <a:cs typeface="Arial"/>
              <a:sym typeface="Arial"/>
            </a:endParaRPr>
          </a:p>
          <a:p>
            <a:pPr indent="-412750" lvl="0" marL="457200" marR="0" rtl="0" algn="l">
              <a:lnSpc>
                <a:spcPct val="115000"/>
              </a:lnSpc>
              <a:spcBef>
                <a:spcPts val="1000"/>
              </a:spcBef>
              <a:spcAft>
                <a:spcPts val="0"/>
              </a:spcAft>
              <a:buClr>
                <a:schemeClr val="lt1"/>
              </a:buClr>
              <a:buSzPts val="2900"/>
              <a:buFont typeface="Arial"/>
              <a:buChar char="●"/>
            </a:pPr>
            <a:r>
              <a:rPr b="0" i="0" lang="en-US" sz="2900" u="none" cap="none" strike="noStrike">
                <a:solidFill>
                  <a:schemeClr val="lt1"/>
                </a:solidFill>
                <a:latin typeface="Arial"/>
                <a:ea typeface="Arial"/>
                <a:cs typeface="Arial"/>
                <a:sym typeface="Arial"/>
              </a:rPr>
              <a:t>Primeiros Passos </a:t>
            </a:r>
            <a:endParaRPr b="0" i="0" sz="2900" u="none" cap="none" strike="noStrike">
              <a:solidFill>
                <a:schemeClr val="lt1"/>
              </a:solidFill>
              <a:latin typeface="Arial"/>
              <a:ea typeface="Arial"/>
              <a:cs typeface="Arial"/>
              <a:sym typeface="Arial"/>
            </a:endParaRPr>
          </a:p>
          <a:p>
            <a:pPr indent="-412750" lvl="0" marL="457200" marR="0" rtl="0" algn="l">
              <a:lnSpc>
                <a:spcPct val="115000"/>
              </a:lnSpc>
              <a:spcBef>
                <a:spcPts val="1000"/>
              </a:spcBef>
              <a:spcAft>
                <a:spcPts val="0"/>
              </a:spcAft>
              <a:buClr>
                <a:schemeClr val="lt1"/>
              </a:buClr>
              <a:buSzPts val="2900"/>
              <a:buFont typeface="Arial"/>
              <a:buChar char="●"/>
            </a:pPr>
            <a:r>
              <a:rPr b="0" i="0" lang="en-US" sz="2900" u="none" cap="none" strike="noStrike">
                <a:solidFill>
                  <a:schemeClr val="lt1"/>
                </a:solidFill>
                <a:latin typeface="Arial"/>
                <a:ea typeface="Arial"/>
                <a:cs typeface="Arial"/>
                <a:sym typeface="Arial"/>
              </a:rPr>
              <a:t>Estrutura básica de um projeto FastAPI</a:t>
            </a:r>
            <a:endParaRPr b="0" i="0" sz="2900" u="none" cap="none" strike="noStrike">
              <a:solidFill>
                <a:schemeClr val="lt1"/>
              </a:solidFill>
              <a:latin typeface="Arial"/>
              <a:ea typeface="Arial"/>
              <a:cs typeface="Arial"/>
              <a:sym typeface="Arial"/>
            </a:endParaRPr>
          </a:p>
          <a:p>
            <a:pPr indent="-412750" lvl="0" marL="457200" marR="0" rtl="0" algn="l">
              <a:lnSpc>
                <a:spcPct val="115000"/>
              </a:lnSpc>
              <a:spcBef>
                <a:spcPts val="1000"/>
              </a:spcBef>
              <a:spcAft>
                <a:spcPts val="0"/>
              </a:spcAft>
              <a:buClr>
                <a:schemeClr val="lt1"/>
              </a:buClr>
              <a:buSzPts val="2900"/>
              <a:buFont typeface="Arial"/>
              <a:buChar char="●"/>
            </a:pPr>
            <a:r>
              <a:rPr b="0" i="0" lang="en-US" sz="2900" u="none" cap="none" strike="noStrike">
                <a:solidFill>
                  <a:schemeClr val="lt1"/>
                </a:solidFill>
                <a:latin typeface="Arial"/>
                <a:ea typeface="Arial"/>
                <a:cs typeface="Arial"/>
                <a:sym typeface="Arial"/>
              </a:rPr>
              <a:t>Método GET</a:t>
            </a:r>
            <a:endParaRPr b="0" i="0" sz="2900" u="none" cap="none" strike="noStrike">
              <a:solidFill>
                <a:schemeClr val="lt1"/>
              </a:solidFill>
              <a:latin typeface="Arial"/>
              <a:ea typeface="Arial"/>
              <a:cs typeface="Arial"/>
              <a:sym typeface="Arial"/>
            </a:endParaRPr>
          </a:p>
          <a:p>
            <a:pPr indent="0" lvl="0" marL="457200" marR="0" rtl="0" algn="l">
              <a:lnSpc>
                <a:spcPct val="115000"/>
              </a:lnSpc>
              <a:spcBef>
                <a:spcPts val="1000"/>
              </a:spcBef>
              <a:spcAft>
                <a:spcPts val="0"/>
              </a:spcAft>
              <a:buClr>
                <a:srgbClr val="000000"/>
              </a:buClr>
              <a:buSzPts val="2900"/>
              <a:buFont typeface="Arial"/>
              <a:buNone/>
            </a:pPr>
            <a:r>
              <a:t/>
            </a:r>
            <a:endParaRPr b="0" i="0" sz="2900" u="none" cap="none" strike="noStrike">
              <a:solidFill>
                <a:schemeClr val="lt1"/>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900"/>
              <a:buFont typeface="Arial"/>
              <a:buNone/>
            </a:pPr>
            <a:r>
              <a:t/>
            </a:r>
            <a:endParaRPr b="0" i="0" sz="29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e18cf7cbcb_0_8"/>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85" name="Google Shape;185;g2e18cf7cbcb_0_8"/>
          <p:cNvSpPr txBox="1"/>
          <p:nvPr/>
        </p:nvSpPr>
        <p:spPr>
          <a:xfrm>
            <a:off x="673450" y="91045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O que são APIs ? </a:t>
            </a:r>
            <a:endParaRPr b="1" i="0" sz="6000" u="none" cap="none" strike="noStrike">
              <a:solidFill>
                <a:srgbClr val="D9BD34"/>
              </a:solidFill>
              <a:latin typeface="Calibri"/>
              <a:ea typeface="Calibri"/>
              <a:cs typeface="Calibri"/>
              <a:sym typeface="Calibri"/>
            </a:endParaRPr>
          </a:p>
        </p:txBody>
      </p:sp>
      <p:sp>
        <p:nvSpPr>
          <p:cNvPr id="186" name="Google Shape;186;g2e18cf7cbcb_0_8"/>
          <p:cNvSpPr txBox="1"/>
          <p:nvPr/>
        </p:nvSpPr>
        <p:spPr>
          <a:xfrm>
            <a:off x="673450" y="2172900"/>
            <a:ext cx="17328000" cy="5387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3200" u="none" cap="none" strike="noStrike">
                <a:solidFill>
                  <a:schemeClr val="lt1"/>
                </a:solidFill>
                <a:latin typeface="Arial"/>
                <a:ea typeface="Arial"/>
                <a:cs typeface="Arial"/>
                <a:sym typeface="Arial"/>
              </a:rPr>
              <a:t>APIs, ou Interfaces de Programação de Aplicações (do inglês Application Programming Interfaces), são conjuntos de regras e definições que permitem a comunicação entre diferentes sistemas de software.</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3200" u="none" cap="none" strike="noStrike">
                <a:solidFill>
                  <a:schemeClr val="lt1"/>
                </a:solidFill>
                <a:latin typeface="Arial"/>
                <a:ea typeface="Arial"/>
                <a:cs typeface="Arial"/>
                <a:sym typeface="Arial"/>
              </a:rPr>
              <a:t>Em outras palavras, uma API define a maneira como um desenvolvedor pode interagir com uma aplicação ou serviço.</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3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pic>
        <p:nvPicPr>
          <p:cNvPr id="187" name="Google Shape;187;g2e18cf7cbcb_0_8"/>
          <p:cNvPicPr preferRelativeResize="0"/>
          <p:nvPr/>
        </p:nvPicPr>
        <p:blipFill rotWithShape="1">
          <a:blip r:embed="rId3">
            <a:alphaModFix/>
          </a:blip>
          <a:srcRect b="0" l="0" r="0" t="0"/>
          <a:stretch/>
        </p:blipFill>
        <p:spPr>
          <a:xfrm>
            <a:off x="4942475" y="5386050"/>
            <a:ext cx="9476525" cy="469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e18cf7cbcb_0_19"/>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3" name="Google Shape;193;g2e18cf7cbcb_0_19"/>
          <p:cNvSpPr txBox="1"/>
          <p:nvPr/>
        </p:nvSpPr>
        <p:spPr>
          <a:xfrm>
            <a:off x="673450" y="91045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Vantagens do uso das APIs </a:t>
            </a:r>
            <a:endParaRPr b="1" i="0" sz="6000" u="none" cap="none" strike="noStrike">
              <a:solidFill>
                <a:srgbClr val="D9BD34"/>
              </a:solidFill>
              <a:latin typeface="Calibri"/>
              <a:ea typeface="Calibri"/>
              <a:cs typeface="Calibri"/>
              <a:sym typeface="Calibri"/>
            </a:endParaRPr>
          </a:p>
        </p:txBody>
      </p:sp>
      <p:sp>
        <p:nvSpPr>
          <p:cNvPr id="194" name="Google Shape;194;g2e18cf7cbcb_0_19"/>
          <p:cNvSpPr txBox="1"/>
          <p:nvPr/>
        </p:nvSpPr>
        <p:spPr>
          <a:xfrm>
            <a:off x="356925" y="2057775"/>
            <a:ext cx="12289500" cy="7881000"/>
          </a:xfrm>
          <a:prstGeom prst="rect">
            <a:avLst/>
          </a:prstGeom>
          <a:noFill/>
          <a:ln>
            <a:noFill/>
          </a:ln>
        </p:spPr>
        <p:txBody>
          <a:bodyPr anchorCtr="0" anchor="t" bIns="91425" lIns="91425" spcFirstLastPara="1" rIns="91425" wrap="square" tIns="91425">
            <a:spAutoFit/>
          </a:bodyPr>
          <a:lstStyle/>
          <a:p>
            <a:pPr indent="-431800" lvl="0" marL="457200" marR="0" rtl="0" algn="l">
              <a:lnSpc>
                <a:spcPct val="100000"/>
              </a:lnSpc>
              <a:spcBef>
                <a:spcPts val="0"/>
              </a:spcBef>
              <a:spcAft>
                <a:spcPts val="0"/>
              </a:spcAft>
              <a:buClr>
                <a:srgbClr val="D9BD34"/>
              </a:buClr>
              <a:buSzPts val="3200"/>
              <a:buFont typeface="Arial"/>
              <a:buChar char="●"/>
            </a:pPr>
            <a:r>
              <a:rPr b="1" i="0" lang="en-US" sz="3200" u="none" cap="none" strike="noStrike">
                <a:solidFill>
                  <a:srgbClr val="D9BD34"/>
                </a:solidFill>
                <a:latin typeface="Arial"/>
                <a:ea typeface="Arial"/>
                <a:cs typeface="Arial"/>
                <a:sym typeface="Arial"/>
              </a:rPr>
              <a:t>Intermediário:</a:t>
            </a:r>
            <a:endParaRPr b="1" i="0" sz="3200" u="none" cap="none" strike="noStrike">
              <a:solidFill>
                <a:srgbClr val="D9BD34"/>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As APIs atuam como intermediários entre diferentes softwares, permitindo que eles "conversem" entre si.</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Arial"/>
              <a:ea typeface="Arial"/>
              <a:cs typeface="Arial"/>
              <a:sym typeface="Arial"/>
            </a:endParaRPr>
          </a:p>
          <a:p>
            <a:pPr indent="-431800" lvl="0" marL="457200" marR="0" rtl="0" algn="l">
              <a:lnSpc>
                <a:spcPct val="100000"/>
              </a:lnSpc>
              <a:spcBef>
                <a:spcPts val="0"/>
              </a:spcBef>
              <a:spcAft>
                <a:spcPts val="0"/>
              </a:spcAft>
              <a:buClr>
                <a:srgbClr val="D9BD34"/>
              </a:buClr>
              <a:buSzPts val="3200"/>
              <a:buFont typeface="Arial"/>
              <a:buChar char="●"/>
            </a:pPr>
            <a:r>
              <a:rPr b="1" i="0" lang="en-US" sz="3200" u="none" cap="none" strike="noStrike">
                <a:solidFill>
                  <a:srgbClr val="D9BD34"/>
                </a:solidFill>
                <a:latin typeface="Arial"/>
                <a:ea typeface="Arial"/>
                <a:cs typeface="Arial"/>
                <a:sym typeface="Arial"/>
              </a:rPr>
              <a:t>Abstração:</a:t>
            </a:r>
            <a:endParaRPr b="1" i="0" sz="3200" u="none" cap="none" strike="noStrike">
              <a:solidFill>
                <a:srgbClr val="D9BD34"/>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rPr b="0" i="0" lang="en-US" sz="3200" u="none" cap="none" strike="noStrike">
                <a:solidFill>
                  <a:schemeClr val="lt1"/>
                </a:solidFill>
                <a:latin typeface="Arial"/>
                <a:ea typeface="Arial"/>
                <a:cs typeface="Arial"/>
                <a:sym typeface="Arial"/>
              </a:rPr>
              <a:t>As APIs fornecem uma camada de abstração. Isso significa que o desenvolvedor não precisa saber como a outra aplicação é construída ou funciona internamente. Ele só precisa saber como fazer chamadas à API e interpretar suas respostas.</a:t>
            </a:r>
            <a:endParaRPr b="0" i="0" sz="32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3200" u="none" cap="none" strike="noStrike">
              <a:solidFill>
                <a:schemeClr val="lt1"/>
              </a:solidFill>
              <a:latin typeface="Arial"/>
              <a:ea typeface="Arial"/>
              <a:cs typeface="Arial"/>
              <a:sym typeface="Arial"/>
            </a:endParaRPr>
          </a:p>
          <a:p>
            <a:pPr indent="-419100" lvl="0" marL="457200" marR="0" rtl="0" algn="l">
              <a:lnSpc>
                <a:spcPct val="100000"/>
              </a:lnSpc>
              <a:spcBef>
                <a:spcPts val="0"/>
              </a:spcBef>
              <a:spcAft>
                <a:spcPts val="0"/>
              </a:spcAft>
              <a:buClr>
                <a:srgbClr val="D9BD34"/>
              </a:buClr>
              <a:buSzPts val="3000"/>
              <a:buFont typeface="Arial"/>
              <a:buChar char="●"/>
            </a:pPr>
            <a:r>
              <a:rPr b="1" i="0" lang="en-US" sz="3000" u="none" cap="none" strike="noStrike">
                <a:solidFill>
                  <a:srgbClr val="D9BD34"/>
                </a:solidFill>
                <a:latin typeface="Arial"/>
                <a:ea typeface="Arial"/>
                <a:cs typeface="Arial"/>
                <a:sym typeface="Arial"/>
              </a:rPr>
              <a:t>Padronização:</a:t>
            </a:r>
            <a:endParaRPr b="1" i="0" sz="3000" u="none" cap="none" strike="noStrike">
              <a:solidFill>
                <a:srgbClr val="D9BD34"/>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rPr b="0" i="0" lang="en-US" sz="3000" u="none" cap="none" strike="noStrike">
                <a:solidFill>
                  <a:schemeClr val="lt1"/>
                </a:solidFill>
                <a:latin typeface="Arial"/>
                <a:ea typeface="Arial"/>
                <a:cs typeface="Arial"/>
                <a:sym typeface="Arial"/>
              </a:rPr>
              <a:t>APIs definem métodos padronizados para solicitar e enviar dados, garantindo que diferentes sistemas possam se integrar de maneira consistente.</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pic>
        <p:nvPicPr>
          <p:cNvPr id="195" name="Google Shape;195;g2e18cf7cbcb_0_19"/>
          <p:cNvPicPr preferRelativeResize="0"/>
          <p:nvPr/>
        </p:nvPicPr>
        <p:blipFill rotWithShape="1">
          <a:blip r:embed="rId3">
            <a:alphaModFix/>
          </a:blip>
          <a:srcRect b="0" l="0" r="0" t="0"/>
          <a:stretch/>
        </p:blipFill>
        <p:spPr>
          <a:xfrm>
            <a:off x="12775925" y="2590575"/>
            <a:ext cx="4876800" cy="487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e18cf7cbcb_0_29"/>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1" name="Google Shape;201;g2e18cf7cbcb_0_29"/>
          <p:cNvSpPr txBox="1"/>
          <p:nvPr/>
        </p:nvSpPr>
        <p:spPr>
          <a:xfrm>
            <a:off x="673450" y="91045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Tipos de APIs </a:t>
            </a:r>
            <a:endParaRPr b="1" i="0" sz="6000" u="none" cap="none" strike="noStrike">
              <a:solidFill>
                <a:srgbClr val="D9BD34"/>
              </a:solidFill>
              <a:latin typeface="Calibri"/>
              <a:ea typeface="Calibri"/>
              <a:cs typeface="Calibri"/>
              <a:sym typeface="Calibri"/>
            </a:endParaRPr>
          </a:p>
        </p:txBody>
      </p:sp>
      <p:sp>
        <p:nvSpPr>
          <p:cNvPr id="202" name="Google Shape;202;g2e18cf7cbcb_0_29"/>
          <p:cNvSpPr txBox="1"/>
          <p:nvPr/>
        </p:nvSpPr>
        <p:spPr>
          <a:xfrm>
            <a:off x="480000" y="2135975"/>
            <a:ext cx="17328000" cy="5818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2800"/>
              <a:buFont typeface="Arial"/>
              <a:buNone/>
            </a:pPr>
            <a:r>
              <a:t/>
            </a:r>
            <a:endParaRPr b="0" i="0" sz="3000" u="none" cap="none" strike="noStrike">
              <a:solidFill>
                <a:srgbClr val="D9BD34"/>
              </a:solidFill>
              <a:latin typeface="Arial"/>
              <a:ea typeface="Arial"/>
              <a:cs typeface="Arial"/>
              <a:sym typeface="Arial"/>
            </a:endParaRPr>
          </a:p>
          <a:p>
            <a:pPr indent="-406400" lvl="0" marL="457200" marR="0" rtl="0" algn="l">
              <a:lnSpc>
                <a:spcPct val="100000"/>
              </a:lnSpc>
              <a:spcBef>
                <a:spcPts val="0"/>
              </a:spcBef>
              <a:spcAft>
                <a:spcPts val="0"/>
              </a:spcAft>
              <a:buClr>
                <a:srgbClr val="D9BD34"/>
              </a:buClr>
              <a:buSzPts val="2800"/>
              <a:buFont typeface="Arial"/>
              <a:buChar char="●"/>
            </a:pPr>
            <a:r>
              <a:rPr b="1" i="0" lang="en-US" sz="2800" u="none" cap="none" strike="noStrike">
                <a:solidFill>
                  <a:srgbClr val="D9BD34"/>
                </a:solidFill>
                <a:latin typeface="Arial"/>
                <a:ea typeface="Arial"/>
                <a:cs typeface="Arial"/>
                <a:sym typeface="Arial"/>
              </a:rPr>
              <a:t>APIs Web: </a:t>
            </a:r>
            <a:endParaRPr b="1" i="0" sz="2800" u="none" cap="none" strike="noStrike">
              <a:solidFill>
                <a:srgbClr val="D9BD34"/>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Utilizadas para permitir a comunicação entre servidores web e clientes, como navegadores ou aplicativos móveis. Normalmente usam protocolos como HTTP/HTTPS e formatos como JSON ou XML.</a:t>
            </a:r>
            <a:endParaRPr b="0" i="0" sz="2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406400" lvl="0" marL="457200" marR="0" rtl="0" algn="l">
              <a:lnSpc>
                <a:spcPct val="100000"/>
              </a:lnSpc>
              <a:spcBef>
                <a:spcPts val="0"/>
              </a:spcBef>
              <a:spcAft>
                <a:spcPts val="0"/>
              </a:spcAft>
              <a:buClr>
                <a:srgbClr val="D9BD34"/>
              </a:buClr>
              <a:buSzPts val="2800"/>
              <a:buFont typeface="Arial"/>
              <a:buChar char="●"/>
            </a:pPr>
            <a:r>
              <a:rPr b="1" i="0" lang="en-US" sz="2800" u="none" cap="none" strike="noStrike">
                <a:solidFill>
                  <a:srgbClr val="D9BD34"/>
                </a:solidFill>
                <a:latin typeface="Arial"/>
                <a:ea typeface="Arial"/>
                <a:cs typeface="Arial"/>
                <a:sym typeface="Arial"/>
              </a:rPr>
              <a:t>APIs de Sistema Operacional: </a:t>
            </a:r>
            <a:endParaRPr b="1" i="0" sz="2800" u="none" cap="none" strike="noStrike">
              <a:solidFill>
                <a:srgbClr val="D9BD34"/>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Permitem que aplicativos interajam com o sistema operacional do computador.</a:t>
            </a:r>
            <a:endParaRPr b="0" i="0" sz="2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406400" lvl="0" marL="457200" marR="0" rtl="0" algn="l">
              <a:lnSpc>
                <a:spcPct val="100000"/>
              </a:lnSpc>
              <a:spcBef>
                <a:spcPts val="0"/>
              </a:spcBef>
              <a:spcAft>
                <a:spcPts val="0"/>
              </a:spcAft>
              <a:buClr>
                <a:srgbClr val="D9BD34"/>
              </a:buClr>
              <a:buSzPts val="2800"/>
              <a:buFont typeface="Arial"/>
              <a:buChar char="●"/>
            </a:pPr>
            <a:r>
              <a:rPr b="1" i="0" lang="en-US" sz="2800" u="none" cap="none" strike="noStrike">
                <a:solidFill>
                  <a:srgbClr val="D9BD34"/>
                </a:solidFill>
                <a:latin typeface="Arial"/>
                <a:ea typeface="Arial"/>
                <a:cs typeface="Arial"/>
                <a:sym typeface="Arial"/>
              </a:rPr>
              <a:t>APIs de Bibliotecas e Frameworks: </a:t>
            </a:r>
            <a:endParaRPr b="1" i="0" sz="2800" u="none" cap="none" strike="noStrike">
              <a:solidFill>
                <a:srgbClr val="D9BD34"/>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Permitem que desenvolvedores utilizem funcionalidades pré-construídas em suas aplicações, facilitando o desenvolvimento de software.</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e18cf7cbcb_0_38"/>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8" name="Google Shape;208;g2e18cf7cbcb_0_38"/>
          <p:cNvSpPr txBox="1"/>
          <p:nvPr/>
        </p:nvSpPr>
        <p:spPr>
          <a:xfrm>
            <a:off x="673450" y="91045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APIs Web</a:t>
            </a:r>
            <a:endParaRPr b="1" i="0" sz="6000" u="none" cap="none" strike="noStrike">
              <a:solidFill>
                <a:srgbClr val="D9BD34"/>
              </a:solidFill>
              <a:latin typeface="Calibri"/>
              <a:ea typeface="Calibri"/>
              <a:cs typeface="Calibri"/>
              <a:sym typeface="Calibri"/>
            </a:endParaRPr>
          </a:p>
        </p:txBody>
      </p:sp>
      <p:sp>
        <p:nvSpPr>
          <p:cNvPr id="209" name="Google Shape;209;g2e18cf7cbcb_0_38"/>
          <p:cNvSpPr txBox="1"/>
          <p:nvPr/>
        </p:nvSpPr>
        <p:spPr>
          <a:xfrm>
            <a:off x="480000" y="2351775"/>
            <a:ext cx="17328000" cy="3632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Uma API Web é um conjunto de </a:t>
            </a:r>
            <a:r>
              <a:rPr b="0" i="0" lang="en-US" sz="2800" u="none" cap="none" strike="noStrike">
                <a:solidFill>
                  <a:srgbClr val="D9BD34"/>
                </a:solidFill>
                <a:latin typeface="Arial"/>
                <a:ea typeface="Arial"/>
                <a:cs typeface="Arial"/>
                <a:sym typeface="Arial"/>
              </a:rPr>
              <a:t>endpoints</a:t>
            </a:r>
            <a:r>
              <a:rPr b="0" i="0" lang="en-US" sz="2800" u="none" cap="none" strike="noStrike">
                <a:solidFill>
                  <a:schemeClr val="lt1"/>
                </a:solidFill>
                <a:latin typeface="Arial"/>
                <a:ea typeface="Arial"/>
                <a:cs typeface="Arial"/>
                <a:sym typeface="Arial"/>
              </a:rPr>
              <a:t> que permitem a comunicação entre um cliente e um servidor através da internet, utilizando o protocolo HTTP/HTTPS. </a:t>
            </a:r>
            <a:endParaRPr b="0" i="0" sz="2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Esses endpoints são URLs específicas onde os recursos da API estão disponíveis, e os clientes podem fazer requisições a esses endpoints para realizar diversas operações, como </a:t>
            </a:r>
            <a:r>
              <a:rPr b="0" i="0" lang="en-US" sz="2800" u="none" cap="none" strike="noStrike">
                <a:solidFill>
                  <a:srgbClr val="D9BD34"/>
                </a:solidFill>
                <a:latin typeface="Arial"/>
                <a:ea typeface="Arial"/>
                <a:cs typeface="Arial"/>
                <a:sym typeface="Arial"/>
              </a:rPr>
              <a:t>recuperar</a:t>
            </a:r>
            <a:r>
              <a:rPr b="0" i="0" lang="en-US" sz="2800" u="none" cap="none" strike="noStrike">
                <a:solidFill>
                  <a:schemeClr val="lt1"/>
                </a:solidFill>
                <a:latin typeface="Arial"/>
                <a:ea typeface="Arial"/>
                <a:cs typeface="Arial"/>
                <a:sym typeface="Arial"/>
              </a:rPr>
              <a:t>, </a:t>
            </a:r>
            <a:r>
              <a:rPr b="0" i="0" lang="en-US" sz="2800" u="none" cap="none" strike="noStrike">
                <a:solidFill>
                  <a:srgbClr val="D9BD34"/>
                </a:solidFill>
                <a:latin typeface="Arial"/>
                <a:ea typeface="Arial"/>
                <a:cs typeface="Arial"/>
                <a:sym typeface="Arial"/>
              </a:rPr>
              <a:t>criar</a:t>
            </a:r>
            <a:r>
              <a:rPr b="0" i="0" lang="en-US" sz="2800" u="none" cap="none" strike="noStrike">
                <a:solidFill>
                  <a:schemeClr val="lt1"/>
                </a:solidFill>
                <a:latin typeface="Arial"/>
                <a:ea typeface="Arial"/>
                <a:cs typeface="Arial"/>
                <a:sym typeface="Arial"/>
              </a:rPr>
              <a:t>, </a:t>
            </a:r>
            <a:r>
              <a:rPr b="0" i="0" lang="en-US" sz="2800" u="none" cap="none" strike="noStrike">
                <a:solidFill>
                  <a:srgbClr val="D9BD34"/>
                </a:solidFill>
                <a:latin typeface="Arial"/>
                <a:ea typeface="Arial"/>
                <a:cs typeface="Arial"/>
                <a:sym typeface="Arial"/>
              </a:rPr>
              <a:t>atualizar </a:t>
            </a:r>
            <a:r>
              <a:rPr b="0" i="0" lang="en-US" sz="2800" u="none" cap="none" strike="noStrike">
                <a:solidFill>
                  <a:schemeClr val="lt1"/>
                </a:solidFill>
                <a:latin typeface="Arial"/>
                <a:ea typeface="Arial"/>
                <a:cs typeface="Arial"/>
                <a:sym typeface="Arial"/>
              </a:rPr>
              <a:t>ou </a:t>
            </a:r>
            <a:r>
              <a:rPr b="0" i="0" lang="en-US" sz="2800" u="none" cap="none" strike="noStrike">
                <a:solidFill>
                  <a:srgbClr val="D9BD34"/>
                </a:solidFill>
                <a:latin typeface="Arial"/>
                <a:ea typeface="Arial"/>
                <a:cs typeface="Arial"/>
                <a:sym typeface="Arial"/>
              </a:rPr>
              <a:t>deletar </a:t>
            </a:r>
            <a:r>
              <a:rPr b="0" i="0" lang="en-US" sz="2800" u="none" cap="none" strike="noStrike">
                <a:solidFill>
                  <a:schemeClr val="lt1"/>
                </a:solidFill>
                <a:latin typeface="Arial"/>
                <a:ea typeface="Arial"/>
                <a:cs typeface="Arial"/>
                <a:sym typeface="Arial"/>
              </a:rPr>
              <a:t>dados.</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pic>
        <p:nvPicPr>
          <p:cNvPr id="210" name="Google Shape;210;g2e18cf7cbcb_0_38"/>
          <p:cNvPicPr preferRelativeResize="0"/>
          <p:nvPr/>
        </p:nvPicPr>
        <p:blipFill rotWithShape="1">
          <a:blip r:embed="rId3">
            <a:alphaModFix/>
          </a:blip>
          <a:srcRect b="0" l="0" r="0" t="0"/>
          <a:stretch/>
        </p:blipFill>
        <p:spPr>
          <a:xfrm>
            <a:off x="2158073" y="5401798"/>
            <a:ext cx="13076202" cy="300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e18cf7cbcb_0_45"/>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16" name="Google Shape;216;g2e18cf7cbcb_0_45"/>
          <p:cNvSpPr txBox="1"/>
          <p:nvPr/>
        </p:nvSpPr>
        <p:spPr>
          <a:xfrm>
            <a:off x="673450" y="91045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Métodos do Protocolo HTTP</a:t>
            </a:r>
            <a:endParaRPr b="1" i="0" sz="6000" u="none" cap="none" strike="noStrike">
              <a:solidFill>
                <a:srgbClr val="D9BD34"/>
              </a:solidFill>
              <a:latin typeface="Calibri"/>
              <a:ea typeface="Calibri"/>
              <a:cs typeface="Calibri"/>
              <a:sym typeface="Calibri"/>
            </a:endParaRPr>
          </a:p>
        </p:txBody>
      </p:sp>
      <p:pic>
        <p:nvPicPr>
          <p:cNvPr id="217" name="Google Shape;217;g2e18cf7cbcb_0_45"/>
          <p:cNvPicPr preferRelativeResize="0"/>
          <p:nvPr/>
        </p:nvPicPr>
        <p:blipFill rotWithShape="1">
          <a:blip r:embed="rId3">
            <a:alphaModFix/>
          </a:blip>
          <a:srcRect b="0" l="0" r="0" t="0"/>
          <a:stretch/>
        </p:blipFill>
        <p:spPr>
          <a:xfrm>
            <a:off x="4460125" y="5531950"/>
            <a:ext cx="8568549" cy="4284274"/>
          </a:xfrm>
          <a:prstGeom prst="rect">
            <a:avLst/>
          </a:prstGeom>
          <a:noFill/>
          <a:ln>
            <a:noFill/>
          </a:ln>
        </p:spPr>
      </p:pic>
      <p:sp>
        <p:nvSpPr>
          <p:cNvPr id="218" name="Google Shape;218;g2e18cf7cbcb_0_45"/>
          <p:cNvSpPr txBox="1"/>
          <p:nvPr/>
        </p:nvSpPr>
        <p:spPr>
          <a:xfrm>
            <a:off x="480000" y="2193525"/>
            <a:ext cx="17328000" cy="36327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Os métodos HTTP (HyperText Transfer Protocol) são comandos que definem as ações que podem ser realizadas em um recurso da web,  como um documento ou um dado em um banco de dados. Eles são essenciais para a </a:t>
            </a:r>
            <a:r>
              <a:rPr b="1" i="0" lang="en-US" sz="2800" u="none" cap="none" strike="noStrike">
                <a:solidFill>
                  <a:srgbClr val="D9BD34"/>
                </a:solidFill>
                <a:latin typeface="Arial"/>
                <a:ea typeface="Arial"/>
                <a:cs typeface="Arial"/>
                <a:sym typeface="Arial"/>
              </a:rPr>
              <a:t>comunicação entre clientes e servidores</a:t>
            </a:r>
            <a:r>
              <a:rPr b="0" i="0" lang="en-US" sz="2800" u="none" cap="none" strike="noStrike">
                <a:solidFill>
                  <a:schemeClr val="lt1"/>
                </a:solidFill>
                <a:latin typeface="Arial"/>
                <a:ea typeface="Arial"/>
                <a:cs typeface="Arial"/>
                <a:sym typeface="Arial"/>
              </a:rPr>
              <a:t> na construção de </a:t>
            </a:r>
            <a:r>
              <a:rPr b="1" i="0" lang="en-US" sz="2800" u="none" cap="none" strike="noStrike">
                <a:solidFill>
                  <a:srgbClr val="D9BD34"/>
                </a:solidFill>
                <a:latin typeface="Arial"/>
                <a:ea typeface="Arial"/>
                <a:cs typeface="Arial"/>
                <a:sym typeface="Arial"/>
              </a:rPr>
              <a:t>APIs Web</a:t>
            </a:r>
            <a:r>
              <a:rPr b="0" i="0" lang="en-US" sz="2800" u="none" cap="none" strike="noStrike">
                <a:solidFill>
                  <a:schemeClr val="lt1"/>
                </a:solidFill>
                <a:latin typeface="Arial"/>
                <a:ea typeface="Arial"/>
                <a:cs typeface="Arial"/>
                <a:sym typeface="Arial"/>
              </a:rPr>
              <a:t>. </a:t>
            </a:r>
            <a:endParaRPr b="0" i="0" sz="2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Abaixo, correlacionamos os principais métodos HTTP com as operações CRUD (Create, Read, Update, Delete), que são as quatro operações básicas para gerenciar dados.</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02f957562a_0_164"/>
          <p:cNvSpPr/>
          <p:nvPr/>
        </p:nvSpPr>
        <p:spPr>
          <a:xfrm>
            <a:off x="0" y="83945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24" name="Google Shape;224;g202f957562a_0_164"/>
          <p:cNvSpPr txBox="1"/>
          <p:nvPr/>
        </p:nvSpPr>
        <p:spPr>
          <a:xfrm>
            <a:off x="673450" y="83940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Introdução ao FastAPI</a:t>
            </a:r>
            <a:endParaRPr b="1" i="0" sz="6000" u="none" cap="none" strike="noStrike">
              <a:solidFill>
                <a:srgbClr val="D9BD34"/>
              </a:solidFill>
              <a:latin typeface="Calibri"/>
              <a:ea typeface="Calibri"/>
              <a:cs typeface="Calibri"/>
              <a:sym typeface="Calibri"/>
            </a:endParaRPr>
          </a:p>
        </p:txBody>
      </p:sp>
      <p:sp>
        <p:nvSpPr>
          <p:cNvPr id="225" name="Google Shape;225;g202f957562a_0_164"/>
          <p:cNvSpPr txBox="1"/>
          <p:nvPr/>
        </p:nvSpPr>
        <p:spPr>
          <a:xfrm>
            <a:off x="673450" y="1762850"/>
            <a:ext cx="173280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3200" u="none" cap="none" strike="noStrike">
                <a:solidFill>
                  <a:schemeClr val="lt1"/>
                </a:solidFill>
                <a:latin typeface="Arial"/>
                <a:ea typeface="Arial"/>
                <a:cs typeface="Arial"/>
                <a:sym typeface="Arial"/>
              </a:rPr>
              <a:t>FastAPI é um framework web moderno e rápido (alta performance) para construir APIs com Python 3.7+ baseado em tipos de dados padrão do Python.</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3200" u="none" cap="none" strike="noStrike">
                <a:solidFill>
                  <a:schemeClr val="lt1"/>
                </a:solidFill>
                <a:latin typeface="Arial"/>
                <a:ea typeface="Arial"/>
                <a:cs typeface="Arial"/>
                <a:sym typeface="Arial"/>
              </a:rPr>
              <a:t>O </a:t>
            </a:r>
            <a:r>
              <a:rPr b="1" i="0" lang="en-US" sz="3200" u="none" cap="none" strike="noStrike">
                <a:solidFill>
                  <a:srgbClr val="D9BD34"/>
                </a:solidFill>
                <a:latin typeface="Arial"/>
                <a:ea typeface="Arial"/>
                <a:cs typeface="Arial"/>
                <a:sym typeface="Arial"/>
              </a:rPr>
              <a:t>FastAPI</a:t>
            </a:r>
            <a:r>
              <a:rPr b="0" i="0" lang="en-US" sz="3200" u="none" cap="none" strike="noStrike">
                <a:solidFill>
                  <a:schemeClr val="lt1"/>
                </a:solidFill>
                <a:latin typeface="Arial"/>
                <a:ea typeface="Arial"/>
                <a:cs typeface="Arial"/>
                <a:sym typeface="Arial"/>
              </a:rPr>
              <a:t> é especialmente concebido para a criação de </a:t>
            </a:r>
            <a:r>
              <a:rPr b="0" i="0" lang="en-US" sz="3200" u="none" cap="none" strike="noStrike">
                <a:solidFill>
                  <a:srgbClr val="D9BD34"/>
                </a:solidFill>
                <a:latin typeface="Arial"/>
                <a:ea typeface="Arial"/>
                <a:cs typeface="Arial"/>
                <a:sym typeface="Arial"/>
              </a:rPr>
              <a:t>APIs web</a:t>
            </a:r>
            <a:r>
              <a:rPr b="0" i="0" lang="en-US" sz="3200" u="none" cap="none" strike="noStrike">
                <a:solidFill>
                  <a:schemeClr val="lt1"/>
                </a:solidFill>
                <a:latin typeface="Arial"/>
                <a:ea typeface="Arial"/>
                <a:cs typeface="Arial"/>
                <a:sym typeface="Arial"/>
              </a:rPr>
              <a:t> altamente eficientes. Reconhecido por sua notável velocidade, forte tipagem de dados e geração automática de documentação, é a escolha de grandes empresas como </a:t>
            </a:r>
            <a:r>
              <a:rPr b="1" i="0" lang="en-US" sz="3200" u="none" cap="none" strike="noStrike">
                <a:solidFill>
                  <a:srgbClr val="D9BD34"/>
                </a:solidFill>
                <a:latin typeface="Arial"/>
                <a:ea typeface="Arial"/>
                <a:cs typeface="Arial"/>
                <a:sym typeface="Arial"/>
              </a:rPr>
              <a:t>Uber, Netflix, Microsoft</a:t>
            </a:r>
            <a:r>
              <a:rPr b="0" i="0" lang="en-US" sz="3200" u="none" cap="none" strike="noStrike">
                <a:solidFill>
                  <a:schemeClr val="lt1"/>
                </a:solidFill>
                <a:latin typeface="Arial"/>
                <a:ea typeface="Arial"/>
                <a:cs typeface="Arial"/>
                <a:sym typeface="Arial"/>
              </a:rPr>
              <a:t> e </a:t>
            </a:r>
            <a:r>
              <a:rPr b="1" i="0" lang="en-US" sz="3200" u="none" cap="none" strike="noStrike">
                <a:solidFill>
                  <a:srgbClr val="D9BD34"/>
                </a:solidFill>
                <a:latin typeface="Arial"/>
                <a:ea typeface="Arial"/>
                <a:cs typeface="Arial"/>
                <a:sym typeface="Arial"/>
              </a:rPr>
              <a:t>Expedia</a:t>
            </a:r>
            <a:r>
              <a:rPr b="0" i="0" lang="en-US" sz="3200" u="none" cap="none" strike="noStrike">
                <a:solidFill>
                  <a:schemeClr val="lt1"/>
                </a:solidFill>
                <a:latin typeface="Arial"/>
                <a:ea typeface="Arial"/>
                <a:cs typeface="Arial"/>
                <a:sym typeface="Arial"/>
              </a:rPr>
              <a:t>, entre outras</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pic>
        <p:nvPicPr>
          <p:cNvPr id="226" name="Google Shape;226;g202f957562a_0_164"/>
          <p:cNvPicPr preferRelativeResize="0"/>
          <p:nvPr/>
        </p:nvPicPr>
        <p:blipFill rotWithShape="1">
          <a:blip r:embed="rId3">
            <a:alphaModFix/>
          </a:blip>
          <a:srcRect b="0" l="20215" r="23013" t="0"/>
          <a:stretch/>
        </p:blipFill>
        <p:spPr>
          <a:xfrm>
            <a:off x="3025000" y="5427375"/>
            <a:ext cx="4811699" cy="3989675"/>
          </a:xfrm>
          <a:prstGeom prst="rect">
            <a:avLst/>
          </a:prstGeom>
          <a:noFill/>
          <a:ln>
            <a:noFill/>
          </a:ln>
        </p:spPr>
      </p:pic>
      <p:pic>
        <p:nvPicPr>
          <p:cNvPr id="227" name="Google Shape;227;g202f957562a_0_164"/>
          <p:cNvPicPr preferRelativeResize="0"/>
          <p:nvPr/>
        </p:nvPicPr>
        <p:blipFill rotWithShape="1">
          <a:blip r:embed="rId4">
            <a:alphaModFix/>
          </a:blip>
          <a:srcRect b="0" l="0" r="0" t="0"/>
          <a:stretch/>
        </p:blipFill>
        <p:spPr>
          <a:xfrm>
            <a:off x="10482678" y="5859756"/>
            <a:ext cx="1426115" cy="1419141"/>
          </a:xfrm>
          <a:prstGeom prst="rect">
            <a:avLst/>
          </a:prstGeom>
          <a:noFill/>
          <a:ln>
            <a:noFill/>
          </a:ln>
        </p:spPr>
      </p:pic>
      <p:pic>
        <p:nvPicPr>
          <p:cNvPr id="228" name="Google Shape;228;g202f957562a_0_164"/>
          <p:cNvPicPr preferRelativeResize="0"/>
          <p:nvPr/>
        </p:nvPicPr>
        <p:blipFill rotWithShape="1">
          <a:blip r:embed="rId5">
            <a:alphaModFix/>
          </a:blip>
          <a:srcRect b="0" l="0" r="0" t="0"/>
          <a:stretch/>
        </p:blipFill>
        <p:spPr>
          <a:xfrm>
            <a:off x="10343827" y="8036347"/>
            <a:ext cx="1507810" cy="1419141"/>
          </a:xfrm>
          <a:prstGeom prst="rect">
            <a:avLst/>
          </a:prstGeom>
          <a:noFill/>
          <a:ln>
            <a:noFill/>
          </a:ln>
        </p:spPr>
      </p:pic>
      <p:pic>
        <p:nvPicPr>
          <p:cNvPr id="229" name="Google Shape;229;g202f957562a_0_164"/>
          <p:cNvPicPr preferRelativeResize="0"/>
          <p:nvPr/>
        </p:nvPicPr>
        <p:blipFill rotWithShape="1">
          <a:blip r:embed="rId6">
            <a:alphaModFix/>
          </a:blip>
          <a:srcRect b="0" l="0" r="0" t="0"/>
          <a:stretch/>
        </p:blipFill>
        <p:spPr>
          <a:xfrm>
            <a:off x="8446630" y="5861058"/>
            <a:ext cx="1426112" cy="1416536"/>
          </a:xfrm>
          <a:prstGeom prst="rect">
            <a:avLst/>
          </a:prstGeom>
          <a:noFill/>
          <a:ln>
            <a:noFill/>
          </a:ln>
        </p:spPr>
      </p:pic>
      <p:pic>
        <p:nvPicPr>
          <p:cNvPr id="230" name="Google Shape;230;g202f957562a_0_164"/>
          <p:cNvPicPr preferRelativeResize="0"/>
          <p:nvPr/>
        </p:nvPicPr>
        <p:blipFill rotWithShape="1">
          <a:blip r:embed="rId7">
            <a:alphaModFix/>
          </a:blip>
          <a:srcRect b="0" l="0" r="0" t="0"/>
          <a:stretch/>
        </p:blipFill>
        <p:spPr>
          <a:xfrm>
            <a:off x="12311376" y="5856275"/>
            <a:ext cx="1426112" cy="1426108"/>
          </a:xfrm>
          <a:prstGeom prst="rect">
            <a:avLst/>
          </a:prstGeom>
          <a:noFill/>
          <a:ln>
            <a:noFill/>
          </a:ln>
        </p:spPr>
      </p:pic>
      <p:pic>
        <p:nvPicPr>
          <p:cNvPr id="231" name="Google Shape;231;g202f957562a_0_164"/>
          <p:cNvPicPr preferRelativeResize="0"/>
          <p:nvPr/>
        </p:nvPicPr>
        <p:blipFill rotWithShape="1">
          <a:blip r:embed="rId8">
            <a:alphaModFix/>
          </a:blip>
          <a:srcRect b="-660" l="0" r="0" t="659"/>
          <a:stretch/>
        </p:blipFill>
        <p:spPr>
          <a:xfrm>
            <a:off x="8457949" y="8074775"/>
            <a:ext cx="1426125" cy="1342277"/>
          </a:xfrm>
          <a:prstGeom prst="rect">
            <a:avLst/>
          </a:prstGeom>
          <a:noFill/>
          <a:ln>
            <a:noFill/>
          </a:ln>
        </p:spPr>
      </p:pic>
      <p:pic>
        <p:nvPicPr>
          <p:cNvPr id="232" name="Google Shape;232;g202f957562a_0_164"/>
          <p:cNvPicPr preferRelativeResize="0"/>
          <p:nvPr/>
        </p:nvPicPr>
        <p:blipFill rotWithShape="1">
          <a:blip r:embed="rId9">
            <a:alphaModFix/>
          </a:blip>
          <a:srcRect b="0" l="0" r="0" t="3212"/>
          <a:stretch/>
        </p:blipFill>
        <p:spPr>
          <a:xfrm>
            <a:off x="12311375" y="8055771"/>
            <a:ext cx="1426125" cy="1380279"/>
          </a:xfrm>
          <a:prstGeom prst="rect">
            <a:avLst/>
          </a:prstGeom>
          <a:noFill/>
          <a:ln>
            <a:noFill/>
          </a:ln>
        </p:spPr>
      </p:pic>
      <p:sp>
        <p:nvSpPr>
          <p:cNvPr id="233" name="Google Shape;233;g202f957562a_0_164"/>
          <p:cNvSpPr txBox="1"/>
          <p:nvPr/>
        </p:nvSpPr>
        <p:spPr>
          <a:xfrm>
            <a:off x="2074450" y="9533950"/>
            <a:ext cx="73053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Documentação </a:t>
            </a:r>
            <a:r>
              <a:rPr b="0" i="0" lang="en-US" sz="2400" u="none" cap="none" strike="noStrike">
                <a:solidFill>
                  <a:srgbClr val="D9BD34"/>
                </a:solidFill>
                <a:latin typeface="Arial"/>
                <a:ea typeface="Arial"/>
                <a:cs typeface="Arial"/>
                <a:sym typeface="Arial"/>
              </a:rPr>
              <a:t>https://fastapi.tiangolo.com/pt/</a:t>
            </a:r>
            <a:endParaRPr b="0" i="0" sz="2400" u="none" cap="none" strike="noStrike">
              <a:solidFill>
                <a:srgbClr val="D9BD34"/>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e18cf7cbcb_0_55"/>
          <p:cNvSpPr/>
          <p:nvPr/>
        </p:nvSpPr>
        <p:spPr>
          <a:xfrm>
            <a:off x="0" y="910500"/>
            <a:ext cx="18288000" cy="9234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39" name="Google Shape;239;g2e18cf7cbcb_0_55"/>
          <p:cNvSpPr txBox="1"/>
          <p:nvPr/>
        </p:nvSpPr>
        <p:spPr>
          <a:xfrm>
            <a:off x="673450" y="910450"/>
            <a:ext cx="13391100" cy="9234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en-US" sz="6000" u="none" cap="none" strike="noStrike">
                <a:solidFill>
                  <a:srgbClr val="FFFFFF"/>
                </a:solidFill>
                <a:latin typeface="Calibri"/>
                <a:ea typeface="Calibri"/>
                <a:cs typeface="Calibri"/>
                <a:sym typeface="Calibri"/>
              </a:rPr>
              <a:t>Primeiros passos</a:t>
            </a:r>
            <a:endParaRPr b="1" i="0" sz="6000" u="none" cap="none" strike="noStrike">
              <a:solidFill>
                <a:srgbClr val="D9BD34"/>
              </a:solidFill>
              <a:latin typeface="Calibri"/>
              <a:ea typeface="Calibri"/>
              <a:cs typeface="Calibri"/>
              <a:sym typeface="Calibri"/>
            </a:endParaRPr>
          </a:p>
        </p:txBody>
      </p:sp>
      <p:sp>
        <p:nvSpPr>
          <p:cNvPr id="240" name="Google Shape;240;g2e18cf7cbcb_0_55"/>
          <p:cNvSpPr txBox="1"/>
          <p:nvPr/>
        </p:nvSpPr>
        <p:spPr>
          <a:xfrm>
            <a:off x="673450" y="2172900"/>
            <a:ext cx="173280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41" name="Google Shape;241;g2e18cf7cbcb_0_55"/>
          <p:cNvSpPr txBox="1"/>
          <p:nvPr/>
        </p:nvSpPr>
        <p:spPr>
          <a:xfrm>
            <a:off x="1903950" y="2382300"/>
            <a:ext cx="14634000" cy="2093400"/>
          </a:xfrm>
          <a:prstGeom prst="rect">
            <a:avLst/>
          </a:prstGeom>
          <a:noFill/>
          <a:ln>
            <a:noFill/>
          </a:ln>
        </p:spPr>
        <p:txBody>
          <a:bodyPr anchorCtr="0" anchor="t" bIns="91425" lIns="91425" spcFirstLastPara="1" rIns="91425" wrap="square" tIns="91425">
            <a:spAutoFit/>
          </a:bodyPr>
          <a:lstStyle/>
          <a:p>
            <a:pPr indent="-431800" lvl="0" marL="457200" marR="0" rtl="0" algn="l">
              <a:lnSpc>
                <a:spcPct val="100000"/>
              </a:lnSpc>
              <a:spcBef>
                <a:spcPts val="0"/>
              </a:spcBef>
              <a:spcAft>
                <a:spcPts val="0"/>
              </a:spcAft>
              <a:buClr>
                <a:srgbClr val="D9BD34"/>
              </a:buClr>
              <a:buSzPts val="3200"/>
              <a:buFont typeface="Arial"/>
              <a:buAutoNum type="arabicPeriod"/>
            </a:pPr>
            <a:r>
              <a:rPr b="1" i="0" lang="en-US" sz="3200" u="none" cap="none" strike="noStrike">
                <a:solidFill>
                  <a:srgbClr val="D9BD34"/>
                </a:solidFill>
                <a:latin typeface="Arial"/>
                <a:ea typeface="Arial"/>
                <a:cs typeface="Arial"/>
                <a:sym typeface="Arial"/>
              </a:rPr>
              <a:t>Criar um Ambiente Virtual:</a:t>
            </a:r>
            <a:endParaRPr b="1" i="0" sz="3200" u="none" cap="none" strike="noStrike">
              <a:solidFill>
                <a:srgbClr val="D9BD34"/>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Abra o terminal e navegue até o diretório onde deseja criar seu projeto. Em seguida, crie o ambiente virtual com o seguinte comando:</a:t>
            </a:r>
            <a:endParaRPr b="0" i="0" sz="32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42" name="Google Shape;242;g2e18cf7cbcb_0_55"/>
          <p:cNvSpPr txBox="1"/>
          <p:nvPr/>
        </p:nvSpPr>
        <p:spPr>
          <a:xfrm>
            <a:off x="1903950" y="4475700"/>
            <a:ext cx="14208600" cy="815700"/>
          </a:xfrm>
          <a:prstGeom prst="rect">
            <a:avLst/>
          </a:prstGeom>
          <a:solidFill>
            <a:srgbClr val="434343"/>
          </a:solid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chemeClr val="lt1"/>
                </a:solidFill>
                <a:latin typeface="Roboto Mono"/>
                <a:ea typeface="Roboto Mono"/>
                <a:cs typeface="Roboto Mono"/>
                <a:sym typeface="Roboto Mono"/>
              </a:rPr>
              <a:t>python -m venv</a:t>
            </a:r>
            <a:r>
              <a:rPr b="0" i="0" lang="en-US" sz="4100" u="none" cap="none" strike="noStrike">
                <a:solidFill>
                  <a:srgbClr val="D9D9D9"/>
                </a:solidFill>
                <a:latin typeface="Roboto Mono"/>
                <a:ea typeface="Roboto Mono"/>
                <a:cs typeface="Roboto Mono"/>
                <a:sym typeface="Roboto Mono"/>
              </a:rPr>
              <a:t> </a:t>
            </a:r>
            <a:r>
              <a:rPr b="0" i="0" lang="en-US" sz="4100" u="none" cap="none" strike="noStrike">
                <a:solidFill>
                  <a:srgbClr val="D9BD34"/>
                </a:solidFill>
                <a:latin typeface="Roboto Mono"/>
                <a:ea typeface="Roboto Mono"/>
                <a:cs typeface="Roboto Mono"/>
                <a:sym typeface="Roboto Mono"/>
              </a:rPr>
              <a:t>.venv</a:t>
            </a:r>
            <a:endParaRPr b="0" i="0" sz="4100" u="none" cap="none" strike="noStrike">
              <a:solidFill>
                <a:srgbClr val="D9BD34"/>
              </a:solidFill>
              <a:latin typeface="Arial"/>
              <a:ea typeface="Arial"/>
              <a:cs typeface="Arial"/>
              <a:sym typeface="Arial"/>
            </a:endParaRPr>
          </a:p>
        </p:txBody>
      </p:sp>
      <p:sp>
        <p:nvSpPr>
          <p:cNvPr id="243" name="Google Shape;243;g2e18cf7cbcb_0_55"/>
          <p:cNvSpPr txBox="1"/>
          <p:nvPr/>
        </p:nvSpPr>
        <p:spPr>
          <a:xfrm>
            <a:off x="1619775" y="5731625"/>
            <a:ext cx="146340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D9BD34"/>
                </a:solidFill>
                <a:latin typeface="Arial"/>
                <a:ea typeface="Arial"/>
                <a:cs typeface="Arial"/>
                <a:sym typeface="Arial"/>
              </a:rPr>
              <a:t>2.	Ativar o Ambiente Virtual:</a:t>
            </a:r>
            <a:endParaRPr b="1" i="0" sz="3200" u="none" cap="none" strike="noStrike">
              <a:solidFill>
                <a:srgbClr val="D9BD34"/>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2800"/>
              <a:buFont typeface="Arial"/>
              <a:buNone/>
            </a:pPr>
            <a:r>
              <a:rPr b="0" i="0" lang="en-US" sz="3200" u="none" cap="none" strike="noStrike">
                <a:solidFill>
                  <a:schemeClr val="lt1"/>
                </a:solidFill>
                <a:latin typeface="Arial"/>
                <a:ea typeface="Arial"/>
                <a:cs typeface="Arial"/>
                <a:sym typeface="Arial"/>
              </a:rPr>
              <a:t>Após criar o ambiente virtual, você precisa ativá-lo. O comando varia conforme o sistema operacional:</a:t>
            </a:r>
            <a:endParaRPr b="0" i="0" sz="3200" u="none" cap="none" strike="noStrike">
              <a:solidFill>
                <a:schemeClr val="lt1"/>
              </a:solidFill>
              <a:latin typeface="Arial"/>
              <a:ea typeface="Arial"/>
              <a:cs typeface="Arial"/>
              <a:sym typeface="Arial"/>
            </a:endParaRPr>
          </a:p>
        </p:txBody>
      </p:sp>
      <p:sp>
        <p:nvSpPr>
          <p:cNvPr id="244" name="Google Shape;244;g2e18cf7cbcb_0_55"/>
          <p:cNvSpPr txBox="1"/>
          <p:nvPr/>
        </p:nvSpPr>
        <p:spPr>
          <a:xfrm>
            <a:off x="1903950" y="7834150"/>
            <a:ext cx="9420300" cy="815700"/>
          </a:xfrm>
          <a:prstGeom prst="rect">
            <a:avLst/>
          </a:prstGeom>
          <a:solidFill>
            <a:srgbClr val="434343"/>
          </a:solid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rgbClr val="D9D9D9"/>
                </a:solidFill>
                <a:latin typeface="Roboto Mono"/>
                <a:ea typeface="Roboto Mono"/>
                <a:cs typeface="Roboto Mono"/>
                <a:sym typeface="Roboto Mono"/>
              </a:rPr>
              <a:t>.\</a:t>
            </a:r>
            <a:r>
              <a:rPr b="0" i="0" lang="en-US" sz="4100" u="none" cap="none" strike="noStrike">
                <a:solidFill>
                  <a:srgbClr val="D9BD34"/>
                </a:solidFill>
                <a:latin typeface="Roboto Mono"/>
                <a:ea typeface="Roboto Mono"/>
                <a:cs typeface="Roboto Mono"/>
                <a:sym typeface="Roboto Mono"/>
              </a:rPr>
              <a:t>.venv</a:t>
            </a:r>
            <a:r>
              <a:rPr b="0" i="0" lang="en-US" sz="4100" u="none" cap="none" strike="noStrike">
                <a:solidFill>
                  <a:srgbClr val="D9D9D9"/>
                </a:solidFill>
                <a:latin typeface="Roboto Mono"/>
                <a:ea typeface="Roboto Mono"/>
                <a:cs typeface="Roboto Mono"/>
                <a:sym typeface="Roboto Mono"/>
              </a:rPr>
              <a:t>\Scripts\activate</a:t>
            </a:r>
            <a:endParaRPr b="0" i="0" sz="4100" u="none" cap="none" strike="noStrike">
              <a:solidFill>
                <a:srgbClr val="D9BD34"/>
              </a:solidFill>
              <a:latin typeface="Arial"/>
              <a:ea typeface="Arial"/>
              <a:cs typeface="Arial"/>
              <a:sym typeface="Arial"/>
            </a:endParaRPr>
          </a:p>
        </p:txBody>
      </p:sp>
      <p:sp>
        <p:nvSpPr>
          <p:cNvPr id="245" name="Google Shape;245;g2e18cf7cbcb_0_55"/>
          <p:cNvSpPr txBox="1"/>
          <p:nvPr/>
        </p:nvSpPr>
        <p:spPr>
          <a:xfrm>
            <a:off x="1903875" y="8995375"/>
            <a:ext cx="9420300" cy="815700"/>
          </a:xfrm>
          <a:prstGeom prst="rect">
            <a:avLst/>
          </a:prstGeom>
          <a:solidFill>
            <a:srgbClr val="434343"/>
          </a:solid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4100"/>
              <a:buFont typeface="Arial"/>
              <a:buNone/>
            </a:pPr>
            <a:r>
              <a:rPr b="0" i="0" lang="en-US" sz="4100" u="none" cap="none" strike="noStrike">
                <a:solidFill>
                  <a:srgbClr val="D9BD34"/>
                </a:solidFill>
                <a:latin typeface="Roboto Mono"/>
                <a:ea typeface="Roboto Mono"/>
                <a:cs typeface="Roboto Mono"/>
                <a:sym typeface="Roboto Mono"/>
              </a:rPr>
              <a:t>source .venv</a:t>
            </a:r>
            <a:r>
              <a:rPr b="0" i="0" lang="en-US" sz="4100" u="none" cap="none" strike="noStrike">
                <a:solidFill>
                  <a:srgbClr val="D9D9D9"/>
                </a:solidFill>
                <a:latin typeface="Roboto Mono"/>
                <a:ea typeface="Roboto Mono"/>
                <a:cs typeface="Roboto Mono"/>
                <a:sym typeface="Roboto Mono"/>
              </a:rPr>
              <a:t>/bin/activate</a:t>
            </a:r>
            <a:endParaRPr b="0" i="0" sz="4100" u="none" cap="none" strike="noStrike">
              <a:solidFill>
                <a:srgbClr val="D9D9D9"/>
              </a:solidFill>
              <a:latin typeface="Roboto Mono"/>
              <a:ea typeface="Roboto Mono"/>
              <a:cs typeface="Roboto Mono"/>
              <a:sym typeface="Roboto Mono"/>
            </a:endParaRPr>
          </a:p>
        </p:txBody>
      </p:sp>
      <p:sp>
        <p:nvSpPr>
          <p:cNvPr id="246" name="Google Shape;246;g2e18cf7cbcb_0_55"/>
          <p:cNvSpPr txBox="1"/>
          <p:nvPr/>
        </p:nvSpPr>
        <p:spPr>
          <a:xfrm>
            <a:off x="11561900" y="7933200"/>
            <a:ext cx="3000000" cy="6771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Windows</a:t>
            </a:r>
            <a:endParaRPr b="0" i="0" sz="3200" u="none" cap="none" strike="noStrike">
              <a:solidFill>
                <a:schemeClr val="lt1"/>
              </a:solidFill>
              <a:latin typeface="Arial"/>
              <a:ea typeface="Arial"/>
              <a:cs typeface="Arial"/>
              <a:sym typeface="Arial"/>
            </a:endParaRPr>
          </a:p>
        </p:txBody>
      </p:sp>
      <p:sp>
        <p:nvSpPr>
          <p:cNvPr id="247" name="Google Shape;247;g2e18cf7cbcb_0_55"/>
          <p:cNvSpPr txBox="1"/>
          <p:nvPr/>
        </p:nvSpPr>
        <p:spPr>
          <a:xfrm>
            <a:off x="11324175" y="9090075"/>
            <a:ext cx="3864600" cy="6771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MacOS e Linux</a:t>
            </a:r>
            <a:endParaRPr b="0" i="0" sz="32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