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10287000" cx="18288000"/>
  <p:notesSz cx="6858000" cy="9144000"/>
  <p:embeddedFontLst>
    <p:embeddedFont>
      <p:font typeface="Poppins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Source Code Pr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7" roundtripDataSignature="AMtx7mgduqrXs/0CnFjAkkDIF0cj0cVG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oppins-bold.fntdata"/><Relationship Id="rId45" Type="http://schemas.openxmlformats.org/officeDocument/2006/relationships/font" Target="fonts/Poppi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-boldItalic.fntdata"/><Relationship Id="rId47" Type="http://schemas.openxmlformats.org/officeDocument/2006/relationships/font" Target="fonts/Poppins-italic.fntdata"/><Relationship Id="rId4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SourceCodePro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55" Type="http://schemas.openxmlformats.org/officeDocument/2006/relationships/font" Target="fonts/SourceCodePro-italic.fntdata"/><Relationship Id="rId10" Type="http://schemas.openxmlformats.org/officeDocument/2006/relationships/slide" Target="slides/slide5.xml"/><Relationship Id="rId54" Type="http://schemas.openxmlformats.org/officeDocument/2006/relationships/font" Target="fonts/SourceCodePro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SourceCode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4b9de4957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4b9de495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4b9de4957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4b9de4957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c500bef37b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2c500bef37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500bef37b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c500bef37b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f4b9de4957_0_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f4b9de495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5e0857a74_1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5e0857a7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4dbe6b2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4dbe6b2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ce9dfcb7a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ce9dfcb7a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4dbe6b2e6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4dbe6b2e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ce9dfcb7a5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ce9dfcb7a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c0befff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b1c0befff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ce9dfcb7a5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ce9dfcb7a5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e9dfcb7a5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ce9dfcb7a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ce9dfcb7a5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ce9dfcb7a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e9dfcb7a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ce9dfcb7a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ce9dfcb7a5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ce9dfcb7a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4ef68e99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4ef68e9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f4f293b217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1f4f293b21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f4f293b217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f4f293b2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ce9dfcb7a5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ce9dfcb7a5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ce9dfcb7a5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ce9dfcb7a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f2de27b8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ce9dfcb7a5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ce9dfcb7a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f4b9de495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f4b9de495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c5e0857a74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c5e0857a74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4dbe6b2e6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f4dbe6b2e6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1f4e2381faa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1f4e2381f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f4ef68e997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1f4ef68e99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f4f293b217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f4f293b21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4dbe6b2e6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1f4dbe6b2e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ce9dfcb7a5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ce9dfcb7a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6" name="Google Shape;4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4274df3b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c4274df3b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f4b9de4957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f4b9de495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f4b9de4957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f4b9de495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f4b9de4957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f4b9de495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4b9de4957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f4b9de4957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4b9de495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f4b9de495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-scm.com/download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raw.githubusercontent.com/natorjunior/pandas/main/Aula-02/microdados_violencia_reduzido.csv" TargetMode="External"/><Relationship Id="rId4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hyperlink" Target="mailto:contato@youthidiomas.com.br" TargetMode="External"/><Relationship Id="rId10" Type="http://schemas.openxmlformats.org/officeDocument/2006/relationships/hyperlink" Target="https://api.whatsapp.com/send?phone=5585985249935&amp;text=Ol%C3%A1%2C+gostaria+de+saber+mais+sobre+os+cursos+de+tecnologia+e+idiomas%C2%A0da%C2%A0Youth%C2%A0%3A%29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hyperlink" Target="http://www.instagram.com/youthidiomas" TargetMode="External"/><Relationship Id="rId5" Type="http://schemas.openxmlformats.org/officeDocument/2006/relationships/hyperlink" Target="http://www.instagram.com/youthidiomas" TargetMode="External"/><Relationship Id="rId6" Type="http://schemas.openxmlformats.org/officeDocument/2006/relationships/image" Target="../media/image21.png"/><Relationship Id="rId7" Type="http://schemas.openxmlformats.org/officeDocument/2006/relationships/hyperlink" Target="mailto:contato@youthidiomas.com.br" TargetMode="External"/><Relationship Id="rId8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300284" y="1262685"/>
            <a:ext cx="656861" cy="459803"/>
          </a:xfrm>
          <a:custGeom>
            <a:rect b="b" l="l" r="r" t="t"/>
            <a:pathLst>
              <a:path extrusionOk="0" h="459803" w="656861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12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92650" y="930537"/>
            <a:ext cx="3412360" cy="2353560"/>
          </a:xfrm>
          <a:custGeom>
            <a:rect b="b" l="l" r="r" t="t"/>
            <a:pathLst>
              <a:path extrusionOk="0" h="2353560" w="341236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5752" l="-16053" r="-16052" t="-45752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280099" y="5264350"/>
            <a:ext cx="8503800" cy="17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12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 &amp; github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195350" y="8096250"/>
            <a:ext cx="3066000" cy="2183100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388993" y="504717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03</a:t>
            </a:r>
            <a:endParaRPr b="1" i="0" sz="32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89000" y="6808025"/>
            <a:ext cx="1964400" cy="459900"/>
          </a:xfrm>
          <a:prstGeom prst="roundRect">
            <a:avLst>
              <a:gd fmla="val 16667" name="adj"/>
            </a:avLst>
          </a:prstGeom>
          <a:solidFill>
            <a:srgbClr val="1600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b="1" lang="en-US" sz="320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499954">
            <a:off x="10553293" y="3109771"/>
            <a:ext cx="7856424" cy="7856424"/>
          </a:xfrm>
          <a:custGeom>
            <a:rect b="b" l="l" r="r" t="t"/>
            <a:pathLst>
              <a:path extrusionOk="0" h="7852008" w="7852008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b="0" l="15103" r="0" t="53757"/>
          <a:stretch/>
        </p:blipFill>
        <p:spPr>
          <a:xfrm rot="1538247">
            <a:off x="2878131" y="8196129"/>
            <a:ext cx="5945240" cy="24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4b9de4957_1_1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f4b9de4957_1_1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Iniciando com</a:t>
            </a: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streamlit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f4b9de4957_1_10"/>
          <p:cNvSpPr txBox="1"/>
          <p:nvPr/>
        </p:nvSpPr>
        <p:spPr>
          <a:xfrm>
            <a:off x="1425450" y="2172900"/>
            <a:ext cx="1543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Após termos instalado o streamlit podemos realizar sua importação e realizar seus primeiros comandos.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Ao importarmos o streamlit podemos usar um apelido para encurtar o seu nome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71" name="Google Shape;171;g1f4b9de4957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1f4b9de4957_1_10"/>
          <p:cNvPicPr preferRelativeResize="0"/>
          <p:nvPr/>
        </p:nvPicPr>
        <p:blipFill rotWithShape="1">
          <a:blip r:embed="rId4">
            <a:alphaModFix/>
          </a:blip>
          <a:srcRect b="23315" l="12514" r="12902" t="24479"/>
          <a:stretch/>
        </p:blipFill>
        <p:spPr>
          <a:xfrm>
            <a:off x="5508825" y="5565325"/>
            <a:ext cx="72703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4b9de4957_1_21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g1f4b9de4957_1_21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iniciar </a:t>
            </a: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 o streamlit?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f4b9de4957_1_21"/>
          <p:cNvSpPr txBox="1"/>
          <p:nvPr/>
        </p:nvSpPr>
        <p:spPr>
          <a:xfrm>
            <a:off x="1425450" y="2172900"/>
            <a:ext cx="1543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JetBrains Mono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Para iniciarmos com o streamlit temos que rodar o seguinte comando diretamente no terminal do nosso editor.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esse comando o streamlit irá iniciar a nossa aplicação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0" name="Google Shape;180;g1f4b9de4957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g1f4b9de4957_1_21"/>
          <p:cNvSpPr txBox="1"/>
          <p:nvPr/>
        </p:nvSpPr>
        <p:spPr>
          <a:xfrm>
            <a:off x="2448450" y="5267150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streamlit</a:t>
            </a: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run seuAqruivo.py</a:t>
            </a:r>
            <a:endParaRPr sz="400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c500bef37b_0_4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g2c500bef37b_0_4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Primeiros comando - title()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2c500bef37b_0_42"/>
          <p:cNvSpPr txBox="1"/>
          <p:nvPr/>
        </p:nvSpPr>
        <p:spPr>
          <a:xfrm>
            <a:off x="1425450" y="2172900"/>
            <a:ext cx="1543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JetBrains Mono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Um comando básico que podemos utilizar para vermos o que o streamlit pode fazer é o comando </a:t>
            </a:r>
            <a:r>
              <a:rPr b="1"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title()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ele conseguimos colocar um título na nossa página. 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 própria documentação do streamlit recomenda apenas um título por página, embora o mesmo não obrigue isso.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9" name="Google Shape;189;g2c500bef37b_0_42"/>
          <p:cNvPicPr preferRelativeResize="0"/>
          <p:nvPr/>
        </p:nvPicPr>
        <p:blipFill rotWithShape="1">
          <a:blip r:embed="rId3">
            <a:alphaModFix/>
          </a:blip>
          <a:srcRect b="27146" l="7707" r="8694" t="27151"/>
          <a:stretch/>
        </p:blipFill>
        <p:spPr>
          <a:xfrm>
            <a:off x="2052925" y="6564750"/>
            <a:ext cx="13214299" cy="23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c500bef37b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c500bef37b_0_49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2c500bef37b_0_49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Primeiros comando - write()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2c500bef37b_0_49"/>
          <p:cNvSpPr txBox="1"/>
          <p:nvPr/>
        </p:nvSpPr>
        <p:spPr>
          <a:xfrm>
            <a:off x="1425450" y="2172900"/>
            <a:ext cx="154371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o comando write podemos escrever algo dentro da nossa aplicação com o streamlit.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comando </a:t>
            </a:r>
            <a:r>
              <a:rPr b="1"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write 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do streamlit é extremamente útil, pois com ele podemos exibir em tela textos, dataFrames, plots dentre outros elementos.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Ademais sua escrita é bem fácil: 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98" name="Google Shape;198;g2c500bef37b_0_49"/>
          <p:cNvPicPr preferRelativeResize="0"/>
          <p:nvPr/>
        </p:nvPicPr>
        <p:blipFill rotWithShape="1">
          <a:blip r:embed="rId3">
            <a:alphaModFix/>
          </a:blip>
          <a:srcRect b="23766" l="8854" r="10727" t="21722"/>
          <a:stretch/>
        </p:blipFill>
        <p:spPr>
          <a:xfrm>
            <a:off x="2703175" y="6051900"/>
            <a:ext cx="12228501" cy="365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c500bef37b_0_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b9de4957_0_59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f4b9de4957_0_59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 ignore</a:t>
            </a: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1f4b9de4957_0_59"/>
          <p:cNvSpPr txBox="1"/>
          <p:nvPr/>
        </p:nvSpPr>
        <p:spPr>
          <a:xfrm>
            <a:off x="1425450" y="2172900"/>
            <a:ext cx="15437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Quando desejamos que algum arquivo seja ignorado pelo rastreamento do git criamos um arquivo chamado “ .gitignore ”, como o nome já fala ele irá ignorar todos os arquivos que estiverem com o respectivo nome dentro dele.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07" name="Google Shape;207;g1f4b9de4957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1f4b9de4957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5438" y="4543800"/>
            <a:ext cx="12047776" cy="52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c5e0857a74_1_1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g2c5e0857a74_1_1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Exercicios 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g2c5e0857a74_1_12"/>
          <p:cNvSpPr txBox="1"/>
          <p:nvPr/>
        </p:nvSpPr>
        <p:spPr>
          <a:xfrm>
            <a:off x="1425450" y="3435000"/>
            <a:ext cx="1543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Crie um arquivo gitignore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Adicione a .venv dentro dele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Suba todos os arquivos para o GitHub!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6" name="Google Shape;216;g2c5e0857a74_1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4dbe6b2e6_0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g1f4dbe6b2e6_0_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pandas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g1f4dbe6b2e6_0_0"/>
          <p:cNvSpPr txBox="1"/>
          <p:nvPr/>
        </p:nvSpPr>
        <p:spPr>
          <a:xfrm>
            <a:off x="1425450" y="2172900"/>
            <a:ext cx="1543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pandas é uma 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biblioteca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para manipulação de dados utilizando python. Com ele conseguimos manipular arquivos csv, xlsx(excel), json dentre outro.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streamlit por natureza precisa do pandas para operar então não precisamos instalar essa biblioteca manualmente.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24" name="Google Shape;224;g1f4dbe6b2e6_0_0"/>
          <p:cNvPicPr preferRelativeResize="0"/>
          <p:nvPr/>
        </p:nvPicPr>
        <p:blipFill rotWithShape="1">
          <a:blip r:embed="rId3">
            <a:alphaModFix/>
          </a:blip>
          <a:srcRect b="25227" l="13585" r="13293" t="26702"/>
          <a:stretch/>
        </p:blipFill>
        <p:spPr>
          <a:xfrm>
            <a:off x="4402201" y="5589025"/>
            <a:ext cx="9483599" cy="34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1f4dbe6b2e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e9dfcb7a5_0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g2ce9dfcb7a5_0_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 pandas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g2ce9dfcb7a5_0_0"/>
          <p:cNvSpPr txBox="1"/>
          <p:nvPr/>
        </p:nvSpPr>
        <p:spPr>
          <a:xfrm>
            <a:off x="1425450" y="2249100"/>
            <a:ext cx="15437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 pandas é uma biblioteca pertencente ao ecossistema da linguagem python voltada para manipulação de dados.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Serve para manipular grandes quantidades de dados, além de possuir uma vasta gama de funcionalidades.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33" name="Google Shape;233;g2ce9dfcb7a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2ce9dfcb7a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375" y="5403575"/>
            <a:ext cx="11697249" cy="39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f4dbe6b2e6_0_8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1f4dbe6b2e6_0_8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f4dbe6b2e6_0_8"/>
          <p:cNvSpPr txBox="1"/>
          <p:nvPr/>
        </p:nvSpPr>
        <p:spPr>
          <a:xfrm>
            <a:off x="1425450" y="2172900"/>
            <a:ext cx="15437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Series são estruturas de dados 1D e podem ser criadas a partir de dicionários, arrays, entre outros. É muito parecido com as listas em termos de propriedade e métodos.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2" name="Google Shape;242;g1f4dbe6b2e6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1f4dbe6b2e6_0_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9938" y="4543800"/>
            <a:ext cx="10228122" cy="503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e9dfcb7a5_0_21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2ce9dfcb7a5_0_21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Series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g2ce9dfcb7a5_0_21"/>
          <p:cNvSpPr txBox="1"/>
          <p:nvPr/>
        </p:nvSpPr>
        <p:spPr>
          <a:xfrm>
            <a:off x="1425450" y="26301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Construindo uma Serie a partir de uma lista. 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51" name="Google Shape;251;g2ce9dfcb7a5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ce9dfcb7a5_0_21"/>
          <p:cNvSpPr txBox="1"/>
          <p:nvPr/>
        </p:nvSpPr>
        <p:spPr>
          <a:xfrm>
            <a:off x="3041250" y="4789225"/>
            <a:ext cx="12205500" cy="24936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lista =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1,2,3,4,5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3000">
                <a:solidFill>
                  <a:srgbClr val="FFFFFF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rgbClr val="FFFFFF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serie = pd.</a:t>
            </a:r>
            <a:r>
              <a:rPr lang="en-US" sz="30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Series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lista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</a:t>
            </a:r>
            <a:r>
              <a:rPr lang="en-US" sz="30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serie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b1c0befff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415307">
            <a:off x="1850350" y="2157938"/>
            <a:ext cx="5937175" cy="846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b1c0befff7_0_0"/>
          <p:cNvSpPr/>
          <p:nvPr/>
        </p:nvSpPr>
        <p:spPr>
          <a:xfrm>
            <a:off x="5484375" y="378750"/>
            <a:ext cx="7018800" cy="9529500"/>
          </a:xfrm>
          <a:prstGeom prst="roundRect">
            <a:avLst>
              <a:gd fmla="val 7479" name="adj"/>
            </a:avLst>
          </a:prstGeom>
          <a:gradFill>
            <a:gsLst>
              <a:gs pos="0">
                <a:srgbClr val="757575">
                  <a:alpha val="74117"/>
                </a:srgbClr>
              </a:gs>
              <a:gs pos="100000">
                <a:srgbClr val="121219">
                  <a:alpha val="74117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b1c0befff7_0_0"/>
          <p:cNvSpPr txBox="1"/>
          <p:nvPr/>
        </p:nvSpPr>
        <p:spPr>
          <a:xfrm>
            <a:off x="9309899" y="2157950"/>
            <a:ext cx="2166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CONTEÚDOS 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b1c0befff7_0_0"/>
          <p:cNvSpPr txBox="1"/>
          <p:nvPr/>
        </p:nvSpPr>
        <p:spPr>
          <a:xfrm>
            <a:off x="6739500" y="660200"/>
            <a:ext cx="4809000" cy="16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i="0" lang="en-US" sz="10616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0</a:t>
            </a:r>
            <a:r>
              <a:rPr b="1" lang="en-US" sz="1061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b="1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b1c0befff7_0_0"/>
          <p:cNvSpPr txBox="1"/>
          <p:nvPr/>
        </p:nvSpPr>
        <p:spPr>
          <a:xfrm>
            <a:off x="6309900" y="3136100"/>
            <a:ext cx="5719500" cy="328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Instalação do Git</a:t>
            </a:r>
            <a:endParaRPr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i="0" lang="en-US" sz="3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Exercicios</a:t>
            </a:r>
            <a:endParaRPr i="0" sz="3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Streamlit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Exercicios streamlit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Exercicios Git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e9dfcb7a5_0_3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g2ce9dfcb7a5_0_3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Alguns métodos de uma serie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g2ce9dfcb7a5_0_30"/>
          <p:cNvSpPr txBox="1"/>
          <p:nvPr/>
        </p:nvSpPr>
        <p:spPr>
          <a:xfrm>
            <a:off x="1425450" y="2172900"/>
            <a:ext cx="1543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urce Code Pro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Uma serie possui funções internas para nós ajudarmos.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seguir algumas delas abaixo.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0" name="Google Shape;260;g2ce9dfcb7a5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ce9dfcb7a5_0_30"/>
          <p:cNvSpPr txBox="1"/>
          <p:nvPr/>
        </p:nvSpPr>
        <p:spPr>
          <a:xfrm>
            <a:off x="2245200" y="4886650"/>
            <a:ext cx="13797600" cy="29553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&gt;&gt;&gt; lista =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4,6,3,7,7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3000">
                <a:solidFill>
                  <a:srgbClr val="FFFFFF"/>
                </a:solidFill>
                <a:highlight>
                  <a:srgbClr val="FFFF00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sz="3000">
              <a:solidFill>
                <a:srgbClr val="FFFFFF"/>
              </a:solidFill>
              <a:highlight>
                <a:srgbClr val="FFFF00"/>
              </a:highlight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 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&gt;&gt;&gt; serie = pd.</a:t>
            </a:r>
            <a:r>
              <a:rPr lang="en-US" sz="30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Series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lista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 &gt;&gt;&gt; serie.</a:t>
            </a:r>
            <a:r>
              <a:rPr lang="en-US" sz="30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mean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3000">
                <a:solidFill>
                  <a:srgbClr val="4354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Realiza a média aritmética </a:t>
            </a:r>
            <a:endParaRPr sz="3000">
              <a:solidFill>
                <a:srgbClr val="4354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 &gt;&gt;&gt; serie.</a:t>
            </a:r>
            <a:r>
              <a:rPr lang="en-US" sz="30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mode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3000">
                <a:solidFill>
                  <a:srgbClr val="4354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Ver qual o valor que mais aparece</a:t>
            </a:r>
            <a:endParaRPr sz="3000">
              <a:solidFill>
                <a:srgbClr val="4354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ce9dfcb7a5_0_39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ce9dfcb7a5_0_39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Atividade 1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2ce9dfcb7a5_0_39"/>
          <p:cNvSpPr txBox="1"/>
          <p:nvPr/>
        </p:nvSpPr>
        <p:spPr>
          <a:xfrm>
            <a:off x="1425450" y="2477700"/>
            <a:ext cx="15437100" cy="15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5080" rtl="0" algn="just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Determine a média e a mediana das notas de 12 alunos de uma aula de  Química. As notas são apresentadas abaixo e faça um programa  que imprima o resultado da operação.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9" name="Google Shape;269;g2ce9dfcb7a5_0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ce9dfcb7a5_0_39"/>
          <p:cNvSpPr txBox="1"/>
          <p:nvPr/>
        </p:nvSpPr>
        <p:spPr>
          <a:xfrm>
            <a:off x="2360100" y="5888575"/>
            <a:ext cx="13567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8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0, 9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1, 7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5, 7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4, 7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6, 7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8, 8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0, 9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3, 7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0, 7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0,</a:t>
            </a:r>
            <a:r>
              <a:rPr baseline="30000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2, 7</a:t>
            </a:r>
            <a:r>
              <a:rPr i="1"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45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5 </a:t>
            </a:r>
            <a:r>
              <a:rPr lang="en-US" sz="45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]</a:t>
            </a:r>
            <a:endParaRPr sz="4500">
              <a:solidFill>
                <a:srgbClr val="FFFF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ce9dfcb7a5_0_48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2ce9dfcb7a5_0_48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2ce9dfcb7a5_0_48"/>
          <p:cNvSpPr txBox="1"/>
          <p:nvPr/>
        </p:nvSpPr>
        <p:spPr>
          <a:xfrm>
            <a:off x="1425450" y="2477700"/>
            <a:ext cx="15437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DataFrames são estruturas de dados 2D e podem ser criadas a partir de dicionários, dados estruturados em 2D, arquivos csv e etc. DataFrame é uma</a:t>
            </a: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tabela.</a:t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 ele conseguimos fazer várias operações matriciais e vetoriais de maneira simples. 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78" name="Google Shape;278;g2ce9dfcb7a5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g2ce9dfcb7a5_0_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0375" y="5403575"/>
            <a:ext cx="11697249" cy="39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ce9dfcb7a5_0_13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2ce9dfcb7a5_0_13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2ce9dfcb7a5_0_13"/>
          <p:cNvSpPr txBox="1"/>
          <p:nvPr/>
        </p:nvSpPr>
        <p:spPr>
          <a:xfrm>
            <a:off x="1425450" y="24015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Criando um dataframe a partir de uma dicionario 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7" name="Google Shape;287;g2ce9dfcb7a5_0_13"/>
          <p:cNvSpPr txBox="1"/>
          <p:nvPr/>
        </p:nvSpPr>
        <p:spPr>
          <a:xfrm>
            <a:off x="2565000" y="4680400"/>
            <a:ext cx="13158000" cy="38790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dicionario =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{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“Coluna1” 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1,2,3,4,5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],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		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“Coluna2”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6,7,8,9,10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 df = pd.</a:t>
            </a:r>
            <a:r>
              <a:rPr lang="en-US" sz="30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DataFrame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dicionario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7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 </a:t>
            </a:r>
            <a:r>
              <a:rPr lang="en-US" sz="3000">
                <a:solidFill>
                  <a:srgbClr val="00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sz="3000">
              <a:solidFill>
                <a:srgbClr val="FFFF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ce9dfcb7a5_0_66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ce9dfcb7a5_0_66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DataFrame - Atividade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2ce9dfcb7a5_0_66"/>
          <p:cNvSpPr txBox="1"/>
          <p:nvPr/>
        </p:nvSpPr>
        <p:spPr>
          <a:xfrm>
            <a:off x="1425450" y="2401500"/>
            <a:ext cx="15437100" cy="11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5080" rtl="0" algn="l">
              <a:lnSpc>
                <a:spcPct val="1026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Através da criação de um dicionário crie um DataFrame  utilizando o Pandas semelhante a imagem abaixo.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5" name="Google Shape;295;g2ce9dfcb7a5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7488" y="4704650"/>
            <a:ext cx="11233026" cy="35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4ef68e997_0_1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f4ef68e997_0_1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Selecionando colunas com pandas! 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1f4ef68e997_0_12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g1f4ef68e997_0_12"/>
          <p:cNvSpPr txBox="1"/>
          <p:nvPr/>
        </p:nvSpPr>
        <p:spPr>
          <a:xfrm>
            <a:off x="1425450" y="2172900"/>
            <a:ext cx="15437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selecionar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apenas uma coluna com  o pandas podemos colocar o nome do nosso dataframe e entre colchetes colocamos o nome da nossa coluna.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4" name="Google Shape;304;g1f4ef68e99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g1f4ef68e997_0_12"/>
          <p:cNvPicPr preferRelativeResize="0"/>
          <p:nvPr/>
        </p:nvPicPr>
        <p:blipFill rotWithShape="1">
          <a:blip r:embed="rId4">
            <a:alphaModFix/>
          </a:blip>
          <a:srcRect b="25570" l="9860" r="11442" t="23187"/>
          <a:stretch/>
        </p:blipFill>
        <p:spPr>
          <a:xfrm>
            <a:off x="4164363" y="4925775"/>
            <a:ext cx="9959275" cy="263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4f293b217_0_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g1f4f293b217_0_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Filtrando valores de um DataFrame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1f4f293b217_0_2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3" name="Google Shape;313;g1f4f293b217_0_2"/>
          <p:cNvSpPr txBox="1"/>
          <p:nvPr/>
        </p:nvSpPr>
        <p:spPr>
          <a:xfrm>
            <a:off x="1425450" y="21729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Podemos filtrar um dataframe como-se fosse uma tabela no SQL, porém usando o pandas.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4" name="Google Shape;314;g1f4f293b217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1f4f293b217_0_2"/>
          <p:cNvSpPr txBox="1"/>
          <p:nvPr/>
        </p:nvSpPr>
        <p:spPr>
          <a:xfrm>
            <a:off x="2857650" y="4127550"/>
            <a:ext cx="12572700" cy="20319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df.loc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“idade”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18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lang="en-US" sz="3000">
                <a:solidFill>
                  <a:srgbClr val="4354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Busca simples</a:t>
            </a:r>
            <a:endParaRPr sz="3000">
              <a:solidFill>
                <a:srgbClr val="4354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</a:t>
            </a:r>
            <a:r>
              <a:rPr lang="en-US" sz="3000">
                <a:solidFill>
                  <a:srgbClr val="4354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Filtro composto com and (&amp;)</a:t>
            </a:r>
            <a:endParaRPr sz="3000">
              <a:solidFill>
                <a:srgbClr val="4354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 df.loc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“idade”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&gt;= 18)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&amp;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“idade”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&lt;= 50)]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f4f293b217_0_23"/>
          <p:cNvSpPr txBox="1"/>
          <p:nvPr/>
        </p:nvSpPr>
        <p:spPr>
          <a:xfrm>
            <a:off x="582150" y="4127550"/>
            <a:ext cx="17123700" cy="20319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df.loc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“idade”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18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lang="en-US" sz="3000">
                <a:solidFill>
                  <a:srgbClr val="4354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Busca simples</a:t>
            </a:r>
            <a:endParaRPr sz="3000">
              <a:solidFill>
                <a:srgbClr val="4354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</a:t>
            </a:r>
            <a:r>
              <a:rPr lang="en-US" sz="3000">
                <a:solidFill>
                  <a:srgbClr val="4354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Filtro composto com or (|)</a:t>
            </a:r>
            <a:endParaRPr sz="3000">
              <a:solidFill>
                <a:srgbClr val="4354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 df.loc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“profissão”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 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“médico”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“profissão”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“professor”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)]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1" name="Google Shape;321;g1f4f293b217_0_23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1f4f293b217_0_23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Filtrando valores de um DataFrame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g1f4f293b217_0_23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4" name="Google Shape;324;g1f4f293b217_0_23"/>
          <p:cNvSpPr txBox="1"/>
          <p:nvPr/>
        </p:nvSpPr>
        <p:spPr>
          <a:xfrm>
            <a:off x="1425450" y="21729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Podemos filtrar um dataframe como-se fosse uma tabela no SQL, porém usando o pandas.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ce9dfcb7a5_0_82"/>
          <p:cNvSpPr txBox="1"/>
          <p:nvPr/>
        </p:nvSpPr>
        <p:spPr>
          <a:xfrm>
            <a:off x="582150" y="4584750"/>
            <a:ext cx="17123700" cy="2031900"/>
          </a:xfrm>
          <a:prstGeom prst="rect">
            <a:avLst/>
          </a:prstGeom>
          <a:solidFill>
            <a:srgbClr val="26233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df.loc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“idade”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&gt;= 18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lang="en-US" sz="3000">
                <a:solidFill>
                  <a:srgbClr val="4354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Busca simples</a:t>
            </a:r>
            <a:endParaRPr sz="3000">
              <a:solidFill>
                <a:srgbClr val="4354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 </a:t>
            </a:r>
            <a:r>
              <a:rPr lang="en-US" sz="3000">
                <a:solidFill>
                  <a:srgbClr val="43549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Filtro composto com or (|)</a:t>
            </a:r>
            <a:endParaRPr sz="3000">
              <a:solidFill>
                <a:srgbClr val="435495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 df.loc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“profissão”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 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 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“médico”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 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| 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(df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[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“profissão”</a:t>
            </a:r>
            <a:r>
              <a:rPr lang="en-US" sz="3000">
                <a:solidFill>
                  <a:srgbClr val="FFFF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== </a:t>
            </a:r>
            <a:r>
              <a:rPr lang="en-US" sz="3000">
                <a:solidFill>
                  <a:srgbClr val="FF99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“professor”</a:t>
            </a:r>
            <a:r>
              <a:rPr lang="en-US" sz="3000">
                <a:solidFill>
                  <a:srgbClr val="FFFF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)]</a:t>
            </a:r>
            <a:endParaRPr sz="3000">
              <a:solidFill>
                <a:srgbClr val="FFFF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30" name="Google Shape;330;g2ce9dfcb7a5_0_8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g2ce9dfcb7a5_0_8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Filtrando valores de um DataFrame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2ce9dfcb7a5_0_82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3" name="Google Shape;333;g2ce9dfcb7a5_0_82"/>
          <p:cNvSpPr txBox="1"/>
          <p:nvPr/>
        </p:nvSpPr>
        <p:spPr>
          <a:xfrm>
            <a:off x="1425450" y="24015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Podemos filtrar um dataframe como-se fosse uma tabela no SQL, porém usando o pandas.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ce9dfcb7a5_0_90"/>
          <p:cNvSpPr txBox="1"/>
          <p:nvPr/>
        </p:nvSpPr>
        <p:spPr>
          <a:xfrm>
            <a:off x="1616250" y="3130200"/>
            <a:ext cx="15055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Filtre os alunos de full stack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Filtre os alunos com idade maior que 18 e menor que 30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Filtre os alunos de 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design ou metaverso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Filtre o aluno com matricula 3333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g2ce9dfcb7a5_0_9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ce9dfcb7a5_0_9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 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g2ce9dfcb7a5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Como instalar o git</a:t>
            </a: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f2de27b8f5_0_0"/>
          <p:cNvSpPr txBox="1"/>
          <p:nvPr/>
        </p:nvSpPr>
        <p:spPr>
          <a:xfrm>
            <a:off x="1425450" y="2172900"/>
            <a:ext cx="15437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git pode ser baixado em diversos sistemas operacionais como: Linux, Mac, Windows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fazer o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download da versão do windows basta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você clicar </a:t>
            </a:r>
            <a:r>
              <a:rPr lang="en-US" sz="3000" u="sng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aqui</a:t>
            </a:r>
            <a:r>
              <a:rPr lang="en-US" sz="3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 sz="3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ce9dfcb7a5_0_58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g2ce9dfcb7a5_0_58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Lendo arquivos csv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g2ce9dfcb7a5_0_58"/>
          <p:cNvSpPr txBox="1"/>
          <p:nvPr/>
        </p:nvSpPr>
        <p:spPr>
          <a:xfrm>
            <a:off x="1425450" y="2172900"/>
            <a:ext cx="15437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pandas tem suporte para os mais variados tipos de arquivos possíveis como: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○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XLSX (EXCEL)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1" marL="9144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○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CSV, XML, HTML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formato csv é uma alternativa ao formato XLSX(excel) que era mais pesado e consequentemente mais lento de ser carregado.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o CSV além de ser mais leve é mais fácil de ser carregado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49" name="Google Shape;349;g2ce9dfcb7a5_0_58"/>
          <p:cNvPicPr preferRelativeResize="0"/>
          <p:nvPr/>
        </p:nvPicPr>
        <p:blipFill rotWithShape="1">
          <a:blip r:embed="rId3">
            <a:alphaModFix/>
          </a:blip>
          <a:srcRect b="25840" l="11330" r="11222" t="28785"/>
          <a:stretch/>
        </p:blipFill>
        <p:spPr>
          <a:xfrm>
            <a:off x="4254313" y="7300925"/>
            <a:ext cx="9779375" cy="230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f4b9de4957_0_1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g1f4b9de4957_0_1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Inserindo DataFrames!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1f4b9de4957_0_12"/>
          <p:cNvSpPr txBox="1"/>
          <p:nvPr/>
        </p:nvSpPr>
        <p:spPr>
          <a:xfrm>
            <a:off x="1425450" y="2172900"/>
            <a:ext cx="154371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também inserir um DataFrame (tabela) dentro do streamlit utilizando a biblioteca pandas juntamente com o comando </a:t>
            </a:r>
            <a:r>
              <a:rPr b="1"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dataframe 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do streamlit.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57" name="Google Shape;357;g1f4b9de4957_0_12"/>
          <p:cNvPicPr preferRelativeResize="0"/>
          <p:nvPr/>
        </p:nvPicPr>
        <p:blipFill rotWithShape="1">
          <a:blip r:embed="rId3">
            <a:alphaModFix/>
          </a:blip>
          <a:srcRect b="21415" l="9618" r="11542" t="24615"/>
          <a:stretch/>
        </p:blipFill>
        <p:spPr>
          <a:xfrm>
            <a:off x="3401725" y="5098350"/>
            <a:ext cx="11484525" cy="32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1f4b9de4957_0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c5e0857a74_1_21"/>
          <p:cNvSpPr txBox="1"/>
          <p:nvPr/>
        </p:nvSpPr>
        <p:spPr>
          <a:xfrm>
            <a:off x="1616250" y="3130200"/>
            <a:ext cx="150555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Dê um título a sua página do streamlit.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Escreva algo com o write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Pegue a  base de dados , disponível nesse site :  </a:t>
            </a:r>
            <a:r>
              <a:rPr lang="en-US" sz="3000">
                <a:solidFill>
                  <a:srgbClr val="FFF2CC"/>
                </a:solidFill>
                <a:latin typeface="Poppins"/>
                <a:ea typeface="Poppins"/>
                <a:cs typeface="Poppins"/>
                <a:sym typeface="Poppins"/>
              </a:rPr>
              <a:t>bit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r>
              <a:rPr lang="en-US" sz="3000">
                <a:solidFill>
                  <a:srgbClr val="D9BD34"/>
                </a:solidFill>
                <a:latin typeface="Poppins"/>
                <a:ea typeface="Poppins"/>
                <a:cs typeface="Poppins"/>
                <a:sym typeface="Poppins"/>
              </a:rPr>
              <a:t>ly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/</a:t>
            </a:r>
            <a:r>
              <a:rPr lang="en-US" sz="3000">
                <a:solidFill>
                  <a:srgbClr val="D9BD34"/>
                </a:solidFill>
                <a:latin typeface="Poppins"/>
                <a:ea typeface="Poppins"/>
                <a:cs typeface="Poppins"/>
                <a:sym typeface="Poppins"/>
              </a:rPr>
              <a:t>linguagens</a:t>
            </a:r>
            <a:r>
              <a:rPr lang="en-US" sz="30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CSV</a:t>
            </a:r>
            <a:endParaRPr sz="3000">
              <a:solidFill>
                <a:schemeClr val="lt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Coloque o dataFrame dentro do streamlit. 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Suba para o github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4" name="Google Shape;364;g2c5e0857a74_1_21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g2c5e0857a74_1_21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 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g2c5e0857a74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f4dbe6b2e6_0_26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g1f4dbe6b2e6_0_26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Selectbox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g1f4dbe6b2e6_0_26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4" name="Google Shape;374;g1f4dbe6b2e6_0_26"/>
          <p:cNvSpPr txBox="1"/>
          <p:nvPr/>
        </p:nvSpPr>
        <p:spPr>
          <a:xfrm>
            <a:off x="1425450" y="24777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O comando </a:t>
            </a:r>
            <a:r>
              <a:rPr b="1"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selectbox()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 permite a nós colocar uma serie de opções para o usuário escolher.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75" name="Google Shape;375;g1f4dbe6b2e6_0_26"/>
          <p:cNvPicPr preferRelativeResize="0"/>
          <p:nvPr/>
        </p:nvPicPr>
        <p:blipFill rotWithShape="1">
          <a:blip r:embed="rId3">
            <a:alphaModFix/>
          </a:blip>
          <a:srcRect b="25718" l="5186" r="5543" t="27196"/>
          <a:stretch/>
        </p:blipFill>
        <p:spPr>
          <a:xfrm>
            <a:off x="1425450" y="4697400"/>
            <a:ext cx="15437102" cy="181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1f4dbe6b2e6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f4e2381faa_0_1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g1f4e2381faa_0_1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1f4e2381faa_0_10"/>
          <p:cNvSpPr txBox="1"/>
          <p:nvPr/>
        </p:nvSpPr>
        <p:spPr>
          <a:xfrm>
            <a:off x="1425450" y="24015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4" name="Google Shape;384;g1f4e2381faa_0_10"/>
          <p:cNvSpPr txBox="1"/>
          <p:nvPr/>
        </p:nvSpPr>
        <p:spPr>
          <a:xfrm>
            <a:off x="1425450" y="24015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Podemos criar um botão onde o usuário pode clicar.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85" name="Google Shape;385;g1f4e2381faa_0_10"/>
          <p:cNvPicPr preferRelativeResize="0"/>
          <p:nvPr/>
        </p:nvPicPr>
        <p:blipFill rotWithShape="1">
          <a:blip r:embed="rId3">
            <a:alphaModFix/>
          </a:blip>
          <a:srcRect b="24180" l="12743" r="12951" t="24118"/>
          <a:stretch/>
        </p:blipFill>
        <p:spPr>
          <a:xfrm>
            <a:off x="4834399" y="4346937"/>
            <a:ext cx="8619200" cy="288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1f4e2381fa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f4ef68e997_0_21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g1f4ef68e997_0_21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Unique com pandas!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g1f4ef68e997_0_21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4" name="Google Shape;394;g1f4ef68e997_0_21"/>
          <p:cNvSpPr txBox="1"/>
          <p:nvPr/>
        </p:nvSpPr>
        <p:spPr>
          <a:xfrm>
            <a:off x="1425450" y="2477700"/>
            <a:ext cx="1543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 função unique permite a nós pegarmos os valores únicos do nosso dataframe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95" name="Google Shape;395;g1f4ef68e997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1f4ef68e997_0_21"/>
          <p:cNvPicPr preferRelativeResize="0"/>
          <p:nvPr/>
        </p:nvPicPr>
        <p:blipFill rotWithShape="1">
          <a:blip r:embed="rId4">
            <a:alphaModFix/>
          </a:blip>
          <a:srcRect b="24792" l="6778" r="6977" t="29321"/>
          <a:stretch/>
        </p:blipFill>
        <p:spPr>
          <a:xfrm>
            <a:off x="2009412" y="4952975"/>
            <a:ext cx="14269175" cy="1875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f4f293b217_0_12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g1f4f293b217_0_12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g1f4f293b217_0_12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04" name="Google Shape;404;g1f4f293b217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g1f4f293b217_0_12"/>
          <p:cNvSpPr txBox="1"/>
          <p:nvPr/>
        </p:nvSpPr>
        <p:spPr>
          <a:xfrm>
            <a:off x="2143800" y="3429000"/>
            <a:ext cx="14000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isso agora em mente crie um </a:t>
            </a:r>
            <a:r>
              <a:rPr b="1"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selectbox 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todos as linguagens da tabela.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Crie agora um botão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E agora quando clicar no botão filtre o </a:t>
            </a:r>
            <a:r>
              <a:rPr b="1"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DataFrame </a:t>
            </a: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somente pela linguagem selecionada.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f4dbe6b2e6_0_16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1" name="Google Shape;411;g1f4dbe6b2e6_0_16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Requirements.txt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g1f4dbe6b2e6_0_16"/>
          <p:cNvSpPr txBox="1"/>
          <p:nvPr/>
        </p:nvSpPr>
        <p:spPr>
          <a:xfrm>
            <a:off x="1425450" y="2172900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3" name="Google Shape;413;g1f4dbe6b2e6_0_16"/>
          <p:cNvSpPr txBox="1"/>
          <p:nvPr/>
        </p:nvSpPr>
        <p:spPr>
          <a:xfrm>
            <a:off x="1131250" y="2819400"/>
            <a:ext cx="154371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arquivo requirements.txt é um arquivo que lista todas as dependências do nosso projeto. Ele permite que outros desenvolvedores instalem facilmente todas as ferramentas necessárias para executar o projeto em suas próprios máquinas. Cada linha do arquivo geralmente contém o nome da biblioteca Python e sua versão específica utilizada.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4" name="Google Shape;414;g1f4dbe6b2e6_0_16"/>
          <p:cNvSpPr txBox="1"/>
          <p:nvPr/>
        </p:nvSpPr>
        <p:spPr>
          <a:xfrm>
            <a:off x="2448450" y="5729775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pip </a:t>
            </a: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freeze &gt; </a:t>
            </a: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requirements.txt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15" name="Google Shape;415;g1f4dbe6b2e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ce9dfcb7a5_0_74"/>
          <p:cNvSpPr txBox="1"/>
          <p:nvPr/>
        </p:nvSpPr>
        <p:spPr>
          <a:xfrm>
            <a:off x="1586400" y="3586650"/>
            <a:ext cx="15115200" cy="46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Suba a seguinte fonte de dados para o streamlit: </a:t>
            </a:r>
            <a:r>
              <a:rPr lang="en-US" sz="30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dados_violencia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Separar apenas os dados da UF 23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Suba a base filtrada para dentro do streamlit</a:t>
            </a:r>
            <a:endParaRPr sz="30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Com a tabela filtrada pelo UF 23 pegue a coluna “meio_arma_fogo” e filtre a tabela somente pelos valores 0 (morte por arma branca).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F2F2F2"/>
                </a:solidFill>
                <a:latin typeface="Poppins"/>
                <a:ea typeface="Poppins"/>
                <a:cs typeface="Poppins"/>
                <a:sym typeface="Poppins"/>
              </a:rPr>
              <a:t>Suba tudo para o github</a:t>
            </a:r>
            <a:endParaRPr sz="3000">
              <a:solidFill>
                <a:srgbClr val="F2F2F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1" name="Google Shape;421;g2ce9dfcb7a5_0_74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g2ce9dfcb7a5_0_74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216"/>
              <a:buFont typeface="Arial"/>
              <a:buNone/>
            </a:pPr>
            <a:r>
              <a:rPr b="1" lang="en-US" sz="6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Exercicios</a:t>
            </a:r>
            <a:endParaRPr b="1" sz="6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3" name="Google Shape;423;g2ce9dfcb7a5_0_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"/>
          <p:cNvSpPr/>
          <p:nvPr/>
        </p:nvSpPr>
        <p:spPr>
          <a:xfrm flipH="1">
            <a:off x="-15377" y="216996"/>
            <a:ext cx="18303377" cy="10081658"/>
          </a:xfrm>
          <a:custGeom>
            <a:rect b="b" l="l" r="r" t="t"/>
            <a:pathLst>
              <a:path extrusionOk="0" h="15814365" w="1896723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b="-1352" l="-1137" r="-476" t="-20513"/>
            </a:stretch>
          </a:blipFill>
          <a:ln>
            <a:noFill/>
          </a:ln>
        </p:spPr>
      </p:sp>
      <p:sp>
        <p:nvSpPr>
          <p:cNvPr id="429" name="Google Shape;429;p3"/>
          <p:cNvSpPr/>
          <p:nvPr/>
        </p:nvSpPr>
        <p:spPr>
          <a:xfrm>
            <a:off x="5800667" y="1739276"/>
            <a:ext cx="5969736" cy="4250773"/>
          </a:xfrm>
          <a:custGeom>
            <a:rect b="b" l="l" r="r" t="t"/>
            <a:pathLst>
              <a:path extrusionOk="0" h="4250773" w="5969736">
                <a:moveTo>
                  <a:pt x="0" y="0"/>
                </a:moveTo>
                <a:lnTo>
                  <a:pt x="5969736" y="0"/>
                </a:lnTo>
                <a:lnTo>
                  <a:pt x="5969736" y="4250773"/>
                </a:lnTo>
                <a:lnTo>
                  <a:pt x="0" y="4250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32675" l="-8565" r="-8564" t="-31813"/>
            </a:stretch>
          </a:blipFill>
          <a:ln>
            <a:noFill/>
          </a:ln>
        </p:spPr>
      </p:sp>
      <p:sp>
        <p:nvSpPr>
          <p:cNvPr id="430" name="Google Shape;430;p3">
            <a:hlinkClick r:id="rId5"/>
          </p:cNvPr>
          <p:cNvSpPr/>
          <p:nvPr/>
        </p:nvSpPr>
        <p:spPr>
          <a:xfrm>
            <a:off x="9355967" y="6458544"/>
            <a:ext cx="443805" cy="443805"/>
          </a:xfrm>
          <a:custGeom>
            <a:rect b="b" l="l" r="r" t="t"/>
            <a:pathLst>
              <a:path extrusionOk="0" h="443805" w="443805">
                <a:moveTo>
                  <a:pt x="0" y="0"/>
                </a:moveTo>
                <a:lnTo>
                  <a:pt x="443805" y="0"/>
                </a:lnTo>
                <a:lnTo>
                  <a:pt x="443805" y="443805"/>
                </a:lnTo>
                <a:lnTo>
                  <a:pt x="0" y="443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1" name="Google Shape;431;p3">
            <a:hlinkClick r:id="rId7"/>
          </p:cNvPr>
          <p:cNvSpPr/>
          <p:nvPr/>
        </p:nvSpPr>
        <p:spPr>
          <a:xfrm>
            <a:off x="6170582" y="7340494"/>
            <a:ext cx="581430" cy="494275"/>
          </a:xfrm>
          <a:custGeom>
            <a:rect b="b" l="l" r="r" t="t"/>
            <a:pathLst>
              <a:path extrusionOk="0" h="494275" w="581430">
                <a:moveTo>
                  <a:pt x="0" y="0"/>
                </a:moveTo>
                <a:lnTo>
                  <a:pt x="581430" y="0"/>
                </a:lnTo>
                <a:lnTo>
                  <a:pt x="581430" y="494275"/>
                </a:lnTo>
                <a:lnTo>
                  <a:pt x="0" y="4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2" name="Google Shape;432;p3"/>
          <p:cNvSpPr txBox="1"/>
          <p:nvPr/>
        </p:nvSpPr>
        <p:spPr>
          <a:xfrm>
            <a:off x="9946067" y="6485349"/>
            <a:ext cx="2682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5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youth</a:t>
            </a:r>
            <a:r>
              <a:rPr b="1" i="0" lang="en-US" sz="2750" u="sng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endParaRPr b="1" i="0" sz="2750" u="sng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3" name="Google Shape;433;p3"/>
          <p:cNvSpPr txBox="1"/>
          <p:nvPr/>
        </p:nvSpPr>
        <p:spPr>
          <a:xfrm>
            <a:off x="8607087" y="9024115"/>
            <a:ext cx="1308300" cy="2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b="1" i="0" lang="en-US" sz="1599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2024</a:t>
            </a:r>
            <a:endParaRPr b="1" i="0" sz="1599" u="none" cap="none" strike="noStrik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4" name="Google Shape;434;p3"/>
          <p:cNvSpPr txBox="1"/>
          <p:nvPr/>
        </p:nvSpPr>
        <p:spPr>
          <a:xfrm>
            <a:off x="5961223" y="6485349"/>
            <a:ext cx="3068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b="1" i="0" lang="en-US" sz="2799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(85) 98524-9935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"/>
          <p:cNvSpPr txBox="1"/>
          <p:nvPr/>
        </p:nvSpPr>
        <p:spPr>
          <a:xfrm>
            <a:off x="6674900" y="8605725"/>
            <a:ext cx="5172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6"/>
              <a:buFont typeface="Arial"/>
              <a:buNone/>
            </a:pPr>
            <a:r>
              <a:rPr b="1" i="0" lang="en-US" sz="225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https://www.youthspace.com.br/</a:t>
            </a:r>
            <a:endParaRPr b="0" i="0" sz="225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6" name="Google Shape;436;p3"/>
          <p:cNvSpPr txBox="1"/>
          <p:nvPr/>
        </p:nvSpPr>
        <p:spPr>
          <a:xfrm>
            <a:off x="6752012" y="7370826"/>
            <a:ext cx="50184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b="1" i="0" lang="en-US" sz="2299" u="sng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contato@youthidiomas.com.br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4274df3b9_0_4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c4274df3b9_0_4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Atividades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c4274df3b9_0_4"/>
          <p:cNvSpPr txBox="1"/>
          <p:nvPr/>
        </p:nvSpPr>
        <p:spPr>
          <a:xfrm>
            <a:off x="1425450" y="2172900"/>
            <a:ext cx="15437100" cy="75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  <a:latin typeface="Poppins"/>
                <a:ea typeface="Poppins"/>
                <a:cs typeface="Poppins"/>
                <a:sym typeface="Poppins"/>
              </a:rPr>
              <a:t>OBS:</a:t>
            </a: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 Para cada atividade crie um arquivo.</a:t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Crie uma </a:t>
            </a: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variável</a:t>
            </a: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 idade e uma cond</a:t>
            </a: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icional que diga se a pessoa é maior de idade ou menor de idade.</a:t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Crie uma laço de repetição que faça a tabuada de multiplicação do 10.</a:t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Crie uma lista que tenha 10 valores e some todos eles.</a:t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Font typeface="Poppins"/>
              <a:buAutoNum type="arabicPeriod"/>
            </a:pP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Crie uma função em python que receba um número diga se o número é par ou </a:t>
            </a: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ímpar</a:t>
            </a: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6EDF3"/>
              </a:buClr>
              <a:buSzPts val="3000"/>
              <a:buAutoNum type="arabicPeriod"/>
            </a:pPr>
            <a:r>
              <a:rPr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Suba agora todos os arquivos no </a:t>
            </a:r>
            <a:r>
              <a:rPr b="1" lang="en-US" sz="3000">
                <a:solidFill>
                  <a:srgbClr val="E6EDF3"/>
                </a:solidFill>
                <a:latin typeface="Poppins"/>
                <a:ea typeface="Poppins"/>
                <a:cs typeface="Poppins"/>
                <a:sym typeface="Poppins"/>
              </a:rPr>
              <a:t>github!</a:t>
            </a:r>
            <a:endParaRPr b="1"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E6EDF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4b9de4957_0_19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f4b9de4957_0_19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que é o Streamlit?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f4b9de4957_0_19"/>
          <p:cNvSpPr txBox="1"/>
          <p:nvPr/>
        </p:nvSpPr>
        <p:spPr>
          <a:xfrm>
            <a:off x="1425450" y="2172900"/>
            <a:ext cx="154371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•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 streamlit é uma ferramenta voltada para o que conhecido como data visualization (visualização de dados) e com ela podemos construir páginas web de maneira muito prática e fácil.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92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•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 ela podemos traduzir a complexidade de um programa python para algo mais fácil de se entender e compreender por meio de suas ferramentas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26" name="Google Shape;126;g1f4b9de4957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f4b9de4957_0_41"/>
          <p:cNvSpPr txBox="1"/>
          <p:nvPr/>
        </p:nvSpPr>
        <p:spPr>
          <a:xfrm>
            <a:off x="1425450" y="2172900"/>
            <a:ext cx="15437100" cy="5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Você decide começar um projeto pessoal com python, porém percebe que seu projeto irá precisar de algumas bibliotecas para poder realizar o seu projeto como: PyQT5, pandas, numpy e etc…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Você consegue realizar o seu projeto e depois parte para o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próximo projeto </a:t>
            </a: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completamente diferente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porém, percebe uma coisa… TODOS os pacotes que você usou no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último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projeto permanecem dentro da sua máquina consumindo espaço e memória.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g1f4b9de4957_0_41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f4b9de4957_0_41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Pense no seguinte!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g1f4b9de4957_0_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4b9de4957_0_34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f4b9de4957_0_34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uma venv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f4b9de4957_0_34"/>
          <p:cNvSpPr txBox="1"/>
          <p:nvPr/>
        </p:nvSpPr>
        <p:spPr>
          <a:xfrm>
            <a:off x="1425450" y="2172900"/>
            <a:ext cx="154371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não termos que desinstalar todos os pacotes que estão dentro da nossa máquina toda vez que completarmos um projeto o python criou um conceito chamado de </a:t>
            </a: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VENV!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Uma VENV(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Virtual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Environment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) é um ambiente virtual que irá guardar todos os pacotes que instalarmos dentro de um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diretório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chamado rotineiramente de ‘venv’ que irá guardar todas aquelas informações DAQUELE projeto em 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específico.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2" name="Google Shape;142;g1f4b9de4957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4b9de4957_0_48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f4b9de4957_0_48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Criando uma venv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f4b9de4957_0_48"/>
          <p:cNvSpPr txBox="1"/>
          <p:nvPr/>
        </p:nvSpPr>
        <p:spPr>
          <a:xfrm>
            <a:off x="1425450" y="2172900"/>
            <a:ext cx="15437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Para se criar uma venv temos que escrever o seguinte comando dentro do terminal do nosso editor de código: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0" name="Google Shape;150;g1f4b9de4957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g1f4b9de4957_0_48"/>
          <p:cNvSpPr txBox="1"/>
          <p:nvPr/>
        </p:nvSpPr>
        <p:spPr>
          <a:xfrm>
            <a:off x="1888075" y="4532350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python </a:t>
            </a: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-m venv .venv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" name="Google Shape;152;g1f4b9de4957_0_48"/>
          <p:cNvSpPr txBox="1"/>
          <p:nvPr/>
        </p:nvSpPr>
        <p:spPr>
          <a:xfrm>
            <a:off x="1425450" y="6353025"/>
            <a:ext cx="1543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Feito isso digite agora ainda no terminal: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g1f4b9de4957_0_48"/>
          <p:cNvSpPr txBox="1"/>
          <p:nvPr/>
        </p:nvSpPr>
        <p:spPr>
          <a:xfrm>
            <a:off x="1888075" y="7298875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.venv/bin/activate</a:t>
            </a: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# Windows</a:t>
            </a:r>
            <a:endParaRPr sz="4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g1f4b9de4957_0_48"/>
          <p:cNvSpPr txBox="1"/>
          <p:nvPr/>
        </p:nvSpPr>
        <p:spPr>
          <a:xfrm>
            <a:off x="1888075" y="8675925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source </a:t>
            </a: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.venv/bin/activate</a:t>
            </a:r>
            <a:r>
              <a:rPr lang="en-US" sz="40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4000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# Linux</a:t>
            </a:r>
            <a:endParaRPr sz="4000">
              <a:solidFill>
                <a:schemeClr val="accent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4b9de4957_1_0"/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f4b9de4957_1_0"/>
          <p:cNvSpPr txBox="1"/>
          <p:nvPr/>
        </p:nvSpPr>
        <p:spPr>
          <a:xfrm>
            <a:off x="673450" y="910450"/>
            <a:ext cx="1339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b="1" lang="en-US" sz="6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Instalando o streamlit</a:t>
            </a:r>
            <a:endParaRPr b="1" i="0" sz="6000" u="none" cap="none" strike="noStrike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f4b9de4957_1_0"/>
          <p:cNvSpPr txBox="1"/>
          <p:nvPr/>
        </p:nvSpPr>
        <p:spPr>
          <a:xfrm>
            <a:off x="1425450" y="2172900"/>
            <a:ext cx="15437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Poppins"/>
              <a:buChar char="●"/>
            </a:pP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Feito isso podemos finalmente instalar o </a:t>
            </a:r>
            <a:r>
              <a:rPr b="1"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streamlit</a:t>
            </a:r>
            <a:r>
              <a:rPr lang="en-US" sz="3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! Para isso temos que rodar o comando: </a:t>
            </a:r>
            <a:endParaRPr sz="3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2" name="Google Shape;162;g1f4b9de4957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0075" y="791663"/>
            <a:ext cx="2132158" cy="116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1f4b9de4957_1_0"/>
          <p:cNvSpPr txBox="1"/>
          <p:nvPr/>
        </p:nvSpPr>
        <p:spPr>
          <a:xfrm>
            <a:off x="2448450" y="4477925"/>
            <a:ext cx="13391100" cy="800400"/>
          </a:xfrm>
          <a:prstGeom prst="rect">
            <a:avLst/>
          </a:prstGeom>
          <a:solidFill>
            <a:srgbClr val="0A0A0A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50800" marR="50800" rtl="0" algn="l">
              <a:lnSpc>
                <a:spcPct val="12632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solidFill>
                  <a:srgbClr val="FFFF00"/>
                </a:solidFill>
                <a:latin typeface="Poppins"/>
                <a:ea typeface="Poppins"/>
                <a:cs typeface="Poppins"/>
                <a:sym typeface="Poppins"/>
              </a:rPr>
              <a:t>pip  </a:t>
            </a:r>
            <a:r>
              <a:rPr lang="en-US" sz="40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install streamlit</a:t>
            </a:r>
            <a:endParaRPr sz="4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