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lay"/>
      <p:regular r:id="rId24"/>
      <p:bold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MmOkXjmjhuTOfHhl5b+oc2Ma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font" Target="fonts/Play-bold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GillSans-bold.fntdata"/><Relationship Id="rId12" Type="http://schemas.openxmlformats.org/officeDocument/2006/relationships/slide" Target="slides/slide6.xml"/><Relationship Id="rId34" Type="http://schemas.openxmlformats.org/officeDocument/2006/relationships/font" Target="fonts/GillSans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5" name="Google Shape;485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9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19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19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16" name="Google Shape;16;p19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19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8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28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2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28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28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28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28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9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2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29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9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0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31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31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3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3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32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32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4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187" name="Google Shape;187;p34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34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34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34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20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20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20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20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20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30" name="Google Shape;30;p20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3" name="Google Shape;21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21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21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" name="Google Shape;48;p22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22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22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23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23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23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58" name="Google Shape;58;p23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23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62" name="Google Shape;62;p23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23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4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24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24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24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25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6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26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26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27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96" name="Google Shape;96;p2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27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7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"/>
          <p:cNvSpPr/>
          <p:nvPr/>
        </p:nvSpPr>
        <p:spPr>
          <a:xfrm>
            <a:off x="646750" y="464780"/>
            <a:ext cx="2252158" cy="1353297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8" l="-16058" r="-16069" t="-45778"/>
            </a:stretch>
          </a:blipFill>
          <a:ln>
            <a:noFill/>
          </a:ln>
        </p:spPr>
      </p:sp>
      <p:sp>
        <p:nvSpPr>
          <p:cNvPr id="247" name="Google Shape;247;p1"/>
          <p:cNvSpPr txBox="1"/>
          <p:nvPr/>
        </p:nvSpPr>
        <p:spPr>
          <a:xfrm>
            <a:off x="4775802" y="852575"/>
            <a:ext cx="100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0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5781701" y="852438"/>
            <a:ext cx="359631" cy="308068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1"/>
          <p:cNvSpPr txBox="1"/>
          <p:nvPr/>
        </p:nvSpPr>
        <p:spPr>
          <a:xfrm>
            <a:off x="4725200" y="1006475"/>
            <a:ext cx="37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"/>
          <p:cNvSpPr txBox="1"/>
          <p:nvPr/>
        </p:nvSpPr>
        <p:spPr>
          <a:xfrm>
            <a:off x="6257351" y="852563"/>
            <a:ext cx="128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0" y="2484300"/>
            <a:ext cx="9144000" cy="15243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38245">
            <a:off x="1720822" y="2852739"/>
            <a:ext cx="3000454" cy="2244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"/>
          <p:cNvSpPr/>
          <p:nvPr/>
        </p:nvSpPr>
        <p:spPr>
          <a:xfrm rot="500062">
            <a:off x="4881893" y="1790345"/>
            <a:ext cx="3114809" cy="34312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1"/>
          <p:cNvSpPr txBox="1"/>
          <p:nvPr/>
        </p:nvSpPr>
        <p:spPr>
          <a:xfrm>
            <a:off x="718596" y="2652725"/>
            <a:ext cx="12801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17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b="1" sz="17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17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695723" y="2796850"/>
            <a:ext cx="590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pt-BR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Lógica em Python</a:t>
            </a:r>
            <a:endParaRPr b="1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1423175" y="3508800"/>
            <a:ext cx="1096200" cy="261600"/>
          </a:xfrm>
          <a:prstGeom prst="roundRect">
            <a:avLst>
              <a:gd fmla="val 16667" name="adj"/>
            </a:avLst>
          </a:prstGeom>
          <a:solidFill>
            <a:srgbClr val="16009C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1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b="1" lang="pt-BR" sz="12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2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6" name="Google Shape;396;p1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p10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While - Exemplo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98" name="Google Shape;398;p10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0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0" name="Google Shape;4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0"/>
          <p:cNvSpPr txBox="1"/>
          <p:nvPr/>
        </p:nvSpPr>
        <p:spPr>
          <a:xfrm>
            <a:off x="412950" y="1655738"/>
            <a:ext cx="8318100" cy="3063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 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100</a:t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while 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!=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0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17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100, 99, 88, …</a:t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-=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1</a:t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 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while 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!=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100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17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17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#</a:t>
            </a: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0, 1, 2, 3, …</a:t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1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+=</a:t>
            </a:r>
            <a:r>
              <a:rPr b="0" i="0" lang="pt-BR" sz="17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1</a:t>
            </a:r>
            <a:endParaRPr b="0" i="0" sz="17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"/>
          <p:cNvSpPr txBox="1"/>
          <p:nvPr/>
        </p:nvSpPr>
        <p:spPr>
          <a:xfrm>
            <a:off x="215725" y="1630375"/>
            <a:ext cx="8509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laço while que mostre os números de 1 até 10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laço while que peça o nome de 5 pessoas e mostre esse nome em tela.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programa que peça 5 números para o usuário, porém só exiba o número se ele for par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p1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0" name="Google Shape;410;p1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1" name="Google Shape;411;p11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2" name="Google Shape;4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11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1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2" name="Google Shape;422;p1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While - Loop Infinito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260750" y="1610875"/>
            <a:ext cx="8730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Algo bem comum no desenvolvimento é a existência de loops infinitos, seja intencional ou não.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Em algumas situações, a necessidade de utilizar laços de repetição será real, para isso, a forma mais elegante é utilizando o booleano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True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na condição do While. Outra forma, além do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, é utilizar o valor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como condição.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1914725" y="3808925"/>
            <a:ext cx="4191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7"/>
              <a:buFont typeface="Arial"/>
              <a:buNone/>
            </a:pPr>
            <a:r>
              <a:rPr b="0" i="0" lang="pt-BR" sz="2607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while </a:t>
            </a:r>
            <a:r>
              <a:rPr b="0" i="0" lang="pt-BR" sz="2607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condição:</a:t>
            </a:r>
            <a:endParaRPr b="0" i="0" sz="2607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5135200" y="3274450"/>
            <a:ext cx="178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b="0" i="0" sz="25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7"/>
              <a:buFont typeface="Arial"/>
              <a:buNone/>
            </a:pPr>
            <a:r>
              <a:t/>
            </a:r>
            <a:endParaRPr b="0" i="0" sz="3607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5135200" y="4017550"/>
            <a:ext cx="18045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5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7"/>
              <a:buFont typeface="Arial"/>
              <a:buNone/>
            </a:pPr>
            <a:r>
              <a:t/>
            </a:r>
            <a:endParaRPr b="0" i="0" sz="3607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3697525" y="3644200"/>
            <a:ext cx="1443775" cy="240625"/>
          </a:xfrm>
          <a:custGeom>
            <a:rect b="b" l="l" r="r" t="t"/>
            <a:pathLst>
              <a:path extrusionOk="0" h="9625" w="57751">
                <a:moveTo>
                  <a:pt x="57751" y="0"/>
                </a:moveTo>
                <a:lnTo>
                  <a:pt x="0" y="0"/>
                </a:lnTo>
                <a:lnTo>
                  <a:pt x="0" y="9625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2"/>
          <p:cNvSpPr/>
          <p:nvPr/>
        </p:nvSpPr>
        <p:spPr>
          <a:xfrm>
            <a:off x="3710400" y="4297325"/>
            <a:ext cx="1439500" cy="116025"/>
          </a:xfrm>
          <a:custGeom>
            <a:rect b="b" l="l" r="r" t="t"/>
            <a:pathLst>
              <a:path extrusionOk="0" h="4641" w="57580">
                <a:moveTo>
                  <a:pt x="57580" y="4641"/>
                </a:moveTo>
                <a:lnTo>
                  <a:pt x="0" y="4641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30" name="Google Shape;430;p1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1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32" name="Google Shape;4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3200" y="-2950"/>
            <a:ext cx="1780800" cy="17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0" name="Google Shape;440;p1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1" name="Google Shape;441;p13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Loop Infinito - Exemplo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42" name="Google Shape;442;p13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1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4" name="Google Shape;4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3"/>
          <p:cNvSpPr txBox="1"/>
          <p:nvPr/>
        </p:nvSpPr>
        <p:spPr>
          <a:xfrm>
            <a:off x="412950" y="2112938"/>
            <a:ext cx="8318100" cy="2647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while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“LOOP INFINITO”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20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while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“LOOP INFINITO”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while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-1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“LOOP INFINITO”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Break e Continue - Exemplo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5" name="Google Shape;455;p14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p1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7" name="Google Shape;4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4"/>
          <p:cNvSpPr txBox="1"/>
          <p:nvPr/>
        </p:nvSpPr>
        <p:spPr>
          <a:xfrm>
            <a:off x="412950" y="1731938"/>
            <a:ext cx="8318100" cy="29553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0</a:t>
            </a:r>
            <a:endParaRPr b="0" i="0" sz="2000" u="none" cap="none" strike="noStrike">
              <a:solidFill>
                <a:srgbClr val="F1C23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C1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while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==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000" u="none" cap="none" strike="noStrike">
              <a:solidFill>
                <a:srgbClr val="9C1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		print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“PULEI”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b="0" i="0" lang="pt-BR" sz="20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continue</a:t>
            </a:r>
            <a:endParaRPr b="0" i="0" sz="20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	elif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b="0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== 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000" u="none" cap="none" strike="noStrike">
              <a:solidFill>
                <a:srgbClr val="9C12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		print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0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“SAÍ DO LAÇO”</a:t>
            </a:r>
            <a:r>
              <a:rPr b="0" i="0" lang="pt-BR" sz="20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b="0" i="0" sz="2000" u="none" cap="none" strike="noStrike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9C12FF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b="0" i="0" lang="pt-BR" sz="20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break</a:t>
            </a:r>
            <a:endParaRPr b="0" i="0" sz="20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4" name="Google Shape;464;p15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5" name="Google Shape;4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15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1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8" name="Google Shape;468;p15"/>
          <p:cNvSpPr txBox="1"/>
          <p:nvPr/>
        </p:nvSpPr>
        <p:spPr>
          <a:xfrm>
            <a:off x="215725" y="1630375"/>
            <a:ext cx="85098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Escreva um programa que peça a senha do usuário se a senha for “PYTHON”, então você deve exibir uma mensagem de logado e encerrar o laço, caso contrário continue pedindo.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programa e peça para o usuário digitar um número secreto e se esse número for o 10 você deve exibir uma mensagem de parabéns e parar o laço, caso contrário peça para o usuário digitar outro número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"/>
          <p:cNvSpPr txBox="1"/>
          <p:nvPr/>
        </p:nvSpPr>
        <p:spPr>
          <a:xfrm>
            <a:off x="215725" y="1630375"/>
            <a:ext cx="8509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programa que leia e valide as seguintes informações: 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Idade: entre 0 e 150;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o salário: maior que zero;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lphaL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Sexo: 'f' ou 'm'; E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Caso alguma coisa não siga o especificado peça novamente as informações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6" name="Google Shape;476;p1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7" name="Google Shape;477;p1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8" name="Google Shape;478;p16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Desafio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9" name="Google Shape;4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16925"/>
            <a:ext cx="1399175" cy="1399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16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1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9" name="Google Shape;489;p1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0" name="Google Shape;490;p17"/>
          <p:cNvSpPr txBox="1"/>
          <p:nvPr>
            <p:ph type="title"/>
          </p:nvPr>
        </p:nvSpPr>
        <p:spPr>
          <a:xfrm>
            <a:off x="261750" y="3800563"/>
            <a:ext cx="862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Obrigado pela atenção! Até a próxima :)</a:t>
            </a:r>
            <a:endParaRPr b="1" sz="2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91" name="Google Shape;4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901" y="796124"/>
            <a:ext cx="3986199" cy="2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 txBox="1"/>
          <p:nvPr>
            <p:ph type="title"/>
          </p:nvPr>
        </p:nvSpPr>
        <p:spPr>
          <a:xfrm>
            <a:off x="215728" y="7737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264" name="Google Shape;264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5996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265" name="Google Shape;265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66" name="Google Shape;266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2"/>
          <p:cNvSpPr txBox="1"/>
          <p:nvPr/>
        </p:nvSpPr>
        <p:spPr>
          <a:xfrm>
            <a:off x="215725" y="1593300"/>
            <a:ext cx="42753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Laços de Repetição;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For;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Atividades;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While;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Atividades;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Break e Continue;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Atividades;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DESAFIO.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8" name="Google Shape;268;p2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3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3"/>
          <p:cNvSpPr txBox="1"/>
          <p:nvPr/>
        </p:nvSpPr>
        <p:spPr>
          <a:xfrm>
            <a:off x="351800" y="9100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Laços de Repetição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3"/>
          <p:cNvSpPr txBox="1"/>
          <p:nvPr/>
        </p:nvSpPr>
        <p:spPr>
          <a:xfrm>
            <a:off x="260750" y="1687075"/>
            <a:ext cx="6940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Existem basicamente dois tipos de laços de repetição em Python: 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 usado quando não sabemos exatamente quantas vezes o bloco será repetido, assim será definida uma determinada condição e quando essa for atingida o bloco se encerrará;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 usado quando sabemos quantas vezes o bloco será repetido, como por exemplo se desejarmos que o código seja executado dez vezes.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0" name="Google Shape;280;p3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3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2" name="Google Shape;2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325" y="147675"/>
            <a:ext cx="1842151" cy="122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0" name="Google Shape;290;p4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4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4"/>
          <p:cNvSpPr txBox="1"/>
          <p:nvPr/>
        </p:nvSpPr>
        <p:spPr>
          <a:xfrm>
            <a:off x="260750" y="1534675"/>
            <a:ext cx="873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For é uma estrutura de repetição utilizada quando se sabe a quantidade de repetições que será realizada.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Essa estrutura é muito utilizada para criar contadores.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4"/>
          <p:cNvSpPr txBox="1"/>
          <p:nvPr/>
        </p:nvSpPr>
        <p:spPr>
          <a:xfrm>
            <a:off x="1533725" y="3732725"/>
            <a:ext cx="4849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7"/>
              <a:buFont typeface="Arial"/>
              <a:buNone/>
            </a:pPr>
            <a:r>
              <a:rPr b="0" i="0" lang="pt-BR" sz="26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variavel </a:t>
            </a:r>
            <a:r>
              <a:rPr b="0" i="0" lang="pt-BR" sz="2607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(0, 0, 0):</a:t>
            </a:r>
            <a:endParaRPr b="0" i="0" sz="26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4"/>
          <p:cNvSpPr txBox="1"/>
          <p:nvPr/>
        </p:nvSpPr>
        <p:spPr>
          <a:xfrm>
            <a:off x="6621975" y="2955050"/>
            <a:ext cx="109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7"/>
              <a:buFont typeface="Arial"/>
              <a:buNone/>
            </a:pPr>
            <a:r>
              <a:rPr b="0" i="0" lang="pt-BR" sz="21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Início</a:t>
            </a:r>
            <a:endParaRPr b="0" i="0" sz="21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4"/>
          <p:cNvSpPr txBox="1"/>
          <p:nvPr/>
        </p:nvSpPr>
        <p:spPr>
          <a:xfrm>
            <a:off x="6621975" y="3509750"/>
            <a:ext cx="109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7"/>
              <a:buFont typeface="Arial"/>
              <a:buNone/>
            </a:pPr>
            <a:r>
              <a:rPr b="0" i="0" lang="pt-BR" sz="21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Fim</a:t>
            </a:r>
            <a:endParaRPr b="0" i="0" sz="21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4"/>
          <p:cNvSpPr txBox="1"/>
          <p:nvPr/>
        </p:nvSpPr>
        <p:spPr>
          <a:xfrm>
            <a:off x="6621975" y="4064450"/>
            <a:ext cx="109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7"/>
              <a:buFont typeface="Arial"/>
              <a:buNone/>
            </a:pPr>
            <a:r>
              <a:rPr b="0" i="0" lang="pt-BR" sz="20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Passo</a:t>
            </a:r>
            <a:endParaRPr b="0" i="0" sz="20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97" name="Google Shape;297;p4"/>
          <p:cNvCxnSpPr>
            <a:stCxn id="294" idx="1"/>
          </p:cNvCxnSpPr>
          <p:nvPr/>
        </p:nvCxnSpPr>
        <p:spPr>
          <a:xfrm flipH="1">
            <a:off x="5208075" y="3206000"/>
            <a:ext cx="1413900" cy="503400"/>
          </a:xfrm>
          <a:prstGeom prst="bentConnector3">
            <a:avLst>
              <a:gd fmla="val 9922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4"/>
          <p:cNvSpPr/>
          <p:nvPr/>
        </p:nvSpPr>
        <p:spPr>
          <a:xfrm>
            <a:off x="5542475" y="3550250"/>
            <a:ext cx="1090842" cy="181675"/>
          </a:xfrm>
          <a:custGeom>
            <a:rect b="b" l="l" r="r" t="t"/>
            <a:pathLst>
              <a:path extrusionOk="0" h="7267" w="65408">
                <a:moveTo>
                  <a:pt x="65408" y="0"/>
                </a:moveTo>
                <a:lnTo>
                  <a:pt x="0" y="0"/>
                </a:lnTo>
                <a:lnTo>
                  <a:pt x="0" y="7267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"/>
          <p:cNvSpPr/>
          <p:nvPr/>
        </p:nvSpPr>
        <p:spPr>
          <a:xfrm>
            <a:off x="5927450" y="4170151"/>
            <a:ext cx="697137" cy="115486"/>
          </a:xfrm>
          <a:custGeom>
            <a:rect b="b" l="l" r="r" t="t"/>
            <a:pathLst>
              <a:path extrusionOk="0" h="13324" w="50353">
                <a:moveTo>
                  <a:pt x="50353" y="13324"/>
                </a:moveTo>
                <a:lnTo>
                  <a:pt x="0" y="13324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00" name="Google Shape;300;p4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4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2" name="Google Shape;3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650" y="44225"/>
            <a:ext cx="1669600" cy="16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For - Omitindo Argumentos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2" name="Google Shape;312;p5"/>
          <p:cNvSpPr txBox="1"/>
          <p:nvPr/>
        </p:nvSpPr>
        <p:spPr>
          <a:xfrm>
            <a:off x="260750" y="1610875"/>
            <a:ext cx="873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Existem variações que possibilitam omitir os argumentos como início, fim e passo: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Caso o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PASSO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seja omitido, o valor padrão é 1;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Caso o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FIM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o </a:t>
            </a:r>
            <a:r>
              <a:rPr b="0" i="0" lang="pt-BR" sz="1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PASSO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seja omitido, a repetição começa em 0 e vai até o valor apresentado.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p5"/>
          <p:cNvSpPr txBox="1"/>
          <p:nvPr/>
        </p:nvSpPr>
        <p:spPr>
          <a:xfrm>
            <a:off x="1057275" y="3275525"/>
            <a:ext cx="4792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7"/>
              <a:buFont typeface="Arial"/>
              <a:buNone/>
            </a:pPr>
            <a:r>
              <a:rPr b="0" i="0" lang="pt-BR" sz="26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variavel </a:t>
            </a:r>
            <a:r>
              <a:rPr b="0" i="0" lang="pt-BR" sz="2607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(10):</a:t>
            </a:r>
            <a:endParaRPr b="0" i="0" sz="26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4" name="Google Shape;314;p5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5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1038075" y="4344050"/>
            <a:ext cx="47928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7"/>
              <a:buFont typeface="Arial"/>
              <a:buNone/>
            </a:pPr>
            <a:r>
              <a:rPr b="0" i="0" lang="pt-BR" sz="26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variavel </a:t>
            </a:r>
            <a:r>
              <a:rPr b="0" i="0" lang="pt-BR" sz="2607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(0, 10):</a:t>
            </a:r>
            <a:endParaRPr b="0" i="0" sz="26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6193725" y="3249425"/>
            <a:ext cx="1969200" cy="5541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EAE5EB"/>
          </a:solidFill>
          <a:ln cap="flat" cmpd="sng" w="9525">
            <a:solidFill>
              <a:srgbClr val="1B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Conta de 0 até 10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6193725" y="4317950"/>
            <a:ext cx="1969200" cy="5541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EAE5EB"/>
          </a:solidFill>
          <a:ln cap="flat" cmpd="sng" w="9525">
            <a:solidFill>
              <a:srgbClr val="1B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Conta de 0 até 10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9" name="Google Shape;3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475" y="-32350"/>
            <a:ext cx="1784550" cy="17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p6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6"/>
          <p:cNvSpPr txBox="1"/>
          <p:nvPr/>
        </p:nvSpPr>
        <p:spPr>
          <a:xfrm>
            <a:off x="260750" y="1610875"/>
            <a:ext cx="8730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for por padrão faz uma contagem progressiva, já que o valor do passo é positivo por padrão, mas é possível fazer contagens regressivas.</a:t>
            </a:r>
            <a:b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fazer contagens regressivas, basta colocar um início maior que o fim e deixar o passo negativo.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6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For - Contagem Regressiva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6"/>
          <p:cNvSpPr txBox="1"/>
          <p:nvPr/>
        </p:nvSpPr>
        <p:spPr>
          <a:xfrm>
            <a:off x="1381325" y="3732725"/>
            <a:ext cx="50997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7"/>
              <a:buFont typeface="Arial"/>
              <a:buNone/>
            </a:pPr>
            <a:r>
              <a:rPr b="0" i="0" lang="pt-BR" sz="26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variavel </a:t>
            </a:r>
            <a:r>
              <a:rPr b="0" i="0" lang="pt-BR" sz="2607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60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(10, 0, -1):</a:t>
            </a:r>
            <a:endParaRPr b="0" i="0" sz="26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6"/>
          <p:cNvSpPr txBox="1"/>
          <p:nvPr/>
        </p:nvSpPr>
        <p:spPr>
          <a:xfrm>
            <a:off x="6621975" y="2955050"/>
            <a:ext cx="109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7"/>
              <a:buFont typeface="Arial"/>
              <a:buNone/>
            </a:pPr>
            <a:r>
              <a:rPr b="0" i="0" lang="pt-BR" sz="21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Início</a:t>
            </a:r>
            <a:endParaRPr b="0" i="0" sz="21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6621975" y="3509750"/>
            <a:ext cx="109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7"/>
              <a:buFont typeface="Arial"/>
              <a:buNone/>
            </a:pPr>
            <a:r>
              <a:rPr b="0" i="0" lang="pt-BR" sz="21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Fim</a:t>
            </a:r>
            <a:endParaRPr b="0" i="0" sz="21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6621975" y="4064450"/>
            <a:ext cx="109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007"/>
              <a:buFont typeface="Arial"/>
              <a:buNone/>
            </a:pPr>
            <a:r>
              <a:rPr b="0" i="0" lang="pt-BR" sz="2007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Passo</a:t>
            </a:r>
            <a:endParaRPr b="0" i="0" sz="200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34" name="Google Shape;334;p6"/>
          <p:cNvCxnSpPr>
            <a:stCxn id="331" idx="1"/>
          </p:cNvCxnSpPr>
          <p:nvPr/>
        </p:nvCxnSpPr>
        <p:spPr>
          <a:xfrm flipH="1">
            <a:off x="5067975" y="3206000"/>
            <a:ext cx="1554000" cy="589500"/>
          </a:xfrm>
          <a:prstGeom prst="bentConnector3">
            <a:avLst>
              <a:gd fmla="val 993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6"/>
          <p:cNvSpPr/>
          <p:nvPr/>
        </p:nvSpPr>
        <p:spPr>
          <a:xfrm>
            <a:off x="5542475" y="3550250"/>
            <a:ext cx="1090842" cy="181675"/>
          </a:xfrm>
          <a:custGeom>
            <a:rect b="b" l="l" r="r" t="t"/>
            <a:pathLst>
              <a:path extrusionOk="0" h="7267" w="65408">
                <a:moveTo>
                  <a:pt x="65408" y="0"/>
                </a:moveTo>
                <a:lnTo>
                  <a:pt x="0" y="0"/>
                </a:lnTo>
                <a:lnTo>
                  <a:pt x="0" y="7267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6"/>
          <p:cNvSpPr/>
          <p:nvPr/>
        </p:nvSpPr>
        <p:spPr>
          <a:xfrm>
            <a:off x="5894400" y="4264950"/>
            <a:ext cx="730244" cy="20686"/>
          </a:xfrm>
          <a:custGeom>
            <a:rect b="b" l="l" r="r" t="t"/>
            <a:pathLst>
              <a:path extrusionOk="0" h="13324" w="50353">
                <a:moveTo>
                  <a:pt x="50353" y="13324"/>
                </a:moveTo>
                <a:lnTo>
                  <a:pt x="0" y="13324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37" name="Google Shape;337;p6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6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9" name="Google Shape;3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2125" y="77000"/>
            <a:ext cx="1533875" cy="15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7" name="Google Shape;347;p7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8" name="Google Shape;348;p7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For - Exemplo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7"/>
          <p:cNvSpPr txBox="1"/>
          <p:nvPr/>
        </p:nvSpPr>
        <p:spPr>
          <a:xfrm>
            <a:off x="260750" y="1687075"/>
            <a:ext cx="8730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valor </a:t>
            </a: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0" i="0" lang="pt-BR" sz="2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10</a:t>
            </a:r>
            <a:r>
              <a:rPr b="0" i="0" lang="pt-BR" sz="2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1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valor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# 0, 1, 2, 3, 4, 5, 6, 7, 8, 9</a:t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valor </a:t>
            </a: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valor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# 0, 1, 2, 3, 4, 5, 6, 7, 8, 9</a:t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valor </a:t>
            </a: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in range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r>
              <a:rPr b="0" i="0" lang="pt-BR" sz="2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0</a:t>
            </a:r>
            <a:r>
              <a:rPr b="0" i="0" lang="pt-BR" sz="2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 -1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b="0" i="0" lang="pt-BR" sz="2200" u="none" cap="none" strike="noStrike">
                <a:solidFill>
                  <a:srgbClr val="6A0DAD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b="0" i="0" lang="pt-BR" sz="2200" u="none" cap="none" strike="noStrike">
                <a:solidFill>
                  <a:srgbClr val="F1C232"/>
                </a:solidFill>
                <a:latin typeface="Poppins"/>
                <a:ea typeface="Poppins"/>
                <a:cs typeface="Poppins"/>
                <a:sym typeface="Poppins"/>
              </a:rPr>
              <a:t>valor</a:t>
            </a:r>
            <a:r>
              <a:rPr b="0" i="0" lang="pt-BR" sz="2200" u="none" cap="none" strike="noStrike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0" i="0" lang="pt-BR" sz="22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# 10, 9, 8, 7, 6, 5, 4, 3, 2, 1</a:t>
            </a:r>
            <a:endParaRPr b="0" i="0" sz="22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50" name="Google Shape;350;p7"/>
          <p:cNvCxnSpPr/>
          <p:nvPr/>
        </p:nvCxnSpPr>
        <p:spPr>
          <a:xfrm flipH="1" rot="10800000">
            <a:off x="208525" y="668475"/>
            <a:ext cx="6940500" cy="207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7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6505600" y="1623950"/>
            <a:ext cx="1911300" cy="7725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EAE5EB"/>
          </a:solidFill>
          <a:ln cap="flat" cmpd="sng" w="9525">
            <a:solidFill>
              <a:srgbClr val="1B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Conta de 0 até 10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6505600" y="2707800"/>
            <a:ext cx="1911300" cy="7725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EAE5EB"/>
          </a:solidFill>
          <a:ln cap="flat" cmpd="sng" w="9525">
            <a:solidFill>
              <a:srgbClr val="1B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Conta de 0 até 10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7"/>
          <p:cNvSpPr/>
          <p:nvPr/>
        </p:nvSpPr>
        <p:spPr>
          <a:xfrm>
            <a:off x="6505600" y="3794100"/>
            <a:ext cx="1911300" cy="772500"/>
          </a:xfrm>
          <a:prstGeom prst="doubleWave">
            <a:avLst>
              <a:gd fmla="val 6250" name="adj1"/>
              <a:gd fmla="val 0" name="adj2"/>
            </a:avLst>
          </a:prstGeom>
          <a:solidFill>
            <a:srgbClr val="EAE5EB"/>
          </a:solidFill>
          <a:ln cap="flat" cmpd="sng" w="9525">
            <a:solidFill>
              <a:srgbClr val="1B19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rgbClr val="723189"/>
                </a:solidFill>
                <a:latin typeface="Poppins"/>
                <a:ea typeface="Poppins"/>
                <a:cs typeface="Poppins"/>
                <a:sym typeface="Poppins"/>
              </a:rPr>
              <a:t>Conta de 10 até 1</a:t>
            </a:r>
            <a:endParaRPr b="1" i="0" sz="1500" u="none" cap="none" strike="noStrike">
              <a:solidFill>
                <a:srgbClr val="72318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5" name="Google Shape;3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225" y="229400"/>
            <a:ext cx="1082374" cy="10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"/>
          <p:cNvSpPr txBox="1"/>
          <p:nvPr/>
        </p:nvSpPr>
        <p:spPr>
          <a:xfrm>
            <a:off x="215725" y="1630375"/>
            <a:ext cx="6049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Faça um laço de repetição que printe os número de 1 até 20.</a:t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programa que print na tela a mensagem “olá mundo” 10 vezes.</a:t>
            </a:r>
            <a:endParaRPr b="0" i="0" sz="16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Font typeface="Poppins"/>
              <a:buAutoNum type="arabicPeriod"/>
            </a:pPr>
            <a:r>
              <a:rPr b="0" i="0" lang="pt-BR" sz="16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Faça um laço de repetição que printe os números de 0 até 100, porém pulando de dois em dois.</a:t>
            </a:r>
            <a:endParaRPr b="0" i="0" sz="16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Faça um laço de repetição que irá rodar 5 vezes e a cada volta ele terá que usar um input para pedir um número , mas somente print em tela os números maiores que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4" name="Google Shape;364;p8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8"/>
          <p:cNvSpPr txBox="1"/>
          <p:nvPr>
            <p:ph type="title"/>
          </p:nvPr>
        </p:nvSpPr>
        <p:spPr>
          <a:xfrm>
            <a:off x="342725" y="8800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6" name="Google Shape;3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7024" y="116925"/>
            <a:ext cx="2528475" cy="252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8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8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Laços de Repetição com Python 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9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376" name="Google Shape;376;p9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8" name="Google Shape;378;p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9"/>
          <p:cNvSpPr txBox="1"/>
          <p:nvPr/>
        </p:nvSpPr>
        <p:spPr>
          <a:xfrm>
            <a:off x="351800" y="833875"/>
            <a:ext cx="85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26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endParaRPr b="1" i="0" sz="30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9"/>
          <p:cNvSpPr txBox="1"/>
          <p:nvPr/>
        </p:nvSpPr>
        <p:spPr>
          <a:xfrm>
            <a:off x="260750" y="1610875"/>
            <a:ext cx="873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While é uma estrutura de repetição utilizada quando não se sabe a quantidade de repetições que será realizada.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Essa estrutura é muito utilizada para criar loops infinitos.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2" name="Google Shape;382;p9"/>
          <p:cNvSpPr txBox="1"/>
          <p:nvPr/>
        </p:nvSpPr>
        <p:spPr>
          <a:xfrm>
            <a:off x="1914725" y="3808925"/>
            <a:ext cx="41910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7"/>
              <a:buFont typeface="Arial"/>
              <a:buNone/>
            </a:pPr>
            <a:r>
              <a:rPr b="0" i="0" lang="pt-BR" sz="2607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while </a:t>
            </a:r>
            <a:r>
              <a:rPr b="0" i="0" lang="pt-BR" sz="2607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condição:</a:t>
            </a:r>
            <a:endParaRPr b="0" i="0" sz="2607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9"/>
          <p:cNvSpPr txBox="1"/>
          <p:nvPr/>
        </p:nvSpPr>
        <p:spPr>
          <a:xfrm>
            <a:off x="5135200" y="3274450"/>
            <a:ext cx="17808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n1 &lt; 100:</a:t>
            </a:r>
            <a:endParaRPr b="0" i="0" sz="25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7"/>
              <a:buFont typeface="Arial"/>
              <a:buNone/>
            </a:pPr>
            <a:r>
              <a:t/>
            </a:r>
            <a:endParaRPr b="0" i="0" sz="3607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9"/>
          <p:cNvSpPr txBox="1"/>
          <p:nvPr/>
        </p:nvSpPr>
        <p:spPr>
          <a:xfrm>
            <a:off x="5135200" y="4017550"/>
            <a:ext cx="1804500" cy="50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n1 != 100:</a:t>
            </a:r>
            <a:endParaRPr b="0" i="0" sz="2500" u="none" cap="none" strike="noStrike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607"/>
              <a:buFont typeface="Arial"/>
              <a:buNone/>
            </a:pPr>
            <a:r>
              <a:t/>
            </a:r>
            <a:endParaRPr b="0" i="0" sz="3607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3697525" y="3644200"/>
            <a:ext cx="1443775" cy="240625"/>
          </a:xfrm>
          <a:custGeom>
            <a:rect b="b" l="l" r="r" t="t"/>
            <a:pathLst>
              <a:path extrusionOk="0" h="9625" w="57751">
                <a:moveTo>
                  <a:pt x="57751" y="0"/>
                </a:moveTo>
                <a:lnTo>
                  <a:pt x="0" y="0"/>
                </a:lnTo>
                <a:lnTo>
                  <a:pt x="0" y="9625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9"/>
          <p:cNvSpPr/>
          <p:nvPr/>
        </p:nvSpPr>
        <p:spPr>
          <a:xfrm>
            <a:off x="3710400" y="4297325"/>
            <a:ext cx="1439500" cy="116025"/>
          </a:xfrm>
          <a:custGeom>
            <a:rect b="b" l="l" r="r" t="t"/>
            <a:pathLst>
              <a:path extrusionOk="0" h="4641" w="57580">
                <a:moveTo>
                  <a:pt x="57580" y="4641"/>
                </a:moveTo>
                <a:lnTo>
                  <a:pt x="0" y="4641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87" name="Google Shape;387;p9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9"/>
          <p:cNvSpPr txBox="1"/>
          <p:nvPr/>
        </p:nvSpPr>
        <p:spPr>
          <a:xfrm>
            <a:off x="609600" y="228600"/>
            <a:ext cx="7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 Full Stack - Lógica de Programação | Aula 02 - Laços de Repetição com Python 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