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  <p:sldMasterId id="2147483682" r:id="rId7"/>
    <p:sldMasterId id="214748369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y="5143500" cx="9144000"/>
  <p:notesSz cx="6858000" cy="9144000"/>
  <p:embeddedFontLst>
    <p:embeddedFont>
      <p:font typeface="Play"/>
      <p:regular r:id="rId44"/>
      <p:bold r:id="rId45"/>
    </p:embeddedFont>
    <p:embeddedFont>
      <p:font typeface="Poppins"/>
      <p:regular r:id="rId46"/>
      <p:bold r:id="rId47"/>
      <p:italic r:id="rId48"/>
      <p:boldItalic r:id="rId49"/>
    </p:embeddedFon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hhM+z/VvtPBlqSmr2ellErBL/l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248BBB-706A-4503-AB43-2A9DDB7580C5}">
  <a:tblStyle styleId="{63248BBB-706A-4503-AB43-2A9DDB7580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font" Target="fonts/Play-regular.fntdata"/><Relationship Id="rId43" Type="http://schemas.openxmlformats.org/officeDocument/2006/relationships/slide" Target="slides/slide34.xml"/><Relationship Id="rId46" Type="http://schemas.openxmlformats.org/officeDocument/2006/relationships/font" Target="fonts/Poppins-regular.fntdata"/><Relationship Id="rId45" Type="http://schemas.openxmlformats.org/officeDocument/2006/relationships/font" Target="fonts/Pl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font" Target="fonts/Poppins-italic.fntdata"/><Relationship Id="rId47" Type="http://schemas.openxmlformats.org/officeDocument/2006/relationships/font" Target="fonts/Poppins-bold.fntdata"/><Relationship Id="rId49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2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3" name="Google Shape;62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6" name="Google Shape;76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9" name="Google Shape;77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2" name="Google Shape;79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6" name="Google Shape;80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1" name="Google Shape;82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5" name="Google Shape;835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5" name="Google Shape;855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8" name="Google Shape;868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2" name="Google Shape;88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1" name="Google Shape;901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0" name="Google Shape;92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9" name="Google Shape;939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2" name="Google Shape;952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5" name="Google Shape;965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9" name="Google Shape;979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6" name="Google Shape;996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1" name="Google Shape;1011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4" name="Google Shape;1024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8" name="Google Shape;1038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2" name="Google Shape;1052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4" name="Google Shape;65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6" name="Google Shape;1066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3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0" name="Google Shape;1080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4" name="Google Shape;109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7" name="Google Shape;1107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0" name="Google Shape;1120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0" name="Google Shape;67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3" name="Google Shape;72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8" name="Google Shape;73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3" name="Google Shape;75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6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36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36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16" name="Google Shape;16;p36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36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50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50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50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5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5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5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5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50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50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50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50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1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5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51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51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5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51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51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52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52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5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5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5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52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3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53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5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53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53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5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53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5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4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54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54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54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54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54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5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5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5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5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5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6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187" name="Google Shape;187;p56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56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56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56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5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5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5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8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5" name="Google Shape;205;p38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6" name="Google Shape;206;p38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7" name="Google Shape;207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8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1" name="Google Shape;211;p38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12" name="Google Shape;212;p38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38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7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57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8" name="Google Shape;228;p57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9" name="Google Shape;229;p57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30" name="Google Shape;230;p5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5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2" name="Google Shape;232;p57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2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42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42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2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42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0" name="Google Shape;30;p42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5" name="Google Shape;235;p5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5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5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8" name="Google Shape;238;p5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58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58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9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59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59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6" name="Google Shape;246;p59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47" name="Google Shape;247;p59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48" name="Google Shape;248;p59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59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9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1" name="Google Shape;251;p59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52" name="Google Shape;252;p59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59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5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5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5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59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0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60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1" name="Google Shape;261;p60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2" name="Google Shape;262;p60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3" name="Google Shape;263;p60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4" name="Google Shape;264;p6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6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6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60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0" name="Google Shape;270;p61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61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8627"/>
                </a:srgbClr>
              </a:gs>
              <a:gs pos="100000">
                <a:srgbClr val="1B192E">
                  <a:alpha val="68627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62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4" name="Google Shape;274;p62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62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62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62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6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6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6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3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5" name="Google Shape;285;p63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286" name="Google Shape;286;p6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63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6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63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63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63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2" name="Google Shape;292;p6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6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4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64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64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64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00" name="Google Shape;300;p64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4" name="Google Shape;304;p64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5" name="Google Shape;305;p64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64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64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64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64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64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64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64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64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64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64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6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6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65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21" name="Google Shape;321;p6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6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6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6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5" name="Google Shape;325;p65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65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65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65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65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0" name="Google Shape;330;p65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65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65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65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65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6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66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66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6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6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66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67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6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6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6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67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67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67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5" name="Google Shape;355;p67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356" name="Google Shape;356;p67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67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67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67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" name="Google Shape;34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4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3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8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2" name="Google Shape;362;p68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363" name="Google Shape;363;p68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68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p68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68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68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6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6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6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6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6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0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377" name="Google Shape;377;p70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70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70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70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1" name="Google Shape;381;p70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7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7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7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93" name="Google Shape;393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4" name="Google Shape;394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5" name="Google Shape;395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p41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p41"/>
          <p:cNvSpPr txBox="1"/>
          <p:nvPr>
            <p:ph type="ctrTitle"/>
          </p:nvPr>
        </p:nvSpPr>
        <p:spPr>
          <a:xfrm>
            <a:off x="413147" y="411956"/>
            <a:ext cx="4077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9" name="Google Shape;399;p41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>
            <p:ph type="ctrTitle"/>
          </p:nvPr>
        </p:nvSpPr>
        <p:spPr>
          <a:xfrm>
            <a:off x="5999561" y="788663"/>
            <a:ext cx="26742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2" name="Google Shape;402;p71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03" name="Google Shape;403;p71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4" name="Google Shape;404;p71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405" name="Google Shape;405;p71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0" name="Google Shape;410;p72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1" name="Google Shape;411;p72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2" name="Google Shape;412;p72"/>
          <p:cNvSpPr/>
          <p:nvPr>
            <p:ph idx="3" type="pic"/>
          </p:nvPr>
        </p:nvSpPr>
        <p:spPr>
          <a:xfrm>
            <a:off x="6688931" y="447294"/>
            <a:ext cx="1698000" cy="169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3" name="Google Shape;413;p72"/>
          <p:cNvSpPr/>
          <p:nvPr>
            <p:ph idx="4" type="pic"/>
          </p:nvPr>
        </p:nvSpPr>
        <p:spPr>
          <a:xfrm>
            <a:off x="6818709" y="2493550"/>
            <a:ext cx="2202900" cy="220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4" name="Google Shape;414;p7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7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7" name="Google Shape;417;p72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8" name="Google Shape;418;p72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419" name="Google Shape;419;p72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0" name="Google Shape;420;p72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3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p73"/>
          <p:cNvSpPr/>
          <p:nvPr/>
        </p:nvSpPr>
        <p:spPr>
          <a:xfrm>
            <a:off x="8588709" y="4370909"/>
            <a:ext cx="2841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" name="Google Shape;424;p73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413148" y="1298531"/>
            <a:ext cx="4077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6" name="Google Shape;426;p73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7" name="Google Shape;427;p73"/>
          <p:cNvSpPr txBox="1"/>
          <p:nvPr>
            <p:ph idx="3" type="body"/>
          </p:nvPr>
        </p:nvSpPr>
        <p:spPr>
          <a:xfrm>
            <a:off x="4659018" y="1298531"/>
            <a:ext cx="4077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8" name="Google Shape;428;p73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9" name="Google Shape;429;p7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0" name="Google Shape;430;p7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1" name="Google Shape;431;p7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ctrTitle"/>
          </p:nvPr>
        </p:nvSpPr>
        <p:spPr>
          <a:xfrm>
            <a:off x="413147" y="411956"/>
            <a:ext cx="4077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4" name="Google Shape;434;p74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5" name="Google Shape;435;p74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36" name="Google Shape;436;p74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437" name="Google Shape;437;p74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438" name="Google Shape;438;p74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9" name="Google Shape;439;p74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0" name="Google Shape;440;p74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41" name="Google Shape;441;p74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442" name="Google Shape;442;p74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3" name="Google Shape;443;p74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4" name="Google Shape;444;p7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5" name="Google Shape;445;p7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6" name="Google Shape;446;p7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7" name="Google Shape;447;p74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"/>
          <p:cNvSpPr txBox="1"/>
          <p:nvPr>
            <p:ph type="title"/>
          </p:nvPr>
        </p:nvSpPr>
        <p:spPr>
          <a:xfrm>
            <a:off x="413147" y="3380400"/>
            <a:ext cx="3375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0" name="Google Shape;450;p75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1" name="Google Shape;451;p75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2" name="Google Shape;452;p75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3" name="Google Shape;453;p75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4" name="Google Shape;454;p7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5" name="Google Shape;455;p7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3946808" y="3381375"/>
            <a:ext cx="4665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60" name="Google Shape;460;p76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1" name="Google Shape;461;p76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4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77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464" name="Google Shape;464;p77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5" name="Google Shape;465;p77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77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7" name="Google Shape;467;p77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8" name="Google Shape;468;p77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9" name="Google Shape;469;p77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0" name="Google Shape;470;p7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1" name="Google Shape;471;p7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2" name="Google Shape;472;p7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type="title"/>
          </p:nvPr>
        </p:nvSpPr>
        <p:spPr>
          <a:xfrm>
            <a:off x="413148" y="411956"/>
            <a:ext cx="26745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75" name="Google Shape;475;p78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476" name="Google Shape;476;p78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Google Shape;479;p78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78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1" name="Google Shape;481;p78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82" name="Google Shape;482;p7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3" name="Google Shape;483;p7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4" name="Google Shape;484;p7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79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79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89" name="Google Shape;489;p79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490" name="Google Shape;490;p7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1" name="Google Shape;491;p7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2" name="Google Shape;492;p7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3" name="Google Shape;493;p7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4" name="Google Shape;494;p79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5" name="Google Shape;495;p79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6" name="Google Shape;496;p79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7" name="Google Shape;497;p79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98" name="Google Shape;498;p79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9" name="Google Shape;499;p79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0" name="Google Shape;500;p79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1" name="Google Shape;501;p79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2" name="Google Shape;502;p79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3" name="Google Shape;503;p79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4" name="Google Shape;504;p79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5" name="Google Shape;505;p79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6" name="Google Shape;506;p7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7" name="Google Shape;507;p7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8" name="Google Shape;508;p7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80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511" name="Google Shape;511;p8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2" name="Google Shape;512;p8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3" name="Google Shape;513;p8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4" name="Google Shape;514;p8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5" name="Google Shape;515;p80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80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80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8" name="Google Shape;518;p80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9" name="Google Shape;519;p80"/>
          <p:cNvSpPr txBox="1"/>
          <p:nvPr>
            <p:ph idx="1" type="body"/>
          </p:nvPr>
        </p:nvSpPr>
        <p:spPr>
          <a:xfrm>
            <a:off x="413148" y="1298531"/>
            <a:ext cx="2673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0" name="Google Shape;520;p80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1" name="Google Shape;521;p80"/>
          <p:cNvSpPr txBox="1"/>
          <p:nvPr>
            <p:ph idx="3" type="body"/>
          </p:nvPr>
        </p:nvSpPr>
        <p:spPr>
          <a:xfrm>
            <a:off x="3256180" y="1298531"/>
            <a:ext cx="267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2" name="Google Shape;522;p80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3" name="Google Shape;523;p80"/>
          <p:cNvSpPr txBox="1"/>
          <p:nvPr>
            <p:ph idx="5" type="body"/>
          </p:nvPr>
        </p:nvSpPr>
        <p:spPr>
          <a:xfrm>
            <a:off x="6104744" y="1298531"/>
            <a:ext cx="267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4" name="Google Shape;524;p80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5" name="Google Shape;525;p8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6" name="Google Shape;526;p8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8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413147" y="3381375"/>
            <a:ext cx="3375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0" name="Google Shape;530;p81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1" name="Google Shape;531;p81"/>
          <p:cNvSpPr txBox="1"/>
          <p:nvPr>
            <p:ph idx="1" type="body"/>
          </p:nvPr>
        </p:nvSpPr>
        <p:spPr>
          <a:xfrm>
            <a:off x="3946808" y="3381375"/>
            <a:ext cx="4665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2" name="Google Shape;532;p8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8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4" name="Google Shape;534;p8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5" name="Google Shape;535;p81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82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39" name="Google Shape;539;p8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0" name="Google Shape;540;p8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1" name="Google Shape;541;p8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2" name="Google Shape;542;p82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82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82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45" name="Google Shape;545;p82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546" name="Google Shape;546;p82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7" name="Google Shape;547;p82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8" name="Google Shape;548;p82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9" name="Google Shape;549;p82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2" name="Google Shape;552;p83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553" name="Google Shape;553;p83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4" name="Google Shape;554;p83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55" name="Google Shape;555;p83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6" name="Google Shape;556;p83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7" name="Google Shape;557;p83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8" name="Google Shape;558;p8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9" name="Google Shape;559;p8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0" name="Google Shape;560;p8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3" name="Google Shape;563;p8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4" name="Google Shape;564;p8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85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567" name="Google Shape;567;p85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8" name="Google Shape;568;p85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69" name="Google Shape;569;p85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0" name="Google Shape;570;p85"/>
          <p:cNvSpPr txBox="1"/>
          <p:nvPr>
            <p:ph idx="1" type="body"/>
          </p:nvPr>
        </p:nvSpPr>
        <p:spPr>
          <a:xfrm>
            <a:off x="3221831" y="1312545"/>
            <a:ext cx="5509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1" name="Google Shape;571;p85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72" name="Google Shape;572;p8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3" name="Google Shape;573;p8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4" name="Google Shape;574;p8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1" name="Google Shape;581;p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2" name="Google Shape;582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45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45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45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58" name="Google Shape;58;p45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45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45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45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62" name="Google Shape;62;p4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4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45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5" name="Google Shape;585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9" name="Google Shape;58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2" name="Google Shape;592;p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3" name="Google Shape;593;p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4" name="Google Shape;594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1" name="Google Shape;601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8" name="Google Shape;608;p9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9" name="Google Shape;609;p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0" name="Google Shape;610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3" name="Google Shape;613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6" name="Google Shape;616;p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7" name="Google Shape;617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46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46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46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46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46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47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8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48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48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48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48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4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49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96" name="Google Shape;96;p4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49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4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49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49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49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4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8" name="Google Shape;388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9" name="Google Shape;389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0" name="Google Shape;390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"/>
          <p:cNvSpPr/>
          <p:nvPr/>
        </p:nvSpPr>
        <p:spPr>
          <a:xfrm>
            <a:off x="646750" y="464780"/>
            <a:ext cx="2252158" cy="1353297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1" l="-16055" r="-16065" t="-45773"/>
            </a:stretch>
          </a:blipFill>
          <a:ln>
            <a:noFill/>
          </a:ln>
        </p:spPr>
      </p:sp>
      <p:sp>
        <p:nvSpPr>
          <p:cNvPr id="627" name="Google Shape;627;p1"/>
          <p:cNvSpPr txBox="1"/>
          <p:nvPr/>
        </p:nvSpPr>
        <p:spPr>
          <a:xfrm>
            <a:off x="4775802" y="852575"/>
            <a:ext cx="10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5781701" y="852438"/>
            <a:ext cx="359631" cy="308068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9" name="Google Shape;629;p1"/>
          <p:cNvSpPr txBox="1"/>
          <p:nvPr/>
        </p:nvSpPr>
        <p:spPr>
          <a:xfrm>
            <a:off x="4725200" y="1006475"/>
            <a:ext cx="37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"/>
          <p:cNvSpPr txBox="1"/>
          <p:nvPr/>
        </p:nvSpPr>
        <p:spPr>
          <a:xfrm>
            <a:off x="6257351" y="852563"/>
            <a:ext cx="128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0" y="2484300"/>
            <a:ext cx="9144000" cy="15243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38245">
            <a:off x="1720822" y="2852739"/>
            <a:ext cx="3000454" cy="22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"/>
          <p:cNvSpPr/>
          <p:nvPr/>
        </p:nvSpPr>
        <p:spPr>
          <a:xfrm rot="500062">
            <a:off x="4881893" y="1790345"/>
            <a:ext cx="3114809" cy="34312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4" name="Google Shape;634;p1"/>
          <p:cNvSpPr txBox="1"/>
          <p:nvPr/>
        </p:nvSpPr>
        <p:spPr>
          <a:xfrm>
            <a:off x="718596" y="2652725"/>
            <a:ext cx="1280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17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b="1" i="0" sz="17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"/>
          <p:cNvSpPr txBox="1"/>
          <p:nvPr/>
        </p:nvSpPr>
        <p:spPr>
          <a:xfrm>
            <a:off x="695723" y="2796850"/>
            <a:ext cx="590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Lógica em Python</a:t>
            </a:r>
            <a:endParaRPr b="1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718600" y="3566350"/>
            <a:ext cx="1096200" cy="2616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1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04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0" name="Google Shape;770;p1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1" name="Google Shape;771;p1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2" name="Google Shape;7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725" y="2950200"/>
            <a:ext cx="8382775" cy="175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4" name="Google Shape;774;p1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1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3" name="Google Shape;783;p1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4" name="Google Shape;784;p1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p11"/>
          <p:cNvSpPr txBox="1"/>
          <p:nvPr/>
        </p:nvSpPr>
        <p:spPr>
          <a:xfrm>
            <a:off x="317700" y="1592275"/>
            <a:ext cx="587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vários valores e imprima essa lista.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uma lista com 5 valores do mesmo tipo e depois exiba-os na tela 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6" name="Google Shape;7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7" name="Google Shape;787;p1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11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6" name="Google Shape;796;p1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7" name="Google Shape;797;p1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Acessando valores de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8" name="Google Shape;798;p12"/>
          <p:cNvSpPr txBox="1"/>
          <p:nvPr/>
        </p:nvSpPr>
        <p:spPr>
          <a:xfrm>
            <a:off x="108325" y="1620750"/>
            <a:ext cx="594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as listas possuem diversos valores, podemos acessar ou modificar o item de uma lista acessando o seu índice.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primeiro índice da lista sempre inicia com 0 e termina com a quantidade de itens da lista. Também podemos acessar o último item de uma lista que começa com -1.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9" name="Google Shape;7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625" y="1468350"/>
            <a:ext cx="2802450" cy="28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Google Shape;800;p1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1" name="Google Shape;801;p12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p12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0" name="Google Shape;810;p1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1" name="Google Shape;811;p1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Acessando valores de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2" name="Google Shape;8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863625"/>
            <a:ext cx="8388224" cy="18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3" name="Google Shape;813;p13"/>
          <p:cNvCxnSpPr/>
          <p:nvPr/>
        </p:nvCxnSpPr>
        <p:spPr>
          <a:xfrm>
            <a:off x="5661375" y="2485425"/>
            <a:ext cx="1891500" cy="12573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13"/>
          <p:cNvSpPr/>
          <p:nvPr/>
        </p:nvSpPr>
        <p:spPr>
          <a:xfrm>
            <a:off x="2519375" y="1305525"/>
            <a:ext cx="3153600" cy="13149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Para acessar, basta usar o identificador da lista, passando o índice entre os colchetes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15" name="Google Shape;815;p1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13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13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5" name="Google Shape;825;p1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6" name="Google Shape;826;p1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Modificando valores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14"/>
          <p:cNvSpPr txBox="1"/>
          <p:nvPr/>
        </p:nvSpPr>
        <p:spPr>
          <a:xfrm>
            <a:off x="108325" y="1620750"/>
            <a:ext cx="5948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modificar o valor de algum item na lista, basta utilizar o nome da variável e entre colchetes colocar o índice que se deseja acessar e em seguida, atribuir o novo valor, como já é feito em uma variável normalmente.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8" name="Google Shape;8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625" y="1468350"/>
            <a:ext cx="2802450" cy="28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9" name="Google Shape;829;p1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14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1" name="Google Shape;831;p14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9" name="Google Shape;839;p1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0" name="Google Shape;840;p1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Modificando valores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41" name="Google Shape;841;p15"/>
          <p:cNvCxnSpPr/>
          <p:nvPr/>
        </p:nvCxnSpPr>
        <p:spPr>
          <a:xfrm>
            <a:off x="5661375" y="2485425"/>
            <a:ext cx="1891500" cy="12573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42" name="Google Shape;8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025752"/>
            <a:ext cx="8388224" cy="2683148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15"/>
          <p:cNvSpPr/>
          <p:nvPr/>
        </p:nvSpPr>
        <p:spPr>
          <a:xfrm>
            <a:off x="6704950" y="305560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Novo valor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44" name="Google Shape;844;p15"/>
          <p:cNvCxnSpPr>
            <a:stCxn id="843" idx="1"/>
          </p:cNvCxnSpPr>
          <p:nvPr/>
        </p:nvCxnSpPr>
        <p:spPr>
          <a:xfrm rot="10800000">
            <a:off x="4750150" y="3200350"/>
            <a:ext cx="1954800" cy="2769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5" name="Google Shape;845;p15"/>
          <p:cNvSpPr/>
          <p:nvPr/>
        </p:nvSpPr>
        <p:spPr>
          <a:xfrm>
            <a:off x="6647450" y="13919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Valor antigo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46" name="Google Shape;846;p15"/>
          <p:cNvCxnSpPr/>
          <p:nvPr/>
        </p:nvCxnSpPr>
        <p:spPr>
          <a:xfrm flipH="1">
            <a:off x="6111350" y="2070250"/>
            <a:ext cx="564900" cy="4266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7" name="Google Shape;847;p15"/>
          <p:cNvSpPr/>
          <p:nvPr/>
        </p:nvSpPr>
        <p:spPr>
          <a:xfrm>
            <a:off x="1000325" y="137860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Posição acessada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48" name="Google Shape;848;p15"/>
          <p:cNvCxnSpPr>
            <a:stCxn id="847" idx="2"/>
          </p:cNvCxnSpPr>
          <p:nvPr/>
        </p:nvCxnSpPr>
        <p:spPr>
          <a:xfrm>
            <a:off x="1756625" y="2169194"/>
            <a:ext cx="1829100" cy="9621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9" name="Google Shape;849;p1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15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1" name="Google Shape;851;p15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9" name="Google Shape;859;p1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1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1" name="Google Shape;861;p16"/>
          <p:cNvSpPr txBox="1"/>
          <p:nvPr/>
        </p:nvSpPr>
        <p:spPr>
          <a:xfrm>
            <a:off x="317700" y="1592275"/>
            <a:ext cx="587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uma lista com 5 valores quaisquer e exiba o elemento do índice 0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valores numéricos e depois some o número do índice 0 e o últimos elemento da lista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5 valores e depois substitua o elemento que está no índice 3.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2" name="Google Shape;8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1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4" name="Google Shape;864;p16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2" name="Google Shape;872;p1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3" name="Google Shape;873;p1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Fatiamento de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4" name="Google Shape;874;p17"/>
          <p:cNvSpPr txBox="1"/>
          <p:nvPr/>
        </p:nvSpPr>
        <p:spPr>
          <a:xfrm>
            <a:off x="108325" y="1620750"/>
            <a:ext cx="5948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Fatiamento de listas é a extração de um conjunto de elementos contidos numa lista.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extrairmos um conjunto de elementos de uma lista, utilizamos inicialmente, a mesma notação utilizada para a obtenção de um único elemento, porém, ao invés de definirmos somente o elemento que desejamos, informaremos agora, o intervalo desejado.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fatiamento de uma lista se dá utilizando [::] onde se define o início, o fim e o seu passo.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5" name="Google Shape;8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625" y="1468350"/>
            <a:ext cx="2802450" cy="28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6" name="Google Shape;876;p1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7" name="Google Shape;877;p17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8" name="Google Shape;878;p17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6" name="Google Shape;886;p1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7" name="Google Shape;887;p1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Fatiamento de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8" name="Google Shape;8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361650"/>
            <a:ext cx="8388224" cy="23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8"/>
          <p:cNvSpPr/>
          <p:nvPr/>
        </p:nvSpPr>
        <p:spPr>
          <a:xfrm>
            <a:off x="3066050" y="13919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Fim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0" name="Google Shape;890;p18"/>
          <p:cNvCxnSpPr/>
          <p:nvPr/>
        </p:nvCxnSpPr>
        <p:spPr>
          <a:xfrm flipH="1">
            <a:off x="5177025" y="2185575"/>
            <a:ext cx="288300" cy="15222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18"/>
          <p:cNvSpPr/>
          <p:nvPr/>
        </p:nvSpPr>
        <p:spPr>
          <a:xfrm>
            <a:off x="1000325" y="1399225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Início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2" name="Google Shape;892;p18"/>
          <p:cNvCxnSpPr/>
          <p:nvPr/>
        </p:nvCxnSpPr>
        <p:spPr>
          <a:xfrm>
            <a:off x="1756625" y="2169194"/>
            <a:ext cx="2739900" cy="15270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3" name="Google Shape;893;p18"/>
          <p:cNvSpPr/>
          <p:nvPr/>
        </p:nvSpPr>
        <p:spPr>
          <a:xfrm>
            <a:off x="5131775" y="14300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Passo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4" name="Google Shape;894;p18"/>
          <p:cNvCxnSpPr/>
          <p:nvPr/>
        </p:nvCxnSpPr>
        <p:spPr>
          <a:xfrm>
            <a:off x="3933525" y="2095800"/>
            <a:ext cx="966600" cy="16698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5" name="Google Shape;895;p1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6" name="Google Shape;896;p1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7" name="Google Shape;897;p18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5" name="Google Shape;905;p1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6" name="Google Shape;906;p1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Fatiamento de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7" name="Google Shape;9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395100"/>
            <a:ext cx="8388524" cy="23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9"/>
          <p:cNvSpPr/>
          <p:nvPr/>
        </p:nvSpPr>
        <p:spPr>
          <a:xfrm>
            <a:off x="3066050" y="13919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Fim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9" name="Google Shape;909;p19"/>
          <p:cNvCxnSpPr/>
          <p:nvPr/>
        </p:nvCxnSpPr>
        <p:spPr>
          <a:xfrm flipH="1">
            <a:off x="5292225" y="2185575"/>
            <a:ext cx="173100" cy="15339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0" name="Google Shape;910;p19"/>
          <p:cNvSpPr/>
          <p:nvPr/>
        </p:nvSpPr>
        <p:spPr>
          <a:xfrm>
            <a:off x="1000325" y="1399225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Início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11" name="Google Shape;911;p19"/>
          <p:cNvCxnSpPr/>
          <p:nvPr/>
        </p:nvCxnSpPr>
        <p:spPr>
          <a:xfrm>
            <a:off x="1756625" y="2169194"/>
            <a:ext cx="2855400" cy="15963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2" name="Google Shape;912;p19"/>
          <p:cNvSpPr/>
          <p:nvPr/>
        </p:nvSpPr>
        <p:spPr>
          <a:xfrm>
            <a:off x="5131775" y="14300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Passo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13" name="Google Shape;913;p19"/>
          <p:cNvCxnSpPr/>
          <p:nvPr/>
        </p:nvCxnSpPr>
        <p:spPr>
          <a:xfrm>
            <a:off x="3933525" y="2095800"/>
            <a:ext cx="966600" cy="16698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4" name="Google Shape;914;p1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5" name="Google Shape;915;p1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19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"/>
          <p:cNvSpPr txBox="1"/>
          <p:nvPr>
            <p:ph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644" name="Google Shape;644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645" name="Google Shape;645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646" name="Google Shape;646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7" name="Google Shape;647;p2"/>
          <p:cNvSpPr txBox="1"/>
          <p:nvPr/>
        </p:nvSpPr>
        <p:spPr>
          <a:xfrm>
            <a:off x="215725" y="1758950"/>
            <a:ext cx="32652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Variáveis Simples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Variáveis Compostas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Listas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Desafio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8" name="Google Shape;648;p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2"/>
          <p:cNvSpPr txBox="1"/>
          <p:nvPr/>
        </p:nvSpPr>
        <p:spPr>
          <a:xfrm>
            <a:off x="208525" y="13602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0" name="Google Shape;650;p2"/>
          <p:cNvSpPr/>
          <p:nvPr/>
        </p:nvSpPr>
        <p:spPr>
          <a:xfrm>
            <a:off x="0" y="3872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4" name="Google Shape;924;p2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5" name="Google Shape;925;p2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Fatiamento de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6" name="Google Shape;9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584475"/>
            <a:ext cx="8388225" cy="21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20"/>
          <p:cNvSpPr/>
          <p:nvPr/>
        </p:nvSpPr>
        <p:spPr>
          <a:xfrm>
            <a:off x="3713750" y="1465263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Fim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28" name="Google Shape;928;p20"/>
          <p:cNvCxnSpPr>
            <a:stCxn id="929" idx="2"/>
          </p:cNvCxnSpPr>
          <p:nvPr/>
        </p:nvCxnSpPr>
        <p:spPr>
          <a:xfrm>
            <a:off x="7183475" y="2220644"/>
            <a:ext cx="565200" cy="15450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0" name="Google Shape;930;p20"/>
          <p:cNvSpPr/>
          <p:nvPr/>
        </p:nvSpPr>
        <p:spPr>
          <a:xfrm>
            <a:off x="1000325" y="1465263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Início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1" name="Google Shape;931;p20"/>
          <p:cNvCxnSpPr/>
          <p:nvPr/>
        </p:nvCxnSpPr>
        <p:spPr>
          <a:xfrm>
            <a:off x="1756625" y="2169194"/>
            <a:ext cx="5403900" cy="16539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9" name="Google Shape;929;p20"/>
          <p:cNvSpPr/>
          <p:nvPr/>
        </p:nvSpPr>
        <p:spPr>
          <a:xfrm>
            <a:off x="6427175" y="1430050"/>
            <a:ext cx="1512600" cy="8433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Passo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2" name="Google Shape;932;p20"/>
          <p:cNvCxnSpPr>
            <a:stCxn id="927" idx="2"/>
          </p:cNvCxnSpPr>
          <p:nvPr/>
        </p:nvCxnSpPr>
        <p:spPr>
          <a:xfrm>
            <a:off x="4470050" y="2255857"/>
            <a:ext cx="3036600" cy="15558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3" name="Google Shape;933;p2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5" name="Google Shape;935;p20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3" name="Google Shape;943;p2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4" name="Google Shape;944;p2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Tabela de operadores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945" name="Google Shape;945;p21"/>
          <p:cNvGraphicFramePr/>
          <p:nvPr/>
        </p:nvGraphicFramePr>
        <p:xfrm>
          <a:off x="314363" y="137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{63248BBB-706A-4503-AB43-2A9DDB7580C5}</a:tableStyleId>
              </a:tblPr>
              <a:tblGrid>
                <a:gridCol w="2838425"/>
                <a:gridCol w="2838425"/>
                <a:gridCol w="2838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Operador</a:t>
                      </a:r>
                      <a:endParaRPr b="1"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b="1"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Exemplo</a:t>
                      </a:r>
                      <a:endParaRPr b="1"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221F3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concatena (soma) duas listas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[1, 2, 3] + [4, 5]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00FF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</a:t>
                      </a: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[1, 2, 3, 4, 5]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*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repete (replica) uma lista n vezes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[0, 1] * 2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00FF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</a:t>
                      </a: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[0,1, 0, 1]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[i]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 o i-ésimo elemento da lista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[10, 20, 30][0]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00FF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</a:t>
                      </a: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[i:j]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 uma sub-lista que vai dos índices i até j - 1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[1, 1, 2, 3][1:3]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00FF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retorna</a:t>
                      </a: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2F2F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[1, 2]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274A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  <a:solidFill>
                      <a:srgbClr val="723189"/>
                    </a:solidFill>
                  </a:tcPr>
                </a:tc>
              </a:tr>
            </a:tbl>
          </a:graphicData>
        </a:graphic>
      </p:graphicFrame>
      <p:cxnSp>
        <p:nvCxnSpPr>
          <p:cNvPr id="946" name="Google Shape;946;p2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21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8" name="Google Shape;948;p21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6" name="Google Shape;956;p2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7" name="Google Shape;957;p2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8" name="Google Shape;958;p22"/>
          <p:cNvSpPr txBox="1"/>
          <p:nvPr/>
        </p:nvSpPr>
        <p:spPr>
          <a:xfrm>
            <a:off x="317700" y="1592275"/>
            <a:ext cx="5879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de 0 até 5 e outra lista de 6 até 10, depois some as duas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5 valores numéricos e some os três últimos itens da lista.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5 valores e multiplique ela por 2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9" name="Google Shape;9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0" name="Google Shape;960;p2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1" name="Google Shape;961;p22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9" name="Google Shape;969;p2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0" name="Google Shape;970;p2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Iterando sobre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108325" y="1620750"/>
            <a:ext cx="594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Listas são objetos iterável, isso significa que podemos percorrer uma lista utilizando estruturas de repetição.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iteração tem o objetivo de percorrer os elementos contidos numa lista. Estudamos, que o Python possui 2 instruções definidas para que sejamos capazes de trabalhar com Iteração, que são, a estrutura while e a estrutura for.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2" name="Google Shape;9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625" y="1468350"/>
            <a:ext cx="2802450" cy="28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2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23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3" name="Google Shape;983;p2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4" name="Google Shape;984;p2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Iterando sobre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85" name="Google Shape;9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643200"/>
            <a:ext cx="8388225" cy="20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24"/>
          <p:cNvSpPr/>
          <p:nvPr/>
        </p:nvSpPr>
        <p:spPr>
          <a:xfrm>
            <a:off x="3713750" y="1465275"/>
            <a:ext cx="1843800" cy="1025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Palavra reservada (in) que significa contido em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7" name="Google Shape;987;p24"/>
          <p:cNvSpPr/>
          <p:nvPr/>
        </p:nvSpPr>
        <p:spPr>
          <a:xfrm>
            <a:off x="1000325" y="1465278"/>
            <a:ext cx="1843800" cy="1025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Valor atual da lista por iteração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8" name="Google Shape;988;p24"/>
          <p:cNvCxnSpPr/>
          <p:nvPr/>
        </p:nvCxnSpPr>
        <p:spPr>
          <a:xfrm flipH="1">
            <a:off x="1999775" y="2391988"/>
            <a:ext cx="2653200" cy="11775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9" name="Google Shape;989;p24"/>
          <p:cNvCxnSpPr>
            <a:stCxn id="987" idx="2"/>
          </p:cNvCxnSpPr>
          <p:nvPr/>
        </p:nvCxnSpPr>
        <p:spPr>
          <a:xfrm flipH="1">
            <a:off x="1532825" y="2426591"/>
            <a:ext cx="389400" cy="11775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90" name="Google Shape;9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1" name="Google Shape;991;p2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2" name="Google Shape;992;p24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0" name="Google Shape;1000;p2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1" name="Google Shape;1001;p2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Iterando sobre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2" name="Google Shape;10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584475"/>
            <a:ext cx="8388225" cy="210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25"/>
          <p:cNvCxnSpPr/>
          <p:nvPr/>
        </p:nvCxnSpPr>
        <p:spPr>
          <a:xfrm flipH="1">
            <a:off x="3239675" y="2391988"/>
            <a:ext cx="1413300" cy="12468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4" name="Google Shape;1004;p25"/>
          <p:cNvSpPr/>
          <p:nvPr/>
        </p:nvSpPr>
        <p:spPr>
          <a:xfrm>
            <a:off x="3713750" y="1465275"/>
            <a:ext cx="1843800" cy="1025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Função que retorna o tamanho de uma lista</a:t>
            </a:r>
            <a:endParaRPr b="1" i="0" sz="12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5" name="Google Shape;10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2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7" name="Google Shape;1007;p25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5" name="Google Shape;1015;p2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6" name="Google Shape;1016;p2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7" name="Google Shape;1017;p26"/>
          <p:cNvSpPr txBox="1"/>
          <p:nvPr/>
        </p:nvSpPr>
        <p:spPr>
          <a:xfrm>
            <a:off x="317700" y="1592275"/>
            <a:ext cx="5879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uma lista com 10 números e depois percorra cada elemento com um laço de repetição e </a:t>
            </a: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mostre cada um na tela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uma lista com 10 números e depois percorra cada elemento com um laço de repetição, porém exiba somente os números pares.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8" name="Google Shape;10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9" name="Google Shape;1019;p2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0" name="Google Shape;1020;p26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8" name="Google Shape;1028;p2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9" name="Google Shape;1029;p2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Funções internas de listas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0" name="Google Shape;1030;p27"/>
          <p:cNvSpPr txBox="1"/>
          <p:nvPr/>
        </p:nvSpPr>
        <p:spPr>
          <a:xfrm>
            <a:off x="108325" y="1315950"/>
            <a:ext cx="5948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 python, toda estrutura possui métodos internos que realizam algumas funções. No python, as listas também usufruem desse benefício.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Os principais métodos internos das listas são: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append()</a:t>
            </a:r>
            <a:b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insert()</a:t>
            </a:r>
            <a:b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pop()</a:t>
            </a:r>
            <a:b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del()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1" name="Google Shape;10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625" y="1468350"/>
            <a:ext cx="2802450" cy="280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2" name="Google Shape;1032;p2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3" name="Google Shape;1033;p27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4" name="Google Shape;1034;p27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2" name="Google Shape;1042;p2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3" name="Google Shape;1043;p2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Append()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4" name="Google Shape;10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28"/>
          <p:cNvSpPr txBox="1"/>
          <p:nvPr/>
        </p:nvSpPr>
        <p:spPr>
          <a:xfrm>
            <a:off x="317700" y="159227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função append() irá adicionar um item ao final da lista. O único argumento é o valor a ser inserido.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6" name="Google Shape;104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188" y="2797800"/>
            <a:ext cx="7379637" cy="1930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2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6" name="Google Shape;1056;p2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7" name="Google Shape;1057;p2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Insert()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8" name="Google Shape;10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9"/>
          <p:cNvSpPr txBox="1"/>
          <p:nvPr/>
        </p:nvSpPr>
        <p:spPr>
          <a:xfrm>
            <a:off x="317700" y="1592275"/>
            <a:ext cx="627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função insert irá incluir um item na posição que você especificar. O primeiro argumento é índice e o segundo é o valor inserido.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0" name="Google Shape;10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188" y="2797800"/>
            <a:ext cx="7379637" cy="1930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1" name="Google Shape;1061;p2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2" name="Google Shape;1062;p2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658" name="Google Shape;658;p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60" name="Google Shape;660;p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1" name="Google Shape;661;p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2" name="Google Shape;662;p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Variáveis Simples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3" name="Google Shape;663;p3"/>
          <p:cNvSpPr txBox="1"/>
          <p:nvPr/>
        </p:nvSpPr>
        <p:spPr>
          <a:xfrm>
            <a:off x="184524" y="1468362"/>
            <a:ext cx="8349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Uma variável é um espaço reservado na memória do computador onde é possível armazenar um, e somente um único valor, no mesmo instante de tempo.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Cada uma das variáveis que declaramos em nosso algoritmo pode armazenar um valor e somente um valor. Esse valor pode ser alterado durante a execução do algoritmo de forma que os valores são substituídos, fazendo jus ao nome variável.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Contudo, a computação surgiu para trabalhar com massa de dados, ou seja, trabalhar com um conjunto grande de dados, e o uso de variáveis simples não colaboram nessa ação. Por isso utilizaremos um tipo diferente de organização de dados: variáveis compostas.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64" name="Google Shape;664;p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5" name="Google Shape;665;p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6" name="Google Shape;666;p3"/>
          <p:cNvSpPr/>
          <p:nvPr/>
        </p:nvSpPr>
        <p:spPr>
          <a:xfrm>
            <a:off x="7247475" y="103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0" name="Google Shape;1070;p3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1" name="Google Shape;1071;p3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Pop()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2" name="Google Shape;10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30"/>
          <p:cNvSpPr txBox="1"/>
          <p:nvPr/>
        </p:nvSpPr>
        <p:spPr>
          <a:xfrm>
            <a:off x="317700" y="1363675"/>
            <a:ext cx="587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função pop irá apagar um item da lista. Podemos passar o índice por parâmetro para especificarmos qual item desejamos apagar. Ou podemos apagar o último item da lista, desde que não venhamos a passar nenhum valor.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4" name="Google Shape;10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900" y="2877188"/>
            <a:ext cx="6532193" cy="213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5" name="Google Shape;1075;p3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6" name="Google Shape;1076;p30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4" name="Google Shape;1084;p3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5" name="Google Shape;1085;p3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Del()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6" name="Google Shape;10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31"/>
          <p:cNvSpPr txBox="1"/>
          <p:nvPr/>
        </p:nvSpPr>
        <p:spPr>
          <a:xfrm>
            <a:off x="317700" y="1363675"/>
            <a:ext cx="587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função del, faz a mesma coisa que a função pop. A diferença é que com a função del, você pode passar um intervalo de valores a serem excluídos, utilizando fatiamento de listas.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8" name="Google Shape;108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913" y="2726400"/>
            <a:ext cx="5668174" cy="219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9" name="Google Shape;1089;p3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0" name="Google Shape;1090;p31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9" name="Google Shape;1099;p3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0" name="Google Shape;1100;p32"/>
          <p:cNvSpPr txBox="1"/>
          <p:nvPr/>
        </p:nvSpPr>
        <p:spPr>
          <a:xfrm>
            <a:off x="317700" y="1592275"/>
            <a:ext cx="587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uma lista vazia e após isso adicione 5 elementos dentro dela utilizando o input.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uma lista com 5 elementos e remova os últimos 3 elementos de dentro dela.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1" name="Google Shape;11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2" name="Google Shape;1102;p3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3" name="Google Shape;1103;p32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1" name="Google Shape;1111;p3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2" name="Google Shape;1112;p3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DESAFIO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3" name="Google Shape;1113;p33"/>
          <p:cNvSpPr txBox="1"/>
          <p:nvPr/>
        </p:nvSpPr>
        <p:spPr>
          <a:xfrm>
            <a:off x="317700" y="1973275"/>
            <a:ext cx="841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programa que simule um lançamento de dados. Lance o dado 100 vezes e armazene os resultados em uma lista. Depois, mostre quantas vezes cada valor foi conseguido. Dica: use uma lista de contadores(1-6) e uma função para gerar números aleatórios, simulando os lançamentos dos dados.</a:t>
            </a:r>
            <a:endParaRPr b="0" i="0" sz="2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4" name="Google Shape;11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5563" y="87763"/>
            <a:ext cx="1741475" cy="17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5" name="Google Shape;1115;p3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6" name="Google Shape;1116;p33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5" name="Google Shape;1125;p34"/>
          <p:cNvSpPr txBox="1"/>
          <p:nvPr>
            <p:ph type="title"/>
          </p:nvPr>
        </p:nvSpPr>
        <p:spPr>
          <a:xfrm>
            <a:off x="261750" y="3738213"/>
            <a:ext cx="8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Obrigado pela atenção! Até a próxima :)</a:t>
            </a:r>
            <a:endParaRPr b="1" sz="2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6" name="Google Shape;11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901" y="733774"/>
            <a:ext cx="3986199" cy="2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4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674" name="Google Shape;674;p4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76" name="Google Shape;676;p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7" name="Google Shape;677;p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Variáveis Compostas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4"/>
          <p:cNvSpPr txBox="1"/>
          <p:nvPr/>
        </p:nvSpPr>
        <p:spPr>
          <a:xfrm>
            <a:off x="184524" y="1468362"/>
            <a:ext cx="8349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variável composta permite agrupar vários valores em uma única variável.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Variáveis compostas podem ser classificadas em duas visões: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JetBrains Mono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Variável composta homogênea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 armazenamento de um conjunto de valores de mesmo tipo. Esse tipo de estrutura também pode ser chamado de array unidimensional/multidimensional homogêneo.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JetBrains Mono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Variável composta heterogênea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 armazenamento de um conjunto de valores de diferentes tipos. Esse tipo de estrutura também pode ser chamado de array unidimensional/multidimensional heterogêneo.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80" name="Google Shape;680;p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4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4"/>
          <p:cNvSpPr/>
          <p:nvPr/>
        </p:nvSpPr>
        <p:spPr>
          <a:xfrm>
            <a:off x="7247475" y="71463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0" name="Google Shape;690;p5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1" name="Google Shape;691;p5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2" name="Google Shape;692;p5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693" name="Google Shape;693;p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97" name="Google Shape;69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Plano de fundo digital de pontos de dados" id="698" name="Google Shape;698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99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699" name="Google Shape;699;p5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0" name="Google Shape;700;p5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1" name="Google Shape;701;p5"/>
          <p:cNvSpPr txBox="1"/>
          <p:nvPr>
            <p:ph type="ctrTitle"/>
          </p:nvPr>
        </p:nvSpPr>
        <p:spPr>
          <a:xfrm>
            <a:off x="212911" y="639575"/>
            <a:ext cx="45951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 sz="3600">
                <a:latin typeface="Poppins"/>
                <a:ea typeface="Poppins"/>
                <a:cs typeface="Poppins"/>
                <a:sym typeface="Poppins"/>
              </a:rPr>
              <a:t>Listas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2" name="Google Shape;702;p5"/>
          <p:cNvSpPr txBox="1"/>
          <p:nvPr>
            <p:ph idx="1" type="subTitle"/>
          </p:nvPr>
        </p:nvSpPr>
        <p:spPr>
          <a:xfrm>
            <a:off x="212900" y="1627850"/>
            <a:ext cx="4077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Acessando valores de uma lista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Modificando valores uma lista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Fatiamento de listas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Tabela de operadores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Iterando sobre listas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Funções internas de listas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1300" lvl="0" marL="2540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Poppins"/>
              <a:buChar char="•"/>
            </a:pPr>
            <a:r>
              <a:rPr lang="pt-BR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04" name="Google Shape;704;p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5" name="Google Shape;705;p5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3" name="Google Shape;713;p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4" name="Google Shape;714;p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5" name="Google Shape;715;p6"/>
          <p:cNvSpPr txBox="1"/>
          <p:nvPr/>
        </p:nvSpPr>
        <p:spPr>
          <a:xfrm>
            <a:off x="108325" y="1620750"/>
            <a:ext cx="5948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Em Python, listas de valores são representadas pelo tipo list. Esse tipo de dados é basicamente uma sequência de elementos, que podem ou não ser do mesmo tipo.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Uma lista é um tipo de dado que assim como uma variável deve ser criada e receber algum valor. Porém no caso da lista, um ou mais valores de diversos tipos podem ser passado, para isso utilizamos os colchetes [] e separamos os seus valores por vírgula.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6" name="Google Shape;7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561" y="1205050"/>
            <a:ext cx="3163775" cy="3481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" name="Google Shape;717;p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p6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9" name="Google Shape;719;p6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7" name="Google Shape;727;p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9" name="Google Shape;7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38" y="2490800"/>
            <a:ext cx="8388524" cy="227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7"/>
          <p:cNvCxnSpPr/>
          <p:nvPr/>
        </p:nvCxnSpPr>
        <p:spPr>
          <a:xfrm flipH="1">
            <a:off x="2836425" y="2093300"/>
            <a:ext cx="2836500" cy="10017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1" name="Google Shape;731;p7"/>
          <p:cNvSpPr/>
          <p:nvPr/>
        </p:nvSpPr>
        <p:spPr>
          <a:xfrm>
            <a:off x="5582700" y="1105325"/>
            <a:ext cx="2676600" cy="11070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Colchetes utilizado para definir uma lista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32" name="Google Shape;732;p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7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4" name="Google Shape;734;p7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2" name="Google Shape;742;p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3" name="Google Shape;743;p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4" name="Google Shape;744;p8"/>
          <p:cNvSpPr/>
          <p:nvPr/>
        </p:nvSpPr>
        <p:spPr>
          <a:xfrm>
            <a:off x="5582700" y="1105325"/>
            <a:ext cx="2676600" cy="11070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Função list() utilizada para definir uma lista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5" name="Google Shape;7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25" y="2576525"/>
            <a:ext cx="8388526" cy="222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8"/>
          <p:cNvCxnSpPr/>
          <p:nvPr/>
        </p:nvCxnSpPr>
        <p:spPr>
          <a:xfrm flipH="1">
            <a:off x="3078125" y="2093300"/>
            <a:ext cx="2560200" cy="1141800"/>
          </a:xfrm>
          <a:prstGeom prst="straightConnector1">
            <a:avLst/>
          </a:prstGeom>
          <a:noFill/>
          <a:ln cap="flat" cmpd="sng" w="38100">
            <a:solidFill>
              <a:srgbClr val="72318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8" name="Google Shape;748;p8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9" name="Google Shape;749;p8"/>
          <p:cNvSpPr/>
          <p:nvPr/>
        </p:nvSpPr>
        <p:spPr>
          <a:xfrm>
            <a:off x="7179175" y="1523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9" l="-16056" r="-16043" t="-45751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Declarando uma lista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9" name="Google Shape;7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25" y="2855375"/>
            <a:ext cx="8388226" cy="18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2" name="Google Shape;762;p9"/>
          <p:cNvSpPr txBox="1"/>
          <p:nvPr/>
        </p:nvSpPr>
        <p:spPr>
          <a:xfrm>
            <a:off x="609600" y="152400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Python | Aula 01 - Listas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