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Poppins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  <p:embeddedFont>
      <p:font typeface="Montserrat"/>
      <p:regular r:id="rId55"/>
      <p:bold r:id="rId56"/>
      <p:italic r:id="rId57"/>
      <p:boldItalic r:id="rId58"/>
    </p:embeddedFont>
    <p:embeddedFont>
      <p:font typeface="Gill Sans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1" roundtripDataSignature="AMtx7mhm29yW5BHA6RMS9ws2mMcXPzRh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.fntdata"/><Relationship Id="rId47" Type="http://schemas.openxmlformats.org/officeDocument/2006/relationships/font" Target="fonts/Poppins-regular.fntdata"/><Relationship Id="rId49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GillSan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font" Target="fonts/Poppins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55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57" Type="http://schemas.openxmlformats.org/officeDocument/2006/relationships/font" Target="fonts/Montserrat-italic.fntdata"/><Relationship Id="rId12" Type="http://schemas.openxmlformats.org/officeDocument/2006/relationships/slide" Target="slides/slide7.xml"/><Relationship Id="rId56" Type="http://schemas.openxmlformats.org/officeDocument/2006/relationships/font" Target="fonts/Montserrat-bold.fntdata"/><Relationship Id="rId15" Type="http://schemas.openxmlformats.org/officeDocument/2006/relationships/slide" Target="slides/slide10.xml"/><Relationship Id="rId59" Type="http://schemas.openxmlformats.org/officeDocument/2006/relationships/font" Target="fonts/GillSans-regular.fntdata"/><Relationship Id="rId14" Type="http://schemas.openxmlformats.org/officeDocument/2006/relationships/slide" Target="slides/slide9.xml"/><Relationship Id="rId58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a6ce5f4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afa6ce5f4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g2afa6ce5f4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afa6ce5f41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034afb92b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f034afb92b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f034afb92b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034afb92b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f034afb92b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f034afb92b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f034afb92b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fa6ce5f41_0_202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g2afa6ce5f41_0_202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g2afa6ce5f41_0_202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4" name="Google Shape;54;g2afa6ce5f41_0_202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5" name="Google Shape;55;g2afa6ce5f41_0_202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g2afa6ce5f41_0_20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g2afa6ce5f41_0_20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g2afa6ce5f41_0_20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9" name="Google Shape;59;g2afa6ce5f41_0_202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0" name="Google Shape;60;g2afa6ce5f41_0_202"/>
          <p:cNvGrpSpPr/>
          <p:nvPr/>
        </p:nvGrpSpPr>
        <p:grpSpPr>
          <a:xfrm>
            <a:off x="4189531" y="4194461"/>
            <a:ext cx="621179" cy="620372"/>
            <a:chOff x="3393298" y="4842044"/>
            <a:chExt cx="828239" cy="827162"/>
          </a:xfrm>
        </p:grpSpPr>
        <p:sp>
          <p:nvSpPr>
            <p:cNvPr id="61" name="Google Shape;61;g2afa6ce5f41_0_202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g2afa6ce5f41_0_202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1764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f034afb92b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f034afb92b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f034afb92b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f034afb92b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2f034afb92b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f034afb92b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2f034afb92b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f034afb92b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5" name="Google Shape;25;g2f034afb92b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034afb92b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g2f034afb92b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f034afb92b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f034afb92b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2f034afb92b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f034afb92b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f034afb92b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2f034afb92b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2f034afb92b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034afb92b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f034afb92b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2f034afb92b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2f034afb92b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2f034afb92b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f034afb92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f034afb92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f034afb92b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giIw6a-aRyTL3WLMJW-6m8qI4WF7TcVG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w3GiLXMjCAdWdvM3qq7h7jel2EXa7zSq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about.instagram.com/pt-br/blog/announcements/shedding-more-light-on-how-instagram-work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/>
          <p:nvPr/>
        </p:nvSpPr>
        <p:spPr>
          <a:xfrm>
            <a:off x="535306" y="186088"/>
            <a:ext cx="1578216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68" l="-16055" r="-16055" t="-45762"/>
            </a:stretch>
          </a:blipFill>
          <a:ln>
            <a:noFill/>
          </a:ln>
        </p:spPr>
      </p:sp>
      <p:sp>
        <p:nvSpPr>
          <p:cNvPr id="68" name="Google Shape;68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17825" y="2571750"/>
            <a:ext cx="7242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3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Banco de Dados - P</a:t>
            </a:r>
            <a:r>
              <a:rPr b="1" lang="pt-BR" sz="3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arte 01</a:t>
            </a:r>
            <a:endParaRPr b="1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 rot="503576">
            <a:off x="5095901" y="1297472"/>
            <a:ext cx="3631182" cy="3731150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17120" l="-16290" r="16289" t="-17120"/>
          <a:stretch/>
        </p:blipFill>
        <p:spPr>
          <a:xfrm rot="1575667">
            <a:off x="2615748" y="1475483"/>
            <a:ext cx="3747702" cy="337513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4" name="Google Shape;74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755325" y="285750"/>
            <a:ext cx="586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que é um SGBD? 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6953250" y="503475"/>
            <a:ext cx="22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639525" y="1006925"/>
            <a:ext cx="8109900" cy="40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SGBD(Sistema Gerenciador de Banco de Dados) é basicamente um ‘Homem do meio’, pois é ele que vai fazer a ponte entre nós e o banco de dados para fazermos nossas manipulações. O SGBD lhe gera uma interface que nos permite mexer com nossas tabelas 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uso do SGBD serve para melhorar nossa experiência com o banco de dados de uma maneira mais amigável, já que teremos um guia visual para o que formos fazer dentro dele.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Muito utilizado para o gerenciamento de uma base de dados, responsável por controlar, acessar, organizar e proteger as informações de uma aplicação, tendo como principal objetivo gerenciar as bases de dados utilizadas pelas aplicações.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/>
        </p:nvSpPr>
        <p:spPr>
          <a:xfrm>
            <a:off x="952500" y="176900"/>
            <a:ext cx="78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SGBD VS EXCEL 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449025" y="966100"/>
            <a:ext cx="83547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dúvida que pode aparecer nesse primeiro momento é: "Por que não usar o excel ao invés de um SGBD?”.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resposta para isso é simples, por mais que o Excel seja uma ótima ferramenta ele acaba sendo muito limitado quando falamos de uma carga massiva de dados, por exemplo o Excel tem um limite de mais ou menos 1 milhão de linhas por planilha enquanto um SGBD não possui esse limite.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excel também sofre de falta de integridade em seus dados, pois em uma mesma coluna eu posso colocar diversos tipos de dados como: String, Number, Boolean dentre outros.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 SGBD possui mais segurança que um uma planilha de Excel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0" y="1496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que é SQL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0" y="1061350"/>
            <a:ext cx="91440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Já vimos que dados são o coração de qualquer negócio. O Instagram tem que armazenar exabytes de dados todos os dias que podem ser consultados, manipulados e guardados, mas para isso é necessário algum sistema de banco de dados para manipular todas essas informações. 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Quem irá nos permitir essa busca em banco de dados para manipulação (seja para deletar, atualizar e adicionar) é o sql.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 é uma sigla para Structured Query Language. O SQL é uma linguagem de programação</a:t>
            </a:r>
            <a:r>
              <a:rPr b="1" i="0" lang="pt-BR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trabalha e manipula os nossos bancos de dados.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/>
        </p:nvSpPr>
        <p:spPr>
          <a:xfrm>
            <a:off x="0" y="367400"/>
            <a:ext cx="90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que devo aprender?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488" y="983000"/>
            <a:ext cx="7865014" cy="38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idx="4294967295" type="title"/>
          </p:nvPr>
        </p:nvSpPr>
        <p:spPr>
          <a:xfrm>
            <a:off x="1235100" y="2936375"/>
            <a:ext cx="66738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9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employee database</a:t>
            </a:r>
            <a:endParaRPr sz="1900">
              <a:solidFill>
                <a:srgbClr val="00FFFF"/>
              </a:solidFill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2184975" y="285675"/>
            <a:ext cx="485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 de Dados - Employee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830025" y="1006925"/>
            <a:ext cx="7565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base de dados que iremos utilizar é a Contoso - Uma base de dados fictícia que nos permite aprender nossos primeiros comandos no MySQL -.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Iremos treinar comandos de filtragem nessa base de dados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/>
        </p:nvSpPr>
        <p:spPr>
          <a:xfrm>
            <a:off x="1224650" y="258525"/>
            <a:ext cx="692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Primeiros comando SQL - USE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612300" y="1074975"/>
            <a:ext cx="7919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primeiro comando que vamos utilizar é o comando “USE” para podermos dizer qual dos bancos de dados disponíveis desejamos utilizar.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609600" y="3075575"/>
            <a:ext cx="80739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b="1" i="0" lang="pt-BR" sz="2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SuaBaseDeDados</a:t>
            </a:r>
            <a:endParaRPr b="0" i="0" sz="2000" u="none" cap="none" strike="noStrike">
              <a:solidFill>
                <a:schemeClr val="lt1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/>
        </p:nvSpPr>
        <p:spPr>
          <a:xfrm>
            <a:off x="812725" y="1074975"/>
            <a:ext cx="73797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Provavelmente o comando mais importante de todo SQL, pois é ele que nos permite selecionar as linhas e colunas de uma tabela do SQL.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sua escrita é feita da seguinte maneira: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1256400" y="370125"/>
            <a:ext cx="693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623200" y="2969313"/>
            <a:ext cx="81381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SELECT </a:t>
            </a:r>
            <a:r>
              <a:rPr b="1" i="0" lang="pt-BR" sz="2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*</a:t>
            </a:r>
            <a:r>
              <a:rPr b="1" i="0" lang="pt-BR" sz="2000" u="none" cap="none" strike="noStrike">
                <a:solidFill>
                  <a:srgbClr val="00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 FROM </a:t>
            </a:r>
            <a:r>
              <a:rPr b="1" i="0" lang="pt-BR" sz="2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NomeDaSuaTabela</a:t>
            </a:r>
            <a:endParaRPr b="0" i="0" sz="2000" u="none" cap="none" strike="noStrike">
              <a:solidFill>
                <a:schemeClr val="lt1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623200" y="3813050"/>
            <a:ext cx="81381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SELECT </a:t>
            </a:r>
            <a:r>
              <a:rPr b="1" i="0" lang="pt-BR" sz="2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coluna </a:t>
            </a:r>
            <a:r>
              <a:rPr b="1" i="0" lang="pt-BR" sz="2000" u="none" cap="none" strike="noStrike">
                <a:solidFill>
                  <a:srgbClr val="00FFFF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1" i="0" lang="pt-BR" sz="20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Poppins"/>
                <a:ea typeface="Poppins"/>
                <a:cs typeface="Poppins"/>
                <a:sym typeface="Poppins"/>
              </a:rPr>
              <a:t>NomeDaSuaTabela</a:t>
            </a:r>
            <a:endParaRPr b="1" i="0" sz="2000" u="none" cap="none" strike="noStrike">
              <a:solidFill>
                <a:schemeClr val="lt1"/>
              </a:solidFill>
              <a:highlight>
                <a:schemeClr val="dk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1559275" y="244925"/>
            <a:ext cx="5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658525" y="3102775"/>
            <a:ext cx="80739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SELECT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*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LIMIT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  <a:endParaRPr b="0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707575" y="1074950"/>
            <a:ext cx="79758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LIMIT como nome já indica serve para limitar o número de linhas que irá ser retornado para o usuário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Isso serve para quando temos uma base muito grande e não queremos exibir todas as linhas e todas as colunas da tab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la, mas sim só uma parte dela.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1632900" y="381025"/>
            <a:ext cx="58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ORDER BY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707575" y="1034150"/>
            <a:ext cx="76335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GROUP BY permite a nós selecionamos nossas colunas, porém muitas vezes temos que ordena-los de forma crescente ou decrescente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ORDER BY permite que possamos realizar essas consultas de forma ordenada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Obs: o comando não se limita somente a números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535050" y="3429350"/>
            <a:ext cx="80739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SELECT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 FROM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ORDER BY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NomeDaColuna</a:t>
            </a:r>
            <a:endParaRPr b="0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35050" y="4262125"/>
            <a:ext cx="8073900" cy="4926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SELECT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 FROM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 </a:t>
            </a: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ORDER BY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NomeDaColuna</a:t>
            </a:r>
            <a:endParaRPr b="0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/>
        </p:nvSpPr>
        <p:spPr>
          <a:xfrm>
            <a:off x="1768950" y="258525"/>
            <a:ext cx="56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1020600" y="1061325"/>
            <a:ext cx="7102800" cy="1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comando WHERE fará com que possamos filtrar dados como se fosse o IF de uma linguagem de programação.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comando WHERE não serve só para tipos numéricos também posso pegar strings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35050" y="3089175"/>
            <a:ext cx="8073900" cy="17238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SELECT </a:t>
            </a:r>
            <a:endParaRPr b="1" i="0" sz="20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* </a:t>
            </a:r>
            <a:endParaRPr b="1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endParaRPr b="1" i="0" sz="20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</a:t>
            </a:r>
            <a:endParaRPr b="1" i="0" sz="20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WHERE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Coluna &lt; 60</a:t>
            </a:r>
            <a:endParaRPr b="1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a6ce5f41_0_0"/>
          <p:cNvSpPr txBox="1"/>
          <p:nvPr>
            <p:ph type="title"/>
          </p:nvPr>
        </p:nvSpPr>
        <p:spPr>
          <a:xfrm>
            <a:off x="215728" y="7737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83" name="Google Shape;83;g2afa6ce5f41_0_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5996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84" name="Google Shape;84;g2afa6ce5f41_0_0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85" name="Google Shape;85;g2afa6ce5f41_0_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6" name="Google Shape;86;g2afa6ce5f41_0_0"/>
          <p:cNvSpPr txBox="1"/>
          <p:nvPr/>
        </p:nvSpPr>
        <p:spPr>
          <a:xfrm>
            <a:off x="215725" y="1593300"/>
            <a:ext cx="4275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O que é um dado?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Dados X Informação 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O que é um banco de dados? 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Banco de Dados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O que é um SGBD? 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Primeiros comando SQL 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lang="pt-BR" sz="1500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Atividades</a:t>
            </a:r>
            <a:endParaRPr sz="1500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7" name="Google Shape;87;g2afa6ce5f41_0_0"/>
          <p:cNvCxnSpPr/>
          <p:nvPr/>
        </p:nvCxnSpPr>
        <p:spPr>
          <a:xfrm flipH="1" rot="10800000">
            <a:off x="208525" y="660375"/>
            <a:ext cx="6311400" cy="288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g2afa6ce5f41_0_0"/>
          <p:cNvSpPr txBox="1"/>
          <p:nvPr/>
        </p:nvSpPr>
        <p:spPr>
          <a:xfrm>
            <a:off x="208525" y="909900"/>
            <a:ext cx="30000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 sz="3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1074975" y="272150"/>
            <a:ext cx="66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1326675" y="1129375"/>
            <a:ext cx="6422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comando WHERE não serve somente para números tal qual o IF podemos filtrar strings(textos) sem nenhum problema.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35050" y="2571750"/>
            <a:ext cx="8073900" cy="17238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SELECT </a:t>
            </a:r>
            <a:endParaRPr b="1" i="0" sz="20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* </a:t>
            </a:r>
            <a:endParaRPr b="1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FROM </a:t>
            </a:r>
            <a:endParaRPr b="1" i="0" sz="20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employee</a:t>
            </a:r>
            <a:endParaRPr b="1" i="0" sz="2000" u="none" cap="none" strike="noStrike">
              <a:solidFill>
                <a:srgbClr val="00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FFFF"/>
                </a:solidFill>
                <a:latin typeface="Poppins"/>
                <a:ea typeface="Poppins"/>
                <a:cs typeface="Poppins"/>
                <a:sym typeface="Poppins"/>
              </a:rPr>
              <a:t>WHERE </a:t>
            </a:r>
            <a:r>
              <a:rPr b="1" i="0" lang="pt-BR" sz="2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coluna = “valor”</a:t>
            </a:r>
            <a:endParaRPr b="1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1224650" y="367400"/>
            <a:ext cx="652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- OR - NOT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870900" y="1307925"/>
            <a:ext cx="7402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 operadores relacionais AND, OR e NOT servem para filtrar dados de várias maneiras diferentes, onde podemos usá-los sozinhos ou combiná-los entre si para termos uma filtragem mais poderosa.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é o operador lógico que impõe uma restrição na hora de sua filtragem ex:	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816450" y="3572350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coluna1 &gt;= 6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coluna2&gt;= 60%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1850550" y="326575"/>
            <a:ext cx="54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- OR - NOT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979725" y="1020525"/>
            <a:ext cx="7660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operador OR funciona parecido com o AND, porém com algumas diferenças.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Nos permite filtrar os dados a partir de uma coluna, mas ao contrário do AND que era obrigatório os meus dois argumentos serem verdade no OR basta que um seja verdadeiro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816450" y="3572350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coluna1&gt;= 6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OR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coluna2 &gt;= 60%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/>
        </p:nvSpPr>
        <p:spPr>
          <a:xfrm>
            <a:off x="3072000" y="367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- OR - NOT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938900" y="1061350"/>
            <a:ext cx="75384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NOT é o comando de negação do SQL, pois ele permite que eu diga para o SQL o que eu quero que ele NÃO pegue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816450" y="2960050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NOT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coluna= “valor”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1537600" y="326575"/>
            <a:ext cx="601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Comando IN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762000" y="1129400"/>
            <a:ext cx="794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IN serve para quando temos muitas opções e ir usando o operador OR demoraria muito tempo. O IN faz isso de uma maneira MUITO mais rápida.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816450" y="2960050"/>
            <a:ext cx="7511100" cy="769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rating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(“valor”, “valor2”, “valor3”)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/>
        </p:nvSpPr>
        <p:spPr>
          <a:xfrm>
            <a:off x="1905000" y="340175"/>
            <a:ext cx="530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NOT IN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884475" y="1088575"/>
            <a:ext cx="7402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NOT IN serve para NÃO pegarmos o que está dentro dele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síntese ele faz não irá pegar os nomes que passarmos para ele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358875" y="2934450"/>
            <a:ext cx="84534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 NOT IN (“valor”, “valor2”, “valor3”)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/>
        </p:nvSpPr>
        <p:spPr>
          <a:xfrm>
            <a:off x="2530925" y="394600"/>
            <a:ext cx="3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 LIKE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462600" y="1211025"/>
            <a:ext cx="8422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Lembra o sinal de “=”, pois serve para achar um dado específico, mas quando usado ao lado de um coringa pode ficar muito mais poderoso, pois quando usado ao lado de “%” pegará os textos anteriores e posteriores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62600" y="2960050"/>
            <a:ext cx="83547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employee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coluna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LIKE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'%valor%';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1619250" y="353775"/>
            <a:ext cx="559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Operador BETWEEN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598650" y="1115775"/>
            <a:ext cx="7946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BETWEEN serve para podermos fazer um filtro de valores que estão entre determinados valores.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usar esse operador juntamente com o AND para realizarmos nossas operações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462600" y="2960050"/>
            <a:ext cx="83547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email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BETWEEN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20;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1333500" y="244925"/>
            <a:ext cx="641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Misturando os comandos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857250" y="911675"/>
            <a:ext cx="76335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Você pode misturar esses comandos sem nenhum problema, pois com eles podemos fazer filtros mais poderosos para atingirmos nossos objetivos.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OBS: Order by sempre vem depois da sua filtragem.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 exemplo da mistura desses filtros seria: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496650" y="3078450"/>
            <a:ext cx="8354700" cy="164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film 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rating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(“PG”, “R”)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length= 60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ORDER BY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DESC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/>
        </p:nvSpPr>
        <p:spPr>
          <a:xfrm>
            <a:off x="1074900" y="517075"/>
            <a:ext cx="69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2483075" y="286500"/>
            <a:ext cx="462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EXERCITANDO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861075" y="1077800"/>
            <a:ext cx="7640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Execute a base de dados a seguir: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sng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Soccer database</a:t>
            </a:r>
            <a:endParaRPr b="0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Selecione as linhas da tabela “player_mast”,  onde a coluna “posi_to_play” seja igual a: “MF” ou “GK”.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Filtre todas as linhas onde os times começam com ‘N’ da tabela player_mast.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Selecione todas as linhas da tabela ‘player_mast’ onde a idade seja maior que 20 e esteja ordenado do maior até o menor.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74525" y="246775"/>
            <a:ext cx="70389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800">
                <a:solidFill>
                  <a:schemeClr val="lt1"/>
                </a:solidFill>
              </a:rPr>
              <a:t>O que é um dado?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244800" y="1053200"/>
            <a:ext cx="8899200" cy="3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BR" sz="1900">
                <a:solidFill>
                  <a:schemeClr val="lt1"/>
                </a:solidFill>
              </a:rPr>
              <a:t>Um dado nada mais é que uma informação que nos ajuda a chegar ao conhecimento de algo.  Em resumo, o dado é uma informação em seu estado mais bruto e que sozinho não nos fará compreender uma situação.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BR" sz="1900">
                <a:solidFill>
                  <a:schemeClr val="lt1"/>
                </a:solidFill>
              </a:rPr>
              <a:t>Alguns exemplos de dados são: Compras online, idade, peso, sexo, like, localização e etc.</a:t>
            </a:r>
            <a:endParaRPr sz="19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pt-BR" sz="1900">
                <a:solidFill>
                  <a:schemeClr val="lt1"/>
                </a:solidFill>
              </a:rPr>
              <a:t>Em suma, um dado é basicamente tudo aquilo que eu posso armazenar, medir, observar dentre outros.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1925250" y="327450"/>
            <a:ext cx="52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Funções de agregação - SUM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736725" y="1064175"/>
            <a:ext cx="7749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Funções agregadoras são funções que executam um cálculo em uma determinada coluna e nos retornam um único valor.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primeira função que iremos lidar aqui é a função SUM() que irá realizar para nós uma somatória de todos os valores.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9"/>
          <p:cNvSpPr txBox="1"/>
          <p:nvPr/>
        </p:nvSpPr>
        <p:spPr>
          <a:xfrm>
            <a:off x="816450" y="2960050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SUM(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Nome_Coluna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Nome_Tabela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/>
        </p:nvSpPr>
        <p:spPr>
          <a:xfrm>
            <a:off x="1609900" y="559375"/>
            <a:ext cx="5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Funções de agregação - MIN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900450" y="1350675"/>
            <a:ext cx="6835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função min irá nos retornar o menor valor de toda uma coluna para nós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816450" y="2960050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MIN(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Nome_Coluna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Nome_Tabela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816450" y="2746125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AVG(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Nome_Coluna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Nome_Tabela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1577250" y="463850"/>
            <a:ext cx="598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Funções de agregação - AVG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1"/>
          <p:cNvSpPr txBox="1"/>
          <p:nvPr/>
        </p:nvSpPr>
        <p:spPr>
          <a:xfrm>
            <a:off x="791300" y="1296100"/>
            <a:ext cx="7536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função AVG é responsável por tirar para nós uma média de uma coluna.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/>
        </p:nvSpPr>
        <p:spPr>
          <a:xfrm>
            <a:off x="900450" y="1255175"/>
            <a:ext cx="73809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Irá fazer uma contagem de todos os elementos em nossa coluna ou até mesmo em TODA nossa tabela.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Porém existe um problema…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822800" y="382000"/>
            <a:ext cx="549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Funções de agregação - COUNT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816450" y="3001000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COUNT(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first_name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actor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/>
        </p:nvSpPr>
        <p:spPr>
          <a:xfrm>
            <a:off x="914100" y="1302925"/>
            <a:ext cx="73536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 comando COUNT, como já sabemos, irá fazer uma busca em todos os valores de nossa tabela/coluna, mas ele irá pegar os valores repetidos em nossa tabela, por isso, é importante usar o DISTINCT para filtrarmos melhor os dados.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914100" y="409300"/>
            <a:ext cx="735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Funções de agregação COUNT + DISTINCT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816450" y="3431925"/>
            <a:ext cx="7511100" cy="4770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COUNT(DISTINCT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first_name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 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actor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;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/>
        </p:nvSpPr>
        <p:spPr>
          <a:xfrm>
            <a:off x="1706850" y="382025"/>
            <a:ext cx="573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Lembrando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1091450" y="1243875"/>
            <a:ext cx="6903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Lembrando que podemos misturar esses comando para termos consultas mais eficientes como: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816450" y="2482575"/>
            <a:ext cx="7511100" cy="1939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SUM(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amount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payment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amount 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1;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/>
        </p:nvSpPr>
        <p:spPr>
          <a:xfrm>
            <a:off x="2095800" y="382025"/>
            <a:ext cx="495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Atividades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1118750" y="995950"/>
            <a:ext cx="70263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Escreva uma consulta que retorne a contagem da coluna ‘results’ da tabela “match_mast” que o resultado foi igual a ‘DRAW’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Escreva uma consulta que conte o número de resultados 'WIN' da tabela match_mast 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 a quantidade de times (playing_club) distintos existem na tabela player_mast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Faça a média de idade da coluna idade (age) player_mast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 o número de partidas que só tiveram tempo de jogo normal (NT) e play_half entre 1 e 2 da tabela player_booked.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/>
        </p:nvSpPr>
        <p:spPr>
          <a:xfrm>
            <a:off x="1787275" y="245575"/>
            <a:ext cx="575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36"/>
          <p:cNvSpPr txBox="1"/>
          <p:nvPr/>
        </p:nvSpPr>
        <p:spPr>
          <a:xfrm>
            <a:off x="1284300" y="861175"/>
            <a:ext cx="6575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já vimos o COUNT() realiza uma contagem de todos os elementos da nossa tabela, mas… e se quisermos fazer com que essa somatória total viesse agrupada à marca da empresa? Para isso precisaremos da função de agrupamento group by. É por ela que iremos agrupar os dados de uma coluna empresa e relacionar com cada marca.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0" name="Google Shape;3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4888" y="2807500"/>
            <a:ext cx="4729675" cy="2214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/>
        </p:nvSpPr>
        <p:spPr>
          <a:xfrm>
            <a:off x="870600" y="1782238"/>
            <a:ext cx="74901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Sim!!! O group by funciona com todas as outras funções de agregação: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826950" y="466200"/>
            <a:ext cx="7577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 funciona com outras funções de agregação?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816450" y="2800675"/>
            <a:ext cx="7511100" cy="1633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select 	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	COUNT(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endParaRPr b="1" i="0" sz="1900" u="none" cap="none" strike="noStrike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Tabela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pt-BR" sz="1900" u="none" cap="none" strike="noStrike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group by </a:t>
            </a:r>
            <a:r>
              <a:rPr b="1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Column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/>
        </p:nvSpPr>
        <p:spPr>
          <a:xfrm>
            <a:off x="2409600" y="408425"/>
            <a:ext cx="43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by + MAX()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917200" y="1755000"/>
            <a:ext cx="7511100" cy="1633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SELECT	</a:t>
            </a:r>
            <a:endParaRPr b="0" i="0" sz="19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Column, 	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MAX(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9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DimProduct 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BrandName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714"/>
              <a:buNone/>
            </a:pPr>
            <a:r>
              <a:rPr lang="pt-BR" sz="2800">
                <a:solidFill>
                  <a:schemeClr val="lt1"/>
                </a:solidFill>
              </a:rPr>
              <a:t>Dados X Informação 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22400" y="1458675"/>
            <a:ext cx="88992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Quando falamos de informação estamos nos referindo ao processo de relacionamento desses dados que antes estavam dispersos e que sozinhos não nos transmitiam nada.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informação ao contrário de um dado é algo com uma mensagem concreta e que quer nos passar algo como: Faturamento de uma empresa, produtos mais vendidos, Notícias e etc.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partir dessas informações conseguimos traçar parâmetros, estratégias de negócios dentre outras coisas para gerar o melhor resultado possível. </a:t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/>
        </p:nvSpPr>
        <p:spPr>
          <a:xfrm>
            <a:off x="2157900" y="347925"/>
            <a:ext cx="430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BY + MIN()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917200" y="1755000"/>
            <a:ext cx="7511100" cy="1633500"/>
          </a:xfrm>
          <a:prstGeom prst="rect">
            <a:avLst/>
          </a:prstGeom>
          <a:solidFill>
            <a:srgbClr val="221F3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i="0" sz="19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count(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endParaRPr b="0" i="0" sz="19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pt-BR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pt-BR" sz="19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;	</a:t>
            </a:r>
            <a:endParaRPr b="1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/>
        </p:nvSpPr>
        <p:spPr>
          <a:xfrm>
            <a:off x="1966200" y="395650"/>
            <a:ext cx="521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Atividades 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1200600" y="1255175"/>
            <a:ext cx="71628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Realize um agrupamento da coluna results da tabela match_mast e conte quantas vezes cada um dos valores apareceu.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Agrupe a coluna  team_group  da tabela soccer_team pela soma de suas vitórias(won)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AutoNum type="arabicPeriod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agrupe o team_group pela soma de suas vitórias e pelo máximo e mínimo de pontos(points)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138100" y="231300"/>
            <a:ext cx="90060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pt-BR" sz="3720">
                <a:solidFill>
                  <a:schemeClr val="lt1"/>
                </a:solidFill>
              </a:rPr>
              <a:t>O Instagram deseja o que você tem</a:t>
            </a:r>
            <a:endParaRPr sz="3720">
              <a:solidFill>
                <a:schemeClr val="lt1"/>
              </a:solidFill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88" y="1500188"/>
            <a:ext cx="62007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"/>
          <p:cNvSpPr txBox="1"/>
          <p:nvPr/>
        </p:nvSpPr>
        <p:spPr>
          <a:xfrm>
            <a:off x="138138" y="3782800"/>
            <a:ext cx="6200700" cy="100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o instagram funciona? 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sng" cap="none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https://about.instagram.com/pt-br/blog/announcements/shedding-more-light-on-how-instagram-works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0" y="100750"/>
            <a:ext cx="91440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2800">
                <a:latin typeface="Montserrat"/>
                <a:ea typeface="Montserrat"/>
                <a:cs typeface="Montserrat"/>
                <a:sym typeface="Montserrat"/>
              </a:rPr>
              <a:t>O que é um banco de dados?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49025" y="966100"/>
            <a:ext cx="8436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Agora que já sabemos o que é um dado e uma informação temos que saber: </a:t>
            </a:r>
            <a:r>
              <a:rPr b="0" i="1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“O que é um banco de dados?”. </a:t>
            </a:r>
            <a:endParaRPr b="0" i="1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Bom vamos entender o que é um banco de dados com a seguinte analogia :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49025" y="2081900"/>
            <a:ext cx="796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Dado: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025" y="2612700"/>
            <a:ext cx="3575060" cy="22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4217925" y="2714700"/>
            <a:ext cx="4667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 dado é um pedaço de uma informação que sozinho não quer dizer muita coisa…</a:t>
            </a:r>
            <a:endParaRPr b="0" i="0" sz="2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idx="4294967295" type="title"/>
          </p:nvPr>
        </p:nvSpPr>
        <p:spPr>
          <a:xfrm>
            <a:off x="1459825" y="175225"/>
            <a:ext cx="59211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que é um banco de Dados?</a:t>
            </a:r>
            <a:endParaRPr/>
          </a:p>
        </p:txBody>
      </p:sp>
      <p:sp>
        <p:nvSpPr>
          <p:cNvPr id="122" name="Google Shape;122;p6"/>
          <p:cNvSpPr txBox="1"/>
          <p:nvPr/>
        </p:nvSpPr>
        <p:spPr>
          <a:xfrm>
            <a:off x="433575" y="6215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Tabela:</a:t>
            </a:r>
            <a:endParaRPr b="0" i="0" sz="1900" u="none" cap="none" strike="noStrike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531175" y="1219175"/>
            <a:ext cx="77784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Porém quanto mais desses dados vamos coletando se torna necessário se utilizar de algum método para poder estruturar esses dados e ter uma melhor visualização deles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melhor maneira de se fazer isso é se utilizando do formato de tabelas, pois ela nos permite ver de forma fácil e estruturada como cada dados está dividido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Uma tabela é uma representação de um conjunto de dados agrupados em uma única tabela. É a modelagem que estamos dando ao dado para ele se tornar um informação.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390" y="1366852"/>
            <a:ext cx="7289225" cy="28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1462050" y="462650"/>
            <a:ext cx="621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 de Tabela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75" y="35377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Banco de Dados</a:t>
            </a:r>
            <a:endParaRPr b="0" i="0" sz="2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585100" y="1292675"/>
            <a:ext cx="7633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Char char="●"/>
            </a:pPr>
            <a:r>
              <a:rPr b="0" i="0" lang="pt-BR" sz="1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 banco de dados nada mais é que aquele conjunto de tabelas todos reunidos em um único local. Ou seja, o banco de dados nada mais é que um conjunto de tabelas que podem se relacionar e são formados por dados.</a:t>
            </a:r>
            <a:endParaRPr b="0" i="0" sz="1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8028" y="2983125"/>
            <a:ext cx="5707950" cy="16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