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  <p:embeddedFont>
      <p:font typeface="Poppins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60" roundtripDataSignature="AMtx7milu2WlSmXDyuU3fShBDAqA/7oi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2F5DAD-8ABD-4ABE-A98F-BB5A82D0C24D}">
  <a:tblStyle styleId="{F72F5DAD-8ABD-4ABE-A98F-BB5A82D0C24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customschemas.google.com/relationships/presentationmetadata" Target="meta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4.xml"/><Relationship Id="rId55" Type="http://schemas.openxmlformats.org/officeDocument/2006/relationships/font" Target="fonts/Poppins-bold.fntdata"/><Relationship Id="rId10" Type="http://schemas.openxmlformats.org/officeDocument/2006/relationships/slide" Target="slides/slide3.xml"/><Relationship Id="rId54" Type="http://schemas.openxmlformats.org/officeDocument/2006/relationships/font" Target="fonts/Poppins-regular.fntdata"/><Relationship Id="rId13" Type="http://schemas.openxmlformats.org/officeDocument/2006/relationships/slide" Target="slides/slide6.xml"/><Relationship Id="rId57" Type="http://schemas.openxmlformats.org/officeDocument/2006/relationships/font" Target="fonts/Poppins-boldItalic.fntdata"/><Relationship Id="rId12" Type="http://schemas.openxmlformats.org/officeDocument/2006/relationships/slide" Target="slides/slide5.xml"/><Relationship Id="rId56" Type="http://schemas.openxmlformats.org/officeDocument/2006/relationships/font" Target="fonts/Poppins-italic.fntdata"/><Relationship Id="rId15" Type="http://schemas.openxmlformats.org/officeDocument/2006/relationships/slide" Target="slides/slide8.xml"/><Relationship Id="rId59" Type="http://schemas.openxmlformats.org/officeDocument/2006/relationships/font" Target="fonts/GillSans-bold.fntdata"/><Relationship Id="rId14" Type="http://schemas.openxmlformats.org/officeDocument/2006/relationships/slide" Target="slides/slide7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cebf7b49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dcebf7b49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2dcebf7b49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dcebf7b498_0_0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4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01" name="Google Shape;101;p4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4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47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5" name="Google Shape;105;p4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6" name="Google Shape;10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4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4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48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4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cebf7b498_0_71"/>
          <p:cNvSpPr txBox="1"/>
          <p:nvPr>
            <p:ph type="title"/>
          </p:nvPr>
        </p:nvSpPr>
        <p:spPr>
          <a:xfrm>
            <a:off x="413148" y="411956"/>
            <a:ext cx="26742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g2dcebf7b498_0_71"/>
          <p:cNvSpPr txBox="1"/>
          <p:nvPr>
            <p:ph idx="1" type="body"/>
          </p:nvPr>
        </p:nvSpPr>
        <p:spPr>
          <a:xfrm>
            <a:off x="413147" y="2007980"/>
            <a:ext cx="267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g2dcebf7b498_0_71"/>
          <p:cNvSpPr/>
          <p:nvPr>
            <p:ph idx="2" type="pic"/>
          </p:nvPr>
        </p:nvSpPr>
        <p:spPr>
          <a:xfrm>
            <a:off x="3906696" y="1197578"/>
            <a:ext cx="2586300" cy="258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34" name="Google Shape;134;g2dcebf7b498_0_71"/>
          <p:cNvSpPr/>
          <p:nvPr>
            <p:ph idx="3" type="pic"/>
          </p:nvPr>
        </p:nvSpPr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35" name="Google Shape;135;g2dcebf7b498_0_71"/>
          <p:cNvSpPr/>
          <p:nvPr>
            <p:ph idx="4" type="pic"/>
          </p:nvPr>
        </p:nvSpPr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36" name="Google Shape;136;g2dcebf7b498_0_7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g2dcebf7b498_0_7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g2dcebf7b498_0_7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9" name="Google Shape;139;g2dcebf7b498_0_71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0" name="Google Shape;140;g2dcebf7b498_0_71"/>
          <p:cNvGrpSpPr/>
          <p:nvPr/>
        </p:nvGrpSpPr>
        <p:grpSpPr>
          <a:xfrm>
            <a:off x="4189531" y="4194461"/>
            <a:ext cx="621179" cy="620372"/>
            <a:chOff x="3393298" y="4842044"/>
            <a:chExt cx="828239" cy="827162"/>
          </a:xfrm>
        </p:grpSpPr>
        <p:sp>
          <p:nvSpPr>
            <p:cNvPr id="141" name="Google Shape;141;g2dcebf7b498_0_71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g2dcebf7b498_0_71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1764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9" name="Google Shape;149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3" name="Google Shape;15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" name="Google Shape;168;p5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2" name="Google Shape;17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3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4" name="Google Shape;14;p3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3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6" name="Google Shape;176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7" name="Google Shape;177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8" name="Google Shape;17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81" name="Google Shape;18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4" name="Google Shape;184;p6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5" name="Google Shape;18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" name="Google Shape;23;p4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4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45" name="Google Shape;45;p4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4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4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7" name="Google Shape;67;p4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4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73" name="Google Shape;73;p4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4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6" name="Google Shape;7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4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9" name="Google Shape;79;p4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6" name="Google Shape;86;p4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4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4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4" name="Google Shape;94;p4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4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46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"/>
          <p:cNvSpPr/>
          <p:nvPr/>
        </p:nvSpPr>
        <p:spPr>
          <a:xfrm>
            <a:off x="535306" y="186088"/>
            <a:ext cx="1578216" cy="1117941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70" l="-16057" r="-16057" t="-45763"/>
            </a:stretch>
          </a:blipFill>
          <a:ln>
            <a:noFill/>
          </a:ln>
        </p:spPr>
      </p:sp>
      <p:sp>
        <p:nvSpPr>
          <p:cNvPr id="193" name="Google Shape;193;p1"/>
          <p:cNvSpPr/>
          <p:nvPr/>
        </p:nvSpPr>
        <p:spPr>
          <a:xfrm>
            <a:off x="0" y="1983400"/>
            <a:ext cx="9366600" cy="15207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"/>
          <p:cNvSpPr txBox="1"/>
          <p:nvPr/>
        </p:nvSpPr>
        <p:spPr>
          <a:xfrm>
            <a:off x="535300" y="2652725"/>
            <a:ext cx="7242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pt-BR" sz="4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endParaRPr b="1" i="0" sz="4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"/>
          <p:cNvSpPr txBox="1"/>
          <p:nvPr/>
        </p:nvSpPr>
        <p:spPr>
          <a:xfrm>
            <a:off x="529053" y="2244500"/>
            <a:ext cx="257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"/>
          <p:cNvSpPr/>
          <p:nvPr/>
        </p:nvSpPr>
        <p:spPr>
          <a:xfrm rot="503576">
            <a:off x="5185870" y="1640996"/>
            <a:ext cx="3631182" cy="3731150"/>
          </a:xfrm>
          <a:custGeom>
            <a:rect b="b" l="l" r="r" t="t"/>
            <a:pathLst>
              <a:path extrusionOk="0" h="7852008" w="7852008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97" name="Google Shape;197;p1"/>
          <p:cNvPicPr preferRelativeResize="0"/>
          <p:nvPr/>
        </p:nvPicPr>
        <p:blipFill rotWithShape="1">
          <a:blip r:embed="rId5">
            <a:alphaModFix/>
          </a:blip>
          <a:srcRect b="17120" l="-16290" r="16289" t="-17120"/>
          <a:stretch/>
        </p:blipFill>
        <p:spPr>
          <a:xfrm rot="1575660">
            <a:off x="2009380" y="2045655"/>
            <a:ext cx="3244717" cy="26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"/>
          <p:cNvSpPr txBox="1"/>
          <p:nvPr/>
        </p:nvSpPr>
        <p:spPr>
          <a:xfrm>
            <a:off x="4416425" y="348875"/>
            <a:ext cx="128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5677638" y="348778"/>
            <a:ext cx="433528" cy="385085"/>
          </a:xfrm>
          <a:custGeom>
            <a:rect b="b" l="l" r="r" t="t"/>
            <a:pathLst>
              <a:path extrusionOk="0" h="459803" w="656861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1"/>
          <p:cNvSpPr txBox="1"/>
          <p:nvPr/>
        </p:nvSpPr>
        <p:spPr>
          <a:xfrm>
            <a:off x="6290876" y="348878"/>
            <a:ext cx="207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"/>
          <p:cNvSpPr txBox="1"/>
          <p:nvPr/>
        </p:nvSpPr>
        <p:spPr>
          <a:xfrm>
            <a:off x="4416427" y="756675"/>
            <a:ext cx="3561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pt-BR" sz="5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b="1" i="0" sz="5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/>
          <p:nvPr/>
        </p:nvSpPr>
        <p:spPr>
          <a:xfrm>
            <a:off x="1939050" y="353775"/>
            <a:ext cx="526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- CREATE TABLE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1028700" y="911675"/>
            <a:ext cx="7429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</a:t>
            </a:r>
            <a:r>
              <a:rPr b="0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CREATE TABLE</a:t>
            </a: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permite criarmos nossas tabelas e definirmos os nossos campos dentro dela.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Porém nosso trabalho não está completo, pois ainda precisamos definir o que cada campo irá receber.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Ao contrário de ferramentas como o Excel o banco de dados não aceita que tabelas tenham valores misturados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 exemplo: Imagine uma coluna de salário do excel tendo um nome escrito dentro dele ou qualquer outro tipo de dado que não seja numérica.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SQL nos obriga a dizer para ele o que cada campo aceita e se tentarmos forçar-lo a aceitar alguma outra coisa ele irá negar e retornar um erro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 txBox="1"/>
          <p:nvPr/>
        </p:nvSpPr>
        <p:spPr>
          <a:xfrm>
            <a:off x="1282350" y="2312475"/>
            <a:ext cx="6579300" cy="2493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CREATE TABLE 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aluno(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matrícula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idade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sexo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nota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10"/>
          <p:cNvSpPr txBox="1"/>
          <p:nvPr/>
        </p:nvSpPr>
        <p:spPr>
          <a:xfrm>
            <a:off x="1973025" y="326575"/>
            <a:ext cx="504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- CREATE TABLE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10"/>
          <p:cNvSpPr txBox="1"/>
          <p:nvPr/>
        </p:nvSpPr>
        <p:spPr>
          <a:xfrm>
            <a:off x="1197425" y="979725"/>
            <a:ext cx="6664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criarmos nossa tabela precisamos seguir o comando abaixo, porém como falado anteriormente ainda temos que tipificar o nosso dado para o SQL saber o que cada campo irá aceitar.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/>
          <p:nvPr>
            <p:ph idx="4294967295" type="title"/>
          </p:nvPr>
        </p:nvSpPr>
        <p:spPr>
          <a:xfrm>
            <a:off x="1297500" y="393750"/>
            <a:ext cx="7716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800"/>
              <a:t>Quantos tipos de dados existem dentro do SQL?</a:t>
            </a:r>
            <a:endParaRPr sz="2800"/>
          </a:p>
        </p:txBody>
      </p:sp>
      <p:sp>
        <p:nvSpPr>
          <p:cNvPr id="275" name="Google Shape;275;p11"/>
          <p:cNvSpPr txBox="1"/>
          <p:nvPr>
            <p:ph idx="4294967295" type="body"/>
          </p:nvPr>
        </p:nvSpPr>
        <p:spPr>
          <a:xfrm>
            <a:off x="1297500" y="1633275"/>
            <a:ext cx="7038900" cy="29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800"/>
              <a:t>Isso depende da versão do MYSQL que você está utilizando, mas neste momento existem no total 40 tipos de dados dos mais diversos possíveis.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800"/>
              <a:t>O SQL possui uma variedade de dados extensa que podemos utilizar para montar nossas tabelas.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pt-BR" sz="1800"/>
              <a:t>Alguns desses dados já temos conhecimento como o INT e FLOAT, porém aqui existe uma diferença, pois o SQL faz uma "</a:t>
            </a:r>
            <a:r>
              <a:rPr lang="pt-BR" sz="1800">
                <a:solidFill>
                  <a:srgbClr val="FFFF00"/>
                </a:solidFill>
              </a:rPr>
              <a:t>família/conjunto</a:t>
            </a:r>
            <a:r>
              <a:rPr lang="pt-BR" sz="1800"/>
              <a:t>” daqueles tipos de dados.</a:t>
            </a:r>
            <a:endParaRPr sz="1302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00" y="912313"/>
            <a:ext cx="8839201" cy="331888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2"/>
          <p:cNvSpPr txBox="1"/>
          <p:nvPr/>
        </p:nvSpPr>
        <p:spPr>
          <a:xfrm>
            <a:off x="1221575" y="242900"/>
            <a:ext cx="690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Classificação do tipo de dado Numérico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59675"/>
            <a:ext cx="8839201" cy="282746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3"/>
          <p:cNvSpPr txBox="1"/>
          <p:nvPr/>
        </p:nvSpPr>
        <p:spPr>
          <a:xfrm>
            <a:off x="850100" y="221450"/>
            <a:ext cx="757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Classificação do tipo de dado Strings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/>
          <p:nvPr/>
        </p:nvSpPr>
        <p:spPr>
          <a:xfrm>
            <a:off x="1100150" y="257175"/>
            <a:ext cx="7344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Classificação do tipo de dado Data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3" name="Google Shape;2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7700"/>
            <a:ext cx="8839200" cy="195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/>
        </p:nvSpPr>
        <p:spPr>
          <a:xfrm>
            <a:off x="1838800" y="270025"/>
            <a:ext cx="57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SQL - CREATE TABLE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1208725" y="1208725"/>
            <a:ext cx="685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Podemos colocar qual o tipo de dado cada coluna irá receber, mas para isso precisamos escrever o nome da coluna e em sequência iremos explicitar qual tipo de dado aquela coluna recebe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1282350" y="2388675"/>
            <a:ext cx="6579300" cy="2493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CREATE TABLE 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NomeTabela(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(50)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matricula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endParaRPr b="1" i="0" sz="18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Curso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(50)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Sexo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ENUM(‘M’, ‘F’)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idade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INT,</a:t>
            </a:r>
            <a:endParaRPr b="1" i="0" sz="18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nota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FLOAT</a:t>
            </a:r>
            <a:endParaRPr b="1" i="0" sz="18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/>
        </p:nvSpPr>
        <p:spPr>
          <a:xfrm>
            <a:off x="1979375" y="281725"/>
            <a:ext cx="545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Restrições de Integridade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1112500" y="1076375"/>
            <a:ext cx="6936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Restrições de integridade são maneiras que temos para garantir a segurança, exatidão e consistência dos dados da nossa tabela.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Existem diversas restrições de integridade, mas as mais importantes são 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16"/>
          <p:cNvSpPr txBox="1"/>
          <p:nvPr/>
        </p:nvSpPr>
        <p:spPr>
          <a:xfrm>
            <a:off x="1104000" y="2825325"/>
            <a:ext cx="693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Restrição de chave: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Restrição de vazio</a:t>
            </a:r>
            <a:endParaRPr b="0" i="0" sz="1050" u="none" cap="none" strike="noStrike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Restrição de domínio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/>
        </p:nvSpPr>
        <p:spPr>
          <a:xfrm>
            <a:off x="1317600" y="419000"/>
            <a:ext cx="650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Chave Primária (Restrição de chave)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949200" y="1285875"/>
            <a:ext cx="7245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chave primária é um dos conceitos mais importantes que precisamos aprender no SQL, pois é ele que irá preencher nossa restrição de chave, pois ela permite colocarmos campos que terão valores que só podem ser únicos, ou seja, só aparecem uma vez  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ficar mais claro imagine o seu cpf, agora pense no seguinte: “existe mais alguém em todo o Brasil que possa ter o meu cpf?” Não! E isso é a chave primária! Ela é algo que pertence só a você e a mais ninguém.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Isso serve como um localizador universal, pois ao invés de pesquisarmos por algo genérico como nome estamos pesquisando por algo muito mais preciso.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/>
        </p:nvSpPr>
        <p:spPr>
          <a:xfrm>
            <a:off x="2313000" y="417025"/>
            <a:ext cx="451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Chave Primária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1265025" y="1112100"/>
            <a:ext cx="71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1080000" y="1292850"/>
            <a:ext cx="6984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Existem algumas regras para a criação da nossa chave primária e elas são: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Uma coluna com chave primária não pode se repetir  tendo em vista que ela é o “CPF” da nossa tabela.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Tem que ser única.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Só pode  existir uma chave por tabela.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cebf7b498_0_0"/>
          <p:cNvSpPr txBox="1"/>
          <p:nvPr>
            <p:ph type="title"/>
          </p:nvPr>
        </p:nvSpPr>
        <p:spPr>
          <a:xfrm>
            <a:off x="215728" y="773726"/>
            <a:ext cx="2674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Sumário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Pontos de dados " id="209" name="Google Shape;209;g2dcebf7b498_0_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931" y="5996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Plano de fundo de dados" id="210" name="Google Shape;210;g2dcebf7b498_0_0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11" name="Google Shape;211;g2dcebf7b498_0_0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2" name="Google Shape;212;g2dcebf7b498_0_0"/>
          <p:cNvSpPr txBox="1"/>
          <p:nvPr/>
        </p:nvSpPr>
        <p:spPr>
          <a:xfrm>
            <a:off x="215725" y="1593300"/>
            <a:ext cx="55068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lang="pt-BR" sz="1500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Grupos de comandos</a:t>
            </a:r>
            <a:endParaRPr sz="1500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lang="pt-BR" sz="1500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Quais os tipos de categoria que existem no SQL</a:t>
            </a:r>
            <a:endParaRPr sz="1500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lang="pt-BR" sz="1500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Entidades</a:t>
            </a:r>
            <a:endParaRPr sz="1500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lang="pt-BR" sz="1500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Restrições de Integridade</a:t>
            </a:r>
            <a:endParaRPr sz="1500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lang="pt-BR" sz="1500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sz="1500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3" name="Google Shape;213;g2dcebf7b498_0_0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/>
        </p:nvSpPr>
        <p:spPr>
          <a:xfrm>
            <a:off x="1902900" y="458750"/>
            <a:ext cx="533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Chave Primária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1282350" y="1715900"/>
            <a:ext cx="6579300" cy="2493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CREATE TABLE 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NomeTabela(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(50)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NOT NULL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matricula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INT 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PRIMARY KEY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Curso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(50),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Sexo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ENUM(‘M’, ’F’) ,</a:t>
            </a:r>
            <a:endParaRPr b="1" i="0" sz="18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Idade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INT,</a:t>
            </a:r>
            <a:endParaRPr b="1" i="0" sz="18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Nota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endParaRPr b="1" i="0" sz="18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/>
        </p:nvSpPr>
        <p:spPr>
          <a:xfrm>
            <a:off x="1444800" y="325075"/>
            <a:ext cx="65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Restrição de Vazio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898650" y="1256975"/>
            <a:ext cx="7346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Essa restrição permite que possamos dizer se um campo é obrigatório e que deve ser preenchida pelo usuário 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Sua sintaxe é a seguinte: 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1282350" y="2549975"/>
            <a:ext cx="6579300" cy="2493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CREATE TABLE 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NomeTabela(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(50)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NOT NULL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matricula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INT 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PRIMARY KEY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Curso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(50),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Sexo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ENUM(‘M’, ‘F’ )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idade 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INT,</a:t>
            </a:r>
            <a:endParaRPr b="1" i="0" sz="18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Nota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endParaRPr b="1" i="0" sz="18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/>
        </p:nvSpPr>
        <p:spPr>
          <a:xfrm>
            <a:off x="1868250" y="236500"/>
            <a:ext cx="540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Restrição de domínio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978450" y="852100"/>
            <a:ext cx="718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restrição de domínio é referente ao tipo de dados que aquela coluna pode suportar.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eu falo que a coluna idade é do tipo INT ela só pode receber dados do domínio numérico inteiro.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1071600" y="2422000"/>
            <a:ext cx="7000800" cy="26475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(50)</a:t>
            </a:r>
            <a:r>
              <a:rPr b="1" i="0" lang="pt-BR" sz="1800" u="none" cap="none" strike="noStrike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 – Só pode texto com até 50 caracteres</a:t>
            </a:r>
            <a:endParaRPr b="1" i="0" sz="1800" u="none" cap="none" strike="noStrike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matricula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INT 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PRIMARY KEY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i="0" lang="pt-BR" sz="1800" u="none" cap="none" strike="noStrike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– Só permite número inteiro</a:t>
            </a:r>
            <a:endParaRPr b="1" i="0" sz="1800" u="none" cap="none" strike="noStrike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Curso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(50), </a:t>
            </a:r>
            <a:r>
              <a:rPr b="1" i="0" lang="pt-BR" sz="1800" u="none" cap="none" strike="noStrike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– Só pode texto com até 50 caracteres</a:t>
            </a:r>
            <a:endParaRPr b="1" i="0" sz="1800" u="none" cap="none" strike="noStrike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Sexo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ENUM(‘m’, ’f’)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pt-BR" sz="1800" u="none" cap="none" strike="noStrike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– Só aceita valores predefinidos</a:t>
            </a:r>
            <a:endParaRPr b="1" i="0" sz="1800" u="none" cap="none" strike="noStrike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idade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b="1" i="0" lang="pt-BR" sz="1800" u="none" cap="none" strike="noStrike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– Só permite dados inteiro</a:t>
            </a:r>
            <a:endParaRPr b="1" i="0" sz="1800" u="none" cap="none" strike="noStrike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Nota</a:t>
            </a:r>
            <a:r>
              <a:rPr b="1" i="0" lang="pt-BR" sz="1800" u="none" cap="none" strike="noStrike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FLOAT </a:t>
            </a:r>
            <a:r>
              <a:rPr b="1" i="0" lang="pt-BR" sz="1800" u="none" cap="none" strike="noStrike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 – Só permite números reais</a:t>
            </a:r>
            <a:endParaRPr b="1" i="0" sz="1800" u="none" cap="none" strike="noStrike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/>
        </p:nvSpPr>
        <p:spPr>
          <a:xfrm>
            <a:off x="2118450" y="417025"/>
            <a:ext cx="490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AUTO_INCREMENT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22"/>
          <p:cNvSpPr txBox="1"/>
          <p:nvPr/>
        </p:nvSpPr>
        <p:spPr>
          <a:xfrm>
            <a:off x="708975" y="987500"/>
            <a:ext cx="7812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AUTO_INCREMENT é extremamente útil quando estamos nos utilizando de chave primária e estrangeira para trabalharmos, pois ele permite que a cada nova inserção no nosso banco de dados o valor da coluna seja incrementado automaticamente’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22"/>
          <p:cNvSpPr txBox="1"/>
          <p:nvPr/>
        </p:nvSpPr>
        <p:spPr>
          <a:xfrm>
            <a:off x="1282350" y="2432900"/>
            <a:ext cx="6579300" cy="26475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CREATE TABLE 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Aluno(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 </a:t>
            </a: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VARCHAR(50) NOT NULL,</a:t>
            </a:r>
            <a:endParaRPr b="1" i="0" sz="20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matricula </a:t>
            </a: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INT PRIMARY KEY AUTO_INCREMENT,</a:t>
            </a:r>
            <a:endParaRPr b="1" i="0" sz="20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Curso </a:t>
            </a: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VARCHAR(50),</a:t>
            </a:r>
            <a:endParaRPr b="1" i="0" sz="20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sexo </a:t>
            </a: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ENUM(‘M’ , ‘F’),</a:t>
            </a:r>
            <a:endParaRPr b="1" i="0" sz="20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idade</a:t>
            </a: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INT,</a:t>
            </a:r>
            <a:endParaRPr b="1" i="0" sz="20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Nota </a:t>
            </a: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FLOAT</a:t>
            </a:r>
            <a:endParaRPr b="1" i="0" sz="20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);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/>
        </p:nvSpPr>
        <p:spPr>
          <a:xfrm>
            <a:off x="1350175" y="437200"/>
            <a:ext cx="668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Como inserir dados dentro da nossa base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1028725" y="1690475"/>
            <a:ext cx="732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Conseguimos criar a nossa base de dados com sucesso, porém como faremos para inserir dados dentro da nossa tabela que acabamos de criar?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Bom, para fazermos isso usaremos o comando conhecido como </a:t>
            </a:r>
            <a:r>
              <a:rPr b="0" i="0" lang="pt-BR" sz="1800" u="none" cap="none" strike="noStrik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INSERT INTO</a:t>
            </a: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ele irá nos permitir inserir dados dentro de determinadas colunas da nossa tabela selecionada.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/>
        </p:nvSpPr>
        <p:spPr>
          <a:xfrm>
            <a:off x="2064600" y="360050"/>
            <a:ext cx="501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- INSERT INTO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1363025" y="925825"/>
            <a:ext cx="6930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</a:t>
            </a:r>
            <a:r>
              <a:rPr b="0" i="0" lang="pt-BR" sz="1800" u="none" cap="none" strike="noStrik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INSERT INTO</a:t>
            </a: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permite que possamos inserir dados dentro da nossa tabela.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Seu comando é: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24"/>
          <p:cNvSpPr txBox="1"/>
          <p:nvPr/>
        </p:nvSpPr>
        <p:spPr>
          <a:xfrm>
            <a:off x="1574100" y="2561700"/>
            <a:ext cx="5995800" cy="17238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INSERT INTO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NomeTabela (coluna1,coluna2,coluna3) 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VALUES 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ValorColuna1, ValorColuna2, ValorColuna3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/>
        </p:nvSpPr>
        <p:spPr>
          <a:xfrm>
            <a:off x="2032350" y="357175"/>
            <a:ext cx="50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- ALTER TABLE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25"/>
          <p:cNvSpPr txBox="1"/>
          <p:nvPr/>
        </p:nvSpPr>
        <p:spPr>
          <a:xfrm>
            <a:off x="982475" y="1155850"/>
            <a:ext cx="7787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</a:t>
            </a:r>
            <a:r>
              <a:rPr b="0" i="0" lang="pt-BR" sz="1800" u="none" cap="none" strike="noStrik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ALTER TABLE</a:t>
            </a: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permite a nós fazermos alterações dentro da nossa tabela das maneiras mais diversas possíveis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base para isso é: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25"/>
          <p:cNvSpPr txBox="1"/>
          <p:nvPr/>
        </p:nvSpPr>
        <p:spPr>
          <a:xfrm>
            <a:off x="1765500" y="2664350"/>
            <a:ext cx="5613000" cy="14160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ALTER TABLE </a:t>
            </a:r>
            <a:endParaRPr b="1" i="0" sz="20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Tabela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ADD COLUMN </a:t>
            </a:r>
            <a:endParaRPr b="1" i="0" sz="20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NomeColuna </a:t>
            </a: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TipoDeDado</a:t>
            </a:r>
            <a:endParaRPr b="1" i="0" sz="20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/>
        </p:nvSpPr>
        <p:spPr>
          <a:xfrm>
            <a:off x="1390225" y="288950"/>
            <a:ext cx="619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- ALTER TABLE DROP COLUMN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26"/>
          <p:cNvSpPr txBox="1"/>
          <p:nvPr/>
        </p:nvSpPr>
        <p:spPr>
          <a:xfrm>
            <a:off x="1205100" y="1553150"/>
            <a:ext cx="673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DROP COLUMN permite a nós droparmos(removermos) uma coluna no SQL para fazer basta realizar o seguinte: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26"/>
          <p:cNvSpPr txBox="1"/>
          <p:nvPr/>
        </p:nvSpPr>
        <p:spPr>
          <a:xfrm>
            <a:off x="1765500" y="2664350"/>
            <a:ext cx="5613000" cy="14160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ALTER TABLE </a:t>
            </a:r>
            <a:endParaRPr b="1" i="0" sz="20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Tabela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DROP COLUMN </a:t>
            </a:r>
            <a:endParaRPr b="1" i="0" sz="20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NomeColuna</a:t>
            </a:r>
            <a:endParaRPr b="1" i="0" sz="20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/>
        </p:nvSpPr>
        <p:spPr>
          <a:xfrm>
            <a:off x="1444800" y="404550"/>
            <a:ext cx="632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- RENAME TABLE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27"/>
          <p:cNvSpPr txBox="1"/>
          <p:nvPr/>
        </p:nvSpPr>
        <p:spPr>
          <a:xfrm>
            <a:off x="1260600" y="1177525"/>
            <a:ext cx="668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RENAME TABLE serve para conseguirmos renomear uma das nossas tabelas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27"/>
          <p:cNvSpPr txBox="1"/>
          <p:nvPr/>
        </p:nvSpPr>
        <p:spPr>
          <a:xfrm>
            <a:off x="1260600" y="2606550"/>
            <a:ext cx="6505200" cy="492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RENAME TABLE 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TabelaAntiga </a:t>
            </a: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TO 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NovoNome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/>
          <p:nvPr/>
        </p:nvSpPr>
        <p:spPr>
          <a:xfrm>
            <a:off x="1444800" y="404550"/>
            <a:ext cx="632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- MODIFY 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28"/>
          <p:cNvSpPr txBox="1"/>
          <p:nvPr/>
        </p:nvSpPr>
        <p:spPr>
          <a:xfrm>
            <a:off x="1632200" y="1275600"/>
            <a:ext cx="613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MODIFY permite que possamos modificar as colunas de suas tabelas, podendo assim mudar os tipos de dados que aquela coluna aceita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1260600" y="2606550"/>
            <a:ext cx="6505200" cy="492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ALTER TABLE 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Tabela </a:t>
            </a: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MODIFY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NomeColuna</a:t>
            </a: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INT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/>
          <p:nvPr>
            <p:ph idx="4294967295" type="title"/>
          </p:nvPr>
        </p:nvSpPr>
        <p:spPr>
          <a:xfrm>
            <a:off x="810225" y="5154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Grupos de comandos do Banco de Dados</a:t>
            </a:r>
            <a:endParaRPr/>
          </a:p>
        </p:txBody>
      </p:sp>
      <p:sp>
        <p:nvSpPr>
          <p:cNvPr id="219" name="Google Shape;219;p2"/>
          <p:cNvSpPr txBox="1"/>
          <p:nvPr/>
        </p:nvSpPr>
        <p:spPr>
          <a:xfrm>
            <a:off x="911675" y="1796150"/>
            <a:ext cx="4150200" cy="2678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 aula passada vimos os principais comandos de consulta do SQL como: </a:t>
            </a:r>
            <a:r>
              <a:rPr b="0" i="0" lang="pt-BR" sz="1800" u="none" cap="none" strike="noStrik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SELECT, ORDER BY, WHERE</a:t>
            </a: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dentre outros.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Mas uma coisa que é importante saber é que esses comandos se encaixam na modalidade de comando conhecidos como: </a:t>
            </a:r>
            <a:r>
              <a:rPr b="0" i="0" lang="pt-BR" sz="1800" u="none" cap="none" strike="noStrik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DQL</a:t>
            </a:r>
            <a:endParaRPr b="0" i="0" sz="1800" u="none" cap="none" strike="noStrike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 txBox="1"/>
          <p:nvPr/>
        </p:nvSpPr>
        <p:spPr>
          <a:xfrm>
            <a:off x="1632625" y="368425"/>
            <a:ext cx="580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29"/>
          <p:cNvSpPr txBox="1"/>
          <p:nvPr/>
        </p:nvSpPr>
        <p:spPr>
          <a:xfrm>
            <a:off x="1148625" y="1105275"/>
            <a:ext cx="660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UPDATE consegue fazer atualizações no nosso banco de dados para podermos realizar alterações dentro dele quando necessário.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realizarmos nossas alterações podemos usar o seguinte comando: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29"/>
          <p:cNvSpPr txBox="1"/>
          <p:nvPr/>
        </p:nvSpPr>
        <p:spPr>
          <a:xfrm>
            <a:off x="1765500" y="2952375"/>
            <a:ext cx="5613000" cy="20319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UPDATE </a:t>
            </a:r>
            <a:endParaRPr b="1" i="0" sz="20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NomeTabela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SET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AlteracaoColuna = Alteracao 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endParaRPr b="1" i="0" sz="20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matricula = 2;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/>
          <p:nvPr/>
        </p:nvSpPr>
        <p:spPr>
          <a:xfrm>
            <a:off x="1709875" y="305825"/>
            <a:ext cx="603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Comando DROP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1" name="Google Shape;401;p30"/>
          <p:cNvSpPr txBox="1"/>
          <p:nvPr/>
        </p:nvSpPr>
        <p:spPr>
          <a:xfrm>
            <a:off x="1061850" y="1265025"/>
            <a:ext cx="7020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DROP com certeza é o comando mais perigoso, pois se não usado com extrema cautela pode simplesmente destruir nossa tabela ou banco de dados já que a única ação dele dentro do banco de dados é de remover os elementos contidos dentro dele.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30"/>
          <p:cNvSpPr txBox="1"/>
          <p:nvPr/>
        </p:nvSpPr>
        <p:spPr>
          <a:xfrm>
            <a:off x="1282350" y="3064325"/>
            <a:ext cx="6579300" cy="492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DROP TABLE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NomeTabela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 txBox="1"/>
          <p:nvPr/>
        </p:nvSpPr>
        <p:spPr>
          <a:xfrm>
            <a:off x="2013900" y="370350"/>
            <a:ext cx="511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31"/>
          <p:cNvSpPr txBox="1"/>
          <p:nvPr/>
        </p:nvSpPr>
        <p:spPr>
          <a:xfrm>
            <a:off x="1119000" y="1261875"/>
            <a:ext cx="6906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DELETE deve ser usado com cuidado, pois quando utilizado sem a cláusula WHERE poderá destruir toda sua base de dados.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que ele faz seu próprio nome já indica ele deleta uma base de dados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31"/>
          <p:cNvSpPr txBox="1"/>
          <p:nvPr/>
        </p:nvSpPr>
        <p:spPr>
          <a:xfrm>
            <a:off x="1119000" y="3011250"/>
            <a:ext cx="6906000" cy="492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DELETE FROM 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NomeDaTabela </a:t>
            </a: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Coluna = Condicao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/>
          <p:nvPr/>
        </p:nvSpPr>
        <p:spPr>
          <a:xfrm>
            <a:off x="1607350" y="285750"/>
            <a:ext cx="600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- TRUNCATE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728675" y="1064425"/>
            <a:ext cx="794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TRUNCATE permite deletar todos os registros de uma tabela sem apagar a tabela em si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6" name="Google Shape;416;p32"/>
          <p:cNvSpPr txBox="1"/>
          <p:nvPr/>
        </p:nvSpPr>
        <p:spPr>
          <a:xfrm>
            <a:off x="1282350" y="2571750"/>
            <a:ext cx="6579300" cy="492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TRUNCATE TABLE 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NomeDaTabela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/>
          <p:nvPr/>
        </p:nvSpPr>
        <p:spPr>
          <a:xfrm>
            <a:off x="1808250" y="493775"/>
            <a:ext cx="552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EXERCÍCIO</a:t>
            </a:r>
            <a:endParaRPr b="0" i="0" sz="2800" u="none" cap="none" strike="noStrike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33"/>
          <p:cNvSpPr txBox="1"/>
          <p:nvPr/>
        </p:nvSpPr>
        <p:spPr>
          <a:xfrm>
            <a:off x="1618500" y="1261875"/>
            <a:ext cx="63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33"/>
          <p:cNvSpPr txBox="1"/>
          <p:nvPr/>
        </p:nvSpPr>
        <p:spPr>
          <a:xfrm>
            <a:off x="1581900" y="1467600"/>
            <a:ext cx="5980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Adicione 10 alunos dentro da sua tabela ‘ALUNO’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Altere o curso do aluno com a matrícula número 5 para DS(Data Science)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Delete os dados do aluno de matrícula 10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Ordene as Notas dos alunos da maior até a menor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 txBox="1"/>
          <p:nvPr>
            <p:ph idx="4294967295"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latin typeface="Lato"/>
                <a:ea typeface="Lato"/>
                <a:cs typeface="Lato"/>
                <a:sym typeface="Lato"/>
              </a:rPr>
              <a:t>EXERCITANDO</a:t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34"/>
          <p:cNvSpPr txBox="1"/>
          <p:nvPr/>
        </p:nvSpPr>
        <p:spPr>
          <a:xfrm>
            <a:off x="1052550" y="1416875"/>
            <a:ext cx="703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Agora com isso em mente crie uma tabela chamada FUNCIONÁRIOS que tenha as seguintes colunas: 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OBS: quantidade de caracteres ficam a escolha de vocês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30" name="Google Shape;430;p34"/>
          <p:cNvGraphicFramePr/>
          <p:nvPr/>
        </p:nvGraphicFramePr>
        <p:xfrm>
          <a:off x="950650" y="26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{F72F5DAD-8ABD-4ABE-A98F-BB5A82D0C24D}</a:tableStyleId>
              </a:tblPr>
              <a:tblGrid>
                <a:gridCol w="1515625"/>
                <a:gridCol w="1827500"/>
                <a:gridCol w="1887475"/>
                <a:gridCol w="2012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chemeClr val="lt1"/>
                          </a:solidFill>
                        </a:rPr>
                        <a:t>Código 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1F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chemeClr val="lt1"/>
                          </a:solidFill>
                        </a:rPr>
                        <a:t>Nome 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1F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chemeClr val="lt1"/>
                          </a:solidFill>
                        </a:rPr>
                        <a:t>SETOR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1F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chemeClr val="lt1"/>
                          </a:solidFill>
                        </a:rPr>
                        <a:t>Salário </a:t>
                      </a:r>
                      <a:endParaRPr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1F3B"/>
                    </a:solidFill>
                  </a:tcPr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00FFFF"/>
                          </a:solidFill>
                        </a:rPr>
                        <a:t>INT PK AU</a:t>
                      </a:r>
                      <a:endParaRPr sz="2000" u="none" cap="none" strike="noStrike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1F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00FFFF"/>
                          </a:solidFill>
                        </a:rPr>
                        <a:t>VARCHAR(*)</a:t>
                      </a:r>
                      <a:endParaRPr sz="2000" u="none" cap="none" strike="noStrike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1F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00FFFF"/>
                          </a:solidFill>
                        </a:rPr>
                        <a:t>VARCHAR(*)</a:t>
                      </a:r>
                      <a:endParaRPr sz="2000" u="none" cap="none" strike="noStrike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1F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00FFFF"/>
                          </a:solidFill>
                        </a:rPr>
                        <a:t>DECIMAL(10,2)</a:t>
                      </a:r>
                      <a:endParaRPr sz="2000" u="none" cap="none" strike="noStrike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1F3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 txBox="1"/>
          <p:nvPr/>
        </p:nvSpPr>
        <p:spPr>
          <a:xfrm>
            <a:off x="2201850" y="222425"/>
            <a:ext cx="47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EXERCÍCIO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35"/>
          <p:cNvSpPr txBox="1"/>
          <p:nvPr/>
        </p:nvSpPr>
        <p:spPr>
          <a:xfrm>
            <a:off x="1263450" y="838025"/>
            <a:ext cx="6617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Agora sabendo dos comandos de inserção dentro do banco de dados resolva as seguintes atividades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Resolva os seguintes itens: 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lphaUcPeriod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Insira dentro da sua tabela dez registros nas colunas de: Nome ,Setor  ,Salário 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Considere os seguintes setores: 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Manutenção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Financeiro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RH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 title="B"/>
          <p:cNvSpPr txBox="1"/>
          <p:nvPr/>
        </p:nvSpPr>
        <p:spPr>
          <a:xfrm>
            <a:off x="1256550" y="1348425"/>
            <a:ext cx="6630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Resolva os seguintes itens: 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B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Pegue o maior salário existente entre todos os empregados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C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Pegue o menor salário existente entre todos os empregados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D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Altere o salário do empregado com o código 3 para 5000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6"/>
          <p:cNvSpPr txBox="1"/>
          <p:nvPr/>
        </p:nvSpPr>
        <p:spPr>
          <a:xfrm>
            <a:off x="3072000" y="3614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EXERCÍCIO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 txBox="1"/>
          <p:nvPr/>
        </p:nvSpPr>
        <p:spPr>
          <a:xfrm>
            <a:off x="2201850" y="222425"/>
            <a:ext cx="47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EXERCÍCIO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1263450" y="1324575"/>
            <a:ext cx="6617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2. 	Resolva os seguintes itens: 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lphaUcPeriod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Média geral do salário de funcionários 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lphaUcPeriod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Ordene os empregados por ordem alfabética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lphaUcPeriod"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 quantos empregados existem por SETOR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"/>
          <p:cNvSpPr txBox="1"/>
          <p:nvPr>
            <p:ph idx="4294967295" type="title"/>
          </p:nvPr>
        </p:nvSpPr>
        <p:spPr>
          <a:xfrm>
            <a:off x="514350" y="302800"/>
            <a:ext cx="46608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DQL - Data Query Language</a:t>
            </a:r>
            <a:endParaRPr/>
          </a:p>
        </p:txBody>
      </p:sp>
      <p:sp>
        <p:nvSpPr>
          <p:cNvPr id="225" name="Google Shape;225;p3"/>
          <p:cNvSpPr txBox="1"/>
          <p:nvPr/>
        </p:nvSpPr>
        <p:spPr>
          <a:xfrm>
            <a:off x="514350" y="1535900"/>
            <a:ext cx="46608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DQL é uma vertente do SQL que como o nome já diz é feito para manipular os nossos dados (DQL - Linguagem de Consulta de Dados). 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 suma, tudo que usamos para fazer consultas dentro do banco podem ser considerados como comandos DQL.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endParaRPr b="0" i="0" sz="1800" u="none" cap="none" strike="noStrike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endParaRPr b="0" i="0" sz="1800" u="none" cap="none" strike="noStrike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endParaRPr b="0" i="0" sz="1800" u="none" cap="none" strike="noStrike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"/>
          <p:cNvSpPr txBox="1"/>
          <p:nvPr/>
        </p:nvSpPr>
        <p:spPr>
          <a:xfrm>
            <a:off x="435800" y="292900"/>
            <a:ext cx="482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Quais os tipos de categoria que existem no SQL?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4"/>
          <p:cNvSpPr txBox="1"/>
          <p:nvPr/>
        </p:nvSpPr>
        <p:spPr>
          <a:xfrm>
            <a:off x="435800" y="1339600"/>
            <a:ext cx="64767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Após isso você pode está se perguntando quais os tipos de categorias que existem no SQL? Bom os que existem são: 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DQL:</a:t>
            </a: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linguagem de consulta de dados. Para fazermos consultas e demais filtragens.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DDL:</a:t>
            </a: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Linguagem de definição de dados (Data Definition Language), pois serve para criarmos nossas tabelas, bases de dados, procedures e demais objetos do banco de dados.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DML:</a:t>
            </a: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Linguagem de manipulação de dados (Data Manipulation Language) que serve para adicionar, inserir, excluir e atualizar nossos dados.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 txBox="1"/>
          <p:nvPr>
            <p:ph idx="4294967295" type="title"/>
          </p:nvPr>
        </p:nvSpPr>
        <p:spPr>
          <a:xfrm>
            <a:off x="1297500" y="393750"/>
            <a:ext cx="70389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800"/>
              <a:t>DDL - CREATE DATABASE</a:t>
            </a:r>
            <a:endParaRPr sz="2800"/>
          </a:p>
        </p:txBody>
      </p:sp>
      <p:sp>
        <p:nvSpPr>
          <p:cNvPr id="237" name="Google Shape;237;p5"/>
          <p:cNvSpPr txBox="1"/>
          <p:nvPr/>
        </p:nvSpPr>
        <p:spPr>
          <a:xfrm>
            <a:off x="1297500" y="1230800"/>
            <a:ext cx="7429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como falado anteriormente serve para criarmos elementos dentro do nosso banco de dados. Esses elementos podem ser: tabelas, base de dados e etc.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criar nossa base de dados (schema) para guardarmos nossas tabela teremos que usar o seguinte comando.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Um exemplo de comando DDL seria: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5"/>
          <p:cNvSpPr txBox="1"/>
          <p:nvPr/>
        </p:nvSpPr>
        <p:spPr>
          <a:xfrm>
            <a:off x="1527300" y="3927050"/>
            <a:ext cx="6579300" cy="492600"/>
          </a:xfrm>
          <a:prstGeom prst="rect">
            <a:avLst/>
          </a:prstGeom>
          <a:solidFill>
            <a:srgbClr val="221F3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CREATE DATABASE</a:t>
            </a:r>
            <a:r>
              <a:rPr b="1" i="0" lang="pt-BR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nomeBaseDados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/>
        </p:nvSpPr>
        <p:spPr>
          <a:xfrm>
            <a:off x="2164550" y="257175"/>
            <a:ext cx="502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DDL - CREATE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6"/>
          <p:cNvSpPr txBox="1"/>
          <p:nvPr/>
        </p:nvSpPr>
        <p:spPr>
          <a:xfrm>
            <a:off x="800100" y="985850"/>
            <a:ext cx="78795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</a:t>
            </a:r>
            <a:r>
              <a:rPr b="0" i="0" lang="pt-BR" sz="1800" u="none" cap="none" strike="noStrik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CREATE </a:t>
            </a: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 para criarmos elementos dentro do banco de dados. Já vimos anteriormente esse comando para criar base de dados, mas iremos usá-lo principalmente para criar tabelas.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 hora de criarmos tabelas podemos também criar colunas e especificar qual o tipo de dado cada uma delas irá receber.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Necessitamos lembrar que sempre que criamos uma tabela queremos representar algo do mundo real para o nosso sistema.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Vamos supor que eu quero modelar uma escola usando o SQL para isso eu teria que pensar em tudo que existe dentro de uma escola: professor, aluno, coordenador dentre outros.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/>
        </p:nvSpPr>
        <p:spPr>
          <a:xfrm>
            <a:off x="1282350" y="190475"/>
            <a:ext cx="65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Entidades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7"/>
          <p:cNvSpPr txBox="1"/>
          <p:nvPr/>
        </p:nvSpPr>
        <p:spPr>
          <a:xfrm>
            <a:off x="809550" y="734775"/>
            <a:ext cx="75249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Sempre que você está fazendo essa transformação de algo real para o seu banco de dados você vai se deparar com o conceito de entidades.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Entidades nada mais são do que um grupo de informações que representam algo do meu sistema e eu irei representar no formato de tabela.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 exemplo: Seguindo a nossa ideia de modelar uma escola com o SQL chegaremos  em um determinado ponto onde eu preciso representar um aluno para o meu sistema.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fazer isso, necessitamos pensar o seguinte: O que um aluno necessita ter para ser considerado um aluno? A resposta sempre dependerá do tipo de sistema que você está tendo que modelar, mas vamos considerar o seguinte: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 txBox="1"/>
          <p:nvPr/>
        </p:nvSpPr>
        <p:spPr>
          <a:xfrm>
            <a:off x="1371150" y="340175"/>
            <a:ext cx="640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Entidades 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8"/>
          <p:cNvSpPr txBox="1"/>
          <p:nvPr/>
        </p:nvSpPr>
        <p:spPr>
          <a:xfrm>
            <a:off x="748400" y="1047750"/>
            <a:ext cx="7864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Nosso aluno precisa ter as seguintes características: 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Nome</a:t>
            </a:r>
            <a:endParaRPr b="0" i="0" sz="1800" u="none" cap="none" strike="noStrike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matricula</a:t>
            </a:r>
            <a:endParaRPr b="0" i="0" sz="1800" u="none" cap="none" strike="noStrike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 b="0" i="0" sz="1800" u="none" cap="none" strike="noStrike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data_inicio</a:t>
            </a:r>
            <a:endParaRPr b="0" i="0" sz="1800" u="none" cap="none" strike="noStrike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data_conclusão</a:t>
            </a:r>
            <a:endParaRPr b="0" i="0" sz="1800" u="none" cap="none" strike="noStrike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Como eu faria para representar isso no SQL?  Para fazer isso eu necessitaria me utilizar do seguinte comando </a:t>
            </a:r>
            <a:r>
              <a:rPr b="0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CREATE </a:t>
            </a: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como vimos anteriormente, porém ele virá acompanhado do comando </a:t>
            </a:r>
            <a:r>
              <a:rPr b="0" i="0" lang="pt-BR" sz="18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TABLE</a:t>
            </a: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