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
      <p:font typeface="Poppins"/>
      <p:regular r:id="rId59"/>
      <p:bold r:id="rId60"/>
      <p:italic r:id="rId61"/>
      <p:boldItalic r:id="rId62"/>
    </p:embeddedFont>
    <p:embeddedFont>
      <p:font typeface="Gill Sans"/>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5" roundtripDataSignature="AMtx7mg6h0Vxzu3iLAfR7vx8n+VEKG8a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0EDAC8-A42E-4874-85EB-9D6A6095BE98}">
  <a:tblStyle styleId="{050EDAC8-A42E-4874-85EB-9D6A6095BE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oppins-boldItalic.fntdata"/><Relationship Id="rId61" Type="http://schemas.openxmlformats.org/officeDocument/2006/relationships/font" Target="fonts/Poppins-italic.fntdata"/><Relationship Id="rId20" Type="http://schemas.openxmlformats.org/officeDocument/2006/relationships/slide" Target="slides/slide14.xml"/><Relationship Id="rId64" Type="http://schemas.openxmlformats.org/officeDocument/2006/relationships/font" Target="fonts/GillSans-bold.fntdata"/><Relationship Id="rId63"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oppi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slide" Target="slides/slide44.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font" Target="fonts/Poppins-regular.fntdata"/><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4" name="Google Shape;154;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5" name="Google Shape;155;p1: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cec4c2c4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dcec4c2c4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9" name="Google Shape;169;g2dcec4c2c4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0" name="Google Shape;170;g2dcec4c2c47_0_0: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grpSp>
        <p:nvGrpSpPr>
          <p:cNvPr id="86" name="Google Shape;86;p54"/>
          <p:cNvGrpSpPr/>
          <p:nvPr/>
        </p:nvGrpSpPr>
        <p:grpSpPr>
          <a:xfrm>
            <a:off x="4406400" y="0"/>
            <a:ext cx="4737600" cy="5143500"/>
            <a:chOff x="4406400" y="0"/>
            <a:chExt cx="4737600" cy="5143500"/>
          </a:xfrm>
        </p:grpSpPr>
        <p:sp>
          <p:nvSpPr>
            <p:cNvPr id="87" name="Google Shape;87;p5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55"/>
          <p:cNvGrpSpPr/>
          <p:nvPr/>
        </p:nvGrpSpPr>
        <p:grpSpPr>
          <a:xfrm>
            <a:off x="4406400" y="0"/>
            <a:ext cx="4737600" cy="5143065"/>
            <a:chOff x="4406400" y="0"/>
            <a:chExt cx="4737600" cy="5143065"/>
          </a:xfrm>
        </p:grpSpPr>
        <p:sp>
          <p:nvSpPr>
            <p:cNvPr id="109" name="Google Shape;109;p5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5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130" name="Shape 130"/>
        <p:cNvGrpSpPr/>
        <p:nvPr/>
      </p:nvGrpSpPr>
      <p:grpSpPr>
        <a:xfrm>
          <a:off x="0" y="0"/>
          <a:ext cx="0" cy="0"/>
          <a:chOff x="0" y="0"/>
          <a:chExt cx="0" cy="0"/>
        </a:xfrm>
      </p:grpSpPr>
      <p:sp>
        <p:nvSpPr>
          <p:cNvPr id="131" name="Google Shape;131;p56"/>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56"/>
          <p:cNvSpPr/>
          <p:nvPr>
            <p:ph idx="2" type="pic"/>
          </p:nvPr>
        </p:nvSpPr>
        <p:spPr>
          <a:xfrm>
            <a:off x="0" y="0"/>
            <a:ext cx="5589300" cy="5143500"/>
          </a:xfrm>
          <a:prstGeom prst="rect">
            <a:avLst/>
          </a:prstGeom>
          <a:solidFill>
            <a:schemeClr val="accent5"/>
          </a:solidFill>
          <a:ln>
            <a:noFill/>
          </a:ln>
        </p:spPr>
      </p:sp>
      <p:sp>
        <p:nvSpPr>
          <p:cNvPr id="133" name="Google Shape;133;p56"/>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34" name="Google Shape;134;p56"/>
          <p:cNvGrpSpPr/>
          <p:nvPr/>
        </p:nvGrpSpPr>
        <p:grpSpPr>
          <a:xfrm rot="5400000">
            <a:off x="8126718" y="4125635"/>
            <a:ext cx="621179" cy="620372"/>
            <a:chOff x="10462655" y="1408306"/>
            <a:chExt cx="828239" cy="827162"/>
          </a:xfrm>
        </p:grpSpPr>
        <p:sp>
          <p:nvSpPr>
            <p:cNvPr id="135" name="Google Shape;135;p56"/>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6" name="Google Shape;136;p56"/>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37" name="Google Shape;137;p56"/>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138" name="Shape 138"/>
        <p:cNvGrpSpPr/>
        <p:nvPr/>
      </p:nvGrpSpPr>
      <p:grpSpPr>
        <a:xfrm>
          <a:off x="0" y="0"/>
          <a:ext cx="0" cy="0"/>
          <a:chOff x="0" y="0"/>
          <a:chExt cx="0" cy="0"/>
        </a:xfrm>
      </p:grpSpPr>
      <p:sp>
        <p:nvSpPr>
          <p:cNvPr id="139" name="Google Shape;139;g2dcec4c2c47_0_149"/>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g2dcec4c2c47_0_149"/>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1" name="Google Shape;141;g2dcec4c2c47_0_149"/>
          <p:cNvSpPr/>
          <p:nvPr>
            <p:ph idx="2" type="pic"/>
          </p:nvPr>
        </p:nvSpPr>
        <p:spPr>
          <a:xfrm>
            <a:off x="3906696" y="1197578"/>
            <a:ext cx="2586300" cy="2586300"/>
          </a:xfrm>
          <a:prstGeom prst="rect">
            <a:avLst/>
          </a:prstGeom>
          <a:solidFill>
            <a:schemeClr val="accent5"/>
          </a:solidFill>
          <a:ln>
            <a:noFill/>
          </a:ln>
        </p:spPr>
      </p:sp>
      <p:sp>
        <p:nvSpPr>
          <p:cNvPr id="142" name="Google Shape;142;g2dcec4c2c47_0_149"/>
          <p:cNvSpPr/>
          <p:nvPr>
            <p:ph idx="3" type="pic"/>
          </p:nvPr>
        </p:nvSpPr>
        <p:spPr>
          <a:xfrm>
            <a:off x="6688931" y="447294"/>
            <a:ext cx="1697700" cy="1697700"/>
          </a:xfrm>
          <a:prstGeom prst="rect">
            <a:avLst/>
          </a:prstGeom>
          <a:solidFill>
            <a:schemeClr val="accent5"/>
          </a:solidFill>
          <a:ln>
            <a:noFill/>
          </a:ln>
        </p:spPr>
      </p:sp>
      <p:sp>
        <p:nvSpPr>
          <p:cNvPr id="143" name="Google Shape;143;g2dcec4c2c47_0_149"/>
          <p:cNvSpPr/>
          <p:nvPr>
            <p:ph idx="4" type="pic"/>
          </p:nvPr>
        </p:nvSpPr>
        <p:spPr>
          <a:xfrm>
            <a:off x="6818709" y="2493550"/>
            <a:ext cx="2202600" cy="2202600"/>
          </a:xfrm>
          <a:prstGeom prst="rect">
            <a:avLst/>
          </a:prstGeom>
          <a:solidFill>
            <a:schemeClr val="accent5"/>
          </a:solidFill>
          <a:ln>
            <a:noFill/>
          </a:ln>
        </p:spPr>
      </p:sp>
      <p:sp>
        <p:nvSpPr>
          <p:cNvPr id="144" name="Google Shape;144;g2dcec4c2c47_0_14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g2dcec4c2c47_0_14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g2dcec4c2c47_0_14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147" name="Google Shape;147;g2dcec4c2c47_0_149"/>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48" name="Google Shape;148;g2dcec4c2c47_0_149"/>
          <p:cNvGrpSpPr/>
          <p:nvPr/>
        </p:nvGrpSpPr>
        <p:grpSpPr>
          <a:xfrm>
            <a:off x="4189531" y="4194461"/>
            <a:ext cx="621179" cy="620372"/>
            <a:chOff x="3393298" y="4842044"/>
            <a:chExt cx="828239" cy="827162"/>
          </a:xfrm>
        </p:grpSpPr>
        <p:sp>
          <p:nvSpPr>
            <p:cNvPr id="149" name="Google Shape;149;g2dcec4c2c47_0_149"/>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50" name="Google Shape;150;g2dcec4c2c47_0_149"/>
            <p:cNvSpPr/>
            <p:nvPr/>
          </p:nvSpPr>
          <p:spPr>
            <a:xfrm rot="-8100000">
              <a:off x="3544732" y="4858350"/>
              <a:ext cx="269832" cy="540088"/>
            </a:xfrm>
            <a:prstGeom prst="ellipse">
              <a:avLst/>
            </a:prstGeom>
            <a:gradFill>
              <a:gsLst>
                <a:gs pos="0">
                  <a:srgbClr val="453E75">
                    <a:alpha val="31764"/>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 name="Shape 11"/>
        <p:cNvGrpSpPr/>
        <p:nvPr/>
      </p:nvGrpSpPr>
      <p:grpSpPr>
        <a:xfrm>
          <a:off x="0" y="0"/>
          <a:ext cx="0" cy="0"/>
          <a:chOff x="0" y="0"/>
          <a:chExt cx="0" cy="0"/>
        </a:xfrm>
      </p:grpSpPr>
      <p:grpSp>
        <p:nvGrpSpPr>
          <p:cNvPr id="12" name="Google Shape;12;p46"/>
          <p:cNvGrpSpPr/>
          <p:nvPr/>
        </p:nvGrpSpPr>
        <p:grpSpPr>
          <a:xfrm>
            <a:off x="0" y="381001"/>
            <a:ext cx="1037850" cy="1016288"/>
            <a:chOff x="0" y="381001"/>
            <a:chExt cx="1037850" cy="1016288"/>
          </a:xfrm>
        </p:grpSpPr>
        <p:sp>
          <p:nvSpPr>
            <p:cNvPr id="13" name="Google Shape;13;p4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 name="Google Shape;15;p4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 name="Google Shape;16;p4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7" name="Google Shape;17;p4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47"/>
          <p:cNvGrpSpPr/>
          <p:nvPr/>
        </p:nvGrpSpPr>
        <p:grpSpPr>
          <a:xfrm>
            <a:off x="4406400" y="0"/>
            <a:ext cx="4737600" cy="5143065"/>
            <a:chOff x="4406400" y="0"/>
            <a:chExt cx="4737600" cy="5143065"/>
          </a:xfrm>
        </p:grpSpPr>
        <p:sp>
          <p:nvSpPr>
            <p:cNvPr id="21" name="Google Shape;21;p4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grpSp>
        <p:nvGrpSpPr>
          <p:cNvPr id="42" name="Google Shape;42;p48"/>
          <p:cNvGrpSpPr/>
          <p:nvPr/>
        </p:nvGrpSpPr>
        <p:grpSpPr>
          <a:xfrm>
            <a:off x="0" y="4128572"/>
            <a:ext cx="698925" cy="684657"/>
            <a:chOff x="0" y="3785672"/>
            <a:chExt cx="698925" cy="684657"/>
          </a:xfrm>
        </p:grpSpPr>
        <p:sp>
          <p:nvSpPr>
            <p:cNvPr id="43" name="Google Shape;43;p48"/>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8"/>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48"/>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46" name="Google Shape;4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9"/>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49"/>
          <p:cNvGrpSpPr/>
          <p:nvPr/>
        </p:nvGrpSpPr>
        <p:grpSpPr>
          <a:xfrm>
            <a:off x="0" y="490"/>
            <a:ext cx="5153705" cy="5134399"/>
            <a:chOff x="0" y="75"/>
            <a:chExt cx="5153705" cy="5152950"/>
          </a:xfrm>
        </p:grpSpPr>
        <p:sp>
          <p:nvSpPr>
            <p:cNvPr id="50" name="Google Shape;50;p49"/>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9"/>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55" name="Google Shape;55;p49"/>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56" name="Google Shape;5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grpSp>
        <p:nvGrpSpPr>
          <p:cNvPr id="58" name="Google Shape;58;p50"/>
          <p:cNvGrpSpPr/>
          <p:nvPr/>
        </p:nvGrpSpPr>
        <p:grpSpPr>
          <a:xfrm>
            <a:off x="0" y="381001"/>
            <a:ext cx="1037850" cy="1016288"/>
            <a:chOff x="0" y="381001"/>
            <a:chExt cx="1037850" cy="1016288"/>
          </a:xfrm>
        </p:grpSpPr>
        <p:sp>
          <p:nvSpPr>
            <p:cNvPr id="59" name="Google Shape;59;p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5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grpSp>
        <p:nvGrpSpPr>
          <p:cNvPr id="65" name="Google Shape;65;p51"/>
          <p:cNvGrpSpPr/>
          <p:nvPr/>
        </p:nvGrpSpPr>
        <p:grpSpPr>
          <a:xfrm>
            <a:off x="0" y="381001"/>
            <a:ext cx="1037850" cy="1016288"/>
            <a:chOff x="0" y="381001"/>
            <a:chExt cx="1037850" cy="1016288"/>
          </a:xfrm>
        </p:grpSpPr>
        <p:sp>
          <p:nvSpPr>
            <p:cNvPr id="66" name="Google Shape;66;p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51"/>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51"/>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grpSp>
        <p:nvGrpSpPr>
          <p:cNvPr id="73" name="Google Shape;73;p52"/>
          <p:cNvGrpSpPr/>
          <p:nvPr/>
        </p:nvGrpSpPr>
        <p:grpSpPr>
          <a:xfrm>
            <a:off x="0" y="381001"/>
            <a:ext cx="1037850" cy="1016288"/>
            <a:chOff x="0" y="381001"/>
            <a:chExt cx="1037850" cy="1016288"/>
          </a:xfrm>
        </p:grpSpPr>
        <p:sp>
          <p:nvSpPr>
            <p:cNvPr id="74" name="Google Shape;74;p5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5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grpSp>
        <p:nvGrpSpPr>
          <p:cNvPr id="79" name="Google Shape;79;p53"/>
          <p:cNvGrpSpPr/>
          <p:nvPr/>
        </p:nvGrpSpPr>
        <p:grpSpPr>
          <a:xfrm>
            <a:off x="0" y="381001"/>
            <a:ext cx="1037850" cy="1016288"/>
            <a:chOff x="0" y="381001"/>
            <a:chExt cx="1037850" cy="1016288"/>
          </a:xfrm>
        </p:grpSpPr>
        <p:sp>
          <p:nvSpPr>
            <p:cNvPr id="80" name="Google Shape;80;p5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5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5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4" name="Google Shape;8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rive.google.com/file/d/1zeCC4p4chpAnQq9_QKO69Q8e9jnperAt/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6" name="Shape 156"/>
        <p:cNvGrpSpPr/>
        <p:nvPr/>
      </p:nvGrpSpPr>
      <p:grpSpPr>
        <a:xfrm>
          <a:off x="0" y="0"/>
          <a:ext cx="0" cy="0"/>
          <a:chOff x="0" y="0"/>
          <a:chExt cx="0" cy="0"/>
        </a:xfrm>
      </p:grpSpPr>
      <p:sp>
        <p:nvSpPr>
          <p:cNvPr id="157" name="Google Shape;157;p1"/>
          <p:cNvSpPr/>
          <p:nvPr/>
        </p:nvSpPr>
        <p:spPr>
          <a:xfrm>
            <a:off x="535306" y="186088"/>
            <a:ext cx="1578216" cy="1117941"/>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73" l="-16057" r="-16045" t="-45753"/>
            </a:stretch>
          </a:blipFill>
          <a:ln>
            <a:noFill/>
          </a:ln>
        </p:spPr>
      </p:sp>
      <p:sp>
        <p:nvSpPr>
          <p:cNvPr id="158" name="Google Shape;158;p1"/>
          <p:cNvSpPr/>
          <p:nvPr/>
        </p:nvSpPr>
        <p:spPr>
          <a:xfrm>
            <a:off x="0" y="1983400"/>
            <a:ext cx="9366600" cy="15207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9" name="Google Shape;159;p1"/>
          <p:cNvSpPr txBox="1"/>
          <p:nvPr/>
        </p:nvSpPr>
        <p:spPr>
          <a:xfrm>
            <a:off x="109688" y="2419350"/>
            <a:ext cx="7242900" cy="6927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pt-BR" sz="4500" u="none" cap="none" strike="noStrike">
                <a:solidFill>
                  <a:srgbClr val="FFFFFF"/>
                </a:solidFill>
                <a:latin typeface="Calibri"/>
                <a:ea typeface="Calibri"/>
                <a:cs typeface="Calibri"/>
                <a:sym typeface="Calibri"/>
              </a:rPr>
              <a:t>Banco de Dados - </a:t>
            </a:r>
            <a:r>
              <a:rPr b="1" lang="pt-BR" sz="4500">
                <a:solidFill>
                  <a:srgbClr val="FFFFFF"/>
                </a:solidFill>
                <a:latin typeface="Calibri"/>
                <a:ea typeface="Calibri"/>
                <a:cs typeface="Calibri"/>
                <a:sym typeface="Calibri"/>
              </a:rPr>
              <a:t>Parte</a:t>
            </a:r>
            <a:r>
              <a:rPr b="1" i="0" lang="pt-BR" sz="4500" u="none" cap="none" strike="noStrike">
                <a:solidFill>
                  <a:srgbClr val="FFFFFF"/>
                </a:solidFill>
                <a:latin typeface="Calibri"/>
                <a:ea typeface="Calibri"/>
                <a:cs typeface="Calibri"/>
                <a:sym typeface="Calibri"/>
              </a:rPr>
              <a:t> 3</a:t>
            </a:r>
            <a:endParaRPr b="1" i="0" sz="4500" u="none" cap="none" strike="noStrike">
              <a:solidFill>
                <a:srgbClr val="000000"/>
              </a:solidFill>
              <a:latin typeface="Calibri"/>
              <a:ea typeface="Calibri"/>
              <a:cs typeface="Calibri"/>
              <a:sym typeface="Calibri"/>
            </a:endParaRPr>
          </a:p>
        </p:txBody>
      </p:sp>
      <p:sp>
        <p:nvSpPr>
          <p:cNvPr id="160" name="Google Shape;160;p1"/>
          <p:cNvSpPr/>
          <p:nvPr/>
        </p:nvSpPr>
        <p:spPr>
          <a:xfrm rot="503576">
            <a:off x="5510738" y="1710322"/>
            <a:ext cx="3631182" cy="3731150"/>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4">
              <a:alphaModFix/>
            </a:blip>
            <a:stretch>
              <a:fillRect b="0" l="0" r="0" t="0"/>
            </a:stretch>
          </a:blipFill>
          <a:ln>
            <a:noFill/>
          </a:ln>
        </p:spPr>
      </p:sp>
      <p:pic>
        <p:nvPicPr>
          <p:cNvPr id="161" name="Google Shape;161;p1"/>
          <p:cNvPicPr preferRelativeResize="0"/>
          <p:nvPr/>
        </p:nvPicPr>
        <p:blipFill rotWithShape="1">
          <a:blip r:embed="rId5">
            <a:alphaModFix/>
          </a:blip>
          <a:srcRect b="17120" l="-16290" r="16289" t="-17120"/>
          <a:stretch/>
        </p:blipFill>
        <p:spPr>
          <a:xfrm rot="1575660">
            <a:off x="3276605" y="2434730"/>
            <a:ext cx="3244717" cy="2671437"/>
          </a:xfrm>
          <a:prstGeom prst="rect">
            <a:avLst/>
          </a:prstGeom>
          <a:noFill/>
          <a:ln>
            <a:noFill/>
          </a:ln>
        </p:spPr>
      </p:pic>
      <p:sp>
        <p:nvSpPr>
          <p:cNvPr id="162" name="Google Shape;162;p1"/>
          <p:cNvSpPr txBox="1"/>
          <p:nvPr/>
        </p:nvSpPr>
        <p:spPr>
          <a:xfrm>
            <a:off x="4416425" y="348875"/>
            <a:ext cx="1285800" cy="3849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pt-BR" sz="2500" u="none" cap="none" strike="noStrike">
                <a:solidFill>
                  <a:srgbClr val="F8F8F8"/>
                </a:solidFill>
                <a:latin typeface="Calibri"/>
                <a:ea typeface="Calibri"/>
                <a:cs typeface="Calibri"/>
                <a:sym typeface="Calibri"/>
              </a:rPr>
              <a:t>PROJETO</a:t>
            </a:r>
            <a:endParaRPr b="0" i="0" sz="2500" u="none" cap="none" strike="noStrike">
              <a:solidFill>
                <a:srgbClr val="000000"/>
              </a:solidFill>
              <a:latin typeface="Calibri"/>
              <a:ea typeface="Calibri"/>
              <a:cs typeface="Calibri"/>
              <a:sym typeface="Calibri"/>
            </a:endParaRPr>
          </a:p>
        </p:txBody>
      </p:sp>
      <p:sp>
        <p:nvSpPr>
          <p:cNvPr id="163" name="Google Shape;163;p1"/>
          <p:cNvSpPr/>
          <p:nvPr/>
        </p:nvSpPr>
        <p:spPr>
          <a:xfrm>
            <a:off x="5677638" y="348778"/>
            <a:ext cx="433528" cy="385085"/>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6">
              <a:alphaModFix/>
            </a:blip>
            <a:stretch>
              <a:fillRect b="0" l="0" r="0" t="0"/>
            </a:stretch>
          </a:blipFill>
          <a:ln>
            <a:noFill/>
          </a:ln>
        </p:spPr>
      </p:sp>
      <p:sp>
        <p:nvSpPr>
          <p:cNvPr id="164" name="Google Shape;164;p1"/>
          <p:cNvSpPr txBox="1"/>
          <p:nvPr/>
        </p:nvSpPr>
        <p:spPr>
          <a:xfrm>
            <a:off x="6290876" y="348878"/>
            <a:ext cx="2070900" cy="3849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pt-BR" sz="2500" u="none" cap="none" strike="noStrike">
                <a:solidFill>
                  <a:srgbClr val="FFFFFF"/>
                </a:solidFill>
                <a:latin typeface="Calibri"/>
                <a:ea typeface="Calibri"/>
                <a:cs typeface="Calibri"/>
                <a:sym typeface="Calibri"/>
              </a:rPr>
              <a:t>EDUCAÇÃO</a:t>
            </a:r>
            <a:endParaRPr b="0" i="0" sz="2500" u="none" cap="none" strike="noStrike">
              <a:solidFill>
                <a:srgbClr val="000000"/>
              </a:solidFill>
              <a:latin typeface="Calibri"/>
              <a:ea typeface="Calibri"/>
              <a:cs typeface="Calibri"/>
              <a:sym typeface="Calibri"/>
            </a:endParaRPr>
          </a:p>
        </p:txBody>
      </p:sp>
      <p:sp>
        <p:nvSpPr>
          <p:cNvPr id="165" name="Google Shape;165;p1"/>
          <p:cNvSpPr txBox="1"/>
          <p:nvPr/>
        </p:nvSpPr>
        <p:spPr>
          <a:xfrm>
            <a:off x="4416427" y="756675"/>
            <a:ext cx="3561000" cy="8157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pt-BR" sz="5300" u="none" cap="none" strike="noStrike">
                <a:solidFill>
                  <a:srgbClr val="FFFFFF"/>
                </a:solidFill>
                <a:latin typeface="Calibri"/>
                <a:ea typeface="Calibri"/>
                <a:cs typeface="Calibri"/>
                <a:sym typeface="Calibri"/>
              </a:rPr>
              <a:t>DO FUTURO</a:t>
            </a:r>
            <a:endParaRPr b="1" i="0" sz="53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8" name="Shape 228"/>
        <p:cNvGrpSpPr/>
        <p:nvPr/>
      </p:nvGrpSpPr>
      <p:grpSpPr>
        <a:xfrm>
          <a:off x="0" y="0"/>
          <a:ext cx="0" cy="0"/>
          <a:chOff x="0" y="0"/>
          <a:chExt cx="0" cy="0"/>
        </a:xfrm>
      </p:grpSpPr>
      <p:sp>
        <p:nvSpPr>
          <p:cNvPr id="229" name="Google Shape;229;p9"/>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 - Explicação </a:t>
            </a:r>
            <a:endParaRPr b="0" i="0" sz="2800" u="none" cap="none" strike="noStrike">
              <a:solidFill>
                <a:schemeClr val="lt1"/>
              </a:solidFill>
              <a:latin typeface="Lato"/>
              <a:ea typeface="Lato"/>
              <a:cs typeface="Lato"/>
              <a:sym typeface="Lato"/>
            </a:endParaRPr>
          </a:p>
        </p:txBody>
      </p:sp>
      <p:sp>
        <p:nvSpPr>
          <p:cNvPr id="230" name="Google Shape;230;p9"/>
          <p:cNvSpPr txBox="1"/>
          <p:nvPr/>
        </p:nvSpPr>
        <p:spPr>
          <a:xfrm>
            <a:off x="311700" y="968825"/>
            <a:ext cx="8520600" cy="390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survival </a:t>
            </a:r>
            <a:r>
              <a:rPr b="0" i="0" lang="pt-BR" sz="1800" u="none" cap="none" strike="noStrike">
                <a:solidFill>
                  <a:schemeClr val="lt1"/>
                </a:solidFill>
                <a:latin typeface="Poppins"/>
                <a:ea typeface="Poppins"/>
                <a:cs typeface="Poppins"/>
                <a:sym typeface="Poppins"/>
              </a:rPr>
              <a:t>- Sobreviveu? (0 = Não; 1 = Sim)</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Pclass </a:t>
            </a:r>
            <a:r>
              <a:rPr b="0" i="0" lang="pt-BR" sz="1800" u="none" cap="none" strike="noStrike">
                <a:solidFill>
                  <a:schemeClr val="lt1"/>
                </a:solidFill>
                <a:latin typeface="Poppins"/>
                <a:ea typeface="Poppins"/>
                <a:cs typeface="Poppins"/>
                <a:sym typeface="Poppins"/>
              </a:rPr>
              <a:t>- Classe do passageiro (1 = 1st; 2 = 2nd; 3 = 3rd)</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name </a:t>
            </a:r>
            <a:r>
              <a:rPr b="0" i="0" lang="pt-BR" sz="1800" u="none" cap="none" strike="noStrike">
                <a:solidFill>
                  <a:schemeClr val="lt1"/>
                </a:solidFill>
                <a:latin typeface="Poppins"/>
                <a:ea typeface="Poppins"/>
                <a:cs typeface="Poppins"/>
                <a:sym typeface="Poppins"/>
              </a:rPr>
              <a:t>- Nome do passageiro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sex </a:t>
            </a:r>
            <a:r>
              <a:rPr b="0" i="0" lang="pt-BR" sz="1800" u="none" cap="none" strike="noStrike">
                <a:solidFill>
                  <a:schemeClr val="lt1"/>
                </a:solidFill>
                <a:latin typeface="Poppins"/>
                <a:ea typeface="Poppins"/>
                <a:cs typeface="Poppins"/>
                <a:sym typeface="Poppins"/>
              </a:rPr>
              <a:t>- Sexo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age </a:t>
            </a:r>
            <a:r>
              <a:rPr b="0" i="0" lang="pt-BR" sz="1800" u="none" cap="none" strike="noStrike">
                <a:solidFill>
                  <a:schemeClr val="lt1"/>
                </a:solidFill>
                <a:latin typeface="Poppins"/>
                <a:ea typeface="Poppins"/>
                <a:cs typeface="Poppins"/>
                <a:sym typeface="Poppins"/>
              </a:rPr>
              <a:t>- Idade</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sibsp </a:t>
            </a:r>
            <a:r>
              <a:rPr b="0" i="0" lang="pt-BR" sz="1800" u="none" cap="none" strike="noStrike">
                <a:solidFill>
                  <a:schemeClr val="lt1"/>
                </a:solidFill>
                <a:latin typeface="Poppins"/>
                <a:ea typeface="Poppins"/>
                <a:cs typeface="Poppins"/>
                <a:sym typeface="Poppins"/>
              </a:rPr>
              <a:t>- Número de irmãos /Esposas(os) a bordo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parch </a:t>
            </a:r>
            <a:r>
              <a:rPr b="0" i="0" lang="pt-BR" sz="1800" u="none" cap="none" strike="noStrike">
                <a:solidFill>
                  <a:schemeClr val="lt1"/>
                </a:solidFill>
                <a:latin typeface="Poppins"/>
                <a:ea typeface="Poppins"/>
                <a:cs typeface="Poppins"/>
                <a:sym typeface="Poppins"/>
              </a:rPr>
              <a:t>- Número de pais/Filhos a Bordo</a:t>
            </a:r>
            <a:endParaRPr b="0" i="0" sz="1800" u="none" cap="none" strike="noStrike">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4" name="Shape 234"/>
        <p:cNvGrpSpPr/>
        <p:nvPr/>
      </p:nvGrpSpPr>
      <p:grpSpPr>
        <a:xfrm>
          <a:off x="0" y="0"/>
          <a:ext cx="0" cy="0"/>
          <a:chOff x="0" y="0"/>
          <a:chExt cx="0" cy="0"/>
        </a:xfrm>
      </p:grpSpPr>
      <p:sp>
        <p:nvSpPr>
          <p:cNvPr id="235" name="Google Shape;235;p10"/>
          <p:cNvSpPr txBox="1"/>
          <p:nvPr/>
        </p:nvSpPr>
        <p:spPr>
          <a:xfrm>
            <a:off x="311700" y="1282950"/>
            <a:ext cx="6802800" cy="298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ticket </a:t>
            </a:r>
            <a:r>
              <a:rPr b="0" i="0" lang="pt-BR" sz="1800" u="none" cap="none" strike="noStrike">
                <a:solidFill>
                  <a:schemeClr val="lt1"/>
                </a:solidFill>
                <a:latin typeface="Poppins"/>
                <a:ea typeface="Poppins"/>
                <a:cs typeface="Poppins"/>
                <a:sym typeface="Poppins"/>
              </a:rPr>
              <a:t>- Número do ticket para embarcar no navio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fare </a:t>
            </a:r>
            <a:r>
              <a:rPr b="0" i="0" lang="pt-BR" sz="1800" u="none" cap="none" strike="noStrike">
                <a:solidFill>
                  <a:schemeClr val="lt1"/>
                </a:solidFill>
                <a:latin typeface="Poppins"/>
                <a:ea typeface="Poppins"/>
                <a:cs typeface="Poppins"/>
                <a:sym typeface="Poppins"/>
              </a:rPr>
              <a:t>- Custo da passagem</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cabin </a:t>
            </a:r>
            <a:r>
              <a:rPr b="0" i="0" lang="pt-BR" sz="1800" u="none" cap="none" strike="noStrike">
                <a:solidFill>
                  <a:schemeClr val="lt1"/>
                </a:solidFill>
                <a:latin typeface="Poppins"/>
                <a:ea typeface="Poppins"/>
                <a:cs typeface="Poppins"/>
                <a:sym typeface="Poppins"/>
              </a:rPr>
              <a:t>- Cabine do passageiro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Poppins"/>
                <a:ea typeface="Poppins"/>
                <a:cs typeface="Poppins"/>
                <a:sym typeface="Poppins"/>
              </a:rPr>
              <a:t>embarked </a:t>
            </a:r>
            <a:r>
              <a:rPr b="0" i="0" lang="pt-BR" sz="1800" u="none" cap="none" strike="noStrike">
                <a:solidFill>
                  <a:schemeClr val="lt1"/>
                </a:solidFill>
                <a:latin typeface="Poppins"/>
                <a:ea typeface="Poppins"/>
                <a:cs typeface="Poppins"/>
                <a:sym typeface="Poppins"/>
              </a:rPr>
              <a:t>- Local do porto onde o passageiro embarcou (C = Cherbourg; Q = Queenstown; S = Southampton)</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36" name="Google Shape;236;p10"/>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 - Explicação </a:t>
            </a:r>
            <a:endParaRPr b="0" i="0" sz="2800" u="none" cap="none" strike="noStrike">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0" name="Shape 240"/>
        <p:cNvGrpSpPr/>
        <p:nvPr/>
      </p:nvGrpSpPr>
      <p:grpSpPr>
        <a:xfrm>
          <a:off x="0" y="0"/>
          <a:ext cx="0" cy="0"/>
          <a:chOff x="0" y="0"/>
          <a:chExt cx="0" cy="0"/>
        </a:xfrm>
      </p:grpSpPr>
      <p:sp>
        <p:nvSpPr>
          <p:cNvPr id="241" name="Google Shape;241;p11"/>
          <p:cNvSpPr txBox="1"/>
          <p:nvPr/>
        </p:nvSpPr>
        <p:spPr>
          <a:xfrm>
            <a:off x="575400" y="2162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 - Atividades</a:t>
            </a:r>
            <a:endParaRPr b="0" i="0" sz="2800" u="none" cap="none" strike="noStrike">
              <a:solidFill>
                <a:schemeClr val="lt1"/>
              </a:solidFill>
              <a:latin typeface="Lato"/>
              <a:ea typeface="Lato"/>
              <a:cs typeface="Lato"/>
              <a:sym typeface="Lato"/>
            </a:endParaRPr>
          </a:p>
        </p:txBody>
      </p:sp>
      <p:sp>
        <p:nvSpPr>
          <p:cNvPr id="242" name="Google Shape;242;p11"/>
          <p:cNvSpPr txBox="1"/>
          <p:nvPr/>
        </p:nvSpPr>
        <p:spPr>
          <a:xfrm>
            <a:off x="1100550" y="1177975"/>
            <a:ext cx="6942900" cy="3509400"/>
          </a:xfrm>
          <a:prstGeom prst="rect">
            <a:avLst/>
          </a:prstGeom>
          <a:solidFill>
            <a:schemeClr val="dk1"/>
          </a:solid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Filtre os passageiros com a idade (age) acima de 20.</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Filtre todos os passageiros do sexo Masculino que morreram.</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Faça um CASE WHEN para a coluna de </a:t>
            </a:r>
            <a:r>
              <a:rPr b="1" i="0" lang="pt-BR" sz="1800" u="none" cap="none" strike="noStrike">
                <a:solidFill>
                  <a:schemeClr val="lt1"/>
                </a:solidFill>
                <a:latin typeface="Lato"/>
                <a:ea typeface="Lato"/>
                <a:cs typeface="Lato"/>
                <a:sym typeface="Lato"/>
              </a:rPr>
              <a:t>survived</a:t>
            </a:r>
            <a:r>
              <a:rPr b="0" i="0" lang="pt-BR" sz="1800" u="none" cap="none" strike="noStrike">
                <a:solidFill>
                  <a:schemeClr val="lt1"/>
                </a:solidFill>
                <a:latin typeface="Lato"/>
                <a:ea typeface="Lato"/>
                <a:cs typeface="Lato"/>
                <a:sym typeface="Lato"/>
              </a:rPr>
              <a:t> e coloque se  a pessoa está “vivo” ou “morto”.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Faça um CASE WHEN na coluna de Pclass e coloque a classe do passageiro correspondente ao seu número.</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Faça um CASE WHEN na coluna de Embarked e coloque o nome do porto que a pessoa saiu.</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sp>
        <p:nvSpPr>
          <p:cNvPr id="247" name="Google Shape;247;p12"/>
          <p:cNvSpPr txBox="1"/>
          <p:nvPr/>
        </p:nvSpPr>
        <p:spPr>
          <a:xfrm>
            <a:off x="575400" y="2162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 - Atividades</a:t>
            </a:r>
            <a:endParaRPr b="0" i="0" sz="2800" u="none" cap="none" strike="noStrike">
              <a:solidFill>
                <a:schemeClr val="lt1"/>
              </a:solidFill>
              <a:latin typeface="Lato"/>
              <a:ea typeface="Lato"/>
              <a:cs typeface="Lato"/>
              <a:sym typeface="Lato"/>
            </a:endParaRPr>
          </a:p>
        </p:txBody>
      </p:sp>
      <p:sp>
        <p:nvSpPr>
          <p:cNvPr id="248" name="Google Shape;248;p12"/>
          <p:cNvSpPr txBox="1"/>
          <p:nvPr/>
        </p:nvSpPr>
        <p:spPr>
          <a:xfrm>
            <a:off x="311700" y="1329625"/>
            <a:ext cx="8520600" cy="37383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Poppins"/>
              <a:buAutoNum type="arabicPeriod"/>
            </a:pPr>
            <a:r>
              <a:rPr b="0" i="0" lang="pt-BR" sz="1800" u="none" cap="none" strike="noStrike">
                <a:solidFill>
                  <a:schemeClr val="lt1"/>
                </a:solidFill>
                <a:latin typeface="Poppins"/>
                <a:ea typeface="Poppins"/>
                <a:cs typeface="Poppins"/>
                <a:sym typeface="Poppins"/>
              </a:rPr>
              <a:t>Filtre todos os passageiros do sexo feminino que 	</a:t>
            </a:r>
            <a:endParaRPr b="0" i="0" sz="1800" u="none" cap="none" strike="noStrike">
              <a:solidFill>
                <a:schemeClr val="lt1"/>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342900" lvl="0" marL="457200" marR="0" rtl="0" algn="l">
              <a:lnSpc>
                <a:spcPct val="100000"/>
              </a:lnSpc>
              <a:spcBef>
                <a:spcPts val="0"/>
              </a:spcBef>
              <a:spcAft>
                <a:spcPts val="0"/>
              </a:spcAft>
              <a:buClr>
                <a:schemeClr val="lt1"/>
              </a:buClr>
              <a:buSzPts val="1800"/>
              <a:buFont typeface="Poppins"/>
              <a:buAutoNum type="arabicPeriod"/>
            </a:pPr>
            <a:r>
              <a:rPr b="0" i="0" lang="pt-BR" sz="1800" u="none" cap="none" strike="noStrike">
                <a:solidFill>
                  <a:schemeClr val="lt1"/>
                </a:solidFill>
                <a:latin typeface="Poppins"/>
                <a:ea typeface="Poppins"/>
                <a:cs typeface="Poppins"/>
                <a:sym typeface="Poppins"/>
              </a:rPr>
              <a:t>Filtre todos os passageiros do sexo masculino que estão na primeira classe.</a:t>
            </a:r>
            <a:endParaRPr b="0" i="0" sz="1800" u="none" cap="none" strike="noStrike">
              <a:solidFill>
                <a:schemeClr val="lt1"/>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342900" lvl="0" marL="457200" marR="0" rtl="0" algn="l">
              <a:lnSpc>
                <a:spcPct val="100000"/>
              </a:lnSpc>
              <a:spcBef>
                <a:spcPts val="0"/>
              </a:spcBef>
              <a:spcAft>
                <a:spcPts val="0"/>
              </a:spcAft>
              <a:buClr>
                <a:schemeClr val="lt1"/>
              </a:buClr>
              <a:buSzPts val="1800"/>
              <a:buFont typeface="Poppins"/>
              <a:buAutoNum type="arabicPeriod"/>
            </a:pPr>
            <a:r>
              <a:rPr b="0" i="0" lang="pt-BR" sz="1800" u="none" cap="none" strike="noStrike">
                <a:solidFill>
                  <a:schemeClr val="lt1"/>
                </a:solidFill>
                <a:latin typeface="Poppins"/>
                <a:ea typeface="Poppins"/>
                <a:cs typeface="Poppins"/>
                <a:sym typeface="Poppins"/>
              </a:rPr>
              <a:t>Qual a média de idade dos passageiros?</a:t>
            </a:r>
            <a:endParaRPr b="0" i="0" sz="1800" u="none" cap="none" strike="noStrike">
              <a:solidFill>
                <a:schemeClr val="lt1"/>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342900" lvl="0" marL="457200" marR="0" rtl="0" algn="l">
              <a:lnSpc>
                <a:spcPct val="100000"/>
              </a:lnSpc>
              <a:spcBef>
                <a:spcPts val="0"/>
              </a:spcBef>
              <a:spcAft>
                <a:spcPts val="0"/>
              </a:spcAft>
              <a:buClr>
                <a:schemeClr val="lt1"/>
              </a:buClr>
              <a:buSzPts val="1800"/>
              <a:buFont typeface="Poppins"/>
              <a:buAutoNum type="arabicPeriod"/>
            </a:pPr>
            <a:r>
              <a:rPr b="0" i="0" lang="pt-BR" sz="1800" u="none" cap="none" strike="noStrike">
                <a:solidFill>
                  <a:schemeClr val="lt1"/>
                </a:solidFill>
                <a:latin typeface="Poppins"/>
                <a:ea typeface="Poppins"/>
                <a:cs typeface="Poppins"/>
                <a:sym typeface="Poppins"/>
              </a:rPr>
              <a:t>Qual a média de idade dos passageiros sobreviventes do sexo masculino?</a:t>
            </a:r>
            <a:endParaRPr b="0" i="0" sz="1800" u="none" cap="none" strike="noStrike">
              <a:solidFill>
                <a:schemeClr val="lt1"/>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a:p>
            <a:pPr indent="-342900" lvl="0" marL="457200" marR="0" rtl="0" algn="l">
              <a:lnSpc>
                <a:spcPct val="100000"/>
              </a:lnSpc>
              <a:spcBef>
                <a:spcPts val="0"/>
              </a:spcBef>
              <a:spcAft>
                <a:spcPts val="0"/>
              </a:spcAft>
              <a:buClr>
                <a:schemeClr val="lt1"/>
              </a:buClr>
              <a:buSzPts val="1800"/>
              <a:buFont typeface="Poppins"/>
              <a:buAutoNum type="arabicPeriod"/>
            </a:pPr>
            <a:r>
              <a:rPr b="0" i="0" lang="pt-BR" sz="1800" u="none" cap="none" strike="noStrike">
                <a:solidFill>
                  <a:schemeClr val="lt1"/>
                </a:solidFill>
                <a:latin typeface="Poppins"/>
                <a:ea typeface="Poppins"/>
                <a:cs typeface="Poppins"/>
                <a:sym typeface="Poppins"/>
              </a:rPr>
              <a:t>Qual a média de idade dos passageiros não sobreviventes do sexo feminino?</a:t>
            </a:r>
            <a:endParaRPr b="0" i="0" sz="18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2" name="Shape 252"/>
        <p:cNvGrpSpPr/>
        <p:nvPr/>
      </p:nvGrpSpPr>
      <p:grpSpPr>
        <a:xfrm>
          <a:off x="0" y="0"/>
          <a:ext cx="0" cy="0"/>
          <a:chOff x="0" y="0"/>
          <a:chExt cx="0" cy="0"/>
        </a:xfrm>
      </p:grpSpPr>
      <p:sp>
        <p:nvSpPr>
          <p:cNvPr id="253" name="Google Shape;253;p13"/>
          <p:cNvSpPr txBox="1"/>
          <p:nvPr>
            <p:ph type="title"/>
          </p:nvPr>
        </p:nvSpPr>
        <p:spPr>
          <a:xfrm>
            <a:off x="417050" y="305825"/>
            <a:ext cx="4587000" cy="736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pt-BR"/>
              <a:t>Recapitulando…</a:t>
            </a:r>
            <a:endParaRPr/>
          </a:p>
        </p:txBody>
      </p:sp>
      <p:sp>
        <p:nvSpPr>
          <p:cNvPr id="254" name="Google Shape;254;p13"/>
          <p:cNvSpPr txBox="1"/>
          <p:nvPr/>
        </p:nvSpPr>
        <p:spPr>
          <a:xfrm>
            <a:off x="417050" y="1126000"/>
            <a:ext cx="5129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Na última aula utilizamos os comandos mais comuns do SQL para criar uma tabela e como podemos inserir, modificar e até mesmo deletar elementos da nossa tabela.</a:t>
            </a:r>
            <a:endParaRPr b="0" i="0" sz="1800" u="none" cap="none" strike="noStrike">
              <a:solidFill>
                <a:schemeClr val="lt1"/>
              </a:solidFill>
              <a:latin typeface="Lato"/>
              <a:ea typeface="Lato"/>
              <a:cs typeface="Lato"/>
              <a:sym typeface="Lato"/>
            </a:endParaRPr>
          </a:p>
        </p:txBody>
      </p:sp>
      <p:sp>
        <p:nvSpPr>
          <p:cNvPr id="255" name="Google Shape;255;p13"/>
          <p:cNvSpPr txBox="1"/>
          <p:nvPr/>
        </p:nvSpPr>
        <p:spPr>
          <a:xfrm>
            <a:off x="417050" y="2502375"/>
            <a:ext cx="5129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Agora iremos continuar falando da chave primária e conhecer um novo conceito que tem a mesma importância que é a chave estrangeira.</a:t>
            </a:r>
            <a:endParaRPr b="0" i="0" sz="1800" u="none" cap="none" strike="noStrike">
              <a:solidFill>
                <a:schemeClr val="lt1"/>
              </a:solidFill>
              <a:latin typeface="Lato"/>
              <a:ea typeface="Lato"/>
              <a:cs typeface="Lato"/>
              <a:sym typeface="Lato"/>
            </a:endParaRPr>
          </a:p>
        </p:txBody>
      </p:sp>
      <p:sp>
        <p:nvSpPr>
          <p:cNvPr id="256" name="Google Shape;256;p13"/>
          <p:cNvSpPr txBox="1"/>
          <p:nvPr/>
        </p:nvSpPr>
        <p:spPr>
          <a:xfrm>
            <a:off x="417050" y="3601550"/>
            <a:ext cx="48654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Hoje iremos conhecer a chave estrangeira e sua importância para o modelo </a:t>
            </a:r>
            <a:r>
              <a:rPr b="0" i="0" lang="pt-BR" sz="1800" u="none" cap="none" strike="noStrike">
                <a:solidFill>
                  <a:srgbClr val="FFFF00"/>
                </a:solidFill>
                <a:latin typeface="Lato"/>
                <a:ea typeface="Lato"/>
                <a:cs typeface="Lato"/>
                <a:sym typeface="Lato"/>
              </a:rPr>
              <a:t>MER </a:t>
            </a:r>
            <a:r>
              <a:rPr b="0" i="0" lang="pt-BR" sz="1800" u="none" cap="none" strike="noStrike">
                <a:solidFill>
                  <a:schemeClr val="lt1"/>
                </a:solidFill>
                <a:latin typeface="Lato"/>
                <a:ea typeface="Lato"/>
                <a:cs typeface="Lato"/>
                <a:sym typeface="Lato"/>
              </a:rPr>
              <a:t>(Modelo Entidade Relacionamento)</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0" name="Shape 260"/>
        <p:cNvGrpSpPr/>
        <p:nvPr/>
      </p:nvGrpSpPr>
      <p:grpSpPr>
        <a:xfrm>
          <a:off x="0" y="0"/>
          <a:ext cx="0" cy="0"/>
          <a:chOff x="0" y="0"/>
          <a:chExt cx="0" cy="0"/>
        </a:xfrm>
      </p:grpSpPr>
      <p:sp>
        <p:nvSpPr>
          <p:cNvPr id="261" name="Google Shape;261;p14"/>
          <p:cNvSpPr txBox="1"/>
          <p:nvPr>
            <p:ph type="title"/>
          </p:nvPr>
        </p:nvSpPr>
        <p:spPr>
          <a:xfrm>
            <a:off x="417050" y="415988"/>
            <a:ext cx="4587000" cy="736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Modelo Entidade Relacionamento (MER)</a:t>
            </a:r>
            <a:endParaRPr/>
          </a:p>
        </p:txBody>
      </p:sp>
      <p:sp>
        <p:nvSpPr>
          <p:cNvPr id="262" name="Google Shape;262;p14"/>
          <p:cNvSpPr txBox="1"/>
          <p:nvPr/>
        </p:nvSpPr>
        <p:spPr>
          <a:xfrm>
            <a:off x="417050" y="1389100"/>
            <a:ext cx="5365800" cy="3263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O Modelo Entidade Relacionamento serve para representarmos nossas entidades(tabelas) e como elas se relacionam umas com as outras.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Em um sistema de compra e venda de carros eu posso representar o meu cliente(entidade) por meio de uma tabela ‘Cliente’ e o carro como uma outra entidade(tabela) ‘Carro’</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Cada um deles terá suas características, mas existe uma coisa importante entre eles… Um cliente poderá comprar mais de um carro!</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6" name="Shape 266"/>
        <p:cNvGrpSpPr/>
        <p:nvPr/>
      </p:nvGrpSpPr>
      <p:grpSpPr>
        <a:xfrm>
          <a:off x="0" y="0"/>
          <a:ext cx="0" cy="0"/>
          <a:chOff x="0" y="0"/>
          <a:chExt cx="0" cy="0"/>
        </a:xfrm>
      </p:grpSpPr>
      <p:sp>
        <p:nvSpPr>
          <p:cNvPr id="267" name="Google Shape;267;p15"/>
          <p:cNvSpPr txBox="1"/>
          <p:nvPr>
            <p:ph type="title"/>
          </p:nvPr>
        </p:nvSpPr>
        <p:spPr>
          <a:xfrm>
            <a:off x="417050" y="415988"/>
            <a:ext cx="4587000" cy="736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Modelo Entidade Relacionamento (MER)</a:t>
            </a:r>
            <a:endParaRPr/>
          </a:p>
        </p:txBody>
      </p:sp>
      <p:sp>
        <p:nvSpPr>
          <p:cNvPr id="268" name="Google Shape;268;p15"/>
          <p:cNvSpPr txBox="1"/>
          <p:nvPr/>
        </p:nvSpPr>
        <p:spPr>
          <a:xfrm>
            <a:off x="417050" y="1389100"/>
            <a:ext cx="5532600" cy="3417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FFFF00"/>
              </a:buClr>
              <a:buSzPts val="1800"/>
              <a:buFont typeface="Lato"/>
              <a:buChar char="●"/>
            </a:pPr>
            <a:r>
              <a:rPr b="0" i="0" lang="pt-BR" sz="1800" u="none" cap="none" strike="noStrike">
                <a:solidFill>
                  <a:schemeClr val="lt1"/>
                </a:solidFill>
                <a:latin typeface="Lato"/>
                <a:ea typeface="Lato"/>
                <a:cs typeface="Lato"/>
                <a:sym typeface="Lato"/>
              </a:rPr>
              <a:t>Esse fato de duas tabelas diferentes poderem se relacionar é chamado de relacionamento.</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rgbClr val="FFFF00"/>
              </a:buClr>
              <a:buSzPts val="1800"/>
              <a:buFont typeface="Lato"/>
              <a:buChar char="●"/>
            </a:pPr>
            <a:r>
              <a:rPr b="0" i="0" lang="pt-BR" sz="1800" u="none" cap="none" strike="noStrike">
                <a:solidFill>
                  <a:schemeClr val="lt1"/>
                </a:solidFill>
                <a:latin typeface="Lato"/>
                <a:ea typeface="Lato"/>
                <a:cs typeface="Lato"/>
                <a:sym typeface="Lato"/>
              </a:rPr>
              <a:t>Pense no seguinte: Você é um cliente e deseja adquirir um carro, mas… quantos carros você pode ter?</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rgbClr val="FFFF00"/>
              </a:buClr>
              <a:buSzPts val="1800"/>
              <a:buFont typeface="Lato"/>
              <a:buChar char="●"/>
            </a:pPr>
            <a:r>
              <a:rPr b="0" i="0" lang="pt-BR" sz="1800" u="none" cap="none" strike="noStrike">
                <a:solidFill>
                  <a:schemeClr val="lt1"/>
                </a:solidFill>
                <a:latin typeface="Lato"/>
                <a:ea typeface="Lato"/>
                <a:cs typeface="Lato"/>
                <a:sym typeface="Lato"/>
              </a:rPr>
              <a:t>A resposta para isso é ‘N’, pois um cliente pode ter ‘N’ carros, pois não existe nenhuma restrição de quantos carros ele pode ter.</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rgbClr val="FFFF00"/>
              </a:buClr>
              <a:buSzPts val="1800"/>
              <a:buFont typeface="Lato"/>
              <a:buChar char="●"/>
            </a:pPr>
            <a:r>
              <a:rPr b="0" i="0" lang="pt-BR" sz="1800" u="none" cap="none" strike="noStrike">
                <a:solidFill>
                  <a:schemeClr val="lt1"/>
                </a:solidFill>
                <a:latin typeface="Lato"/>
                <a:ea typeface="Lato"/>
                <a:cs typeface="Lato"/>
                <a:sym typeface="Lato"/>
              </a:rPr>
              <a:t>Esse fato do cliente poder comprar ‘N’ carros é chamado de cardinalidade</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2" name="Shape 272"/>
        <p:cNvGrpSpPr/>
        <p:nvPr/>
      </p:nvGrpSpPr>
      <p:grpSpPr>
        <a:xfrm>
          <a:off x="0" y="0"/>
          <a:ext cx="0" cy="0"/>
          <a:chOff x="0" y="0"/>
          <a:chExt cx="0" cy="0"/>
        </a:xfrm>
      </p:grpSpPr>
      <p:sp>
        <p:nvSpPr>
          <p:cNvPr id="273" name="Google Shape;273;p16"/>
          <p:cNvSpPr txBox="1"/>
          <p:nvPr/>
        </p:nvSpPr>
        <p:spPr>
          <a:xfrm>
            <a:off x="2173950" y="430925"/>
            <a:ext cx="4796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Cardinalidades 1-N</a:t>
            </a:r>
            <a:endParaRPr b="0" i="0" sz="2800" u="none" cap="none" strike="noStrike">
              <a:solidFill>
                <a:schemeClr val="lt1"/>
              </a:solidFill>
              <a:latin typeface="Lato"/>
              <a:ea typeface="Lato"/>
              <a:cs typeface="Lato"/>
              <a:sym typeface="Lato"/>
            </a:endParaRPr>
          </a:p>
        </p:txBody>
      </p:sp>
      <p:sp>
        <p:nvSpPr>
          <p:cNvPr id="274" name="Google Shape;274;p16"/>
          <p:cNvSpPr txBox="1"/>
          <p:nvPr/>
        </p:nvSpPr>
        <p:spPr>
          <a:xfrm>
            <a:off x="665700" y="1195550"/>
            <a:ext cx="7812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Cardinalidade é o conceito utilizado para representar qual o grau de relacionamentos de uma entidade para com outra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Se formos representar isso no formato de diagrama ficaria dessa maneira:</a:t>
            </a:r>
            <a:endParaRPr b="0" i="0" sz="1800" u="none" cap="none" strike="noStrike">
              <a:solidFill>
                <a:schemeClr val="lt1"/>
              </a:solidFill>
              <a:latin typeface="Lato"/>
              <a:ea typeface="Lato"/>
              <a:cs typeface="Lato"/>
              <a:sym typeface="Lato"/>
            </a:endParaRPr>
          </a:p>
        </p:txBody>
      </p:sp>
      <p:pic>
        <p:nvPicPr>
          <p:cNvPr id="275" name="Google Shape;275;p16"/>
          <p:cNvPicPr preferRelativeResize="0"/>
          <p:nvPr/>
        </p:nvPicPr>
        <p:blipFill rotWithShape="1">
          <a:blip r:embed="rId3">
            <a:alphaModFix/>
          </a:blip>
          <a:srcRect b="0" l="0" r="0" t="0"/>
          <a:stretch/>
        </p:blipFill>
        <p:spPr>
          <a:xfrm>
            <a:off x="1419225" y="2759813"/>
            <a:ext cx="6305550" cy="1819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9" name="Shape 279"/>
        <p:cNvGrpSpPr/>
        <p:nvPr/>
      </p:nvGrpSpPr>
      <p:grpSpPr>
        <a:xfrm>
          <a:off x="0" y="0"/>
          <a:ext cx="0" cy="0"/>
          <a:chOff x="0" y="0"/>
          <a:chExt cx="0" cy="0"/>
        </a:xfrm>
      </p:grpSpPr>
      <p:sp>
        <p:nvSpPr>
          <p:cNvPr id="280" name="Google Shape;280;p17"/>
          <p:cNvSpPr txBox="1"/>
          <p:nvPr/>
        </p:nvSpPr>
        <p:spPr>
          <a:xfrm>
            <a:off x="2173950" y="430925"/>
            <a:ext cx="4796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Cardinalidades 1-1</a:t>
            </a:r>
            <a:endParaRPr b="0" i="0" sz="2800" u="none" cap="none" strike="noStrike">
              <a:solidFill>
                <a:schemeClr val="lt1"/>
              </a:solidFill>
              <a:latin typeface="Lato"/>
              <a:ea typeface="Lato"/>
              <a:cs typeface="Lato"/>
              <a:sym typeface="Lato"/>
            </a:endParaRPr>
          </a:p>
        </p:txBody>
      </p:sp>
      <p:sp>
        <p:nvSpPr>
          <p:cNvPr id="281" name="Google Shape;281;p17"/>
          <p:cNvSpPr txBox="1"/>
          <p:nvPr/>
        </p:nvSpPr>
        <p:spPr>
          <a:xfrm>
            <a:off x="400800" y="1182050"/>
            <a:ext cx="8342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Existem diversos tipos de cardinalidade que podemos utilizar para representar o relacionamento de nossas tabelas  uma que já vimos foi a cardinalidade 1-N, porém existem outros tipos de cardinalidade como por exemplo a cardinalidade 1 para 1</a:t>
            </a:r>
            <a:endParaRPr b="0" i="0" sz="1800" u="none" cap="none" strike="noStrike">
              <a:solidFill>
                <a:schemeClr val="lt1"/>
              </a:solidFill>
              <a:latin typeface="Lato"/>
              <a:ea typeface="Lato"/>
              <a:cs typeface="Lato"/>
              <a:sym typeface="Lato"/>
            </a:endParaRPr>
          </a:p>
        </p:txBody>
      </p:sp>
      <p:pic>
        <p:nvPicPr>
          <p:cNvPr id="282" name="Google Shape;282;p17"/>
          <p:cNvPicPr preferRelativeResize="0"/>
          <p:nvPr/>
        </p:nvPicPr>
        <p:blipFill rotWithShape="1">
          <a:blip r:embed="rId3">
            <a:alphaModFix/>
          </a:blip>
          <a:srcRect b="0" l="0" r="0" t="0"/>
          <a:stretch/>
        </p:blipFill>
        <p:spPr>
          <a:xfrm>
            <a:off x="1466850" y="2610575"/>
            <a:ext cx="6210300" cy="206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6" name="Shape 286"/>
        <p:cNvGrpSpPr/>
        <p:nvPr/>
      </p:nvGrpSpPr>
      <p:grpSpPr>
        <a:xfrm>
          <a:off x="0" y="0"/>
          <a:ext cx="0" cy="0"/>
          <a:chOff x="0" y="0"/>
          <a:chExt cx="0" cy="0"/>
        </a:xfrm>
      </p:grpSpPr>
      <p:sp>
        <p:nvSpPr>
          <p:cNvPr id="287" name="Google Shape;287;p18"/>
          <p:cNvSpPr txBox="1"/>
          <p:nvPr/>
        </p:nvSpPr>
        <p:spPr>
          <a:xfrm>
            <a:off x="596250" y="528225"/>
            <a:ext cx="7951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Cardinalidade N-N</a:t>
            </a:r>
            <a:endParaRPr b="0" i="0" sz="2800" u="none" cap="none" strike="noStrike">
              <a:solidFill>
                <a:schemeClr val="lt1"/>
              </a:solidFill>
              <a:latin typeface="Lato"/>
              <a:ea typeface="Lato"/>
              <a:cs typeface="Lato"/>
              <a:sym typeface="Lato"/>
            </a:endParaRPr>
          </a:p>
        </p:txBody>
      </p:sp>
      <p:sp>
        <p:nvSpPr>
          <p:cNvPr id="288" name="Google Shape;288;p18"/>
          <p:cNvSpPr txBox="1"/>
          <p:nvPr/>
        </p:nvSpPr>
        <p:spPr>
          <a:xfrm>
            <a:off x="999300" y="1320625"/>
            <a:ext cx="7145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Existe também a cardinalidade de N para N, ou seja, muito para muitos que podemos representar da seguinte maneira:</a:t>
            </a:r>
            <a:endParaRPr b="0" i="0" sz="1800" u="none" cap="none" strike="noStrike">
              <a:solidFill>
                <a:schemeClr val="lt1"/>
              </a:solidFill>
              <a:latin typeface="Lato"/>
              <a:ea typeface="Lato"/>
              <a:cs typeface="Lato"/>
              <a:sym typeface="Lato"/>
            </a:endParaRPr>
          </a:p>
        </p:txBody>
      </p:sp>
      <p:pic>
        <p:nvPicPr>
          <p:cNvPr id="289" name="Google Shape;289;p18"/>
          <p:cNvPicPr preferRelativeResize="0"/>
          <p:nvPr/>
        </p:nvPicPr>
        <p:blipFill rotWithShape="1">
          <a:blip r:embed="rId3">
            <a:alphaModFix/>
          </a:blip>
          <a:srcRect b="0" l="0" r="0" t="0"/>
          <a:stretch/>
        </p:blipFill>
        <p:spPr>
          <a:xfrm>
            <a:off x="1357313" y="2394475"/>
            <a:ext cx="6429375" cy="21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1" name="Shape 171"/>
        <p:cNvGrpSpPr/>
        <p:nvPr/>
      </p:nvGrpSpPr>
      <p:grpSpPr>
        <a:xfrm>
          <a:off x="0" y="0"/>
          <a:ext cx="0" cy="0"/>
          <a:chOff x="0" y="0"/>
          <a:chExt cx="0" cy="0"/>
        </a:xfrm>
      </p:grpSpPr>
      <p:sp>
        <p:nvSpPr>
          <p:cNvPr id="172" name="Google Shape;172;g2dcec4c2c47_0_0"/>
          <p:cNvSpPr txBox="1"/>
          <p:nvPr>
            <p:ph type="title"/>
          </p:nvPr>
        </p:nvSpPr>
        <p:spPr>
          <a:xfrm>
            <a:off x="215728" y="773726"/>
            <a:ext cx="2674200" cy="61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600"/>
              <a:buFont typeface="JetBrains Mono"/>
              <a:buNone/>
            </a:pPr>
            <a:r>
              <a:rPr b="1" lang="pt-BR">
                <a:latin typeface="Poppins"/>
                <a:ea typeface="Poppins"/>
                <a:cs typeface="Poppins"/>
                <a:sym typeface="Poppins"/>
              </a:rPr>
              <a:t>Sumário</a:t>
            </a:r>
            <a:endParaRPr b="1">
              <a:latin typeface="Poppins"/>
              <a:ea typeface="Poppins"/>
              <a:cs typeface="Poppins"/>
              <a:sym typeface="Poppins"/>
            </a:endParaRPr>
          </a:p>
        </p:txBody>
      </p:sp>
      <p:pic>
        <p:nvPicPr>
          <p:cNvPr descr="Pontos de dados " id="173" name="Google Shape;173;g2dcec4c2c47_0_0"/>
          <p:cNvPicPr preferRelativeResize="0"/>
          <p:nvPr>
            <p:ph idx="3" type="pic"/>
          </p:nvPr>
        </p:nvPicPr>
        <p:blipFill rotWithShape="1">
          <a:blip r:embed="rId3">
            <a:alphaModFix/>
          </a:blip>
          <a:srcRect b="0" l="0" r="0" t="0"/>
          <a:stretch/>
        </p:blipFill>
        <p:spPr>
          <a:xfrm>
            <a:off x="6688931" y="599694"/>
            <a:ext cx="1697700" cy="1697700"/>
          </a:xfrm>
          <a:prstGeom prst="rect">
            <a:avLst/>
          </a:prstGeom>
          <a:solidFill>
            <a:schemeClr val="accent5"/>
          </a:solidFill>
          <a:ln>
            <a:noFill/>
          </a:ln>
        </p:spPr>
      </p:pic>
      <p:pic>
        <p:nvPicPr>
          <p:cNvPr descr="Plano de fundo de dados" id="174" name="Google Shape;174;g2dcec4c2c47_0_0"/>
          <p:cNvPicPr preferRelativeResize="0"/>
          <p:nvPr>
            <p:ph idx="4" type="pic"/>
          </p:nvPr>
        </p:nvPicPr>
        <p:blipFill rotWithShape="1">
          <a:blip r:embed="rId4">
            <a:alphaModFix/>
          </a:blip>
          <a:srcRect b="0" l="0" r="0" t="0"/>
          <a:stretch/>
        </p:blipFill>
        <p:spPr>
          <a:xfrm>
            <a:off x="6818709" y="2493550"/>
            <a:ext cx="2202600" cy="2202600"/>
          </a:xfrm>
          <a:prstGeom prst="rect">
            <a:avLst/>
          </a:prstGeom>
          <a:solidFill>
            <a:schemeClr val="accent5"/>
          </a:solidFill>
          <a:ln>
            <a:noFill/>
          </a:ln>
        </p:spPr>
      </p:pic>
      <p:sp>
        <p:nvSpPr>
          <p:cNvPr id="175" name="Google Shape;175;g2dcec4c2c47_0_0"/>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76" name="Google Shape;176;g2dcec4c2c47_0_0"/>
          <p:cNvSpPr txBox="1"/>
          <p:nvPr/>
        </p:nvSpPr>
        <p:spPr>
          <a:xfrm>
            <a:off x="215725" y="1593300"/>
            <a:ext cx="5506800" cy="1616100"/>
          </a:xfrm>
          <a:prstGeom prst="rect">
            <a:avLst/>
          </a:prstGeom>
          <a:noFill/>
          <a:ln>
            <a:noFill/>
          </a:ln>
        </p:spPr>
        <p:txBody>
          <a:bodyPr anchorCtr="0" anchor="t" bIns="0" lIns="0" spcFirstLastPara="1" rIns="0" wrap="square" tIns="0">
            <a:spAutoFit/>
          </a:bodyPr>
          <a:lstStyle/>
          <a:p>
            <a:pPr indent="-254000" lvl="0" marL="254000" marR="0" rtl="0" algn="l">
              <a:lnSpc>
                <a:spcPct val="150000"/>
              </a:lnSpc>
              <a:spcBef>
                <a:spcPts val="0"/>
              </a:spcBef>
              <a:spcAft>
                <a:spcPts val="0"/>
              </a:spcAft>
              <a:buClr>
                <a:srgbClr val="EAE5EB"/>
              </a:buClr>
              <a:buSzPts val="1500"/>
              <a:buFont typeface="Poppins"/>
              <a:buChar char="•"/>
            </a:pPr>
            <a:r>
              <a:rPr lang="pt-BR" sz="1500">
                <a:solidFill>
                  <a:srgbClr val="EAE5EB"/>
                </a:solidFill>
                <a:latin typeface="Poppins"/>
                <a:ea typeface="Poppins"/>
                <a:cs typeface="Poppins"/>
                <a:sym typeface="Poppins"/>
              </a:rPr>
              <a:t>JOINS</a:t>
            </a:r>
            <a:endParaRPr sz="1500">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lang="pt-BR" sz="1500">
                <a:solidFill>
                  <a:srgbClr val="EAE5EB"/>
                </a:solidFill>
                <a:latin typeface="Poppins"/>
                <a:ea typeface="Poppins"/>
                <a:cs typeface="Poppins"/>
                <a:sym typeface="Poppins"/>
              </a:rPr>
              <a:t>Modelo Entidade Relacionamento (MER)</a:t>
            </a:r>
            <a:endParaRPr sz="1500">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lang="pt-BR" sz="1500">
                <a:solidFill>
                  <a:srgbClr val="EAE5EB"/>
                </a:solidFill>
                <a:latin typeface="Poppins"/>
                <a:ea typeface="Poppins"/>
                <a:cs typeface="Poppins"/>
                <a:sym typeface="Poppins"/>
              </a:rPr>
              <a:t>Cardinalidades</a:t>
            </a:r>
            <a:endParaRPr sz="1500">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lang="pt-BR" sz="1500">
                <a:solidFill>
                  <a:srgbClr val="EAE5EB"/>
                </a:solidFill>
                <a:latin typeface="Poppins"/>
                <a:ea typeface="Poppins"/>
                <a:cs typeface="Poppins"/>
                <a:sym typeface="Poppins"/>
              </a:rPr>
              <a:t>Chave Primária</a:t>
            </a:r>
            <a:endParaRPr sz="1500">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lang="pt-BR" sz="1500">
                <a:solidFill>
                  <a:srgbClr val="EAE5EB"/>
                </a:solidFill>
                <a:latin typeface="Poppins"/>
                <a:ea typeface="Poppins"/>
                <a:cs typeface="Poppins"/>
                <a:sym typeface="Poppins"/>
              </a:rPr>
              <a:t>Chave Estrangeira</a:t>
            </a:r>
            <a:endParaRPr sz="1500">
              <a:solidFill>
                <a:srgbClr val="EAE5EB"/>
              </a:solidFill>
              <a:latin typeface="Poppins"/>
              <a:ea typeface="Poppins"/>
              <a:cs typeface="Poppins"/>
              <a:sym typeface="Poppins"/>
            </a:endParaRPr>
          </a:p>
        </p:txBody>
      </p:sp>
      <p:cxnSp>
        <p:nvCxnSpPr>
          <p:cNvPr id="177" name="Google Shape;177;g2dcec4c2c47_0_0"/>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3" name="Shape 293"/>
        <p:cNvGrpSpPr/>
        <p:nvPr/>
      </p:nvGrpSpPr>
      <p:grpSpPr>
        <a:xfrm>
          <a:off x="0" y="0"/>
          <a:ext cx="0" cy="0"/>
          <a:chOff x="0" y="0"/>
          <a:chExt cx="0" cy="0"/>
        </a:xfrm>
      </p:grpSpPr>
      <p:sp>
        <p:nvSpPr>
          <p:cNvPr id="294" name="Google Shape;294;p19"/>
          <p:cNvSpPr txBox="1"/>
          <p:nvPr/>
        </p:nvSpPr>
        <p:spPr>
          <a:xfrm>
            <a:off x="736750" y="514375"/>
            <a:ext cx="7506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Chave Primária</a:t>
            </a:r>
            <a:endParaRPr b="0" i="0" sz="2800" u="none" cap="none" strike="noStrike">
              <a:solidFill>
                <a:schemeClr val="lt1"/>
              </a:solidFill>
              <a:latin typeface="Lato"/>
              <a:ea typeface="Lato"/>
              <a:cs typeface="Lato"/>
              <a:sym typeface="Lato"/>
            </a:endParaRPr>
          </a:p>
        </p:txBody>
      </p:sp>
      <p:sp>
        <p:nvSpPr>
          <p:cNvPr id="295" name="Google Shape;295;p19"/>
          <p:cNvSpPr txBox="1"/>
          <p:nvPr/>
        </p:nvSpPr>
        <p:spPr>
          <a:xfrm>
            <a:off x="685800" y="1347950"/>
            <a:ext cx="8030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Como já vimos anteriormente, a chave primária funciona como um localizador universal que permite achar alguém ou alguma coisa independente do tamanho da minha tabela.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Geralmente nomeamos essa coluna que é a nossa chave primária como ‘ID’. Uma tabela só pode possuir uma chave primária.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Lembrando que chaves primárias não podem se repetir.</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9" name="Shape 299"/>
        <p:cNvGrpSpPr/>
        <p:nvPr/>
      </p:nvGrpSpPr>
      <p:grpSpPr>
        <a:xfrm>
          <a:off x="0" y="0"/>
          <a:ext cx="0" cy="0"/>
          <a:chOff x="0" y="0"/>
          <a:chExt cx="0" cy="0"/>
        </a:xfrm>
      </p:grpSpPr>
      <p:sp>
        <p:nvSpPr>
          <p:cNvPr id="300" name="Google Shape;300;p20"/>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a:t>
            </a:r>
            <a:endParaRPr b="0" i="0" sz="2800" u="none" cap="none" strike="noStrike">
              <a:solidFill>
                <a:schemeClr val="lt1"/>
              </a:solidFill>
              <a:latin typeface="Lato"/>
              <a:ea typeface="Lato"/>
              <a:cs typeface="Lato"/>
              <a:sym typeface="Lato"/>
            </a:endParaRPr>
          </a:p>
        </p:txBody>
      </p:sp>
      <p:sp>
        <p:nvSpPr>
          <p:cNvPr id="301" name="Google Shape;301;p20"/>
          <p:cNvSpPr txBox="1"/>
          <p:nvPr/>
        </p:nvSpPr>
        <p:spPr>
          <a:xfrm>
            <a:off x="568350" y="1126025"/>
            <a:ext cx="8007300" cy="1877700"/>
          </a:xfrm>
          <a:prstGeom prst="rect">
            <a:avLst/>
          </a:prstGeom>
          <a:solidFill>
            <a:schemeClr val="dk1"/>
          </a:solid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Crie uma base de dados com o </a:t>
            </a:r>
            <a:r>
              <a:rPr b="1" i="0" lang="pt-BR" sz="1800" u="none" cap="none" strike="noStrike">
                <a:solidFill>
                  <a:schemeClr val="lt1"/>
                </a:solidFill>
                <a:latin typeface="Lato"/>
                <a:ea typeface="Lato"/>
                <a:cs typeface="Lato"/>
                <a:sym typeface="Lato"/>
              </a:rPr>
              <a:t>create database</a:t>
            </a:r>
            <a:r>
              <a:rPr b="0" i="0" lang="pt-BR" sz="1800" u="none" cap="none" strike="noStrike">
                <a:solidFill>
                  <a:schemeClr val="lt1"/>
                </a:solidFill>
                <a:latin typeface="Lato"/>
                <a:ea typeface="Lato"/>
                <a:cs typeface="Lato"/>
                <a:sym typeface="Lato"/>
              </a:rPr>
              <a:t> chamada de ‘concessionária’.</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Utilize o comando ‘</a:t>
            </a:r>
            <a:r>
              <a:rPr b="0" i="0" lang="pt-BR" sz="1800" u="none" cap="none" strike="noStrike">
                <a:solidFill>
                  <a:srgbClr val="00FFFF"/>
                </a:solidFill>
                <a:latin typeface="Lato"/>
                <a:ea typeface="Lato"/>
                <a:cs typeface="Lato"/>
                <a:sym typeface="Lato"/>
              </a:rPr>
              <a:t>USE </a:t>
            </a:r>
            <a:r>
              <a:rPr b="0" i="0" lang="pt-BR" sz="1800" u="none" cap="none" strike="noStrike">
                <a:solidFill>
                  <a:schemeClr val="lt1"/>
                </a:solidFill>
                <a:latin typeface="Lato"/>
                <a:ea typeface="Lato"/>
                <a:cs typeface="Lato"/>
                <a:sym typeface="Lato"/>
              </a:rPr>
              <a:t>concessionária’ para entrar dentro da sua base de dados.</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Crie uma tabela chamada Cliente que terá as seguintes colunas:</a:t>
            </a:r>
            <a:endParaRPr b="0" i="0" sz="1800" u="none" cap="none" strike="noStrike">
              <a:solidFill>
                <a:schemeClr val="lt1"/>
              </a:solidFill>
              <a:latin typeface="Lato"/>
              <a:ea typeface="Lato"/>
              <a:cs typeface="Lato"/>
              <a:sym typeface="Lato"/>
            </a:endParaRPr>
          </a:p>
        </p:txBody>
      </p:sp>
      <p:graphicFrame>
        <p:nvGraphicFramePr>
          <p:cNvPr id="302" name="Google Shape;302;p20"/>
          <p:cNvGraphicFramePr/>
          <p:nvPr/>
        </p:nvGraphicFramePr>
        <p:xfrm>
          <a:off x="952500" y="3015050"/>
          <a:ext cx="3000000" cy="3000000"/>
        </p:xfrm>
        <a:graphic>
          <a:graphicData uri="http://schemas.openxmlformats.org/drawingml/2006/table">
            <a:tbl>
              <a:tblPr>
                <a:noFill/>
                <a:tableStyleId>{050EDAC8-A42E-4874-85EB-9D6A6095BE98}</a:tableStyleId>
              </a:tblPr>
              <a:tblGrid>
                <a:gridCol w="1545625"/>
                <a:gridCol w="2073875"/>
                <a:gridCol w="1809750"/>
                <a:gridCol w="180975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ID_Cliente</a:t>
                      </a:r>
                      <a:endParaRPr b="1" sz="1800" u="none" cap="none" strike="noStrike">
                        <a:solidFill>
                          <a:schemeClr val="lt1"/>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Nome</a:t>
                      </a:r>
                      <a:endParaRPr b="1" sz="1800" u="none" cap="none" strike="noStrike">
                        <a:solidFill>
                          <a:schemeClr val="lt1"/>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Bairro</a:t>
                      </a:r>
                      <a:endParaRPr b="1" sz="1800" u="none" cap="none" strike="noStrike">
                        <a:solidFill>
                          <a:schemeClr val="lt1"/>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Cidade</a:t>
                      </a:r>
                      <a:endParaRPr b="1" sz="1800" u="none" cap="none" strike="noStrike">
                        <a:solidFill>
                          <a:schemeClr val="lt1"/>
                        </a:solidFill>
                      </a:endParaRPr>
                    </a:p>
                  </a:txBody>
                  <a:tcPr marT="91425" marB="91425" marR="91425" marL="91425">
                    <a:solidFill>
                      <a:srgbClr val="221F3B"/>
                    </a:soli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INT PK AI</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r>
            </a:tbl>
          </a:graphicData>
        </a:graphic>
      </p:graphicFrame>
      <p:sp>
        <p:nvSpPr>
          <p:cNvPr id="303" name="Google Shape;303;p20"/>
          <p:cNvSpPr txBox="1"/>
          <p:nvPr/>
        </p:nvSpPr>
        <p:spPr>
          <a:xfrm>
            <a:off x="568350" y="4142600"/>
            <a:ext cx="80073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Agora popule essa tabela com 10 registros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sp>
        <p:nvSpPr>
          <p:cNvPr id="308" name="Google Shape;308;p21"/>
          <p:cNvSpPr txBox="1"/>
          <p:nvPr/>
        </p:nvSpPr>
        <p:spPr>
          <a:xfrm>
            <a:off x="735150" y="458725"/>
            <a:ext cx="7673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Chave Estrangeira</a:t>
            </a:r>
            <a:endParaRPr b="0" i="0" sz="2800" u="none" cap="none" strike="noStrike">
              <a:solidFill>
                <a:schemeClr val="lt1"/>
              </a:solidFill>
              <a:latin typeface="Lato"/>
              <a:ea typeface="Lato"/>
              <a:cs typeface="Lato"/>
              <a:sym typeface="Lato"/>
            </a:endParaRPr>
          </a:p>
        </p:txBody>
      </p:sp>
      <p:sp>
        <p:nvSpPr>
          <p:cNvPr id="309" name="Google Shape;309;p21"/>
          <p:cNvSpPr txBox="1"/>
          <p:nvPr/>
        </p:nvSpPr>
        <p:spPr>
          <a:xfrm>
            <a:off x="568350" y="1130525"/>
            <a:ext cx="80073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Uma chave estrangeira nada mais é que uma coluna (chave) de uma tabela  que se conecta a uma outra tabela (mas especificamente em sua chave primária)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Uma chave estrangeira é uma representação de um relacionamento entre duas tabelas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Tal qual como a chave primária a estrangeira possui algumas regras: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Pode ter mais de uma chave estrangeira por tabela</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Podem conter valores duplicados</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Podem existir valores nulos</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3" name="Shape 313"/>
        <p:cNvGrpSpPr/>
        <p:nvPr/>
      </p:nvGrpSpPr>
      <p:grpSpPr>
        <a:xfrm>
          <a:off x="0" y="0"/>
          <a:ext cx="0" cy="0"/>
          <a:chOff x="0" y="0"/>
          <a:chExt cx="0" cy="0"/>
        </a:xfrm>
      </p:grpSpPr>
      <p:sp>
        <p:nvSpPr>
          <p:cNvPr id="314" name="Google Shape;314;p22"/>
          <p:cNvSpPr txBox="1"/>
          <p:nvPr/>
        </p:nvSpPr>
        <p:spPr>
          <a:xfrm>
            <a:off x="755550" y="375650"/>
            <a:ext cx="7632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Como adicionar uma chave estrangeira em uma tabela</a:t>
            </a:r>
            <a:endParaRPr b="0" i="0" sz="2800" u="none" cap="none" strike="noStrike">
              <a:solidFill>
                <a:schemeClr val="lt1"/>
              </a:solidFill>
              <a:latin typeface="Lato"/>
              <a:ea typeface="Lato"/>
              <a:cs typeface="Lato"/>
              <a:sym typeface="Lato"/>
            </a:endParaRPr>
          </a:p>
        </p:txBody>
      </p:sp>
      <p:sp>
        <p:nvSpPr>
          <p:cNvPr id="315" name="Google Shape;315;p22"/>
          <p:cNvSpPr txBox="1"/>
          <p:nvPr/>
        </p:nvSpPr>
        <p:spPr>
          <a:xfrm>
            <a:off x="1068450" y="1533800"/>
            <a:ext cx="700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Podemos adicionar uma chave estrangeira da seguinte forma: </a:t>
            </a:r>
            <a:endParaRPr b="0" i="0" sz="1800" u="none" cap="none" strike="noStrike">
              <a:solidFill>
                <a:schemeClr val="lt1"/>
              </a:solidFill>
              <a:latin typeface="Lato"/>
              <a:ea typeface="Lato"/>
              <a:cs typeface="Lato"/>
              <a:sym typeface="Lato"/>
            </a:endParaRPr>
          </a:p>
        </p:txBody>
      </p:sp>
      <p:sp>
        <p:nvSpPr>
          <p:cNvPr id="316" name="Google Shape;316;p22"/>
          <p:cNvSpPr txBox="1"/>
          <p:nvPr/>
        </p:nvSpPr>
        <p:spPr>
          <a:xfrm>
            <a:off x="417600" y="2313775"/>
            <a:ext cx="8308800" cy="2339700"/>
          </a:xfrm>
          <a:prstGeom prst="rect">
            <a:avLst/>
          </a:prstGeom>
          <a:solidFill>
            <a:srgbClr val="221F3B"/>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CREATE TABLE TabelaExemplo(</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r>
              <a:rPr b="1" i="0" lang="pt-BR" sz="2000" u="none" cap="none" strike="noStrike">
                <a:solidFill>
                  <a:srgbClr val="00FFFF"/>
                </a:solidFill>
                <a:latin typeface="Lato"/>
                <a:ea typeface="Lato"/>
                <a:cs typeface="Lato"/>
                <a:sym typeface="Lato"/>
              </a:rPr>
              <a:t>Coluna1 </a:t>
            </a:r>
            <a:r>
              <a:rPr b="1" i="0" lang="pt-BR" sz="2000" u="none" cap="none" strike="noStrike">
                <a:solidFill>
                  <a:schemeClr val="lt1"/>
                </a:solidFill>
                <a:latin typeface="Lato"/>
                <a:ea typeface="Lato"/>
                <a:cs typeface="Lato"/>
                <a:sym typeface="Lato"/>
              </a:rPr>
              <a:t>int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r>
              <a:rPr b="1" i="0" lang="pt-BR" sz="2000" u="none" cap="none" strike="noStrike">
                <a:solidFill>
                  <a:srgbClr val="00FFFF"/>
                </a:solidFill>
                <a:latin typeface="Lato"/>
                <a:ea typeface="Lato"/>
                <a:cs typeface="Lato"/>
                <a:sym typeface="Lato"/>
              </a:rPr>
              <a:t>Coluna2 </a:t>
            </a:r>
            <a:r>
              <a:rPr b="1" i="0" lang="pt-BR" sz="2000" u="none" cap="none" strike="noStrike">
                <a:solidFill>
                  <a:schemeClr val="lt1"/>
                </a:solidFill>
                <a:latin typeface="Lato"/>
                <a:ea typeface="Lato"/>
                <a:cs typeface="Lato"/>
                <a:sym typeface="Lato"/>
              </a:rPr>
              <a:t>PK AI</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r>
              <a:rPr b="1" i="0" lang="pt-BR" sz="2000" u="none" cap="none" strike="noStrike">
                <a:solidFill>
                  <a:srgbClr val="00FFFF"/>
                </a:solidFill>
                <a:latin typeface="Lato"/>
                <a:ea typeface="Lato"/>
                <a:cs typeface="Lato"/>
                <a:sym typeface="Lato"/>
              </a:rPr>
              <a:t>Coluna3 </a:t>
            </a:r>
            <a:r>
              <a:rPr b="1" i="0" lang="pt-BR" sz="2000" u="none" cap="none" strike="noStrike">
                <a:solidFill>
                  <a:schemeClr val="lt1"/>
                </a:solidFill>
                <a:latin typeface="Lato"/>
                <a:ea typeface="Lato"/>
                <a:cs typeface="Lato"/>
                <a:sym typeface="Lato"/>
              </a:rPr>
              <a:t>Varchhar(50) </a:t>
            </a:r>
            <a:br>
              <a:rPr b="1" i="0" lang="pt-BR" sz="2000" u="none" cap="none" strike="noStrike">
                <a:solidFill>
                  <a:schemeClr val="lt1"/>
                </a:solidFill>
                <a:latin typeface="Lato"/>
                <a:ea typeface="Lato"/>
                <a:cs typeface="Lato"/>
                <a:sym typeface="Lato"/>
              </a:rPr>
            </a:b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r>
              <a:rPr b="1" i="0" lang="pt-BR" sz="2000" u="none" cap="none" strike="noStrike">
                <a:solidFill>
                  <a:srgbClr val="00FFFF"/>
                </a:solidFill>
                <a:latin typeface="Lato"/>
                <a:ea typeface="Lato"/>
                <a:cs typeface="Lato"/>
                <a:sym typeface="Lato"/>
              </a:rPr>
              <a:t>FOREIGN KEY</a:t>
            </a:r>
            <a:r>
              <a:rPr b="1" i="0" lang="pt-BR" sz="2000" u="none" cap="none" strike="noStrike">
                <a:solidFill>
                  <a:schemeClr val="lt1"/>
                </a:solidFill>
                <a:latin typeface="Lato"/>
                <a:ea typeface="Lato"/>
                <a:cs typeface="Lato"/>
                <a:sym typeface="Lato"/>
              </a:rPr>
              <a:t> (fk_id_cliente) </a:t>
            </a:r>
            <a:r>
              <a:rPr b="1" i="0" lang="pt-BR" sz="2000" u="none" cap="none" strike="noStrike">
                <a:solidFill>
                  <a:srgbClr val="00FFFF"/>
                </a:solidFill>
                <a:latin typeface="Lato"/>
                <a:ea typeface="Lato"/>
                <a:cs typeface="Lato"/>
                <a:sym typeface="Lato"/>
              </a:rPr>
              <a:t>REFERENCES </a:t>
            </a:r>
            <a:r>
              <a:rPr b="1" i="0" lang="pt-BR" sz="2000" u="none" cap="none" strike="noStrike">
                <a:solidFill>
                  <a:schemeClr val="lt1"/>
                </a:solidFill>
                <a:latin typeface="Lato"/>
                <a:ea typeface="Lato"/>
                <a:cs typeface="Lato"/>
                <a:sym typeface="Lato"/>
              </a:rPr>
              <a:t>Clientes(ID_cliente)</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a:t>
            </a:r>
            <a:endParaRPr b="1" i="0" sz="2000" u="none" cap="none" strike="noStrike">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0" name="Shape 320"/>
        <p:cNvGrpSpPr/>
        <p:nvPr/>
      </p:nvGrpSpPr>
      <p:grpSpPr>
        <a:xfrm>
          <a:off x="0" y="0"/>
          <a:ext cx="0" cy="0"/>
          <a:chOff x="0" y="0"/>
          <a:chExt cx="0" cy="0"/>
        </a:xfrm>
      </p:grpSpPr>
      <p:sp>
        <p:nvSpPr>
          <p:cNvPr id="321" name="Google Shape;321;p23"/>
          <p:cNvSpPr txBox="1"/>
          <p:nvPr/>
        </p:nvSpPr>
        <p:spPr>
          <a:xfrm>
            <a:off x="909000" y="548825"/>
            <a:ext cx="73260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a:t>
            </a:r>
            <a:endParaRPr b="0" i="0" sz="2800" u="none" cap="none" strike="noStrike">
              <a:solidFill>
                <a:schemeClr val="lt1"/>
              </a:solidFill>
              <a:latin typeface="Lato"/>
              <a:ea typeface="Lato"/>
              <a:cs typeface="Lato"/>
              <a:sym typeface="Lato"/>
            </a:endParaRPr>
          </a:p>
        </p:txBody>
      </p:sp>
      <p:sp>
        <p:nvSpPr>
          <p:cNvPr id="322" name="Google Shape;322;p23"/>
          <p:cNvSpPr txBox="1"/>
          <p:nvPr/>
        </p:nvSpPr>
        <p:spPr>
          <a:xfrm>
            <a:off x="568350" y="1084300"/>
            <a:ext cx="80073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Crie uma tabela chamada Carros e coloque nela as seguinte colunas:</a:t>
            </a:r>
            <a:endParaRPr b="0" i="0" sz="1800" u="none" cap="none" strike="noStrike">
              <a:solidFill>
                <a:schemeClr val="lt1"/>
              </a:solidFill>
              <a:latin typeface="Lato"/>
              <a:ea typeface="Lato"/>
              <a:cs typeface="Lato"/>
              <a:sym typeface="Lato"/>
            </a:endParaRPr>
          </a:p>
        </p:txBody>
      </p:sp>
      <p:pic>
        <p:nvPicPr>
          <p:cNvPr id="323" name="Google Shape;323;p23"/>
          <p:cNvPicPr preferRelativeResize="0"/>
          <p:nvPr/>
        </p:nvPicPr>
        <p:blipFill rotWithShape="1">
          <a:blip r:embed="rId3">
            <a:alphaModFix/>
          </a:blip>
          <a:srcRect b="0" l="0" r="0" t="0"/>
          <a:stretch/>
        </p:blipFill>
        <p:spPr>
          <a:xfrm>
            <a:off x="2162175" y="2154775"/>
            <a:ext cx="4819650" cy="156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7" name="Shape 327"/>
        <p:cNvGrpSpPr/>
        <p:nvPr/>
      </p:nvGrpSpPr>
      <p:grpSpPr>
        <a:xfrm>
          <a:off x="0" y="0"/>
          <a:ext cx="0" cy="0"/>
          <a:chOff x="0" y="0"/>
          <a:chExt cx="0" cy="0"/>
        </a:xfrm>
      </p:grpSpPr>
      <p:sp>
        <p:nvSpPr>
          <p:cNvPr id="328" name="Google Shape;328;p24"/>
          <p:cNvSpPr txBox="1"/>
          <p:nvPr/>
        </p:nvSpPr>
        <p:spPr>
          <a:xfrm>
            <a:off x="909000" y="548825"/>
            <a:ext cx="73260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a:t>
            </a:r>
            <a:endParaRPr b="0" i="0" sz="2800" u="none" cap="none" strike="noStrike">
              <a:solidFill>
                <a:schemeClr val="lt1"/>
              </a:solidFill>
              <a:latin typeface="Lato"/>
              <a:ea typeface="Lato"/>
              <a:cs typeface="Lato"/>
              <a:sym typeface="Lato"/>
            </a:endParaRPr>
          </a:p>
        </p:txBody>
      </p:sp>
      <p:sp>
        <p:nvSpPr>
          <p:cNvPr id="329" name="Google Shape;329;p24"/>
          <p:cNvSpPr txBox="1"/>
          <p:nvPr/>
        </p:nvSpPr>
        <p:spPr>
          <a:xfrm>
            <a:off x="568350" y="1315925"/>
            <a:ext cx="8007300" cy="1569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Agora preencha a tabela de carros com 15 registros</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rgbClr val="FFFF00"/>
                </a:solidFill>
                <a:latin typeface="Lato"/>
                <a:ea typeface="Lato"/>
                <a:cs typeface="Lato"/>
                <a:sym typeface="Lato"/>
              </a:rPr>
              <a:t>OBS: </a:t>
            </a:r>
            <a:r>
              <a:rPr b="0" i="0" lang="pt-BR" sz="1800" u="none" cap="none" strike="noStrike">
                <a:solidFill>
                  <a:schemeClr val="lt1"/>
                </a:solidFill>
                <a:latin typeface="Lato"/>
                <a:ea typeface="Lato"/>
                <a:cs typeface="Lato"/>
                <a:sym typeface="Lato"/>
              </a:rPr>
              <a:t>Na ‘FK_ID_Cliente’ é necessário preencher ela com valores que existem na tabela ‘Cliente’ na coluna ‘ID_Cliente’, pois iremos associar a chave primária dessa pessoa com a Chave Estrangeira.</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3" name="Shape 333"/>
        <p:cNvGrpSpPr/>
        <p:nvPr/>
      </p:nvGrpSpPr>
      <p:grpSpPr>
        <a:xfrm>
          <a:off x="0" y="0"/>
          <a:ext cx="0" cy="0"/>
          <a:chOff x="0" y="0"/>
          <a:chExt cx="0" cy="0"/>
        </a:xfrm>
      </p:grpSpPr>
      <p:sp>
        <p:nvSpPr>
          <p:cNvPr id="334" name="Google Shape;334;p25"/>
          <p:cNvSpPr txBox="1"/>
          <p:nvPr/>
        </p:nvSpPr>
        <p:spPr>
          <a:xfrm>
            <a:off x="1812600" y="430950"/>
            <a:ext cx="5518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JOINS</a:t>
            </a:r>
            <a:endParaRPr b="0" i="0" sz="2800" u="none" cap="none" strike="noStrike">
              <a:solidFill>
                <a:schemeClr val="lt1"/>
              </a:solidFill>
              <a:latin typeface="Lato"/>
              <a:ea typeface="Lato"/>
              <a:cs typeface="Lato"/>
              <a:sym typeface="Lato"/>
            </a:endParaRPr>
          </a:p>
        </p:txBody>
      </p:sp>
      <p:sp>
        <p:nvSpPr>
          <p:cNvPr id="335" name="Google Shape;335;p25"/>
          <p:cNvSpPr txBox="1"/>
          <p:nvPr/>
        </p:nvSpPr>
        <p:spPr>
          <a:xfrm>
            <a:off x="568350" y="1046550"/>
            <a:ext cx="80073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Os joins são maneiras que temos de juntar nossas tabelas que possuem chaves estrangeiras e chaves primárias que correspondem com determinada consulta que desejamos realizar.</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Tome como exemplo que você deseja selecionar todos os clientes da sua tabela ‘cliente’ que já realizaram uma compra da sua tabela produtos. Como poderíamos fazer para juntar essas duas informações que ficam em tabelas diferentes?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A resposta para isso são os JOINS (Junção) que permite que possamos juntar essas informações durante a nossa consulta e gerar uma nova tabela com informação das duas tabelas selecionadas.</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9" name="Shape 339"/>
        <p:cNvGrpSpPr/>
        <p:nvPr/>
      </p:nvGrpSpPr>
      <p:grpSpPr>
        <a:xfrm>
          <a:off x="0" y="0"/>
          <a:ext cx="0" cy="0"/>
          <a:chOff x="0" y="0"/>
          <a:chExt cx="0" cy="0"/>
        </a:xfrm>
      </p:grpSpPr>
      <p:sp>
        <p:nvSpPr>
          <p:cNvPr id="340" name="Google Shape;340;p26"/>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INNER JOIN</a:t>
            </a:r>
            <a:endParaRPr b="0" i="0" sz="2800" u="none" cap="none" strike="noStrike">
              <a:solidFill>
                <a:schemeClr val="lt1"/>
              </a:solidFill>
              <a:latin typeface="Lato"/>
              <a:ea typeface="Lato"/>
              <a:cs typeface="Lato"/>
              <a:sym typeface="Lato"/>
            </a:endParaRPr>
          </a:p>
        </p:txBody>
      </p:sp>
      <p:sp>
        <p:nvSpPr>
          <p:cNvPr id="341" name="Google Shape;341;p26"/>
          <p:cNvSpPr txBox="1"/>
          <p:nvPr/>
        </p:nvSpPr>
        <p:spPr>
          <a:xfrm>
            <a:off x="568350" y="1056550"/>
            <a:ext cx="8007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Provavelmente o JOIN mais conhecido do SQL, pois ele permite juntarmos duas ou mais tabelas para podermos realizar nossa consulta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Ele irá pegar uma coluna que existe na tabela A e comparar com outra coluna na tabela B (ou vice-versa) e irá nos retornar as linhas que forem compatíveis (ou seja, um registro de uma coluna tabela A que existe na outra coluna da tabela B).</a:t>
            </a:r>
            <a:endParaRPr b="0" i="0" sz="1800" u="none" cap="none" strike="noStrike">
              <a:solidFill>
                <a:schemeClr val="lt1"/>
              </a:solidFill>
              <a:latin typeface="Lato"/>
              <a:ea typeface="Lato"/>
              <a:cs typeface="Lato"/>
              <a:sym typeface="Lato"/>
            </a:endParaRPr>
          </a:p>
        </p:txBody>
      </p:sp>
      <p:pic>
        <p:nvPicPr>
          <p:cNvPr id="342" name="Google Shape;342;p26"/>
          <p:cNvPicPr preferRelativeResize="0"/>
          <p:nvPr/>
        </p:nvPicPr>
        <p:blipFill rotWithShape="1">
          <a:blip r:embed="rId3">
            <a:alphaModFix/>
          </a:blip>
          <a:srcRect b="0" l="0" r="0" t="0"/>
          <a:stretch/>
        </p:blipFill>
        <p:spPr>
          <a:xfrm>
            <a:off x="2985000" y="3108275"/>
            <a:ext cx="3174000" cy="1847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6" name="Shape 346"/>
        <p:cNvGrpSpPr/>
        <p:nvPr/>
      </p:nvGrpSpPr>
      <p:grpSpPr>
        <a:xfrm>
          <a:off x="0" y="0"/>
          <a:ext cx="0" cy="0"/>
          <a:chOff x="0" y="0"/>
          <a:chExt cx="0" cy="0"/>
        </a:xfrm>
      </p:grpSpPr>
      <p:sp>
        <p:nvSpPr>
          <p:cNvPr id="347" name="Google Shape;347;p27"/>
          <p:cNvSpPr txBox="1"/>
          <p:nvPr/>
        </p:nvSpPr>
        <p:spPr>
          <a:xfrm>
            <a:off x="568350" y="458725"/>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INNER JOIN</a:t>
            </a:r>
            <a:endParaRPr b="0" i="0" sz="2800" u="none" cap="none" strike="noStrike">
              <a:solidFill>
                <a:schemeClr val="lt1"/>
              </a:solidFill>
              <a:latin typeface="Lato"/>
              <a:ea typeface="Lato"/>
              <a:cs typeface="Lato"/>
              <a:sym typeface="Lato"/>
            </a:endParaRPr>
          </a:p>
        </p:txBody>
      </p:sp>
      <p:sp>
        <p:nvSpPr>
          <p:cNvPr id="348" name="Google Shape;348;p27"/>
          <p:cNvSpPr txBox="1"/>
          <p:nvPr/>
        </p:nvSpPr>
        <p:spPr>
          <a:xfrm>
            <a:off x="568350" y="1334550"/>
            <a:ext cx="800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A sintaxe do INNER JOIN é a seguinte:</a:t>
            </a:r>
            <a:endParaRPr b="0" i="0" sz="1800" u="none" cap="none" strike="noStrike">
              <a:solidFill>
                <a:schemeClr val="lt1"/>
              </a:solidFill>
              <a:latin typeface="Lato"/>
              <a:ea typeface="Lato"/>
              <a:cs typeface="Lato"/>
              <a:sym typeface="Lato"/>
            </a:endParaRPr>
          </a:p>
        </p:txBody>
      </p:sp>
      <p:sp>
        <p:nvSpPr>
          <p:cNvPr id="349" name="Google Shape;349;p27"/>
          <p:cNvSpPr txBox="1"/>
          <p:nvPr/>
        </p:nvSpPr>
        <p:spPr>
          <a:xfrm>
            <a:off x="1282350" y="2056475"/>
            <a:ext cx="6579300" cy="2339700"/>
          </a:xfrm>
          <a:prstGeom prst="rect">
            <a:avLst/>
          </a:prstGeom>
          <a:solidFill>
            <a:srgbClr val="221F3B"/>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SELECT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FROM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tabelaA</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INNER JOIN </a:t>
            </a:r>
            <a:r>
              <a:rPr b="1" i="0" lang="pt-BR" sz="2000" u="none" cap="none" strike="noStrike">
                <a:solidFill>
                  <a:schemeClr val="lt1"/>
                </a:solidFill>
                <a:latin typeface="Lato"/>
                <a:ea typeface="Lato"/>
                <a:cs typeface="Lato"/>
                <a:sym typeface="Lato"/>
              </a:rPr>
              <a:t>tabelaB</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ON</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tabelaA.ColunaPK = tabelaB.ColunaFK</a:t>
            </a:r>
            <a:endParaRPr b="1" i="0" sz="2000" u="none" cap="none" strike="noStrike">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53" name="Shape 353"/>
        <p:cNvGrpSpPr/>
        <p:nvPr/>
      </p:nvGrpSpPr>
      <p:grpSpPr>
        <a:xfrm>
          <a:off x="0" y="0"/>
          <a:ext cx="0" cy="0"/>
          <a:chOff x="0" y="0"/>
          <a:chExt cx="0" cy="0"/>
        </a:xfrm>
      </p:grpSpPr>
      <p:sp>
        <p:nvSpPr>
          <p:cNvPr id="354" name="Google Shape;354;p28"/>
          <p:cNvSpPr txBox="1"/>
          <p:nvPr/>
        </p:nvSpPr>
        <p:spPr>
          <a:xfrm>
            <a:off x="568350" y="500450"/>
            <a:ext cx="800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 name="Google Shape;355;p28"/>
          <p:cNvSpPr txBox="1"/>
          <p:nvPr/>
        </p:nvSpPr>
        <p:spPr>
          <a:xfrm>
            <a:off x="568350" y="500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INNER JOIN</a:t>
            </a:r>
            <a:endParaRPr b="0" i="0" sz="2800" u="none" cap="none" strike="noStrike">
              <a:solidFill>
                <a:schemeClr val="lt1"/>
              </a:solidFill>
              <a:latin typeface="Lato"/>
              <a:ea typeface="Lato"/>
              <a:cs typeface="Lato"/>
              <a:sym typeface="Lato"/>
            </a:endParaRPr>
          </a:p>
        </p:txBody>
      </p:sp>
      <p:sp>
        <p:nvSpPr>
          <p:cNvPr id="356" name="Google Shape;356;p28"/>
          <p:cNvSpPr txBox="1"/>
          <p:nvPr/>
        </p:nvSpPr>
        <p:spPr>
          <a:xfrm>
            <a:off x="568350" y="1348425"/>
            <a:ext cx="80073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com isso replique o comando abaixo:</a:t>
            </a:r>
            <a:endParaRPr b="0" i="0" sz="1800" u="none" cap="none" strike="noStrike">
              <a:solidFill>
                <a:schemeClr val="lt1"/>
              </a:solidFill>
              <a:latin typeface="Lato"/>
              <a:ea typeface="Lato"/>
              <a:cs typeface="Lato"/>
              <a:sym typeface="Lato"/>
            </a:endParaRPr>
          </a:p>
        </p:txBody>
      </p:sp>
      <p:pic>
        <p:nvPicPr>
          <p:cNvPr id="357" name="Google Shape;357;p28"/>
          <p:cNvPicPr preferRelativeResize="0"/>
          <p:nvPr/>
        </p:nvPicPr>
        <p:blipFill rotWithShape="1">
          <a:blip r:embed="rId3">
            <a:alphaModFix/>
          </a:blip>
          <a:srcRect b="27155" l="0" r="0" t="0"/>
          <a:stretch/>
        </p:blipFill>
        <p:spPr>
          <a:xfrm>
            <a:off x="1296388" y="2436050"/>
            <a:ext cx="6551226" cy="149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1" name="Shape 181"/>
        <p:cNvGrpSpPr/>
        <p:nvPr/>
      </p:nvGrpSpPr>
      <p:grpSpPr>
        <a:xfrm>
          <a:off x="0" y="0"/>
          <a:ext cx="0" cy="0"/>
          <a:chOff x="0" y="0"/>
          <a:chExt cx="0" cy="0"/>
        </a:xfrm>
      </p:grpSpPr>
      <p:sp>
        <p:nvSpPr>
          <p:cNvPr id="182" name="Google Shape;182;p2"/>
          <p:cNvSpPr txBox="1"/>
          <p:nvPr>
            <p:ph idx="4294967295" type="title"/>
          </p:nvPr>
        </p:nvSpPr>
        <p:spPr>
          <a:xfrm>
            <a:off x="417050" y="305825"/>
            <a:ext cx="4587000" cy="73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a:t>Relembrando</a:t>
            </a:r>
            <a:endParaRPr/>
          </a:p>
        </p:txBody>
      </p:sp>
      <p:sp>
        <p:nvSpPr>
          <p:cNvPr id="183" name="Google Shape;183;p2"/>
          <p:cNvSpPr txBox="1"/>
          <p:nvPr/>
        </p:nvSpPr>
        <p:spPr>
          <a:xfrm>
            <a:off x="417050" y="1126000"/>
            <a:ext cx="5129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Na última aula vimos como podemos criar nossas tabelas, bases de dados e inserir informações dentro do nosso banco.</a:t>
            </a:r>
            <a:endParaRPr b="0" i="0" sz="1800" u="none" cap="none" strike="noStrike">
              <a:solidFill>
                <a:schemeClr val="lt1"/>
              </a:solidFill>
              <a:latin typeface="Lato"/>
              <a:ea typeface="Lato"/>
              <a:cs typeface="Lato"/>
              <a:sym typeface="Lato"/>
            </a:endParaRPr>
          </a:p>
        </p:txBody>
      </p:sp>
      <p:sp>
        <p:nvSpPr>
          <p:cNvPr id="184" name="Google Shape;184;p2"/>
          <p:cNvSpPr txBox="1"/>
          <p:nvPr/>
        </p:nvSpPr>
        <p:spPr>
          <a:xfrm>
            <a:off x="417050" y="2273775"/>
            <a:ext cx="5129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Agora iremos continuar falando de mais alguns comandos do sql que são úteis no dia a dia, além de conhecermos o conceito de chave primária e estrangeira.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1" name="Shape 361"/>
        <p:cNvGrpSpPr/>
        <p:nvPr/>
      </p:nvGrpSpPr>
      <p:grpSpPr>
        <a:xfrm>
          <a:off x="0" y="0"/>
          <a:ext cx="0" cy="0"/>
          <a:chOff x="0" y="0"/>
          <a:chExt cx="0" cy="0"/>
        </a:xfrm>
      </p:grpSpPr>
      <p:sp>
        <p:nvSpPr>
          <p:cNvPr id="362" name="Google Shape;362;p29"/>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LEFT JOIN</a:t>
            </a:r>
            <a:endParaRPr b="0" i="0" sz="2800" u="none" cap="none" strike="noStrike">
              <a:solidFill>
                <a:schemeClr val="lt1"/>
              </a:solidFill>
              <a:latin typeface="Lato"/>
              <a:ea typeface="Lato"/>
              <a:cs typeface="Lato"/>
              <a:sym typeface="Lato"/>
            </a:endParaRPr>
          </a:p>
        </p:txBody>
      </p:sp>
      <p:sp>
        <p:nvSpPr>
          <p:cNvPr id="363" name="Google Shape;363;p29"/>
          <p:cNvSpPr txBox="1"/>
          <p:nvPr/>
        </p:nvSpPr>
        <p:spPr>
          <a:xfrm>
            <a:off x="2491500" y="1407025"/>
            <a:ext cx="416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64" name="Google Shape;364;p29"/>
          <p:cNvSpPr txBox="1"/>
          <p:nvPr/>
        </p:nvSpPr>
        <p:spPr>
          <a:xfrm>
            <a:off x="568350" y="1112100"/>
            <a:ext cx="8007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LEFT JOIN irá pegar todos os registros da tabela da esquerda e juntar com os registros da tabela da direita.</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Em suma ele vai juntar toda a tabela da esquerda juntamente com o que combinar da direita ou não</a:t>
            </a:r>
            <a:endParaRPr b="0" i="0" sz="1800" u="none" cap="none" strike="noStrike">
              <a:solidFill>
                <a:schemeClr val="lt1"/>
              </a:solidFill>
              <a:latin typeface="Lato"/>
              <a:ea typeface="Lato"/>
              <a:cs typeface="Lato"/>
              <a:sym typeface="Lato"/>
            </a:endParaRPr>
          </a:p>
        </p:txBody>
      </p:sp>
      <p:pic>
        <p:nvPicPr>
          <p:cNvPr id="365" name="Google Shape;365;p29"/>
          <p:cNvPicPr preferRelativeResize="0"/>
          <p:nvPr/>
        </p:nvPicPr>
        <p:blipFill rotWithShape="1">
          <a:blip r:embed="rId3">
            <a:alphaModFix/>
          </a:blip>
          <a:srcRect b="0" l="0" r="0" t="0"/>
          <a:stretch/>
        </p:blipFill>
        <p:spPr>
          <a:xfrm>
            <a:off x="5240300" y="3098525"/>
            <a:ext cx="3009900" cy="1514475"/>
          </a:xfrm>
          <a:prstGeom prst="rect">
            <a:avLst/>
          </a:prstGeom>
          <a:noFill/>
          <a:ln>
            <a:noFill/>
          </a:ln>
        </p:spPr>
      </p:pic>
      <p:pic>
        <p:nvPicPr>
          <p:cNvPr id="366" name="Google Shape;366;p29"/>
          <p:cNvPicPr preferRelativeResize="0"/>
          <p:nvPr/>
        </p:nvPicPr>
        <p:blipFill rotWithShape="1">
          <a:blip r:embed="rId4">
            <a:alphaModFix/>
          </a:blip>
          <a:srcRect b="0" l="0" r="0" t="0"/>
          <a:stretch/>
        </p:blipFill>
        <p:spPr>
          <a:xfrm>
            <a:off x="753388" y="3031838"/>
            <a:ext cx="2771775" cy="1647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0" name="Shape 370"/>
        <p:cNvGrpSpPr/>
        <p:nvPr/>
      </p:nvGrpSpPr>
      <p:grpSpPr>
        <a:xfrm>
          <a:off x="0" y="0"/>
          <a:ext cx="0" cy="0"/>
          <a:chOff x="0" y="0"/>
          <a:chExt cx="0" cy="0"/>
        </a:xfrm>
      </p:grpSpPr>
      <p:sp>
        <p:nvSpPr>
          <p:cNvPr id="371" name="Google Shape;371;p30"/>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LEFT JOIN</a:t>
            </a:r>
            <a:endParaRPr b="0" i="0" sz="2800" u="none" cap="none" strike="noStrike">
              <a:solidFill>
                <a:schemeClr val="lt1"/>
              </a:solidFill>
              <a:latin typeface="Lato"/>
              <a:ea typeface="Lato"/>
              <a:cs typeface="Lato"/>
              <a:sym typeface="Lato"/>
            </a:endParaRPr>
          </a:p>
        </p:txBody>
      </p:sp>
      <p:sp>
        <p:nvSpPr>
          <p:cNvPr id="372" name="Google Shape;372;p30"/>
          <p:cNvSpPr txBox="1"/>
          <p:nvPr/>
        </p:nvSpPr>
        <p:spPr>
          <a:xfrm>
            <a:off x="978450" y="1070375"/>
            <a:ext cx="718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comando para se fazer o LEFT JOIN é:</a:t>
            </a:r>
            <a:endParaRPr b="0" i="0" sz="1800" u="none" cap="none" strike="noStrike">
              <a:solidFill>
                <a:schemeClr val="lt1"/>
              </a:solidFill>
              <a:latin typeface="Lato"/>
              <a:ea typeface="Lato"/>
              <a:cs typeface="Lato"/>
              <a:sym typeface="Lato"/>
            </a:endParaRPr>
          </a:p>
        </p:txBody>
      </p:sp>
      <p:sp>
        <p:nvSpPr>
          <p:cNvPr id="373" name="Google Shape;373;p30"/>
          <p:cNvSpPr txBox="1"/>
          <p:nvPr/>
        </p:nvSpPr>
        <p:spPr>
          <a:xfrm>
            <a:off x="1282350" y="2056475"/>
            <a:ext cx="6579300" cy="2339700"/>
          </a:xfrm>
          <a:prstGeom prst="rect">
            <a:avLst/>
          </a:prstGeom>
          <a:solidFill>
            <a:srgbClr val="221F3B"/>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SELECT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FROM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tabelaA</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LEFT JOIN </a:t>
            </a:r>
            <a:r>
              <a:rPr b="1" i="0" lang="pt-BR" sz="2000" u="none" cap="none" strike="noStrike">
                <a:solidFill>
                  <a:schemeClr val="lt1"/>
                </a:solidFill>
                <a:latin typeface="Lato"/>
                <a:ea typeface="Lato"/>
                <a:cs typeface="Lato"/>
                <a:sym typeface="Lato"/>
              </a:rPr>
              <a:t>tabelaB</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ON</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tabelaA.ColunaPK = tabelaB.ColunaFK</a:t>
            </a:r>
            <a:endParaRPr b="1" i="0" sz="2000" u="none" cap="none" strike="noStrike">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77" name="Shape 377"/>
        <p:cNvGrpSpPr/>
        <p:nvPr/>
      </p:nvGrpSpPr>
      <p:grpSpPr>
        <a:xfrm>
          <a:off x="0" y="0"/>
          <a:ext cx="0" cy="0"/>
          <a:chOff x="0" y="0"/>
          <a:chExt cx="0" cy="0"/>
        </a:xfrm>
      </p:grpSpPr>
      <p:sp>
        <p:nvSpPr>
          <p:cNvPr id="378" name="Google Shape;378;p31"/>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LEFT JOIN</a:t>
            </a:r>
            <a:endParaRPr b="0" i="0" sz="2800" u="none" cap="none" strike="noStrike">
              <a:solidFill>
                <a:schemeClr val="lt1"/>
              </a:solidFill>
              <a:latin typeface="Lato"/>
              <a:ea typeface="Lato"/>
              <a:cs typeface="Lato"/>
              <a:sym typeface="Lato"/>
            </a:endParaRPr>
          </a:p>
        </p:txBody>
      </p:sp>
      <p:sp>
        <p:nvSpPr>
          <p:cNvPr id="379" name="Google Shape;379;p31"/>
          <p:cNvSpPr txBox="1"/>
          <p:nvPr/>
        </p:nvSpPr>
        <p:spPr>
          <a:xfrm>
            <a:off x="978450" y="1070375"/>
            <a:ext cx="71871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com isso replique o comando abaixo:	</a:t>
            </a:r>
            <a:endParaRPr b="0" i="0" sz="1800" u="none" cap="none" strike="noStrike">
              <a:solidFill>
                <a:schemeClr val="lt1"/>
              </a:solidFill>
              <a:latin typeface="Lato"/>
              <a:ea typeface="Lato"/>
              <a:cs typeface="Lato"/>
              <a:sym typeface="Lato"/>
            </a:endParaRPr>
          </a:p>
        </p:txBody>
      </p:sp>
      <p:pic>
        <p:nvPicPr>
          <p:cNvPr id="380" name="Google Shape;380;p31"/>
          <p:cNvPicPr preferRelativeResize="0"/>
          <p:nvPr/>
        </p:nvPicPr>
        <p:blipFill rotWithShape="1">
          <a:blip r:embed="rId3">
            <a:alphaModFix/>
          </a:blip>
          <a:srcRect b="0" l="0" r="0" t="0"/>
          <a:stretch/>
        </p:blipFill>
        <p:spPr>
          <a:xfrm>
            <a:off x="1681303" y="2214875"/>
            <a:ext cx="5781400" cy="1325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4" name="Shape 384"/>
        <p:cNvGrpSpPr/>
        <p:nvPr/>
      </p:nvGrpSpPr>
      <p:grpSpPr>
        <a:xfrm>
          <a:off x="0" y="0"/>
          <a:ext cx="0" cy="0"/>
          <a:chOff x="0" y="0"/>
          <a:chExt cx="0" cy="0"/>
        </a:xfrm>
      </p:grpSpPr>
      <p:sp>
        <p:nvSpPr>
          <p:cNvPr id="385" name="Google Shape;385;p32"/>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RIGHT JOIN</a:t>
            </a:r>
            <a:endParaRPr b="0" i="0" sz="2800" u="none" cap="none" strike="noStrike">
              <a:solidFill>
                <a:schemeClr val="lt1"/>
              </a:solidFill>
              <a:latin typeface="Lato"/>
              <a:ea typeface="Lato"/>
              <a:cs typeface="Lato"/>
              <a:sym typeface="Lato"/>
            </a:endParaRPr>
          </a:p>
        </p:txBody>
      </p:sp>
      <p:sp>
        <p:nvSpPr>
          <p:cNvPr id="386" name="Google Shape;386;p32"/>
          <p:cNvSpPr txBox="1"/>
          <p:nvPr/>
        </p:nvSpPr>
        <p:spPr>
          <a:xfrm>
            <a:off x="568350" y="1113350"/>
            <a:ext cx="800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RIGHT JOIN permite fazer o mesmo que o LEFT JOIN, porém do lado direito.</a:t>
            </a:r>
            <a:endParaRPr b="0" i="0" sz="1800" u="none" cap="none" strike="noStrike">
              <a:solidFill>
                <a:schemeClr val="lt1"/>
              </a:solidFill>
              <a:latin typeface="Lato"/>
              <a:ea typeface="Lato"/>
              <a:cs typeface="Lato"/>
              <a:sym typeface="Lato"/>
            </a:endParaRPr>
          </a:p>
        </p:txBody>
      </p:sp>
      <p:pic>
        <p:nvPicPr>
          <p:cNvPr id="387" name="Google Shape;387;p32"/>
          <p:cNvPicPr preferRelativeResize="0"/>
          <p:nvPr/>
        </p:nvPicPr>
        <p:blipFill rotWithShape="1">
          <a:blip r:embed="rId3">
            <a:alphaModFix/>
          </a:blip>
          <a:srcRect b="0" l="0" r="0" t="0"/>
          <a:stretch/>
        </p:blipFill>
        <p:spPr>
          <a:xfrm>
            <a:off x="1925000" y="1823550"/>
            <a:ext cx="5293998" cy="3111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1" name="Shape 391"/>
        <p:cNvGrpSpPr/>
        <p:nvPr/>
      </p:nvGrpSpPr>
      <p:grpSpPr>
        <a:xfrm>
          <a:off x="0" y="0"/>
          <a:ext cx="0" cy="0"/>
          <a:chOff x="0" y="0"/>
          <a:chExt cx="0" cy="0"/>
        </a:xfrm>
      </p:grpSpPr>
      <p:sp>
        <p:nvSpPr>
          <p:cNvPr id="392" name="Google Shape;392;p33"/>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RIGHT JOIN</a:t>
            </a:r>
            <a:endParaRPr b="0" i="0" sz="2800" u="none" cap="none" strike="noStrike">
              <a:solidFill>
                <a:schemeClr val="lt1"/>
              </a:solidFill>
              <a:latin typeface="Lato"/>
              <a:ea typeface="Lato"/>
              <a:cs typeface="Lato"/>
              <a:sym typeface="Lato"/>
            </a:endParaRPr>
          </a:p>
        </p:txBody>
      </p:sp>
      <p:sp>
        <p:nvSpPr>
          <p:cNvPr id="393" name="Google Shape;393;p33"/>
          <p:cNvSpPr txBox="1"/>
          <p:nvPr/>
        </p:nvSpPr>
        <p:spPr>
          <a:xfrm>
            <a:off x="1282350" y="1764550"/>
            <a:ext cx="6579300" cy="2339700"/>
          </a:xfrm>
          <a:prstGeom prst="rect">
            <a:avLst/>
          </a:prstGeom>
          <a:solidFill>
            <a:srgbClr val="221F3B"/>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SELECT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FROM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tabelaA</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RIGHT JOIN </a:t>
            </a:r>
            <a:r>
              <a:rPr b="1" i="0" lang="pt-BR" sz="2000" u="none" cap="none" strike="noStrike">
                <a:solidFill>
                  <a:schemeClr val="lt1"/>
                </a:solidFill>
                <a:latin typeface="Lato"/>
                <a:ea typeface="Lato"/>
                <a:cs typeface="Lato"/>
                <a:sym typeface="Lato"/>
              </a:rPr>
              <a:t>tabelaB</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ON</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tabelaA.ColunaPK = tabelaB.ColunaFK</a:t>
            </a:r>
            <a:endParaRPr b="1" i="0" sz="2000" u="none" cap="none" strike="noStrike">
              <a:solidFill>
                <a:schemeClr val="lt1"/>
              </a:solidFill>
              <a:latin typeface="Lato"/>
              <a:ea typeface="Lato"/>
              <a:cs typeface="Lato"/>
              <a:sym typeface="Lato"/>
            </a:endParaRPr>
          </a:p>
        </p:txBody>
      </p:sp>
      <p:sp>
        <p:nvSpPr>
          <p:cNvPr id="394" name="Google Shape;394;p33"/>
          <p:cNvSpPr txBox="1"/>
          <p:nvPr/>
        </p:nvSpPr>
        <p:spPr>
          <a:xfrm>
            <a:off x="658800" y="1059475"/>
            <a:ext cx="7826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comando RIGHT JOIN serve é feito da seguinte maneira</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8" name="Shape 398"/>
        <p:cNvGrpSpPr/>
        <p:nvPr/>
      </p:nvGrpSpPr>
      <p:grpSpPr>
        <a:xfrm>
          <a:off x="0" y="0"/>
          <a:ext cx="0" cy="0"/>
          <a:chOff x="0" y="0"/>
          <a:chExt cx="0" cy="0"/>
        </a:xfrm>
      </p:grpSpPr>
      <p:sp>
        <p:nvSpPr>
          <p:cNvPr id="399" name="Google Shape;399;p34"/>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RIGHT JOIN</a:t>
            </a:r>
            <a:endParaRPr b="0" i="0" sz="2800" u="none" cap="none" strike="noStrike">
              <a:solidFill>
                <a:schemeClr val="lt1"/>
              </a:solidFill>
              <a:latin typeface="Lato"/>
              <a:ea typeface="Lato"/>
              <a:cs typeface="Lato"/>
              <a:sym typeface="Lato"/>
            </a:endParaRPr>
          </a:p>
        </p:txBody>
      </p:sp>
      <p:sp>
        <p:nvSpPr>
          <p:cNvPr id="400" name="Google Shape;400;p34"/>
          <p:cNvSpPr txBox="1"/>
          <p:nvPr/>
        </p:nvSpPr>
        <p:spPr>
          <a:xfrm>
            <a:off x="658800" y="1059475"/>
            <a:ext cx="7826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com isso replique o comando abaixo:</a:t>
            </a:r>
            <a:endParaRPr b="0" i="0" sz="1800" u="none" cap="none" strike="noStrike">
              <a:solidFill>
                <a:schemeClr val="lt1"/>
              </a:solidFill>
              <a:latin typeface="Lato"/>
              <a:ea typeface="Lato"/>
              <a:cs typeface="Lato"/>
              <a:sym typeface="Lato"/>
            </a:endParaRPr>
          </a:p>
        </p:txBody>
      </p:sp>
      <p:pic>
        <p:nvPicPr>
          <p:cNvPr id="401" name="Google Shape;401;p34"/>
          <p:cNvPicPr preferRelativeResize="0"/>
          <p:nvPr/>
        </p:nvPicPr>
        <p:blipFill rotWithShape="1">
          <a:blip r:embed="rId3">
            <a:alphaModFix/>
          </a:blip>
          <a:srcRect b="0" l="0" r="0" t="0"/>
          <a:stretch/>
        </p:blipFill>
        <p:spPr>
          <a:xfrm>
            <a:off x="1570449" y="2107602"/>
            <a:ext cx="6003100" cy="1416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05" name="Shape 405"/>
        <p:cNvGrpSpPr/>
        <p:nvPr/>
      </p:nvGrpSpPr>
      <p:grpSpPr>
        <a:xfrm>
          <a:off x="0" y="0"/>
          <a:ext cx="0" cy="0"/>
          <a:chOff x="0" y="0"/>
          <a:chExt cx="0" cy="0"/>
        </a:xfrm>
      </p:grpSpPr>
      <p:sp>
        <p:nvSpPr>
          <p:cNvPr id="406" name="Google Shape;406;p35"/>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FULL JOIN</a:t>
            </a:r>
            <a:endParaRPr b="0" i="0" sz="2800" u="none" cap="none" strike="noStrike">
              <a:solidFill>
                <a:schemeClr val="lt1"/>
              </a:solidFill>
              <a:latin typeface="Lato"/>
              <a:ea typeface="Lato"/>
              <a:cs typeface="Lato"/>
              <a:sym typeface="Lato"/>
            </a:endParaRPr>
          </a:p>
        </p:txBody>
      </p:sp>
      <p:sp>
        <p:nvSpPr>
          <p:cNvPr id="407" name="Google Shape;407;p35"/>
          <p:cNvSpPr txBox="1"/>
          <p:nvPr/>
        </p:nvSpPr>
        <p:spPr>
          <a:xfrm>
            <a:off x="568350" y="977050"/>
            <a:ext cx="8007300" cy="197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pt-BR" sz="1700" u="none" cap="none" strike="noStrike">
                <a:solidFill>
                  <a:schemeClr val="lt1"/>
                </a:solidFill>
                <a:latin typeface="Lato"/>
                <a:ea typeface="Lato"/>
                <a:cs typeface="Lato"/>
                <a:sym typeface="Lato"/>
              </a:rPr>
              <a:t>O FULL JOIN retorna todas as linhas das tabelas unidas, correspondidas ou não, ou seja, você pode dizer que a FULL JOIN combina as funções da LEFT JOIN e da RIGHT JOIN.</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pt-BR" sz="1700" u="none" cap="none" strike="noStrike">
                <a:solidFill>
                  <a:schemeClr val="lt1"/>
                </a:solidFill>
                <a:latin typeface="Lato"/>
                <a:ea typeface="Lato"/>
                <a:cs typeface="Lato"/>
                <a:sym typeface="Lato"/>
              </a:rPr>
              <a:t>Em um resumo o FULL JOIN só unirá as tabelas com valores correspondentes ou não.</a:t>
            </a:r>
            <a:endParaRPr b="0" i="0" sz="17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408" name="Google Shape;408;p35"/>
          <p:cNvPicPr preferRelativeResize="0"/>
          <p:nvPr/>
        </p:nvPicPr>
        <p:blipFill rotWithShape="1">
          <a:blip r:embed="rId3">
            <a:alphaModFix/>
          </a:blip>
          <a:srcRect b="0" l="0" r="0" t="0"/>
          <a:stretch/>
        </p:blipFill>
        <p:spPr>
          <a:xfrm>
            <a:off x="2417275" y="2724675"/>
            <a:ext cx="4309425" cy="2335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2" name="Shape 412"/>
        <p:cNvGrpSpPr/>
        <p:nvPr/>
      </p:nvGrpSpPr>
      <p:grpSpPr>
        <a:xfrm>
          <a:off x="0" y="0"/>
          <a:ext cx="0" cy="0"/>
          <a:chOff x="0" y="0"/>
          <a:chExt cx="0" cy="0"/>
        </a:xfrm>
      </p:grpSpPr>
      <p:sp>
        <p:nvSpPr>
          <p:cNvPr id="413" name="Google Shape;413;p36"/>
          <p:cNvSpPr txBox="1"/>
          <p:nvPr/>
        </p:nvSpPr>
        <p:spPr>
          <a:xfrm>
            <a:off x="714300" y="444800"/>
            <a:ext cx="7715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UNION </a:t>
            </a:r>
            <a:endParaRPr b="0" i="0" sz="2800" u="none" cap="none" strike="noStrike">
              <a:solidFill>
                <a:schemeClr val="lt1"/>
              </a:solidFill>
              <a:latin typeface="Lato"/>
              <a:ea typeface="Lato"/>
              <a:cs typeface="Lato"/>
              <a:sym typeface="Lato"/>
            </a:endParaRPr>
          </a:p>
        </p:txBody>
      </p:sp>
      <p:sp>
        <p:nvSpPr>
          <p:cNvPr id="414" name="Google Shape;414;p36"/>
          <p:cNvSpPr txBox="1"/>
          <p:nvPr/>
        </p:nvSpPr>
        <p:spPr>
          <a:xfrm flipH="1">
            <a:off x="1023600" y="1162713"/>
            <a:ext cx="70968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pt-BR" sz="1700" u="none" cap="none" strike="noStrike">
                <a:solidFill>
                  <a:schemeClr val="lt1"/>
                </a:solidFill>
                <a:latin typeface="Lato"/>
                <a:ea typeface="Lato"/>
                <a:cs typeface="Lato"/>
                <a:sym typeface="Lato"/>
              </a:rPr>
              <a:t>O MySQL não tem suporte ao FULL JOIN, então para solucionarmos isso, utilizamos duas querys unidas através da palavra reservada UNION, que nos permite unir duas ou mais querys. Em nosso caso faremos um LEFT JOIN e uniremos com um RIGHT JOIN.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18" name="Shape 418"/>
        <p:cNvGrpSpPr/>
        <p:nvPr/>
      </p:nvGrpSpPr>
      <p:grpSpPr>
        <a:xfrm>
          <a:off x="0" y="0"/>
          <a:ext cx="0" cy="0"/>
          <a:chOff x="0" y="0"/>
          <a:chExt cx="0" cy="0"/>
        </a:xfrm>
      </p:grpSpPr>
      <p:sp>
        <p:nvSpPr>
          <p:cNvPr id="419" name="Google Shape;419;p37"/>
          <p:cNvSpPr txBox="1"/>
          <p:nvPr/>
        </p:nvSpPr>
        <p:spPr>
          <a:xfrm>
            <a:off x="637950" y="478350"/>
            <a:ext cx="7868100" cy="4186800"/>
          </a:xfrm>
          <a:prstGeom prst="rect">
            <a:avLst/>
          </a:prstGeom>
          <a:solidFill>
            <a:srgbClr val="221F3B"/>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SELECT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FROM </a:t>
            </a:r>
            <a:endParaRPr b="1" i="0" sz="2000" u="none" cap="none" strike="noStrike">
              <a:solidFill>
                <a:srgbClr val="00FFFF"/>
              </a:solidFill>
              <a:latin typeface="Lato"/>
              <a:ea typeface="Lato"/>
              <a:cs typeface="Lato"/>
              <a:sym typeface="Lato"/>
            </a:endParaRPr>
          </a:p>
          <a:p>
            <a:pPr indent="45720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tabelaA</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LEFT JOIN </a:t>
            </a:r>
            <a:r>
              <a:rPr b="1" i="0" lang="pt-BR" sz="2000" u="none" cap="none" strike="noStrike">
                <a:solidFill>
                  <a:schemeClr val="lt1"/>
                </a:solidFill>
                <a:latin typeface="Lato"/>
                <a:ea typeface="Lato"/>
                <a:cs typeface="Lato"/>
                <a:sym typeface="Lato"/>
              </a:rPr>
              <a:t>tabelaB </a:t>
            </a:r>
            <a:r>
              <a:rPr b="1" i="0" lang="pt-BR" sz="2000" u="none" cap="none" strike="noStrike">
                <a:solidFill>
                  <a:srgbClr val="00FFFF"/>
                </a:solidFill>
                <a:latin typeface="Lato"/>
                <a:ea typeface="Lato"/>
                <a:cs typeface="Lato"/>
                <a:sym typeface="Lato"/>
              </a:rPr>
              <a:t>ON </a:t>
            </a:r>
            <a:r>
              <a:rPr b="1" i="0" lang="pt-BR" sz="2000" u="none" cap="none" strike="noStrike">
                <a:solidFill>
                  <a:schemeClr val="lt1"/>
                </a:solidFill>
                <a:latin typeface="Lato"/>
                <a:ea typeface="Lato"/>
                <a:cs typeface="Lato"/>
                <a:sym typeface="Lato"/>
              </a:rPr>
              <a:t>tabelaA.ColunaPK = tabelaB.ColunaFK</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UNION </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SELECT</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chemeClr val="lt1"/>
                </a:solidFill>
                <a:latin typeface="Lato"/>
                <a:ea typeface="Lato"/>
                <a:cs typeface="Lato"/>
                <a:sym typeface="Lato"/>
              </a:rPr>
              <a:t>	*</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FROM </a:t>
            </a:r>
            <a:endParaRPr b="1" i="0" sz="2000" u="none" cap="none" strike="noStrike">
              <a:solidFill>
                <a:srgbClr val="00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	</a:t>
            </a:r>
            <a:r>
              <a:rPr b="1" i="0" lang="pt-BR" sz="2000" u="none" cap="none" strike="noStrike">
                <a:solidFill>
                  <a:schemeClr val="lt1"/>
                </a:solidFill>
                <a:latin typeface="Lato"/>
                <a:ea typeface="Lato"/>
                <a:cs typeface="Lato"/>
                <a:sym typeface="Lato"/>
              </a:rPr>
              <a:t>tabelaA</a:t>
            </a:r>
            <a:endParaRPr b="1" i="0" sz="20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rPr b="1" i="0" lang="pt-BR" sz="2000" u="none" cap="none" strike="noStrike">
                <a:solidFill>
                  <a:srgbClr val="00FFFF"/>
                </a:solidFill>
                <a:latin typeface="Lato"/>
                <a:ea typeface="Lato"/>
                <a:cs typeface="Lato"/>
                <a:sym typeface="Lato"/>
              </a:rPr>
              <a:t>RIGHT JOIN </a:t>
            </a:r>
            <a:r>
              <a:rPr b="1" i="0" lang="pt-BR" sz="2000" u="none" cap="none" strike="noStrike">
                <a:solidFill>
                  <a:schemeClr val="lt1"/>
                </a:solidFill>
                <a:latin typeface="Lato"/>
                <a:ea typeface="Lato"/>
                <a:cs typeface="Lato"/>
                <a:sym typeface="Lato"/>
              </a:rPr>
              <a:t>tabelaB </a:t>
            </a:r>
            <a:r>
              <a:rPr b="1" i="0" lang="pt-BR" sz="2000" u="none" cap="none" strike="noStrike">
                <a:solidFill>
                  <a:srgbClr val="00FFFF"/>
                </a:solidFill>
                <a:latin typeface="Lato"/>
                <a:ea typeface="Lato"/>
                <a:cs typeface="Lato"/>
                <a:sym typeface="Lato"/>
              </a:rPr>
              <a:t>ON</a:t>
            </a:r>
            <a:r>
              <a:rPr b="1" i="0" lang="pt-BR" sz="2000" u="none" cap="none" strike="noStrike">
                <a:solidFill>
                  <a:schemeClr val="lt1"/>
                </a:solidFill>
                <a:latin typeface="Lato"/>
                <a:ea typeface="Lato"/>
                <a:cs typeface="Lato"/>
                <a:sym typeface="Lato"/>
              </a:rPr>
              <a:t> tabelaA.ColunaPK = tabelaB.ColunaFK</a:t>
            </a:r>
            <a:endParaRPr b="1" i="0" sz="2200" u="none" cap="none" strike="noStrike">
              <a:solidFill>
                <a:srgbClr val="00FF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3" name="Shape 423"/>
        <p:cNvGrpSpPr/>
        <p:nvPr/>
      </p:nvGrpSpPr>
      <p:grpSpPr>
        <a:xfrm>
          <a:off x="0" y="0"/>
          <a:ext cx="0" cy="0"/>
          <a:chOff x="0" y="0"/>
          <a:chExt cx="0" cy="0"/>
        </a:xfrm>
      </p:grpSpPr>
      <p:pic>
        <p:nvPicPr>
          <p:cNvPr id="424" name="Google Shape;424;p38"/>
          <p:cNvPicPr preferRelativeResize="0"/>
          <p:nvPr/>
        </p:nvPicPr>
        <p:blipFill rotWithShape="1">
          <a:blip r:embed="rId3">
            <a:alphaModFix/>
          </a:blip>
          <a:srcRect b="0" l="0" r="0" t="0"/>
          <a:stretch/>
        </p:blipFill>
        <p:spPr>
          <a:xfrm>
            <a:off x="2095500" y="1644900"/>
            <a:ext cx="4953000" cy="2438400"/>
          </a:xfrm>
          <a:prstGeom prst="rect">
            <a:avLst/>
          </a:prstGeom>
          <a:noFill/>
          <a:ln>
            <a:noFill/>
          </a:ln>
        </p:spPr>
      </p:pic>
      <p:sp>
        <p:nvSpPr>
          <p:cNvPr id="425" name="Google Shape;425;p38"/>
          <p:cNvSpPr txBox="1"/>
          <p:nvPr/>
        </p:nvSpPr>
        <p:spPr>
          <a:xfrm>
            <a:off x="568350" y="361450"/>
            <a:ext cx="8007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RIGHT JOIN</a:t>
            </a:r>
            <a:endParaRPr b="0" i="0" sz="2800" u="none" cap="none" strike="noStrike">
              <a:solidFill>
                <a:schemeClr val="lt1"/>
              </a:solidFill>
              <a:latin typeface="Lato"/>
              <a:ea typeface="Lato"/>
              <a:cs typeface="Lato"/>
              <a:sym typeface="Lato"/>
            </a:endParaRPr>
          </a:p>
        </p:txBody>
      </p:sp>
      <p:sp>
        <p:nvSpPr>
          <p:cNvPr id="426" name="Google Shape;426;p38"/>
          <p:cNvSpPr txBox="1"/>
          <p:nvPr/>
        </p:nvSpPr>
        <p:spPr>
          <a:xfrm>
            <a:off x="658800" y="1059475"/>
            <a:ext cx="7826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com isso replique o comando abaixo:	</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8" name="Shape 188"/>
        <p:cNvGrpSpPr/>
        <p:nvPr/>
      </p:nvGrpSpPr>
      <p:grpSpPr>
        <a:xfrm>
          <a:off x="0" y="0"/>
          <a:ext cx="0" cy="0"/>
          <a:chOff x="0" y="0"/>
          <a:chExt cx="0" cy="0"/>
        </a:xfrm>
      </p:grpSpPr>
      <p:sp>
        <p:nvSpPr>
          <p:cNvPr id="189" name="Google Shape;189;p3"/>
          <p:cNvSpPr txBox="1"/>
          <p:nvPr>
            <p:ph idx="4294967295" type="title"/>
          </p:nvPr>
        </p:nvSpPr>
        <p:spPr>
          <a:xfrm>
            <a:off x="417050" y="305825"/>
            <a:ext cx="4587000" cy="73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a:t>Case… When</a:t>
            </a:r>
            <a:endParaRPr/>
          </a:p>
        </p:txBody>
      </p:sp>
      <p:sp>
        <p:nvSpPr>
          <p:cNvPr id="190" name="Google Shape;190;p3"/>
          <p:cNvSpPr txBox="1"/>
          <p:nvPr/>
        </p:nvSpPr>
        <p:spPr>
          <a:xfrm>
            <a:off x="417050" y="973600"/>
            <a:ext cx="51297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comando Case When funciona de forma igual a um “IF” no python, onde vamos passando por várias condições e quando uma delas é verdadeira iremos realizar um determinado trecho de código.</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Ela é separada da seguinte maneira: </a:t>
            </a:r>
            <a:br>
              <a:rPr b="0" i="0" lang="pt-BR" sz="1800" u="none" cap="none" strike="noStrike">
                <a:solidFill>
                  <a:schemeClr val="lt1"/>
                </a:solidFill>
                <a:latin typeface="Lato"/>
                <a:ea typeface="Lato"/>
                <a:cs typeface="Lato"/>
                <a:sym typeface="Lato"/>
              </a:rPr>
            </a:br>
            <a:br>
              <a:rPr b="0" i="0" lang="pt-BR" sz="1800" u="none" cap="none" strike="noStrike">
                <a:solidFill>
                  <a:schemeClr val="lt1"/>
                </a:solidFill>
                <a:latin typeface="Lato"/>
                <a:ea typeface="Lato"/>
                <a:cs typeface="Lato"/>
                <a:sym typeface="Lato"/>
              </a:rPr>
            </a:br>
            <a:r>
              <a:rPr b="1" i="0" lang="pt-BR" sz="1800" u="none" cap="none" strike="noStrike">
                <a:solidFill>
                  <a:schemeClr val="lt1"/>
                </a:solidFill>
                <a:latin typeface="Lato"/>
                <a:ea typeface="Lato"/>
                <a:cs typeface="Lato"/>
                <a:sym typeface="Lato"/>
              </a:rPr>
              <a:t>CASE: </a:t>
            </a:r>
            <a:r>
              <a:rPr b="0" i="0" lang="pt-BR" sz="1800" u="none" cap="none" strike="noStrike">
                <a:solidFill>
                  <a:schemeClr val="lt1"/>
                </a:solidFill>
                <a:latin typeface="Lato"/>
                <a:ea typeface="Lato"/>
                <a:cs typeface="Lato"/>
                <a:sym typeface="Lato"/>
              </a:rPr>
              <a:t>Inicia nossa estrutura condicional.</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Lato"/>
                <a:ea typeface="Lato"/>
                <a:cs typeface="Lato"/>
                <a:sym typeface="Lato"/>
              </a:rPr>
              <a:t>WHEN: </a:t>
            </a:r>
            <a:r>
              <a:rPr b="0" i="0" lang="pt-BR" sz="1800" u="none" cap="none" strike="noStrike">
                <a:solidFill>
                  <a:schemeClr val="lt1"/>
                </a:solidFill>
                <a:latin typeface="Lato"/>
                <a:ea typeface="Lato"/>
                <a:cs typeface="Lato"/>
                <a:sym typeface="Lato"/>
              </a:rPr>
              <a:t>Essa palavra permite a nós criamos uma condição logo após seu uso.</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chemeClr val="lt1"/>
                </a:solidFill>
                <a:latin typeface="Lato"/>
                <a:ea typeface="Lato"/>
                <a:cs typeface="Lato"/>
                <a:sym typeface="Lato"/>
              </a:rPr>
              <a:t>THEN:</a:t>
            </a:r>
            <a:r>
              <a:rPr b="0" i="0" lang="pt-BR" sz="1800" u="none" cap="none" strike="noStrike">
                <a:solidFill>
                  <a:schemeClr val="lt1"/>
                </a:solidFill>
                <a:latin typeface="Lato"/>
                <a:ea typeface="Lato"/>
                <a:cs typeface="Lato"/>
                <a:sym typeface="Lato"/>
              </a:rPr>
              <a:t> Caso a condição dentro do </a:t>
            </a:r>
            <a:r>
              <a:rPr b="1" i="0" lang="pt-BR" sz="1800" u="none" cap="none" strike="noStrike">
                <a:solidFill>
                  <a:schemeClr val="lt1"/>
                </a:solidFill>
                <a:latin typeface="Lato"/>
                <a:ea typeface="Lato"/>
                <a:cs typeface="Lato"/>
                <a:sym typeface="Lato"/>
              </a:rPr>
              <a:t>when </a:t>
            </a:r>
            <a:r>
              <a:rPr b="0" i="0" lang="pt-BR" sz="1800" u="none" cap="none" strike="noStrike">
                <a:solidFill>
                  <a:schemeClr val="lt1"/>
                </a:solidFill>
                <a:latin typeface="Lato"/>
                <a:ea typeface="Lato"/>
                <a:cs typeface="Lato"/>
                <a:sym typeface="Lato"/>
              </a:rPr>
              <a:t>for verdadeiro irá realizar o que vier após o </a:t>
            </a:r>
            <a:r>
              <a:rPr b="1" i="0" lang="pt-BR" sz="1800" u="none" cap="none" strike="noStrike">
                <a:solidFill>
                  <a:schemeClr val="lt1"/>
                </a:solidFill>
                <a:latin typeface="Lato"/>
                <a:ea typeface="Lato"/>
                <a:cs typeface="Lato"/>
                <a:sym typeface="Lato"/>
              </a:rPr>
              <a:t>then.</a:t>
            </a:r>
            <a:endParaRPr b="1" i="0" sz="1800" u="none" cap="none" strike="noStrike">
              <a:solidFill>
                <a:schemeClr val="lt1"/>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0" name="Shape 430"/>
        <p:cNvGrpSpPr/>
        <p:nvPr/>
      </p:nvGrpSpPr>
      <p:grpSpPr>
        <a:xfrm>
          <a:off x="0" y="0"/>
          <a:ext cx="0" cy="0"/>
          <a:chOff x="0" y="0"/>
          <a:chExt cx="0" cy="0"/>
        </a:xfrm>
      </p:grpSpPr>
      <p:sp>
        <p:nvSpPr>
          <p:cNvPr id="431" name="Google Shape;431;p39"/>
          <p:cNvSpPr txBox="1"/>
          <p:nvPr/>
        </p:nvSpPr>
        <p:spPr>
          <a:xfrm>
            <a:off x="1388550" y="528250"/>
            <a:ext cx="6366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Atividades</a:t>
            </a:r>
            <a:endParaRPr b="0" i="0" sz="2800" u="none" cap="none" strike="noStrike">
              <a:solidFill>
                <a:schemeClr val="lt1"/>
              </a:solidFill>
              <a:latin typeface="Lato"/>
              <a:ea typeface="Lato"/>
              <a:cs typeface="Lato"/>
              <a:sym typeface="Lato"/>
            </a:endParaRPr>
          </a:p>
        </p:txBody>
      </p:sp>
      <p:sp>
        <p:nvSpPr>
          <p:cNvPr id="432" name="Google Shape;432;p39"/>
          <p:cNvSpPr txBox="1"/>
          <p:nvPr/>
        </p:nvSpPr>
        <p:spPr>
          <a:xfrm>
            <a:off x="568350" y="1278950"/>
            <a:ext cx="80073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Crie uma tabela chamada “produtos” que contenha os seguintes campos:</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preencha essa tabela com 10 valores. </a:t>
            </a:r>
            <a:endParaRPr b="0" i="0" sz="1800" u="none" cap="none" strike="noStrike">
              <a:solidFill>
                <a:schemeClr val="lt1"/>
              </a:solidFill>
              <a:latin typeface="Lato"/>
              <a:ea typeface="Lato"/>
              <a:cs typeface="Lato"/>
              <a:sym typeface="Lato"/>
            </a:endParaRPr>
          </a:p>
        </p:txBody>
      </p:sp>
      <p:graphicFrame>
        <p:nvGraphicFramePr>
          <p:cNvPr id="433" name="Google Shape;433;p39"/>
          <p:cNvGraphicFramePr/>
          <p:nvPr/>
        </p:nvGraphicFramePr>
        <p:xfrm>
          <a:off x="1759625" y="1927675"/>
          <a:ext cx="3000000" cy="3000000"/>
        </p:xfrm>
        <a:graphic>
          <a:graphicData uri="http://schemas.openxmlformats.org/drawingml/2006/table">
            <a:tbl>
              <a:tblPr>
                <a:noFill/>
                <a:tableStyleId>{050EDAC8-A42E-4874-85EB-9D6A6095BE98}</a:tableStyleId>
              </a:tblPr>
              <a:tblGrid>
                <a:gridCol w="1548375"/>
                <a:gridCol w="1903000"/>
                <a:gridCol w="2173375"/>
              </a:tblGrid>
              <a:tr h="649150">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ID_produto</a:t>
                      </a:r>
                      <a:endParaRPr b="1" sz="1800" u="none" cap="none" strike="noStrike">
                        <a:solidFill>
                          <a:schemeClr val="lt1"/>
                        </a:solidFill>
                      </a:endParaRPr>
                    </a:p>
                  </a:txBody>
                  <a:tcPr marT="91425" marB="91425" marR="91425" marL="91425" anchor="ctr">
                    <a:solidFill>
                      <a:srgbClr val="221F3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Nome_produto</a:t>
                      </a:r>
                      <a:endParaRPr b="1" sz="1800" u="none" cap="none" strike="noStrike">
                        <a:solidFill>
                          <a:schemeClr val="lt1"/>
                        </a:solidFill>
                      </a:endParaRPr>
                    </a:p>
                  </a:txBody>
                  <a:tcPr marT="91425" marB="91425" marR="91425" marL="91425" anchor="ctr">
                    <a:solidFill>
                      <a:srgbClr val="221F3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Preço</a:t>
                      </a:r>
                      <a:endParaRPr b="1" sz="1800" u="none" cap="none" strike="noStrike">
                        <a:solidFill>
                          <a:schemeClr val="lt1"/>
                        </a:solidFill>
                      </a:endParaRPr>
                    </a:p>
                  </a:txBody>
                  <a:tcPr marT="91425" marB="91425" marR="91425" marL="91425" anchor="ctr">
                    <a:solidFill>
                      <a:srgbClr val="221F3B"/>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INT PK AI </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FLOAT</a:t>
                      </a:r>
                      <a:endParaRPr b="1" sz="1800" u="none" cap="none" strike="noStrike">
                        <a:solidFill>
                          <a:srgbClr val="00FFFF"/>
                        </a:solidFill>
                      </a:endParaRPr>
                    </a:p>
                  </a:txBody>
                  <a:tcPr marT="91425" marB="91425" marR="91425" marL="91425">
                    <a:solidFill>
                      <a:srgbClr val="221F3B"/>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37" name="Shape 437"/>
        <p:cNvGrpSpPr/>
        <p:nvPr/>
      </p:nvGrpSpPr>
      <p:grpSpPr>
        <a:xfrm>
          <a:off x="0" y="0"/>
          <a:ext cx="0" cy="0"/>
          <a:chOff x="0" y="0"/>
          <a:chExt cx="0" cy="0"/>
        </a:xfrm>
      </p:grpSpPr>
      <p:sp>
        <p:nvSpPr>
          <p:cNvPr id="438" name="Google Shape;438;p40"/>
          <p:cNvSpPr txBox="1"/>
          <p:nvPr/>
        </p:nvSpPr>
        <p:spPr>
          <a:xfrm>
            <a:off x="1388550" y="528250"/>
            <a:ext cx="6366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Atividades</a:t>
            </a:r>
            <a:endParaRPr b="0" i="0" sz="2800" u="none" cap="none" strike="noStrike">
              <a:solidFill>
                <a:schemeClr val="lt1"/>
              </a:solidFill>
              <a:latin typeface="Lato"/>
              <a:ea typeface="Lato"/>
              <a:cs typeface="Lato"/>
              <a:sym typeface="Lato"/>
            </a:endParaRPr>
          </a:p>
        </p:txBody>
      </p:sp>
      <p:sp>
        <p:nvSpPr>
          <p:cNvPr id="439" name="Google Shape;439;p40"/>
          <p:cNvSpPr txBox="1"/>
          <p:nvPr/>
        </p:nvSpPr>
        <p:spPr>
          <a:xfrm>
            <a:off x="568350" y="1278950"/>
            <a:ext cx="8007300" cy="2678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Crie uma tabela chamada “Vendas” que contenha os seguintes campos:</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preencha essa tabela com 10 valores. </a:t>
            </a:r>
            <a:endParaRPr b="0" i="0" sz="1800" u="none" cap="none" strike="noStrike">
              <a:solidFill>
                <a:schemeClr val="lt1"/>
              </a:solidFill>
              <a:latin typeface="Lato"/>
              <a:ea typeface="Lato"/>
              <a:cs typeface="Lato"/>
              <a:sym typeface="Lato"/>
            </a:endParaRPr>
          </a:p>
        </p:txBody>
      </p:sp>
      <p:graphicFrame>
        <p:nvGraphicFramePr>
          <p:cNvPr id="440" name="Google Shape;440;p40"/>
          <p:cNvGraphicFramePr/>
          <p:nvPr/>
        </p:nvGraphicFramePr>
        <p:xfrm>
          <a:off x="1759625" y="1881425"/>
          <a:ext cx="3000000" cy="3000000"/>
        </p:xfrm>
        <a:graphic>
          <a:graphicData uri="http://schemas.openxmlformats.org/drawingml/2006/table">
            <a:tbl>
              <a:tblPr>
                <a:noFill/>
                <a:tableStyleId>{050EDAC8-A42E-4874-85EB-9D6A6095BE98}</a:tableStyleId>
              </a:tblPr>
              <a:tblGrid>
                <a:gridCol w="1548375"/>
                <a:gridCol w="1903000"/>
                <a:gridCol w="2173375"/>
              </a:tblGrid>
              <a:tr h="649150">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ID_venda</a:t>
                      </a:r>
                      <a:endParaRPr b="1" sz="1800" u="none" cap="none" strike="noStrike">
                        <a:solidFill>
                          <a:schemeClr val="lt1"/>
                        </a:solidFill>
                      </a:endParaRPr>
                    </a:p>
                  </a:txBody>
                  <a:tcPr marT="91425" marB="91425" marR="91425" marL="91425" anchor="ctr">
                    <a:solidFill>
                      <a:srgbClr val="221F3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id_produto</a:t>
                      </a:r>
                      <a:endParaRPr b="1" sz="1800" u="none" cap="none" strike="noStrike">
                        <a:solidFill>
                          <a:schemeClr val="lt1"/>
                        </a:solidFill>
                      </a:endParaRPr>
                    </a:p>
                  </a:txBody>
                  <a:tcPr marT="91425" marB="91425" marR="91425" marL="91425" anchor="ctr">
                    <a:solidFill>
                      <a:srgbClr val="221F3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pt-BR" sz="1800" u="none" cap="none" strike="noStrike">
                          <a:solidFill>
                            <a:schemeClr val="lt1"/>
                          </a:solidFill>
                        </a:rPr>
                        <a:t>Nome_cliente</a:t>
                      </a:r>
                      <a:endParaRPr b="1" sz="1800" u="none" cap="none" strike="noStrike">
                        <a:solidFill>
                          <a:schemeClr val="lt1"/>
                        </a:solidFill>
                      </a:endParaRPr>
                    </a:p>
                  </a:txBody>
                  <a:tcPr marT="91425" marB="91425" marR="91425" marL="91425" anchor="ctr">
                    <a:solidFill>
                      <a:srgbClr val="221F3B"/>
                    </a:solidFill>
                  </a:tcPr>
                </a:tc>
              </a:tr>
              <a:tr h="7315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INT PK AI </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INT FK </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4" name="Shape 444"/>
        <p:cNvGrpSpPr/>
        <p:nvPr/>
      </p:nvGrpSpPr>
      <p:grpSpPr>
        <a:xfrm>
          <a:off x="0" y="0"/>
          <a:ext cx="0" cy="0"/>
          <a:chOff x="0" y="0"/>
          <a:chExt cx="0" cy="0"/>
        </a:xfrm>
      </p:grpSpPr>
      <p:sp>
        <p:nvSpPr>
          <p:cNvPr id="445" name="Google Shape;445;p41"/>
          <p:cNvSpPr txBox="1"/>
          <p:nvPr/>
        </p:nvSpPr>
        <p:spPr>
          <a:xfrm>
            <a:off x="1388550" y="528250"/>
            <a:ext cx="6366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Atividades</a:t>
            </a:r>
            <a:endParaRPr b="0" i="0" sz="2800" u="none" cap="none" strike="noStrike">
              <a:solidFill>
                <a:schemeClr val="lt1"/>
              </a:solidFill>
              <a:latin typeface="Lato"/>
              <a:ea typeface="Lato"/>
              <a:cs typeface="Lato"/>
              <a:sym typeface="Lato"/>
            </a:endParaRPr>
          </a:p>
        </p:txBody>
      </p:sp>
      <p:sp>
        <p:nvSpPr>
          <p:cNvPr id="446" name="Google Shape;446;p41"/>
          <p:cNvSpPr txBox="1"/>
          <p:nvPr/>
        </p:nvSpPr>
        <p:spPr>
          <a:xfrm>
            <a:off x="568350" y="1278950"/>
            <a:ext cx="80073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Faça agora um join com a tabela de Vendas e com a tabela cliente e traga todas as vendas e os nomes dos produtos.</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Com a tabela juntada filtre todas as vendas do produto de id de número 5</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Com a tabela juntada filtre as vendas dos produtos, onde o preço é maior que 20</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Com a tabela juntada agrupe todos os produtos por nome e veja os produtos que mais venderam</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0" name="Shape 450"/>
        <p:cNvGrpSpPr/>
        <p:nvPr/>
      </p:nvGrpSpPr>
      <p:grpSpPr>
        <a:xfrm>
          <a:off x="0" y="0"/>
          <a:ext cx="0" cy="0"/>
          <a:chOff x="0" y="0"/>
          <a:chExt cx="0" cy="0"/>
        </a:xfrm>
      </p:grpSpPr>
      <p:sp>
        <p:nvSpPr>
          <p:cNvPr id="451" name="Google Shape;451;p42"/>
          <p:cNvSpPr txBox="1"/>
          <p:nvPr/>
        </p:nvSpPr>
        <p:spPr>
          <a:xfrm>
            <a:off x="1388550" y="528250"/>
            <a:ext cx="6366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Bonus: Tabela Dimensão</a:t>
            </a:r>
            <a:endParaRPr b="0" i="0" sz="2800" u="none" cap="none" strike="noStrike">
              <a:solidFill>
                <a:schemeClr val="lt1"/>
              </a:solidFill>
              <a:latin typeface="Lato"/>
              <a:ea typeface="Lato"/>
              <a:cs typeface="Lato"/>
              <a:sym typeface="Lato"/>
            </a:endParaRPr>
          </a:p>
        </p:txBody>
      </p:sp>
      <p:sp>
        <p:nvSpPr>
          <p:cNvPr id="452" name="Google Shape;452;p42"/>
          <p:cNvSpPr txBox="1"/>
          <p:nvPr/>
        </p:nvSpPr>
        <p:spPr>
          <a:xfrm>
            <a:off x="568350" y="1278950"/>
            <a:ext cx="80073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Uma tabela dimensão é onde ficará contido informações de várias características de nossa tabela pegue por exemplo a tabela de cliente ela terá características como: Nome do cliente, endereço,  ID_cliente e etc.</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56" name="Shape 456"/>
        <p:cNvGrpSpPr/>
        <p:nvPr/>
      </p:nvGrpSpPr>
      <p:grpSpPr>
        <a:xfrm>
          <a:off x="0" y="0"/>
          <a:ext cx="0" cy="0"/>
          <a:chOff x="0" y="0"/>
          <a:chExt cx="0" cy="0"/>
        </a:xfrm>
      </p:grpSpPr>
      <p:sp>
        <p:nvSpPr>
          <p:cNvPr id="457" name="Google Shape;457;p43"/>
          <p:cNvSpPr txBox="1"/>
          <p:nvPr/>
        </p:nvSpPr>
        <p:spPr>
          <a:xfrm>
            <a:off x="957600" y="472625"/>
            <a:ext cx="7228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Bonus: Tabela Fato</a:t>
            </a:r>
            <a:endParaRPr b="0" i="0" sz="2800" u="none" cap="none" strike="noStrike">
              <a:solidFill>
                <a:schemeClr val="lt1"/>
              </a:solidFill>
              <a:latin typeface="Lato"/>
              <a:ea typeface="Lato"/>
              <a:cs typeface="Lato"/>
              <a:sym typeface="Lato"/>
            </a:endParaRPr>
          </a:p>
        </p:txBody>
      </p:sp>
      <p:sp>
        <p:nvSpPr>
          <p:cNvPr id="458" name="Google Shape;458;p43"/>
          <p:cNvSpPr txBox="1"/>
          <p:nvPr/>
        </p:nvSpPr>
        <p:spPr>
          <a:xfrm>
            <a:off x="1235700" y="1191825"/>
            <a:ext cx="66726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É uma tabela que irá registrar acontecimentos de uma empresa como uma compra, venda dentre demais atividades,</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Normalmente é composta por colunas de ID que servem para buscar as informações complementares em tabela Dimensão. Normalmente é uma tabela que tem milhões de linhas.</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4" name="Shape 194"/>
        <p:cNvGrpSpPr/>
        <p:nvPr/>
      </p:nvGrpSpPr>
      <p:grpSpPr>
        <a:xfrm>
          <a:off x="0" y="0"/>
          <a:ext cx="0" cy="0"/>
          <a:chOff x="0" y="0"/>
          <a:chExt cx="0" cy="0"/>
        </a:xfrm>
      </p:grpSpPr>
      <p:pic>
        <p:nvPicPr>
          <p:cNvPr id="195" name="Google Shape;195;p4"/>
          <p:cNvPicPr preferRelativeResize="0"/>
          <p:nvPr/>
        </p:nvPicPr>
        <p:blipFill rotWithShape="1">
          <a:blip r:embed="rId3">
            <a:alphaModFix/>
          </a:blip>
          <a:srcRect b="0" l="0" r="0" t="0"/>
          <a:stretch/>
        </p:blipFill>
        <p:spPr>
          <a:xfrm>
            <a:off x="417050" y="3189813"/>
            <a:ext cx="5219700" cy="1609725"/>
          </a:xfrm>
          <a:prstGeom prst="rect">
            <a:avLst/>
          </a:prstGeom>
          <a:noFill/>
          <a:ln>
            <a:noFill/>
          </a:ln>
        </p:spPr>
      </p:pic>
      <p:sp>
        <p:nvSpPr>
          <p:cNvPr id="196" name="Google Shape;196;p4"/>
          <p:cNvSpPr txBox="1"/>
          <p:nvPr>
            <p:ph idx="4294967295" type="title"/>
          </p:nvPr>
        </p:nvSpPr>
        <p:spPr>
          <a:xfrm>
            <a:off x="417050" y="305825"/>
            <a:ext cx="4587000" cy="73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a:t>Case When… ELSE</a:t>
            </a:r>
            <a:endParaRPr/>
          </a:p>
        </p:txBody>
      </p:sp>
      <p:sp>
        <p:nvSpPr>
          <p:cNvPr id="197" name="Google Shape;197;p4"/>
          <p:cNvSpPr txBox="1"/>
          <p:nvPr/>
        </p:nvSpPr>
        <p:spPr>
          <a:xfrm>
            <a:off x="417050" y="1126000"/>
            <a:ext cx="51297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Caso a nossa condição dentro do when não seja atendida iremos cair dentro do </a:t>
            </a:r>
            <a:r>
              <a:rPr b="0" i="0" lang="pt-BR" sz="1800" u="none" cap="none" strike="noStrike">
                <a:solidFill>
                  <a:srgbClr val="00FFFF"/>
                </a:solidFill>
                <a:latin typeface="Lato"/>
                <a:ea typeface="Lato"/>
                <a:cs typeface="Lato"/>
                <a:sym typeface="Lato"/>
              </a:rPr>
              <a:t>ELSE</a:t>
            </a:r>
            <a:r>
              <a:rPr b="0" i="0" lang="pt-BR" sz="1800" u="none" cap="none" strike="noStrike">
                <a:solidFill>
                  <a:schemeClr val="lt1"/>
                </a:solidFill>
                <a:latin typeface="Lato"/>
                <a:ea typeface="Lato"/>
                <a:cs typeface="Lato"/>
                <a:sym typeface="Lato"/>
              </a:rPr>
              <a:t>.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Ademais o comando case precisa obrigatoriamente se encerrado com o comando </a:t>
            </a:r>
            <a:r>
              <a:rPr b="0" i="0" lang="pt-BR" sz="1800" u="none" cap="none" strike="noStrike">
                <a:solidFill>
                  <a:srgbClr val="00FFFF"/>
                </a:solidFill>
                <a:latin typeface="Lato"/>
                <a:ea typeface="Lato"/>
                <a:cs typeface="Lato"/>
                <a:sym typeface="Lato"/>
              </a:rPr>
              <a:t>END</a:t>
            </a:r>
            <a:r>
              <a:rPr b="0" i="0" lang="pt-BR" sz="1800" u="none" cap="none" strike="noStrike">
                <a:solidFill>
                  <a:schemeClr val="lt1"/>
                </a:solidFill>
                <a:latin typeface="Lato"/>
                <a:ea typeface="Lato"/>
                <a:cs typeface="Lato"/>
                <a:sym typeface="Lato"/>
              </a:rPr>
              <a:t>.</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1" name="Shape 201"/>
        <p:cNvGrpSpPr/>
        <p:nvPr/>
      </p:nvGrpSpPr>
      <p:grpSpPr>
        <a:xfrm>
          <a:off x="0" y="0"/>
          <a:ext cx="0" cy="0"/>
          <a:chOff x="0" y="0"/>
          <a:chExt cx="0" cy="0"/>
        </a:xfrm>
      </p:grpSpPr>
      <p:sp>
        <p:nvSpPr>
          <p:cNvPr id="202" name="Google Shape;202;p5"/>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Atividade</a:t>
            </a:r>
            <a:endParaRPr b="0" i="0" sz="2800" u="none" cap="none" strike="noStrike">
              <a:solidFill>
                <a:schemeClr val="lt1"/>
              </a:solidFill>
              <a:latin typeface="Lato"/>
              <a:ea typeface="Lato"/>
              <a:cs typeface="Lato"/>
              <a:sym typeface="Lato"/>
            </a:endParaRPr>
          </a:p>
        </p:txBody>
      </p:sp>
      <p:sp>
        <p:nvSpPr>
          <p:cNvPr id="203" name="Google Shape;203;p5"/>
          <p:cNvSpPr txBox="1"/>
          <p:nvPr/>
        </p:nvSpPr>
        <p:spPr>
          <a:xfrm>
            <a:off x="568350" y="1126025"/>
            <a:ext cx="8007300" cy="461700"/>
          </a:xfrm>
          <a:prstGeom prst="rect">
            <a:avLst/>
          </a:prstGeom>
          <a:solidFill>
            <a:schemeClr val="dk1"/>
          </a:solid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Crie uma tabela chamada aluno com os campos</a:t>
            </a:r>
            <a:endParaRPr b="0" i="0" sz="1800" u="none" cap="none" strike="noStrike">
              <a:solidFill>
                <a:schemeClr val="lt1"/>
              </a:solidFill>
              <a:latin typeface="Lato"/>
              <a:ea typeface="Lato"/>
              <a:cs typeface="Lato"/>
              <a:sym typeface="Lato"/>
            </a:endParaRPr>
          </a:p>
        </p:txBody>
      </p:sp>
      <p:graphicFrame>
        <p:nvGraphicFramePr>
          <p:cNvPr id="204" name="Google Shape;204;p5"/>
          <p:cNvGraphicFramePr/>
          <p:nvPr/>
        </p:nvGraphicFramePr>
        <p:xfrm>
          <a:off x="2037500" y="2114600"/>
          <a:ext cx="3000000" cy="3000000"/>
        </p:xfrm>
        <a:graphic>
          <a:graphicData uri="http://schemas.openxmlformats.org/drawingml/2006/table">
            <a:tbl>
              <a:tblPr>
                <a:noFill/>
                <a:tableStyleId>{050EDAC8-A42E-4874-85EB-9D6A6095BE98}</a:tableStyleId>
              </a:tblPr>
              <a:tblGrid>
                <a:gridCol w="1905050"/>
                <a:gridCol w="2556100"/>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Nome</a:t>
                      </a:r>
                      <a:endParaRPr b="1" sz="1800" u="none" cap="none" strike="noStrike">
                        <a:solidFill>
                          <a:schemeClr val="lt1"/>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chemeClr val="lt1"/>
                          </a:solidFill>
                        </a:rPr>
                        <a:t>Nota</a:t>
                      </a:r>
                      <a:endParaRPr b="1" sz="1800" u="none" cap="none" strike="noStrike">
                        <a:solidFill>
                          <a:schemeClr val="lt1"/>
                        </a:solidFill>
                      </a:endParaRPr>
                    </a:p>
                  </a:txBody>
                  <a:tcPr marT="91425" marB="91425" marR="91425" marL="91425">
                    <a:solidFill>
                      <a:srgbClr val="221F3B"/>
                    </a:soli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VARCHAR(50)</a:t>
                      </a:r>
                      <a:endParaRPr b="1" sz="1800" u="none" cap="none" strike="noStrike">
                        <a:solidFill>
                          <a:srgbClr val="00FFFF"/>
                        </a:solidFill>
                      </a:endParaRPr>
                    </a:p>
                  </a:txBody>
                  <a:tcPr marT="91425" marB="91425" marR="91425" marL="91425">
                    <a:solidFill>
                      <a:srgbClr val="221F3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pt-BR" sz="1800" u="none" cap="none" strike="noStrike">
                          <a:solidFill>
                            <a:srgbClr val="00FFFF"/>
                          </a:solidFill>
                        </a:rPr>
                        <a:t>INT</a:t>
                      </a:r>
                      <a:endParaRPr b="1" sz="1800" u="none" cap="none" strike="noStrike">
                        <a:solidFill>
                          <a:srgbClr val="00FFFF"/>
                        </a:solidFill>
                      </a:endParaRPr>
                    </a:p>
                  </a:txBody>
                  <a:tcPr marT="91425" marB="91425" marR="91425" marL="91425">
                    <a:solidFill>
                      <a:srgbClr val="221F3B"/>
                    </a:solidFill>
                  </a:tcPr>
                </a:tc>
              </a:tr>
            </a:tbl>
          </a:graphicData>
        </a:graphic>
      </p:graphicFrame>
      <p:sp>
        <p:nvSpPr>
          <p:cNvPr id="205" name="Google Shape;205;p5"/>
          <p:cNvSpPr txBox="1"/>
          <p:nvPr/>
        </p:nvSpPr>
        <p:spPr>
          <a:xfrm>
            <a:off x="568350" y="3407825"/>
            <a:ext cx="80073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Agora popule essa tabela com 10 registros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Realize um CASE WHEN no campo de nota e se o aluno tiver tirado uma nota maior que 7 exiba aprovado caso contrário reprovado</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9" name="Shape 209"/>
        <p:cNvGrpSpPr/>
        <p:nvPr/>
      </p:nvGrpSpPr>
      <p:grpSpPr>
        <a:xfrm>
          <a:off x="0" y="0"/>
          <a:ext cx="0" cy="0"/>
          <a:chOff x="0" y="0"/>
          <a:chExt cx="0" cy="0"/>
        </a:xfrm>
      </p:grpSpPr>
      <p:sp>
        <p:nvSpPr>
          <p:cNvPr id="210" name="Google Shape;210;p6"/>
          <p:cNvSpPr txBox="1"/>
          <p:nvPr>
            <p:ph idx="4294967295" type="title"/>
          </p:nvPr>
        </p:nvSpPr>
        <p:spPr>
          <a:xfrm>
            <a:off x="417050" y="305825"/>
            <a:ext cx="4587000" cy="73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a:t>IF()</a:t>
            </a:r>
            <a:endParaRPr/>
          </a:p>
        </p:txBody>
      </p:sp>
      <p:sp>
        <p:nvSpPr>
          <p:cNvPr id="211" name="Google Shape;211;p6"/>
          <p:cNvSpPr txBox="1"/>
          <p:nvPr/>
        </p:nvSpPr>
        <p:spPr>
          <a:xfrm>
            <a:off x="417050" y="1126000"/>
            <a:ext cx="5129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chemeClr val="lt1"/>
                </a:solidFill>
                <a:latin typeface="Lato"/>
                <a:ea typeface="Lato"/>
                <a:cs typeface="Lato"/>
                <a:sym typeface="Lato"/>
              </a:rPr>
              <a:t>O if é basicamente o comando que já conhecemos do python, ele pode servir como uma alternativa ao CASE WHEN.</a:t>
            </a:r>
            <a:endParaRPr b="0" i="0" sz="1800" u="none" cap="none" strike="noStrike">
              <a:solidFill>
                <a:schemeClr val="lt1"/>
              </a:solidFill>
              <a:latin typeface="Lato"/>
              <a:ea typeface="Lato"/>
              <a:cs typeface="Lato"/>
              <a:sym typeface="Lato"/>
            </a:endParaRPr>
          </a:p>
        </p:txBody>
      </p:sp>
      <p:pic>
        <p:nvPicPr>
          <p:cNvPr id="212" name="Google Shape;212;p6"/>
          <p:cNvPicPr preferRelativeResize="0"/>
          <p:nvPr/>
        </p:nvPicPr>
        <p:blipFill rotWithShape="1">
          <a:blip r:embed="rId3">
            <a:alphaModFix/>
          </a:blip>
          <a:srcRect b="5811" l="0" r="0" t="0"/>
          <a:stretch/>
        </p:blipFill>
        <p:spPr>
          <a:xfrm>
            <a:off x="551425" y="2411775"/>
            <a:ext cx="4154950" cy="154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6" name="Shape 216"/>
        <p:cNvGrpSpPr/>
        <p:nvPr/>
      </p:nvGrpSpPr>
      <p:grpSpPr>
        <a:xfrm>
          <a:off x="0" y="0"/>
          <a:ext cx="0" cy="0"/>
          <a:chOff x="0" y="0"/>
          <a:chExt cx="0" cy="0"/>
        </a:xfrm>
      </p:grpSpPr>
      <p:sp>
        <p:nvSpPr>
          <p:cNvPr id="217" name="Google Shape;217;p7"/>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a:t>
            </a:r>
            <a:endParaRPr b="0" i="0" sz="2800" u="none" cap="none" strike="noStrike">
              <a:solidFill>
                <a:schemeClr val="lt1"/>
              </a:solidFill>
              <a:latin typeface="Lato"/>
              <a:ea typeface="Lato"/>
              <a:cs typeface="Lato"/>
              <a:sym typeface="Lato"/>
            </a:endParaRPr>
          </a:p>
        </p:txBody>
      </p:sp>
      <p:sp>
        <p:nvSpPr>
          <p:cNvPr id="218" name="Google Shape;218;p7"/>
          <p:cNvSpPr txBox="1"/>
          <p:nvPr/>
        </p:nvSpPr>
        <p:spPr>
          <a:xfrm>
            <a:off x="575400" y="1335950"/>
            <a:ext cx="4913400" cy="1293000"/>
          </a:xfrm>
          <a:prstGeom prst="rect">
            <a:avLst/>
          </a:prstGeom>
          <a:solidFill>
            <a:schemeClr val="dk1"/>
          </a:solid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Entre nesse </a:t>
            </a:r>
            <a:r>
              <a:rPr b="0" i="0" lang="pt-BR" sz="1800" u="sng" cap="none" strike="noStrike">
                <a:solidFill>
                  <a:schemeClr val="hlink"/>
                </a:solidFill>
                <a:latin typeface="Lato"/>
                <a:ea typeface="Lato"/>
                <a:cs typeface="Lato"/>
                <a:sym typeface="Lato"/>
                <a:hlinkClick r:id="rId3"/>
              </a:rPr>
              <a:t>link</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AutoNum type="arabicPeriod"/>
            </a:pPr>
            <a:r>
              <a:rPr b="0" i="0" lang="pt-BR" sz="1800" u="none" cap="none" strike="noStrike">
                <a:solidFill>
                  <a:schemeClr val="lt1"/>
                </a:solidFill>
                <a:latin typeface="Lato"/>
                <a:ea typeface="Lato"/>
                <a:cs typeface="Lato"/>
                <a:sym typeface="Lato"/>
              </a:rPr>
              <a:t>Pegue o script que está dentro do arquivo e rode no MySQL.</a:t>
            </a:r>
            <a:endParaRPr b="0" i="0" sz="1800" u="none" cap="none" strike="noStrike">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2" name="Shape 222"/>
        <p:cNvGrpSpPr/>
        <p:nvPr/>
      </p:nvGrpSpPr>
      <p:grpSpPr>
        <a:xfrm>
          <a:off x="0" y="0"/>
          <a:ext cx="0" cy="0"/>
          <a:chOff x="0" y="0"/>
          <a:chExt cx="0" cy="0"/>
        </a:xfrm>
      </p:grpSpPr>
      <p:sp>
        <p:nvSpPr>
          <p:cNvPr id="223" name="Google Shape;223;p8"/>
          <p:cNvSpPr txBox="1"/>
          <p:nvPr/>
        </p:nvSpPr>
        <p:spPr>
          <a:xfrm>
            <a:off x="575400" y="444825"/>
            <a:ext cx="7993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pt-BR" sz="2800" u="none" cap="none" strike="noStrike">
                <a:solidFill>
                  <a:schemeClr val="lt1"/>
                </a:solidFill>
                <a:latin typeface="Lato"/>
                <a:ea typeface="Lato"/>
                <a:cs typeface="Lato"/>
                <a:sym typeface="Lato"/>
              </a:rPr>
              <a:t>Titanic - Explicação </a:t>
            </a:r>
            <a:endParaRPr b="0" i="0" sz="2800" u="none" cap="none" strike="noStrike">
              <a:solidFill>
                <a:schemeClr val="lt1"/>
              </a:solidFill>
              <a:latin typeface="Lato"/>
              <a:ea typeface="Lato"/>
              <a:cs typeface="Lato"/>
              <a:sym typeface="Lato"/>
            </a:endParaRPr>
          </a:p>
        </p:txBody>
      </p:sp>
      <p:sp>
        <p:nvSpPr>
          <p:cNvPr id="224" name="Google Shape;224;p8"/>
          <p:cNvSpPr txBox="1"/>
          <p:nvPr/>
        </p:nvSpPr>
        <p:spPr>
          <a:xfrm>
            <a:off x="575400" y="1335950"/>
            <a:ext cx="4913400" cy="2401200"/>
          </a:xfrm>
          <a:prstGeom prst="rect">
            <a:avLst/>
          </a:prstGeom>
          <a:solidFill>
            <a:schemeClr val="dk1"/>
          </a:solid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A base de dados que iremos trabalhar é uma tabela resumo referente ao titanic, onde contém informações sobre as pessoas que estavam dentro do navio quando o acidente aconteceu. </a:t>
            </a:r>
            <a:endParaRPr b="0" i="0" sz="1800" u="none" cap="none" strike="noStrike">
              <a:solidFill>
                <a:schemeClr val="lt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ato"/>
              <a:ea typeface="Lato"/>
              <a:cs typeface="Lato"/>
              <a:sym typeface="Lato"/>
            </a:endParaRPr>
          </a:p>
          <a:p>
            <a:pPr indent="-342900" lvl="0" marL="457200" marR="0" rtl="0" algn="l">
              <a:lnSpc>
                <a:spcPct val="100000"/>
              </a:lnSpc>
              <a:spcBef>
                <a:spcPts val="0"/>
              </a:spcBef>
              <a:spcAft>
                <a:spcPts val="0"/>
              </a:spcAft>
              <a:buClr>
                <a:schemeClr val="lt1"/>
              </a:buClr>
              <a:buSzPts val="1800"/>
              <a:buFont typeface="Lato"/>
              <a:buChar char="●"/>
            </a:pPr>
            <a:r>
              <a:rPr b="0" i="0" lang="pt-BR" sz="1800" u="none" cap="none" strike="noStrike">
                <a:solidFill>
                  <a:schemeClr val="lt1"/>
                </a:solidFill>
                <a:latin typeface="Lato"/>
                <a:ea typeface="Lato"/>
                <a:cs typeface="Lato"/>
                <a:sym typeface="Lato"/>
              </a:rPr>
              <a:t>As colunas da tabela tem o seguinte significado: </a:t>
            </a:r>
            <a:endParaRPr b="0" i="0" sz="1800" u="none" cap="none" strike="noStrike">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