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WcXZSz5+Lq1eZB/BHu7FBmsVm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2fcdc78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02fcdc78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db89c13f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0db89c13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957562a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02f957562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db89c13f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0db89c13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db89c13ff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0db89c13f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df27fdfe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0df27fd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df27fdfe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0df27fdf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db89c13f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0db89c13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df27fdfe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0df27fdf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db89c13ff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0db89c13f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02f957562a_0_3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202f957562a_0_3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202f957562a_0_3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2f957562a_0_4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202f957562a_0_400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g202f957562a_0_40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202f957562a_0_40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02f957562a_0_4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2f957562a_0_40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202f957562a_0_40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202f957562a_0_40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02f957562a_0_40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02f957562a_0_4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02f957562a_0_34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202f957562a_0_3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g202f957562a_0_3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202f957562a_0_3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02f957562a_0_3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02f957562a_0_3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202f957562a_0_3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g202f957562a_0_3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202f957562a_0_3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202f957562a_0_3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02f957562a_0_35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202f957562a_0_35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g202f957562a_0_3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202f957562a_0_3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202f957562a_0_3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02f957562a_0_3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202f957562a_0_36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g202f957562a_0_36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g202f957562a_0_36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202f957562a_0_36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202f957562a_0_3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02f957562a_0_3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202f957562a_0_37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g202f957562a_0_37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g202f957562a_0_37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g202f957562a_0_37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g202f957562a_0_37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02f957562a_0_3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02f957562a_0_37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02f957562a_0_3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202f957562a_0_3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02f957562a_0_3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02f957562a_0_3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2f957562a_0_38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02f957562a_0_38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g202f957562a_0_38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g202f957562a_0_38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202f957562a_0_38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02f957562a_0_3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2f957562a_0_39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02f957562a_0_39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202f957562a_0_39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g202f957562a_0_39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202f957562a_0_39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02f957562a_0_3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02f957562a_0_3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02f957562a_0_3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02f957562a_0_3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202f957562a_0_3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202f957562a_0_3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hidiomas.com.br" TargetMode="External"/><Relationship Id="rId10" Type="http://schemas.openxmlformats.org/officeDocument/2006/relationships/hyperlink" Target="https://api.whatsapp.com/send?phone=5585985249935&amp;text=Ol%C3%A1%2C+gostaria+de+saber+mais+sobre+os+cursos+de+tecnologia+e+idiomas%C2%A0da%C2%A0Youth%C2%A0%3A%29" TargetMode="External"/><Relationship Id="rId12" Type="http://schemas.openxmlformats.org/officeDocument/2006/relationships/hyperlink" Target="mailto:contato@youthidiomas.com.br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hyperlink" Target="http://www.instagram.com/youthidiomas" TargetMode="External"/><Relationship Id="rId5" Type="http://schemas.openxmlformats.org/officeDocument/2006/relationships/hyperlink" Target="http://www.instagram.com/youthidiomas" TargetMode="External"/><Relationship Id="rId6" Type="http://schemas.openxmlformats.org/officeDocument/2006/relationships/image" Target="../media/image3.png"/><Relationship Id="rId7" Type="http://schemas.openxmlformats.org/officeDocument/2006/relationships/hyperlink" Target="mailto:contato@youthidiomas.com.br" TargetMode="External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2fcdc784c_0_0"/>
          <p:cNvSpPr/>
          <p:nvPr/>
        </p:nvSpPr>
        <p:spPr>
          <a:xfrm flipH="1">
            <a:off x="-15377" y="-3"/>
            <a:ext cx="18303377" cy="10279337"/>
          </a:xfrm>
          <a:custGeom>
            <a:rect b="b" l="l" r="r" t="t"/>
            <a:pathLst>
              <a:path extrusionOk="0" h="15814365" w="18967230">
                <a:moveTo>
                  <a:pt x="18967230" y="0"/>
                </a:moveTo>
                <a:lnTo>
                  <a:pt x="0" y="0"/>
                </a:lnTo>
                <a:lnTo>
                  <a:pt x="0" y="15814365"/>
                </a:lnTo>
                <a:lnTo>
                  <a:pt x="18967230" y="15814365"/>
                </a:lnTo>
                <a:lnTo>
                  <a:pt x="18967230" y="0"/>
                </a:lnTo>
                <a:close/>
              </a:path>
            </a:pathLst>
          </a:custGeom>
          <a:blipFill rotWithShape="1">
            <a:blip r:embed="rId3">
              <a:alphaModFix amt="10000"/>
            </a:blip>
            <a:stretch>
              <a:fillRect b="-1355" l="-1136" r="-486" t="-20526"/>
            </a:stretch>
          </a:blipFill>
          <a:ln>
            <a:noFill/>
          </a:ln>
        </p:spPr>
      </p:sp>
      <p:sp>
        <p:nvSpPr>
          <p:cNvPr id="160" name="Google Shape;160;g202fcdc784c_0_0"/>
          <p:cNvSpPr/>
          <p:nvPr/>
        </p:nvSpPr>
        <p:spPr>
          <a:xfrm rot="499954">
            <a:off x="11057943" y="2807508"/>
            <a:ext cx="7856424" cy="7856424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g202fcdc784c_0_0"/>
          <p:cNvSpPr txBox="1"/>
          <p:nvPr/>
        </p:nvSpPr>
        <p:spPr>
          <a:xfrm>
            <a:off x="9593268" y="127922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02fcdc784c_0_0"/>
          <p:cNvSpPr/>
          <p:nvPr/>
        </p:nvSpPr>
        <p:spPr>
          <a:xfrm>
            <a:off x="11300284" y="1262685"/>
            <a:ext cx="656861" cy="459803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g202fcdc784c_0_0"/>
          <p:cNvSpPr txBox="1"/>
          <p:nvPr/>
        </p:nvSpPr>
        <p:spPr>
          <a:xfrm>
            <a:off x="9486254" y="155760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12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02fcdc784c_0_0"/>
          <p:cNvSpPr/>
          <p:nvPr/>
        </p:nvSpPr>
        <p:spPr>
          <a:xfrm>
            <a:off x="892650" y="930537"/>
            <a:ext cx="3412360" cy="2353560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45768" l="-16055" r="-16055" t="-45762"/>
            </a:stretch>
          </a:blipFill>
          <a:ln>
            <a:noFill/>
          </a:ln>
        </p:spPr>
      </p:sp>
      <p:sp>
        <p:nvSpPr>
          <p:cNvPr id="165" name="Google Shape;165;g202fcdc784c_0_0"/>
          <p:cNvSpPr txBox="1"/>
          <p:nvPr/>
        </p:nvSpPr>
        <p:spPr>
          <a:xfrm>
            <a:off x="12351661" y="124630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02fcdc784c_0_0"/>
          <p:cNvSpPr/>
          <p:nvPr/>
        </p:nvSpPr>
        <p:spPr>
          <a:xfrm>
            <a:off x="-7700" y="4723650"/>
            <a:ext cx="18288000" cy="32091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02fcdc784c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538250">
            <a:off x="2482076" y="5289664"/>
            <a:ext cx="7002623" cy="523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02fcdc784c_0_0"/>
          <p:cNvSpPr txBox="1"/>
          <p:nvPr/>
        </p:nvSpPr>
        <p:spPr>
          <a:xfrm>
            <a:off x="3280099" y="5188150"/>
            <a:ext cx="90069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12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TRY EXCEPT</a:t>
            </a:r>
            <a:endParaRPr b="1" i="0" sz="11216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02fcdc784c_0_0"/>
          <p:cNvSpPr txBox="1"/>
          <p:nvPr/>
        </p:nvSpPr>
        <p:spPr>
          <a:xfrm>
            <a:off x="3388993" y="504717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03</a:t>
            </a:r>
            <a:endParaRPr b="1" i="0" sz="32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02fcdc784c_0_0"/>
          <p:cNvSpPr/>
          <p:nvPr/>
        </p:nvSpPr>
        <p:spPr>
          <a:xfrm>
            <a:off x="3389000" y="7182625"/>
            <a:ext cx="2010300" cy="459900"/>
          </a:xfrm>
          <a:prstGeom prst="roundRect">
            <a:avLst>
              <a:gd fmla="val 16667" name="adj"/>
            </a:avLst>
          </a:prstGeom>
          <a:solidFill>
            <a:srgbClr val="1600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b="1" lang="en-US" sz="32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02fcdc784c_0_0"/>
          <p:cNvSpPr txBox="1"/>
          <p:nvPr/>
        </p:nvSpPr>
        <p:spPr>
          <a:xfrm>
            <a:off x="3280100" y="6405275"/>
            <a:ext cx="913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Tratamento de Erros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db89c13ff_0_5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0db89c13ff_0_5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TRY EXCEPT - Erro Personalizado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0db89c13ff_0_50"/>
          <p:cNvSpPr txBox="1"/>
          <p:nvPr/>
        </p:nvSpPr>
        <p:spPr>
          <a:xfrm>
            <a:off x="939200" y="1957150"/>
            <a:ext cx="1646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0db89c13ff_0_50"/>
          <p:cNvSpPr txBox="1"/>
          <p:nvPr/>
        </p:nvSpPr>
        <p:spPr>
          <a:xfrm>
            <a:off x="1080575" y="2074650"/>
            <a:ext cx="162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estender a classe Exception em Python e criar suas próprias exceções personalizadas, você pode definir uma nova classe que herda de Exception. Aqui está um exemplo básico: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0db89c13ff_0_50"/>
          <p:cNvSpPr txBox="1"/>
          <p:nvPr/>
        </p:nvSpPr>
        <p:spPr>
          <a:xfrm>
            <a:off x="1080575" y="7512475"/>
            <a:ext cx="143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 exemplo, uma instância de ExcecaoPersonalizada é criada e lançada dentro do bloco try. O bloco except corresponde a essa exceção personalizada e imprime a mensagem de erro associada. Este é apenas um exemplo básico de como estender a classe Exception em Python para criar suas próprias exceções personalizadas.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0db89c13ff_0_50"/>
          <p:cNvSpPr txBox="1"/>
          <p:nvPr/>
        </p:nvSpPr>
        <p:spPr>
          <a:xfrm>
            <a:off x="939200" y="3265275"/>
            <a:ext cx="15957000" cy="15699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5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ExcecaoPersonalizada</a:t>
            </a: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25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22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2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5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mensagem=</a:t>
            </a:r>
            <a:r>
              <a:rPr b="0" i="0" lang="en-US" sz="225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"Ocorreu um erro personalizado."</a:t>
            </a: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22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self.mensagem = mensagem</a:t>
            </a:r>
            <a:endParaRPr b="0" i="0" sz="22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2250" u="none" cap="none" strike="noStrik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2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().__init__(self.mensagem)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0db89c13ff_0_50"/>
          <p:cNvSpPr txBox="1"/>
          <p:nvPr/>
        </p:nvSpPr>
        <p:spPr>
          <a:xfrm>
            <a:off x="939200" y="5010000"/>
            <a:ext cx="15957000" cy="21471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5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25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    # Código que pode gerar a exceção personalizada</a:t>
            </a:r>
            <a:endParaRPr b="0" i="0" sz="2550" u="none" cap="none" strike="noStrike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-US" sz="25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ExcecaoPersonalizada(</a:t>
            </a:r>
            <a:r>
              <a:rPr b="0" i="0" lang="en-US" sz="255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"Esta é uma mensagem de erro personalizada."</a:t>
            </a:r>
            <a:r>
              <a:rPr b="0" i="0" lang="en-US" sz="25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5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0" i="0" lang="en-US" sz="25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ExcecaoPersonalizada </a:t>
            </a:r>
            <a:r>
              <a:rPr b="0" i="0" lang="en-US" sz="25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25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e:</a:t>
            </a:r>
            <a:endParaRPr b="0" i="0" sz="25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50" u="none" cap="none" strike="noStrik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5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"Erro personalizado capturado:"</a:t>
            </a:r>
            <a:r>
              <a:rPr b="0" i="0" lang="en-US" sz="25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e)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/>
          <p:nvPr/>
        </p:nvSpPr>
        <p:spPr>
          <a:xfrm flipH="1">
            <a:off x="-15377" y="216996"/>
            <a:ext cx="18303377" cy="10081658"/>
          </a:xfrm>
          <a:custGeom>
            <a:rect b="b" l="l" r="r" t="t"/>
            <a:pathLst>
              <a:path extrusionOk="0" h="15814365" w="18967230">
                <a:moveTo>
                  <a:pt x="18967230" y="0"/>
                </a:moveTo>
                <a:lnTo>
                  <a:pt x="0" y="0"/>
                </a:lnTo>
                <a:lnTo>
                  <a:pt x="0" y="15814365"/>
                </a:lnTo>
                <a:lnTo>
                  <a:pt x="18967230" y="15814365"/>
                </a:lnTo>
                <a:lnTo>
                  <a:pt x="1896723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-1356" l="-1140" r="-481" t="-20517"/>
            </a:stretch>
          </a:blipFill>
          <a:ln>
            <a:noFill/>
          </a:ln>
        </p:spPr>
      </p:sp>
      <p:sp>
        <p:nvSpPr>
          <p:cNvPr id="256" name="Google Shape;256;p3"/>
          <p:cNvSpPr/>
          <p:nvPr/>
        </p:nvSpPr>
        <p:spPr>
          <a:xfrm>
            <a:off x="5800667" y="1739276"/>
            <a:ext cx="5969736" cy="4250773"/>
          </a:xfrm>
          <a:custGeom>
            <a:rect b="b" l="l" r="r" t="t"/>
            <a:pathLst>
              <a:path extrusionOk="0" h="4250773" w="5969736">
                <a:moveTo>
                  <a:pt x="0" y="0"/>
                </a:moveTo>
                <a:lnTo>
                  <a:pt x="5969736" y="0"/>
                </a:lnTo>
                <a:lnTo>
                  <a:pt x="5969736" y="4250773"/>
                </a:lnTo>
                <a:lnTo>
                  <a:pt x="0" y="42507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2681" l="-8571" r="-8568" t="-31821"/>
            </a:stretch>
          </a:blipFill>
          <a:ln>
            <a:noFill/>
          </a:ln>
        </p:spPr>
      </p:sp>
      <p:sp>
        <p:nvSpPr>
          <p:cNvPr id="257" name="Google Shape;257;p3">
            <a:hlinkClick r:id="rId5"/>
          </p:cNvPr>
          <p:cNvSpPr/>
          <p:nvPr/>
        </p:nvSpPr>
        <p:spPr>
          <a:xfrm>
            <a:off x="9363080" y="6567194"/>
            <a:ext cx="443805" cy="443805"/>
          </a:xfrm>
          <a:custGeom>
            <a:rect b="b" l="l" r="r" t="t"/>
            <a:pathLst>
              <a:path extrusionOk="0" h="443805" w="443805">
                <a:moveTo>
                  <a:pt x="0" y="0"/>
                </a:moveTo>
                <a:lnTo>
                  <a:pt x="443805" y="0"/>
                </a:lnTo>
                <a:lnTo>
                  <a:pt x="443805" y="443805"/>
                </a:lnTo>
                <a:lnTo>
                  <a:pt x="0" y="4438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3">
            <a:hlinkClick r:id="rId7"/>
          </p:cNvPr>
          <p:cNvSpPr/>
          <p:nvPr/>
        </p:nvSpPr>
        <p:spPr>
          <a:xfrm>
            <a:off x="6170582" y="7340494"/>
            <a:ext cx="581430" cy="494275"/>
          </a:xfrm>
          <a:custGeom>
            <a:rect b="b" l="l" r="r" t="t"/>
            <a:pathLst>
              <a:path extrusionOk="0" h="494275" w="581430">
                <a:moveTo>
                  <a:pt x="0" y="0"/>
                </a:moveTo>
                <a:lnTo>
                  <a:pt x="581430" y="0"/>
                </a:lnTo>
                <a:lnTo>
                  <a:pt x="581430" y="494275"/>
                </a:lnTo>
                <a:lnTo>
                  <a:pt x="0" y="494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3"/>
          <p:cNvSpPr txBox="1"/>
          <p:nvPr/>
        </p:nvSpPr>
        <p:spPr>
          <a:xfrm>
            <a:off x="9946067" y="6485349"/>
            <a:ext cx="2682231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youthidiomas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8375587" y="8994140"/>
            <a:ext cx="1308236" cy="2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5961223" y="6485349"/>
            <a:ext cx="3068481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(85) 98524-9935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7466819" y="8260840"/>
            <a:ext cx="3515863" cy="3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6"/>
              <a:buFont typeface="Arial"/>
              <a:buNone/>
            </a:pPr>
            <a:r>
              <a:rPr b="1" i="0" lang="en-US" sz="1786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www.youthidiomas.com.br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6752012" y="7370826"/>
            <a:ext cx="5018391" cy="389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rPr b="1" i="0" lang="en-US" sz="2299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contato@youthidiomas.com.br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957562a_0_164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02f957562a_0_164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Erros no Python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02f957562a_0_164"/>
          <p:cNvSpPr txBox="1"/>
          <p:nvPr/>
        </p:nvSpPr>
        <p:spPr>
          <a:xfrm>
            <a:off x="939200" y="3927400"/>
            <a:ext cx="120924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Compreender esses erros é essencial para identificá-los e corrigi-los adequadamente durante o desenvolvimento do programa, e o uso de blocos try-except pode ajudar a lidar com essas situações de forma eficaz, garantindo a robustez e a integridade do código Python.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Python fornece uma estrutura chamada try-except que permite lidar com exceções durante a execução do programa. Isso ajuda a tornar o código mais robusto e a lidar com possíveis erros de forma elegante.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02f957562a_0_164"/>
          <p:cNvSpPr txBox="1"/>
          <p:nvPr/>
        </p:nvSpPr>
        <p:spPr>
          <a:xfrm>
            <a:off x="939200" y="1957150"/>
            <a:ext cx="16468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 Python, uma variedade de erros pode ocorrer durante a execução do programa. Estes erros podem ser causados por problemas de sintaxe, indentação inadequada, variáveis ou funções não definidas, tentativas de divisão por zero e etc.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202f957562a_0_164"/>
          <p:cNvPicPr preferRelativeResize="0"/>
          <p:nvPr/>
        </p:nvPicPr>
        <p:blipFill rotWithShape="1">
          <a:blip r:embed="rId3">
            <a:alphaModFix/>
          </a:blip>
          <a:srcRect b="0" l="22508" r="26158" t="0"/>
          <a:stretch/>
        </p:blipFill>
        <p:spPr>
          <a:xfrm>
            <a:off x="13172125" y="4112050"/>
            <a:ext cx="4884175" cy="58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db89c13ff_0_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0db89c13ff_0_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TRY EXCEPT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0db89c13ff_0_2"/>
          <p:cNvSpPr txBox="1"/>
          <p:nvPr/>
        </p:nvSpPr>
        <p:spPr>
          <a:xfrm>
            <a:off x="939200" y="1957150"/>
            <a:ext cx="16468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bloco </a:t>
            </a:r>
            <a:r>
              <a:rPr b="0" i="0" lang="en-US" sz="32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try-except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em Python permite que o código tente executar uma série de instruções que podem gerar exceções, e em caso de falha, captura essas exceções e executa um bloco de código alternativo, em vez de interromper abruptamente a execução do programa.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0db89c13ff_0_2"/>
          <p:cNvSpPr txBox="1"/>
          <p:nvPr/>
        </p:nvSpPr>
        <p:spPr>
          <a:xfrm>
            <a:off x="1058950" y="4279025"/>
            <a:ext cx="5554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Essa estrutura é usada para lidar com situações em que erros podem ocorrer de forma </a:t>
            </a:r>
            <a:r>
              <a:rPr b="0" i="0" lang="en-US" sz="32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imprevisível,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como operações de entrada de dados do usuário, acesso a arquivos ou conexões de rede.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0db89c13ff_0_2"/>
          <p:cNvSpPr txBox="1"/>
          <p:nvPr/>
        </p:nvSpPr>
        <p:spPr>
          <a:xfrm>
            <a:off x="7066900" y="4408725"/>
            <a:ext cx="9843900" cy="368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3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32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250" u="none" cap="none" strike="noStrike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# Código que pode gerar uma exceção</a:t>
            </a:r>
            <a:endParaRPr b="0" i="0" sz="3250" u="none" cap="none" strike="noStrike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    # ...</a:t>
            </a:r>
            <a:endParaRPr b="0" i="0" sz="3250" u="none" cap="none" strike="noStrike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0" i="0" lang="en-US" sz="3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ExcecaoTipo:</a:t>
            </a:r>
            <a:endParaRPr b="0" i="0" sz="32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250" u="none" cap="none" strike="noStrike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 # Código a ser executado se a exceção do tipo ExcecaoTipo for lançada</a:t>
            </a:r>
            <a:endParaRPr b="0" i="0" sz="3250" u="none" cap="none" strike="noStrike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0" i="0" lang="en-US" sz="3250" u="none" cap="none" strike="noStrike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    # ...</a:t>
            </a:r>
            <a:endParaRPr b="0" i="0" sz="3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db89c13ff_0_73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0db89c13ff_0_73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TRY EXCEPT - Erro Genérico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0db89c13ff_0_73"/>
          <p:cNvSpPr txBox="1"/>
          <p:nvPr/>
        </p:nvSpPr>
        <p:spPr>
          <a:xfrm>
            <a:off x="939200" y="1957150"/>
            <a:ext cx="1646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0db89c13ff_0_73"/>
          <p:cNvSpPr txBox="1"/>
          <p:nvPr/>
        </p:nvSpPr>
        <p:spPr>
          <a:xfrm>
            <a:off x="1080575" y="2074650"/>
            <a:ext cx="16240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bloco try-except em Python pode ser usado para capturar e tratar qualquer tipo de exceção que ocorra dentro do bloco try. Ele permite que você especifique quais tipos de exceções deseja capturar e como deseja lidar com elas no bloco except correspondente. 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0db89c13ff_0_73"/>
          <p:cNvSpPr txBox="1"/>
          <p:nvPr/>
        </p:nvSpPr>
        <p:spPr>
          <a:xfrm>
            <a:off x="1080575" y="7512475"/>
            <a:ext cx="143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 exemplo, o bloco except não especifica nenhum tipo de exceção, o que significa que ele capturará qualquer tipo de exceção que ocorra dentro do bloco try. Quando um erro é encontrado (como divisão por zero ou conversão de uma string inválida para um número inteiro), o bloco except é executado e a mensagem "Ocorreu um erro." é exibida.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0db89c13ff_0_73"/>
          <p:cNvSpPr txBox="1"/>
          <p:nvPr/>
        </p:nvSpPr>
        <p:spPr>
          <a:xfrm>
            <a:off x="939200" y="3747000"/>
            <a:ext cx="15957000" cy="35709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27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750" u="none" cap="none" strike="noStrike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# Código que pode gerar exceções</a:t>
            </a:r>
            <a:endParaRPr b="0" i="0" sz="2750" u="none" cap="none" strike="noStrike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x = </a:t>
            </a:r>
            <a:r>
              <a:rPr b="0" i="0" lang="en-US" sz="275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0" i="0" lang="en-US" sz="275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750" u="none" cap="none" strike="noStrike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# Tentativa de divisão por zero</a:t>
            </a:r>
            <a:endParaRPr b="0" i="0" sz="2750" u="none" cap="none" strike="noStrike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y = </a:t>
            </a:r>
            <a:r>
              <a:rPr b="0" i="0" lang="en-US" sz="2750" u="none" cap="none" strike="noStrik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75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0" i="0" lang="en-US" sz="2750" u="none" cap="none" strike="noStrike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# Tentativa de converter uma string em um número inteiro</a:t>
            </a:r>
            <a:endParaRPr b="0" i="0" sz="2750" u="none" cap="none" strike="noStrike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:  </a:t>
            </a:r>
            <a:r>
              <a:rPr b="0" i="0" lang="en-US" sz="2750" u="none" cap="none" strike="noStrike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# Captura qualquer outra exceção não especificada anteriormente</a:t>
            </a:r>
            <a:endParaRPr b="0" i="0" sz="2750" u="none" cap="none" strike="noStrike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750" u="none" cap="none" strike="noStrik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75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"Ocorreu um Erro"</a:t>
            </a:r>
            <a:r>
              <a:rPr b="0" i="0" lang="en-US" sz="27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4250" u="none" cap="none" strike="noStrike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df27fdfe4_0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0df27fdfe4_0_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0df27fdfe4_0_0"/>
          <p:cNvSpPr txBox="1"/>
          <p:nvPr/>
        </p:nvSpPr>
        <p:spPr>
          <a:xfrm>
            <a:off x="939200" y="1957150"/>
            <a:ext cx="1646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0df27fdfe4_0_0"/>
          <p:cNvSpPr txBox="1"/>
          <p:nvPr/>
        </p:nvSpPr>
        <p:spPr>
          <a:xfrm>
            <a:off x="1053200" y="3353425"/>
            <a:ext cx="162408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AutoNum type="arabicPeriod"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Crie um programa que solicite ao usuário dois números e calcule a soma deles. Use try e except para tratar quaisquer erros que possam ocorrer (como entradas não numéricas)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AutoNum type="arabicPeriod"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Crie um programa que solicite ao usuário um índice e tente acessar um elemento em uma lista. Use try e except para tratar quaisquer erros que possam ocorrer (como o índice estar fora do intervalo ou não ser um número).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df27fdfe4_0_1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0df27fdfe4_0_1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0df27fdfe4_0_10"/>
          <p:cNvSpPr txBox="1"/>
          <p:nvPr/>
        </p:nvSpPr>
        <p:spPr>
          <a:xfrm>
            <a:off x="939200" y="1957150"/>
            <a:ext cx="1646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0df27fdfe4_0_10"/>
          <p:cNvSpPr txBox="1"/>
          <p:nvPr/>
        </p:nvSpPr>
        <p:spPr>
          <a:xfrm>
            <a:off x="1053200" y="3353425"/>
            <a:ext cx="162408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Crie um programa que solicite ao usuário uma chave e tente acessar o valor correspondente em um dicionário. Use try e except para tratar o caso de a chave não existir no dicionário.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Crie um programa que define uma classe simples e instancia um objeto dessa classe. Solicite ao usuário um nome de atributo e tente acessar esse atributo no objeto. Use try e except para tratar o caso de o atributo não existir.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db89c13ff_0_31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0db89c13ff_0_31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TRY EXCEPT - Classes de Erros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0db89c13ff_0_31"/>
          <p:cNvSpPr txBox="1"/>
          <p:nvPr/>
        </p:nvSpPr>
        <p:spPr>
          <a:xfrm>
            <a:off x="939200" y="1957150"/>
            <a:ext cx="1646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0db89c13ff_0_31"/>
          <p:cNvSpPr txBox="1"/>
          <p:nvPr/>
        </p:nvSpPr>
        <p:spPr>
          <a:xfrm>
            <a:off x="1080575" y="2074650"/>
            <a:ext cx="16240800" cy="7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Aqui estão algumas das exceções integradas mais comuns em Python que você pode capturar e tratar em um bloco try-except: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ZeroDivisionError: </a:t>
            </a: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Ocorre quando uma tentativa de divisão por zero é feita.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ValueError</a:t>
            </a: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Ocorre quando uma função recebe um argumento com o tipo correto, mas um valor inadequado.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TypeError</a:t>
            </a: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Ocorre quando uma operação é realizada em um tipo de dado incompatível.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IndexError</a:t>
            </a: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Ocorre quando um índice está fora do intervalo em uma sequência (por exemplo, uma lista, tupla ou string).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KeyError</a:t>
            </a: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Ocorre quando uma chave específica não está presente em um dicionário.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FileNotFoundError</a:t>
            </a: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Ocorre quando um arquivo não pode ser encontrado no sistema de arquivos.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IOError</a:t>
            </a: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Ocorre quando ocorre um erro relacionado à operações de entrada/saída (I/O), como falha na leitura ou gravação de um arquivo.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D9BD34"/>
                </a:solidFill>
                <a:latin typeface="Arial"/>
                <a:ea typeface="Arial"/>
                <a:cs typeface="Arial"/>
                <a:sym typeface="Arial"/>
              </a:rPr>
              <a:t>AttributeError</a:t>
            </a: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Ocorre quando uma tentativa é feita para acessar um atributo que não existe.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0db89c13ff_0_31"/>
          <p:cNvSpPr txBox="1"/>
          <p:nvPr/>
        </p:nvSpPr>
        <p:spPr>
          <a:xfrm>
            <a:off x="537700" y="8203800"/>
            <a:ext cx="1436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Essas são apenas algumas das exceções integradas em Python que você pode capturar e tratar em um bloco try-except. Lembre-se de que você também pode criar suas próprias exceções personalizadas para situações específicas do seu código, estendendo a classe 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df27fdfe4_0_18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0df27fdfe4_0_18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0df27fdfe4_0_18"/>
          <p:cNvSpPr txBox="1"/>
          <p:nvPr/>
        </p:nvSpPr>
        <p:spPr>
          <a:xfrm>
            <a:off x="939200" y="1957150"/>
            <a:ext cx="1646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0df27fdfe4_0_18"/>
          <p:cNvSpPr txBox="1"/>
          <p:nvPr/>
        </p:nvSpPr>
        <p:spPr>
          <a:xfrm>
            <a:off x="1167200" y="4348025"/>
            <a:ext cx="162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Faça as atividades anteriores incluindo as classes de exceções que se aplicam aos erros mais específicos de cada caso. 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db89c13ff_0_85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0db89c13ff_0_85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TRY EXCEPT - Exemplo de Uso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0db89c13ff_0_85"/>
          <p:cNvSpPr txBox="1"/>
          <p:nvPr/>
        </p:nvSpPr>
        <p:spPr>
          <a:xfrm>
            <a:off x="3392975" y="3025050"/>
            <a:ext cx="9843900" cy="3955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24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numero = </a:t>
            </a:r>
            <a:r>
              <a:rPr b="0" i="0" lang="en-US" sz="2450" u="none" cap="none" strike="noStrik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450" u="none" cap="none" strike="noStrik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45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"Digite um número: "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24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resultado = </a:t>
            </a:r>
            <a:r>
              <a:rPr b="0" i="0" lang="en-US" sz="245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/ numero</a:t>
            </a:r>
            <a:endParaRPr b="0" i="0" sz="24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50" u="none" cap="none" strike="noStrik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45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"O resultado da divisão é:"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resultado)</a:t>
            </a:r>
            <a:endParaRPr b="0" i="0" sz="24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ZeroDivisionError:</a:t>
            </a:r>
            <a:endParaRPr b="0" i="0" sz="24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50" u="none" cap="none" strike="noStrik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45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"Erro: Divisão por zero não é permitida."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4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ValueError:</a:t>
            </a:r>
            <a:endParaRPr b="0" i="0" sz="245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50" u="none" cap="none" strike="noStrike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45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"Erro: Entrada inválida. Você deve digitar um número."</a:t>
            </a:r>
            <a:r>
              <a:rPr b="0" i="0" lang="en-US" sz="24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4650" u="none" cap="none" strike="noStrike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