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D9BD6-310E-4123-A468-81632EDD42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0EBCB73-4AEB-4D1C-AE07-6AC04CA131A6}">
      <dgm:prSet/>
      <dgm:spPr/>
      <dgm:t>
        <a:bodyPr/>
        <a:lstStyle/>
        <a:p>
          <a:r>
            <a:rPr lang="id-ID"/>
            <a:t>Memecah pengguna dalam role-nya masing-masing, sehingga Administrator bertanggung jawab penuh atas seluruh alur data.</a:t>
          </a:r>
          <a:endParaRPr lang="en-US"/>
        </a:p>
      </dgm:t>
    </dgm:pt>
    <dgm:pt modelId="{20B1D675-1C66-4323-B2E0-C85507787A77}" type="parTrans" cxnId="{69959C50-85D5-43FD-B0C7-B475811F16B1}">
      <dgm:prSet/>
      <dgm:spPr/>
      <dgm:t>
        <a:bodyPr/>
        <a:lstStyle/>
        <a:p>
          <a:endParaRPr lang="en-US"/>
        </a:p>
      </dgm:t>
    </dgm:pt>
    <dgm:pt modelId="{9BBBB35F-3A90-466F-BF16-51A36EC88704}" type="sibTrans" cxnId="{69959C50-85D5-43FD-B0C7-B475811F16B1}">
      <dgm:prSet/>
      <dgm:spPr/>
      <dgm:t>
        <a:bodyPr/>
        <a:lstStyle/>
        <a:p>
          <a:endParaRPr lang="en-US"/>
        </a:p>
      </dgm:t>
    </dgm:pt>
    <dgm:pt modelId="{E5CE388A-EBA9-4EB5-A477-7A311EA82035}">
      <dgm:prSet/>
      <dgm:spPr/>
      <dgm:t>
        <a:bodyPr/>
        <a:lstStyle/>
        <a:p>
          <a:r>
            <a:rPr lang="id-ID"/>
            <a:t>Fungsi validasi untuk melakukan login user.</a:t>
          </a:r>
          <a:endParaRPr lang="en-US"/>
        </a:p>
      </dgm:t>
    </dgm:pt>
    <dgm:pt modelId="{9B770943-46C1-452B-8BD5-06D103FF1189}" type="parTrans" cxnId="{17C9D99F-5328-4188-BC86-547A4E966021}">
      <dgm:prSet/>
      <dgm:spPr/>
      <dgm:t>
        <a:bodyPr/>
        <a:lstStyle/>
        <a:p>
          <a:endParaRPr lang="en-US"/>
        </a:p>
      </dgm:t>
    </dgm:pt>
    <dgm:pt modelId="{23FF57FA-A894-438B-98F8-97D666C59612}" type="sibTrans" cxnId="{17C9D99F-5328-4188-BC86-547A4E966021}">
      <dgm:prSet/>
      <dgm:spPr/>
      <dgm:t>
        <a:bodyPr/>
        <a:lstStyle/>
        <a:p>
          <a:endParaRPr lang="en-US"/>
        </a:p>
      </dgm:t>
    </dgm:pt>
    <dgm:pt modelId="{15B4BA70-6879-4508-8688-4DB0EF2A717B}">
      <dgm:prSet/>
      <dgm:spPr/>
      <dgm:t>
        <a:bodyPr/>
        <a:lstStyle/>
        <a:p>
          <a:r>
            <a:rPr lang="id-ID"/>
            <a:t>Memanfaatkan fitur </a:t>
          </a:r>
          <a:r>
            <a:rPr lang="id-ID" i="1"/>
            <a:t>user interface</a:t>
          </a:r>
          <a:endParaRPr lang="en-US"/>
        </a:p>
      </dgm:t>
    </dgm:pt>
    <dgm:pt modelId="{FC53F18B-EB05-4391-A5C6-571102D4D54C}" type="parTrans" cxnId="{67D6F7D0-EA30-4188-814E-093F889F99C5}">
      <dgm:prSet/>
      <dgm:spPr/>
      <dgm:t>
        <a:bodyPr/>
        <a:lstStyle/>
        <a:p>
          <a:endParaRPr lang="en-US"/>
        </a:p>
      </dgm:t>
    </dgm:pt>
    <dgm:pt modelId="{A1D633DA-A10A-45C0-BA74-32885371979F}" type="sibTrans" cxnId="{67D6F7D0-EA30-4188-814E-093F889F99C5}">
      <dgm:prSet/>
      <dgm:spPr/>
      <dgm:t>
        <a:bodyPr/>
        <a:lstStyle/>
        <a:p>
          <a:endParaRPr lang="en-US"/>
        </a:p>
      </dgm:t>
    </dgm:pt>
    <dgm:pt modelId="{D5EE1993-485C-4001-8F12-5CD22C88ADD3}" type="pres">
      <dgm:prSet presAssocID="{461D9BD6-310E-4123-A468-81632EDD4237}" presName="linear" presStyleCnt="0">
        <dgm:presLayoutVars>
          <dgm:animLvl val="lvl"/>
          <dgm:resizeHandles val="exact"/>
        </dgm:presLayoutVars>
      </dgm:prSet>
      <dgm:spPr/>
    </dgm:pt>
    <dgm:pt modelId="{B54215BC-2827-487C-9B74-D995279DB806}" type="pres">
      <dgm:prSet presAssocID="{D0EBCB73-4AEB-4D1C-AE07-6AC04CA131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626605-541B-4C21-A052-325C5C929E20}" type="pres">
      <dgm:prSet presAssocID="{9BBBB35F-3A90-466F-BF16-51A36EC88704}" presName="spacer" presStyleCnt="0"/>
      <dgm:spPr/>
    </dgm:pt>
    <dgm:pt modelId="{41414EA1-EFA8-4488-BCCB-BA5DD94FC24B}" type="pres">
      <dgm:prSet presAssocID="{E5CE388A-EBA9-4EB5-A477-7A311EA820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CC7635-8F55-43F4-9937-7FD67416094F}" type="pres">
      <dgm:prSet presAssocID="{23FF57FA-A894-438B-98F8-97D666C59612}" presName="spacer" presStyleCnt="0"/>
      <dgm:spPr/>
    </dgm:pt>
    <dgm:pt modelId="{5AEDAB89-7F24-411E-9A7A-CB651967CE83}" type="pres">
      <dgm:prSet presAssocID="{15B4BA70-6879-4508-8688-4DB0EF2A71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5DBF14-F50E-41D7-809A-8FF70A275DCE}" type="presOf" srcId="{15B4BA70-6879-4508-8688-4DB0EF2A717B}" destId="{5AEDAB89-7F24-411E-9A7A-CB651967CE83}" srcOrd="0" destOrd="0" presId="urn:microsoft.com/office/officeart/2005/8/layout/vList2"/>
    <dgm:cxn modelId="{E3976128-5AB0-4057-AB0A-4C78F8BE2292}" type="presOf" srcId="{E5CE388A-EBA9-4EB5-A477-7A311EA82035}" destId="{41414EA1-EFA8-4488-BCCB-BA5DD94FC24B}" srcOrd="0" destOrd="0" presId="urn:microsoft.com/office/officeart/2005/8/layout/vList2"/>
    <dgm:cxn modelId="{69959C50-85D5-43FD-B0C7-B475811F16B1}" srcId="{461D9BD6-310E-4123-A468-81632EDD4237}" destId="{D0EBCB73-4AEB-4D1C-AE07-6AC04CA131A6}" srcOrd="0" destOrd="0" parTransId="{20B1D675-1C66-4323-B2E0-C85507787A77}" sibTransId="{9BBBB35F-3A90-466F-BF16-51A36EC88704}"/>
    <dgm:cxn modelId="{1F2B0C56-8960-4B4D-97EC-3D58B4540C2D}" type="presOf" srcId="{D0EBCB73-4AEB-4D1C-AE07-6AC04CA131A6}" destId="{B54215BC-2827-487C-9B74-D995279DB806}" srcOrd="0" destOrd="0" presId="urn:microsoft.com/office/officeart/2005/8/layout/vList2"/>
    <dgm:cxn modelId="{17C9D99F-5328-4188-BC86-547A4E966021}" srcId="{461D9BD6-310E-4123-A468-81632EDD4237}" destId="{E5CE388A-EBA9-4EB5-A477-7A311EA82035}" srcOrd="1" destOrd="0" parTransId="{9B770943-46C1-452B-8BD5-06D103FF1189}" sibTransId="{23FF57FA-A894-438B-98F8-97D666C59612}"/>
    <dgm:cxn modelId="{67D6F7D0-EA30-4188-814E-093F889F99C5}" srcId="{461D9BD6-310E-4123-A468-81632EDD4237}" destId="{15B4BA70-6879-4508-8688-4DB0EF2A717B}" srcOrd="2" destOrd="0" parTransId="{FC53F18B-EB05-4391-A5C6-571102D4D54C}" sibTransId="{A1D633DA-A10A-45C0-BA74-32885371979F}"/>
    <dgm:cxn modelId="{96B016EE-1700-47B5-A9E4-684F692ED963}" type="presOf" srcId="{461D9BD6-310E-4123-A468-81632EDD4237}" destId="{D5EE1993-485C-4001-8F12-5CD22C88ADD3}" srcOrd="0" destOrd="0" presId="urn:microsoft.com/office/officeart/2005/8/layout/vList2"/>
    <dgm:cxn modelId="{02E02C26-96A4-46C5-BC74-1CC5251A3D07}" type="presParOf" srcId="{D5EE1993-485C-4001-8F12-5CD22C88ADD3}" destId="{B54215BC-2827-487C-9B74-D995279DB806}" srcOrd="0" destOrd="0" presId="urn:microsoft.com/office/officeart/2005/8/layout/vList2"/>
    <dgm:cxn modelId="{B6FF57FF-75B0-43C7-8FBD-23808CECE402}" type="presParOf" srcId="{D5EE1993-485C-4001-8F12-5CD22C88ADD3}" destId="{2F626605-541B-4C21-A052-325C5C929E20}" srcOrd="1" destOrd="0" presId="urn:microsoft.com/office/officeart/2005/8/layout/vList2"/>
    <dgm:cxn modelId="{C575674A-B4C6-49BD-96EA-B0DC2A3925BF}" type="presParOf" srcId="{D5EE1993-485C-4001-8F12-5CD22C88ADD3}" destId="{41414EA1-EFA8-4488-BCCB-BA5DD94FC24B}" srcOrd="2" destOrd="0" presId="urn:microsoft.com/office/officeart/2005/8/layout/vList2"/>
    <dgm:cxn modelId="{FDCD0274-8F9C-438E-A5E7-8EEB020EF5F2}" type="presParOf" srcId="{D5EE1993-485C-4001-8F12-5CD22C88ADD3}" destId="{76CC7635-8F55-43F4-9937-7FD67416094F}" srcOrd="3" destOrd="0" presId="urn:microsoft.com/office/officeart/2005/8/layout/vList2"/>
    <dgm:cxn modelId="{C0095C06-12F0-4D5E-9E53-1FEDA5448717}" type="presParOf" srcId="{D5EE1993-485C-4001-8F12-5CD22C88ADD3}" destId="{5AEDAB89-7F24-411E-9A7A-CB651967CE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215BC-2827-487C-9B74-D995279DB806}">
      <dsp:nvSpPr>
        <dsp:cNvPr id="0" name=""/>
        <dsp:cNvSpPr/>
      </dsp:nvSpPr>
      <dsp:spPr>
        <a:xfrm>
          <a:off x="0" y="728881"/>
          <a:ext cx="6588691" cy="1429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kern="1200"/>
            <a:t>Memecah pengguna dalam role-nya masing-masing, sehingga Administrator bertanggung jawab penuh atas seluruh alur data.</a:t>
          </a:r>
          <a:endParaRPr lang="en-US" sz="2600" kern="1200"/>
        </a:p>
      </dsp:txBody>
      <dsp:txXfrm>
        <a:off x="69794" y="798675"/>
        <a:ext cx="6449103" cy="1290152"/>
      </dsp:txXfrm>
    </dsp:sp>
    <dsp:sp modelId="{41414EA1-EFA8-4488-BCCB-BA5DD94FC24B}">
      <dsp:nvSpPr>
        <dsp:cNvPr id="0" name=""/>
        <dsp:cNvSpPr/>
      </dsp:nvSpPr>
      <dsp:spPr>
        <a:xfrm>
          <a:off x="0" y="2233501"/>
          <a:ext cx="6588691" cy="14297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kern="1200"/>
            <a:t>Fungsi validasi untuk melakukan login user.</a:t>
          </a:r>
          <a:endParaRPr lang="en-US" sz="2600" kern="1200"/>
        </a:p>
      </dsp:txBody>
      <dsp:txXfrm>
        <a:off x="69794" y="2303295"/>
        <a:ext cx="6449103" cy="1290152"/>
      </dsp:txXfrm>
    </dsp:sp>
    <dsp:sp modelId="{5AEDAB89-7F24-411E-9A7A-CB651967CE83}">
      <dsp:nvSpPr>
        <dsp:cNvPr id="0" name=""/>
        <dsp:cNvSpPr/>
      </dsp:nvSpPr>
      <dsp:spPr>
        <a:xfrm>
          <a:off x="0" y="3738121"/>
          <a:ext cx="6588691" cy="14297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kern="1200"/>
            <a:t>Memanfaatkan fitur </a:t>
          </a:r>
          <a:r>
            <a:rPr lang="id-ID" sz="2600" i="1" kern="1200"/>
            <a:t>user interface</a:t>
          </a:r>
          <a:endParaRPr lang="en-US" sz="2600" kern="1200"/>
        </a:p>
      </dsp:txBody>
      <dsp:txXfrm>
        <a:off x="69794" y="3807915"/>
        <a:ext cx="6449103" cy="1290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5FD0-9618-46BD-8074-0EFD62BDF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E3339-52A9-4C4A-846E-ACE7E3C03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7EEC-ED45-4C29-ABCA-C09510CE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37CC-FFF4-4F02-8819-D0E544BF051C}" type="datetimeFigureOut">
              <a:rPr lang="en-ID" smtClean="0"/>
              <a:t>29/04/2020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90A2-DC19-4F4D-ABCB-CBEFD3ED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1C350-8829-407A-9EEA-04E484AD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DAD3-1AF8-4C9F-8BBD-9B4B29D320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96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AE37-E86E-4553-9634-9AC1C47F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11038-AA06-408C-93E9-062E258B9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7E4D-0783-4577-A1E2-88CA5E44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37CC-FFF4-4F02-8819-D0E544BF051C}" type="datetimeFigureOut">
              <a:rPr lang="en-ID" smtClean="0"/>
              <a:t>29/04/2020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DA90-BEC6-4A71-8E65-367809A2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6FA3-0F84-460D-B70C-02A5896F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DAD3-1AF8-4C9F-8BBD-9B4B29D320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60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4BB49-0711-4FBA-AE4B-1AB7111E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77C2A-8A8B-492F-AFC3-84EF7B12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F4F5-D675-4F17-8B6C-C30A6459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37CC-FFF4-4F02-8819-D0E544BF051C}" type="datetimeFigureOut">
              <a:rPr lang="en-ID" smtClean="0"/>
              <a:t>29/04/2020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CD5FB-6DD9-44FA-8C50-4DF79916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95-C893-47AC-A408-CBBDD174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DAD3-1AF8-4C9F-8BBD-9B4B29D320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450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DF8F-8C94-4D4B-8644-CEFE1930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02D7-1B67-4F3E-9D30-38909131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F564D-58CC-498C-8440-01D9BDC2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37CC-FFF4-4F02-8819-D0E544BF051C}" type="datetimeFigureOut">
              <a:rPr lang="en-ID" smtClean="0"/>
              <a:t>29/04/2020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35896-B2FD-4A9B-9571-47727F27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BE67-2AF7-483E-A97B-FE7F57A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DAD3-1AF8-4C9F-8BBD-9B4B29D320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076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6503-1268-4B26-A77D-12B8F52F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A1C28-BFFC-422C-9573-6D3E1C36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FA6C-02EA-4E3D-AF29-90B5DA31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37CC-FFF4-4F02-8819-D0E544BF051C}" type="datetimeFigureOut">
              <a:rPr lang="en-ID" smtClean="0"/>
              <a:t>29/04/2020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0750-1195-49E8-93BA-53773EC3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04EB-120D-41F7-8DCD-DC9EF0D0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DAD3-1AF8-4C9F-8BBD-9B4B29D320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23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E2FC-640A-4424-BB85-394C2044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0B19-DF80-4B00-BCCE-563C75AD7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16ED-78D1-4DEA-B17C-86B3AA0E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733F3-335B-4155-B0F7-50C16797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37CC-FFF4-4F02-8819-D0E544BF051C}" type="datetimeFigureOut">
              <a:rPr lang="en-ID" smtClean="0"/>
              <a:t>29/04/2020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9A67-6768-4C04-BEFB-4F1CE262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898B4-025C-4215-882A-E7C3E44C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DAD3-1AF8-4C9F-8BBD-9B4B29D320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67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2176-4C1B-41D8-9B09-4E75FE90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55EF9-2C49-419A-915C-D05267470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ACB8D-9C54-444F-A356-6F15980C2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58A2C-51F8-4CD6-B41A-B32F923E8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12E28-8A81-4423-B79F-76EF458CC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1269F-BB84-464B-91D0-C03A030B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37CC-FFF4-4F02-8819-D0E544BF051C}" type="datetimeFigureOut">
              <a:rPr lang="en-ID" smtClean="0"/>
              <a:t>29/04/2020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90BED-D81E-4EAE-95D1-12E8B8AA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7F458-2A2A-4DBC-BAC6-A296C957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DAD3-1AF8-4C9F-8BBD-9B4B29D320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801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4A18-F139-4D64-AD67-BD3C7A2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288B4-E346-4D8A-BCC3-3DE210A6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37CC-FFF4-4F02-8819-D0E544BF051C}" type="datetimeFigureOut">
              <a:rPr lang="en-ID" smtClean="0"/>
              <a:t>29/04/2020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F5A23-977E-460A-8A4F-A6983921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37E3A-1FCF-47B0-A8A2-69D81B0C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DAD3-1AF8-4C9F-8BBD-9B4B29D320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838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9DA49-BA9C-4B5C-821E-82B462D9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37CC-FFF4-4F02-8819-D0E544BF051C}" type="datetimeFigureOut">
              <a:rPr lang="en-ID" smtClean="0"/>
              <a:t>29/04/2020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B8308-46AC-48F9-B31B-E5AB10B0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4184-DF3F-4AFA-9EC2-69FB9144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DAD3-1AF8-4C9F-8BBD-9B4B29D320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506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4728-CDF9-42CF-98B2-A9AB9944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A381-C165-487A-96E3-DA016CF6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345E1-95DF-4EFD-A3C7-AED7AF50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26BAD-1AFD-4869-802B-0B4763D0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37CC-FFF4-4F02-8819-D0E544BF051C}" type="datetimeFigureOut">
              <a:rPr lang="en-ID" smtClean="0"/>
              <a:t>29/04/2020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BACFA-91EA-4266-9E07-04C9F482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05073-57AC-45B4-8ACA-A5EE60CF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DAD3-1AF8-4C9F-8BBD-9B4B29D320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172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697C-241E-44A0-9480-999415C7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4A233-DB82-45B8-A045-67C1FA549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531E5-27BD-4707-A434-2350DDBD7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659E-1441-46F3-8788-67A464FB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37CC-FFF4-4F02-8819-D0E544BF051C}" type="datetimeFigureOut">
              <a:rPr lang="en-ID" smtClean="0"/>
              <a:t>29/04/2020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E2AB8-A20C-4D15-8096-289CCD2E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7496-1F85-4789-BDBD-BBB7B7A2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DAD3-1AF8-4C9F-8BBD-9B4B29D320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42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B0D4F-5C83-42DB-A861-F983461B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8CA4-4525-41CE-96E7-EAC44A8C4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4B3B-4E44-4AE9-B878-0129001D0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37CC-FFF4-4F02-8819-D0E544BF051C}" type="datetimeFigureOut">
              <a:rPr lang="en-ID" smtClean="0"/>
              <a:t>29/04/2020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FF03-7D98-4A54-9BBA-91D9348D0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ED49-80B6-4A11-8F24-B7AD8E92A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DAD3-1AF8-4C9F-8BBD-9B4B29D320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06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01752-9870-4E97-865F-FF6568C32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id-ID" sz="3800" b="1"/>
              <a:t>Laporan Tugas Besar</a:t>
            </a:r>
            <a:br>
              <a:rPr lang="en-ID" sz="3800"/>
            </a:br>
            <a:r>
              <a:rPr lang="id-ID" sz="3800" b="1"/>
              <a:t>IF-929 / </a:t>
            </a:r>
            <a:r>
              <a:rPr lang="id-ID" sz="3800" b="1" err="1"/>
              <a:t>Advanced</a:t>
            </a:r>
            <a:r>
              <a:rPr lang="id-ID" sz="3800" b="1"/>
              <a:t> Java </a:t>
            </a:r>
            <a:r>
              <a:rPr lang="id-ID" sz="3800" b="1" err="1"/>
              <a:t>Technolog</a:t>
            </a:r>
            <a:r>
              <a:rPr lang="en-ID" sz="3800" b="1"/>
              <a:t>y</a:t>
            </a:r>
            <a:endParaRPr lang="en-ID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1A510-00BD-4A6B-9ECB-8FE6D14AF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ID" sz="2000"/>
              <a:t>1117002 / Dionisius Pratama</a:t>
            </a:r>
          </a:p>
          <a:p>
            <a:pPr algn="l"/>
            <a:r>
              <a:rPr lang="en-ID" sz="2000"/>
              <a:t>1117019 / Richard </a:t>
            </a:r>
            <a:r>
              <a:rPr lang="en-ID" sz="2000" err="1"/>
              <a:t>Denilson</a:t>
            </a:r>
            <a:endParaRPr lang="en-ID" sz="2000"/>
          </a:p>
          <a:p>
            <a:pPr algn="l"/>
            <a:r>
              <a:rPr lang="en-ID" sz="2000"/>
              <a:t>1117022 / </a:t>
            </a:r>
            <a:r>
              <a:rPr lang="en-ID" sz="2000" err="1"/>
              <a:t>Irvandi</a:t>
            </a:r>
            <a:r>
              <a:rPr lang="en-ID" sz="2000"/>
              <a:t> Gian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43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8090-D8A6-4473-819A-242F678B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526-E972-4498-8B04-EB761837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Katalog</a:t>
            </a:r>
            <a:r>
              <a:rPr lang="en-ID" dirty="0"/>
              <a:t> API dan collection Postman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 pada 1 folder .zip </a:t>
            </a:r>
            <a:r>
              <a:rPr lang="en-ID" dirty="0" err="1"/>
              <a:t>ini</a:t>
            </a:r>
            <a:r>
              <a:rPr lang="en-ID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976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A6D40-2E7E-47DC-B669-F5D9D3AF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D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5EBC-A9F6-4875-9B89-474EEDC3D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D" sz="2200">
                <a:solidFill>
                  <a:srgbClr val="000000"/>
                </a:solidFill>
              </a:rPr>
              <a:t>M</a:t>
            </a:r>
            <a:r>
              <a:rPr lang="id-ID" sz="2200">
                <a:solidFill>
                  <a:srgbClr val="000000"/>
                </a:solidFill>
              </a:rPr>
              <a:t>uncul kebutuhan komunikasi antar </a:t>
            </a:r>
            <a:r>
              <a:rPr lang="id-ID" sz="2200" i="1">
                <a:solidFill>
                  <a:srgbClr val="000000"/>
                </a:solidFill>
              </a:rPr>
              <a:t>platform</a:t>
            </a:r>
            <a:r>
              <a:rPr lang="id-ID" sz="2200">
                <a:solidFill>
                  <a:srgbClr val="000000"/>
                </a:solidFill>
              </a:rPr>
              <a:t> yang mudah diakses dan dijalankan antara banyak aplikasi</a:t>
            </a:r>
            <a:r>
              <a:rPr lang="en-ID" sz="2200">
                <a:solidFill>
                  <a:srgbClr val="000000"/>
                </a:solidFill>
              </a:rPr>
              <a:t>.</a:t>
            </a:r>
          </a:p>
          <a:p>
            <a:r>
              <a:rPr lang="en-ID" sz="2200">
                <a:solidFill>
                  <a:srgbClr val="000000"/>
                </a:solidFill>
              </a:rPr>
              <a:t>M</a:t>
            </a:r>
            <a:r>
              <a:rPr lang="id-ID" sz="2200">
                <a:solidFill>
                  <a:srgbClr val="000000"/>
                </a:solidFill>
              </a:rPr>
              <a:t>uncul konsep API (</a:t>
            </a:r>
            <a:r>
              <a:rPr lang="id-ID" sz="2200" i="1">
                <a:solidFill>
                  <a:srgbClr val="000000"/>
                </a:solidFill>
              </a:rPr>
              <a:t>Application Programming Interface</a:t>
            </a:r>
            <a:r>
              <a:rPr lang="id-ID" sz="2200">
                <a:solidFill>
                  <a:srgbClr val="000000"/>
                </a:solidFill>
              </a:rPr>
              <a:t>), yang memungkinkan developer untuk mengintegrasikan dua atau lebih bagian dari aplikasi atau dengan aplikasi yang berbeda secara bersamaan</a:t>
            </a:r>
            <a:r>
              <a:rPr lang="en-ID" sz="2200">
                <a:solidFill>
                  <a:srgbClr val="000000"/>
                </a:solidFill>
              </a:rPr>
              <a:t>.</a:t>
            </a:r>
          </a:p>
          <a:p>
            <a:r>
              <a:rPr lang="id-ID" sz="2200">
                <a:solidFill>
                  <a:srgbClr val="000000"/>
                </a:solidFill>
              </a:rPr>
              <a:t>Dalam tugas besar ini, untuk memenuhi </a:t>
            </a:r>
            <a:r>
              <a:rPr lang="id-ID" sz="2200" i="1">
                <a:solidFill>
                  <a:srgbClr val="000000"/>
                </a:solidFill>
              </a:rPr>
              <a:t>backend</a:t>
            </a:r>
            <a:r>
              <a:rPr lang="id-ID" sz="2200">
                <a:solidFill>
                  <a:srgbClr val="000000"/>
                </a:solidFill>
              </a:rPr>
              <a:t> API dibangun menggunakan bantuan </a:t>
            </a:r>
            <a:r>
              <a:rPr lang="id-ID" sz="2200" i="1">
                <a:solidFill>
                  <a:srgbClr val="000000"/>
                </a:solidFill>
              </a:rPr>
              <a:t>framework</a:t>
            </a:r>
            <a:r>
              <a:rPr lang="id-ID" sz="2200">
                <a:solidFill>
                  <a:srgbClr val="000000"/>
                </a:solidFill>
              </a:rPr>
              <a:t> Spring yang berbasis bahasa pemrograman Jav</a:t>
            </a:r>
            <a:endParaRPr lang="en-ID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0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B6FAFD-2B7C-498F-8A91-09CAE23B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D">
                <a:solidFill>
                  <a:srgbClr val="FFFFFF"/>
                </a:solidFill>
              </a:rPr>
              <a:t>Identifikasi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F96C-E523-4202-B528-EA2B98DA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id-ID" sz="2400"/>
              <a:t>Manajemen rumah sakit memerlukan sebuah sistem di mana alur transaksi data dapat dikendalikan dan di-</a:t>
            </a:r>
            <a:r>
              <a:rPr lang="id-ID" sz="2400" i="1"/>
              <a:t>track</a:t>
            </a:r>
            <a:r>
              <a:rPr lang="id-ID" sz="2400"/>
              <a:t> dengan baik</a:t>
            </a:r>
            <a:r>
              <a:rPr lang="en-ID" sz="2400"/>
              <a:t>.</a:t>
            </a:r>
          </a:p>
          <a:p>
            <a:r>
              <a:rPr lang="id-ID" sz="2400"/>
              <a:t>Mengelola rekam data medis dianggap cukup kompleks karena banyak melibatkan entitas data, seperti pasien, dokter, obat, riwayat kunjungan, dan sebagainya. </a:t>
            </a:r>
            <a:endParaRPr lang="en-ID" sz="2400"/>
          </a:p>
          <a:p>
            <a:r>
              <a:rPr lang="id-ID" sz="2400"/>
              <a:t>Hubungan antarentitas tersebut harus dipastikan terdefinisi dengan baik, sehingga integritas data dapat dijaga, dan data yang dihasilkan dapat berguna bagi penggunanya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364917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D40A-B733-422E-B4B0-9919545F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D" sz="4800">
                <a:solidFill>
                  <a:schemeClr val="bg1"/>
                </a:solidFill>
              </a:rPr>
              <a:t>Batasan Masalah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7368C4-BA03-4BBD-8CF2-C457BFD8B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18785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01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04514-8648-47FD-8CB4-908526B3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13AB8A2-3AA9-4FFA-9A0E-291013124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202908"/>
              </p:ext>
            </p:extLst>
          </p:nvPr>
        </p:nvGraphicFramePr>
        <p:xfrm>
          <a:off x="4397340" y="626724"/>
          <a:ext cx="7510408" cy="580490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545960">
                  <a:extLst>
                    <a:ext uri="{9D8B030D-6E8A-4147-A177-3AD203B41FA5}">
                      <a16:colId xmlns:a16="http://schemas.microsoft.com/office/drawing/2014/main" val="2419594511"/>
                    </a:ext>
                  </a:extLst>
                </a:gridCol>
                <a:gridCol w="2371625">
                  <a:extLst>
                    <a:ext uri="{9D8B030D-6E8A-4147-A177-3AD203B41FA5}">
                      <a16:colId xmlns:a16="http://schemas.microsoft.com/office/drawing/2014/main" val="1887453858"/>
                    </a:ext>
                  </a:extLst>
                </a:gridCol>
                <a:gridCol w="4592823">
                  <a:extLst>
                    <a:ext uri="{9D8B030D-6E8A-4147-A177-3AD203B41FA5}">
                      <a16:colId xmlns:a16="http://schemas.microsoft.com/office/drawing/2014/main" val="2628059938"/>
                    </a:ext>
                  </a:extLst>
                </a:gridCol>
              </a:tblGrid>
              <a:tr h="354656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u="none" strike="noStrike">
                          <a:effectLst/>
                        </a:rPr>
                        <a:t>No.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/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u="none" strike="noStrike">
                          <a:effectLst/>
                        </a:rPr>
                        <a:t>Nama Fitur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/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u="none" strike="noStrike">
                          <a:effectLst/>
                        </a:rPr>
                        <a:t>Keterangan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/>
                </a:tc>
                <a:extLst>
                  <a:ext uri="{0D108BD9-81ED-4DB2-BD59-A6C34878D82A}">
                    <a16:rowId xmlns:a16="http://schemas.microsoft.com/office/drawing/2014/main" val="1151745630"/>
                  </a:ext>
                </a:extLst>
              </a:tr>
              <a:tr h="644989">
                <a:tc>
                  <a:txBody>
                    <a:bodyPr/>
                    <a:lstStyle/>
                    <a:p>
                      <a:pPr marL="0" marR="0" algn="just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1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Patient management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Mengelola data pasien dan melakukan operasi CRUD pada table database terkait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/>
                </a:tc>
                <a:extLst>
                  <a:ext uri="{0D108BD9-81ED-4DB2-BD59-A6C34878D82A}">
                    <a16:rowId xmlns:a16="http://schemas.microsoft.com/office/drawing/2014/main" val="2230060367"/>
                  </a:ext>
                </a:extLst>
              </a:tr>
              <a:tr h="644989">
                <a:tc>
                  <a:txBody>
                    <a:bodyPr/>
                    <a:lstStyle/>
                    <a:p>
                      <a:pPr marL="0" marR="0" algn="just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2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Medical staff management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Mengelola data staf medis dan melakukan operasi CRUD pada table database terkait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/>
                </a:tc>
                <a:extLst>
                  <a:ext uri="{0D108BD9-81ED-4DB2-BD59-A6C34878D82A}">
                    <a16:rowId xmlns:a16="http://schemas.microsoft.com/office/drawing/2014/main" val="1811530483"/>
                  </a:ext>
                </a:extLst>
              </a:tr>
              <a:tr h="935321">
                <a:tc>
                  <a:txBody>
                    <a:bodyPr/>
                    <a:lstStyle/>
                    <a:p>
                      <a:pPr marL="0" marR="0" algn="just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3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Disease management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Mengelola data penyakit yang dapat/sudah ditangani rumah sakit dan melakukan operasi CRUD pada table database terkait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/>
                </a:tc>
                <a:extLst>
                  <a:ext uri="{0D108BD9-81ED-4DB2-BD59-A6C34878D82A}">
                    <a16:rowId xmlns:a16="http://schemas.microsoft.com/office/drawing/2014/main" val="31554789"/>
                  </a:ext>
                </a:extLst>
              </a:tr>
              <a:tr h="644989">
                <a:tc>
                  <a:txBody>
                    <a:bodyPr/>
                    <a:lstStyle/>
                    <a:p>
                      <a:pPr marL="0" marR="0" algn="just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4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Medicine data management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Mengelola data obat yang dimiliki rumah sakit dan melakukan operasi CRUD pada table database terkait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/>
                </a:tc>
                <a:extLst>
                  <a:ext uri="{0D108BD9-81ED-4DB2-BD59-A6C34878D82A}">
                    <a16:rowId xmlns:a16="http://schemas.microsoft.com/office/drawing/2014/main" val="1476268929"/>
                  </a:ext>
                </a:extLst>
              </a:tr>
              <a:tr h="644989">
                <a:tc>
                  <a:txBody>
                    <a:bodyPr/>
                    <a:lstStyle/>
                    <a:p>
                      <a:pPr marL="0" marR="0" algn="just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5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Medical record management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Mengelola data rekam medis pasien dan melakukan operasi CRUD pada table database terkait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/>
                </a:tc>
                <a:extLst>
                  <a:ext uri="{0D108BD9-81ED-4DB2-BD59-A6C34878D82A}">
                    <a16:rowId xmlns:a16="http://schemas.microsoft.com/office/drawing/2014/main" val="3112351359"/>
                  </a:ext>
                </a:extLst>
              </a:tr>
              <a:tr h="644989">
                <a:tc>
                  <a:txBody>
                    <a:bodyPr/>
                    <a:lstStyle/>
                    <a:p>
                      <a:pPr marL="0" marR="0" algn="just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6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Medicine list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Mengelola data obat yang masuk ke rekam medis pasien dan melakukan operasi CRUD pada table database terkait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/>
                </a:tc>
                <a:extLst>
                  <a:ext uri="{0D108BD9-81ED-4DB2-BD59-A6C34878D82A}">
                    <a16:rowId xmlns:a16="http://schemas.microsoft.com/office/drawing/2014/main" val="3963980114"/>
                  </a:ext>
                </a:extLst>
              </a:tr>
              <a:tr h="644989">
                <a:tc>
                  <a:txBody>
                    <a:bodyPr/>
                    <a:lstStyle/>
                    <a:p>
                      <a:pPr marL="0" marR="0" algn="just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7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Appointment management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Mengelola data perjanjian antara pasien dan dokter serta melakukan operasi CRUD pada table database terkait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/>
                </a:tc>
                <a:extLst>
                  <a:ext uri="{0D108BD9-81ED-4DB2-BD59-A6C34878D82A}">
                    <a16:rowId xmlns:a16="http://schemas.microsoft.com/office/drawing/2014/main" val="470799659"/>
                  </a:ext>
                </a:extLst>
              </a:tr>
              <a:tr h="644989">
                <a:tc>
                  <a:txBody>
                    <a:bodyPr/>
                    <a:lstStyle/>
                    <a:p>
                      <a:pPr marL="0" marR="0" algn="just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>
                          <a:effectLst/>
                        </a:rPr>
                        <a:t>8</a:t>
                      </a:r>
                      <a:endParaRPr lang="id-ID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effectLst/>
                        </a:rPr>
                        <a:t>Schedule management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 anchor="ctr"/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u="none" strike="noStrike" dirty="0">
                          <a:effectLst/>
                        </a:rPr>
                        <a:t>Mengelola data jadwal </a:t>
                      </a:r>
                      <a:r>
                        <a:rPr lang="id-ID" sz="1200" b="0" u="none" strike="noStrike" dirty="0" err="1">
                          <a:effectLst/>
                        </a:rPr>
                        <a:t>availability</a:t>
                      </a:r>
                      <a:r>
                        <a:rPr lang="id-ID" sz="1200" b="0" u="none" strike="noStrike" dirty="0">
                          <a:effectLst/>
                        </a:rPr>
                        <a:t> dokter serta melakukan operasi CRUD pada </a:t>
                      </a:r>
                      <a:r>
                        <a:rPr lang="id-ID" sz="1200" b="0" u="none" strike="noStrike" dirty="0" err="1">
                          <a:effectLst/>
                        </a:rPr>
                        <a:t>table</a:t>
                      </a:r>
                      <a:r>
                        <a:rPr lang="id-ID" sz="1200" b="0" u="none" strike="noStrike" dirty="0">
                          <a:effectLst/>
                        </a:rPr>
                        <a:t> </a:t>
                      </a:r>
                      <a:r>
                        <a:rPr lang="id-ID" sz="1200" b="0" u="none" strike="noStrike" dirty="0" err="1">
                          <a:effectLst/>
                        </a:rPr>
                        <a:t>database</a:t>
                      </a:r>
                      <a:r>
                        <a:rPr lang="id-ID" sz="1200" b="0" u="none" strike="noStrike" dirty="0">
                          <a:effectLst/>
                        </a:rPr>
                        <a:t> terkait</a:t>
                      </a:r>
                      <a:endParaRPr lang="id-ID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5" marR="72155" marT="10021" marB="0"/>
                </a:tc>
                <a:extLst>
                  <a:ext uri="{0D108BD9-81ED-4DB2-BD59-A6C34878D82A}">
                    <a16:rowId xmlns:a16="http://schemas.microsoft.com/office/drawing/2014/main" val="149924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34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723A-9F67-4E20-AD57-148106CE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D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5C6B-C494-4220-AF2D-F79C9E0A6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ID" sz="2400" dirty="0"/>
              <a:t>B</a:t>
            </a:r>
            <a:r>
              <a:rPr lang="id-ID" sz="2400" dirty="0" err="1"/>
              <a:t>erjalan</a:t>
            </a:r>
            <a:r>
              <a:rPr lang="id-ID" sz="2400" dirty="0"/>
              <a:t> di </a:t>
            </a:r>
            <a:r>
              <a:rPr lang="id-ID" sz="2400" i="1" dirty="0" err="1"/>
              <a:t>cloud</a:t>
            </a:r>
            <a:r>
              <a:rPr lang="en-ID" sz="2400" i="1" dirty="0"/>
              <a:t>, </a:t>
            </a:r>
            <a:r>
              <a:rPr lang="id-ID" sz="2400" dirty="0"/>
              <a:t>mengakses </a:t>
            </a:r>
            <a:r>
              <a:rPr lang="id-ID" sz="2400" i="1" dirty="0" err="1"/>
              <a:t>instance</a:t>
            </a:r>
            <a:endParaRPr lang="en-ID" sz="2400" i="1" dirty="0"/>
          </a:p>
          <a:p>
            <a:r>
              <a:rPr lang="en-ID" sz="2400" dirty="0"/>
              <a:t>M</a:t>
            </a:r>
            <a:r>
              <a:rPr lang="id-ID" sz="2400" dirty="0" err="1"/>
              <a:t>enggunakan</a:t>
            </a:r>
            <a:r>
              <a:rPr lang="id-ID" sz="2400" dirty="0"/>
              <a:t> 1 </a:t>
            </a:r>
            <a:r>
              <a:rPr lang="id-ID" sz="2400" i="1" dirty="0"/>
              <a:t>super </a:t>
            </a:r>
            <a:r>
              <a:rPr lang="id-ID" sz="2400" i="1" dirty="0" err="1"/>
              <a:t>user</a:t>
            </a:r>
            <a:r>
              <a:rPr lang="id-ID" sz="2400" dirty="0"/>
              <a:t> yang berperan sebagai administrator untuk mengurus semua transaksi dan lalu lintas data yang ada di dalam sistem</a:t>
            </a:r>
            <a:r>
              <a:rPr lang="en-ID" sz="2400" dirty="0"/>
              <a:t>: </a:t>
            </a:r>
            <a:r>
              <a:rPr lang="id-ID" sz="2400" dirty="0"/>
              <a:t>operasi </a:t>
            </a:r>
            <a:r>
              <a:rPr lang="id-ID" sz="2400" i="1" dirty="0" err="1"/>
              <a:t>create</a:t>
            </a:r>
            <a:r>
              <a:rPr lang="id-ID" sz="2400" i="1" dirty="0"/>
              <a:t>, </a:t>
            </a:r>
            <a:r>
              <a:rPr lang="id-ID" sz="2400" i="1" dirty="0" err="1"/>
              <a:t>update</a:t>
            </a:r>
            <a:r>
              <a:rPr lang="id-ID" sz="2400" i="1" dirty="0"/>
              <a:t>, </a:t>
            </a:r>
            <a:r>
              <a:rPr lang="id-ID" sz="2400" i="1" dirty="0" err="1"/>
              <a:t>insert</a:t>
            </a:r>
            <a:r>
              <a:rPr lang="id-ID" sz="2400" i="1" dirty="0"/>
              <a:t>, </a:t>
            </a:r>
            <a:r>
              <a:rPr lang="id-ID" sz="2400" i="1" dirty="0" err="1"/>
              <a:t>delete</a:t>
            </a:r>
            <a:r>
              <a:rPr lang="id-ID" sz="2400" dirty="0"/>
              <a:t> (CRUD) di semua tabel </a:t>
            </a:r>
            <a:r>
              <a:rPr lang="id-ID" sz="2400" dirty="0" err="1"/>
              <a:t>database</a:t>
            </a:r>
            <a:r>
              <a:rPr lang="id-ID" sz="2400" dirty="0"/>
              <a:t>. </a:t>
            </a:r>
            <a:endParaRPr lang="en-ID" sz="2400" dirty="0"/>
          </a:p>
          <a:p>
            <a:r>
              <a:rPr lang="en-ID" sz="2400" dirty="0"/>
              <a:t>D</a:t>
            </a:r>
            <a:r>
              <a:rPr lang="id-ID" sz="2400" dirty="0" err="1"/>
              <a:t>atabase</a:t>
            </a:r>
            <a:r>
              <a:rPr lang="id-ID" sz="2400" dirty="0"/>
              <a:t> yang digunakan adalah </a:t>
            </a:r>
            <a:r>
              <a:rPr lang="id-ID" sz="2400" dirty="0" err="1"/>
              <a:t>MySQL</a:t>
            </a:r>
            <a:r>
              <a:rPr lang="id-ID" sz="2400" dirty="0"/>
              <a:t> yang </a:t>
            </a:r>
            <a:r>
              <a:rPr lang="id-ID" sz="2400" dirty="0" err="1"/>
              <a:t>di-</a:t>
            </a:r>
            <a:r>
              <a:rPr lang="id-ID" sz="2400" i="1" dirty="0" err="1"/>
              <a:t>deploy</a:t>
            </a:r>
            <a:r>
              <a:rPr lang="id-ID" sz="2400" dirty="0"/>
              <a:t> ke </a:t>
            </a:r>
            <a:r>
              <a:rPr lang="id-ID" sz="2400" i="1" dirty="0" err="1"/>
              <a:t>cloud</a:t>
            </a:r>
            <a:r>
              <a:rPr lang="id-ID" sz="2400" dirty="0"/>
              <a:t> menggunakan bantuan </a:t>
            </a:r>
            <a:r>
              <a:rPr lang="en-ID" sz="2400" i="1" dirty="0"/>
              <a:t>instance</a:t>
            </a:r>
            <a:r>
              <a:rPr lang="en-ID" sz="2400" dirty="0"/>
              <a:t> </a:t>
            </a:r>
            <a:r>
              <a:rPr lang="id-ID" sz="2400" dirty="0" err="1"/>
              <a:t>Amazon</a:t>
            </a:r>
            <a:r>
              <a:rPr lang="id-ID" sz="2400" dirty="0"/>
              <a:t> Web Service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Keterangan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lengkap</a:t>
            </a:r>
            <a:r>
              <a:rPr lang="en-ID" sz="2400" dirty="0"/>
              <a:t> pada </a:t>
            </a:r>
            <a:r>
              <a:rPr lang="en-ID" sz="2400" dirty="0" err="1"/>
              <a:t>dokumen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14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C8F81B-247C-4BBE-B1EB-87BB33C8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67877-4298-42AD-981F-E9459669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46" y="640081"/>
            <a:ext cx="6274590" cy="384924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9B4D-398B-425F-ABF9-DDA38CA4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46" y="4627755"/>
            <a:ext cx="6274590" cy="159016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User: administrator,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CRUD di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table.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D26E995F-759B-4453-80B6-14AEE1326CE7}"/>
              </a:ext>
            </a:extLst>
          </p:cNvPr>
          <p:cNvPicPr/>
          <p:nvPr/>
        </p:nvPicPr>
        <p:blipFill rotWithShape="1">
          <a:blip r:embed="rId2"/>
          <a:srcRect t="1258" r="-2" b="-2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8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651BC7-AB41-4017-8071-13676E9C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905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0ED6F-1BC2-46A7-87DB-CE707940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ID" sz="4000" dirty="0">
                <a:solidFill>
                  <a:schemeClr val="bg1"/>
                </a:solidFill>
              </a:rPr>
              <a:t>Activity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A68EB0-9DA1-4F23-A0BD-F35303D7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User: administrator, </a:t>
            </a:r>
            <a:r>
              <a:rPr lang="en-US" sz="2400" dirty="0" err="1">
                <a:solidFill>
                  <a:schemeClr val="bg1"/>
                </a:solidFill>
              </a:rPr>
              <a:t>melakukan</a:t>
            </a:r>
            <a:r>
              <a:rPr lang="en-US" sz="2400" dirty="0">
                <a:solidFill>
                  <a:schemeClr val="bg1"/>
                </a:solidFill>
              </a:rPr>
              <a:t> CRUD di </a:t>
            </a:r>
            <a:r>
              <a:rPr lang="en-US" sz="2400" dirty="0" err="1">
                <a:solidFill>
                  <a:schemeClr val="bg1"/>
                </a:solidFill>
              </a:rPr>
              <a:t>semua</a:t>
            </a:r>
            <a:r>
              <a:rPr lang="en-US" sz="2400" dirty="0">
                <a:solidFill>
                  <a:schemeClr val="bg1"/>
                </a:solidFill>
              </a:rPr>
              <a:t> table.</a:t>
            </a:r>
          </a:p>
          <a:p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11FA66E5-4E10-4125-91BA-F5C4FF5CC6A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70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430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68A4-4E06-4761-AC29-4C749207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dirty="0"/>
              <a:t>Database 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DEEB-0F12-4D61-8A11-1522D5A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ID" sz="2000" dirty="0"/>
              <a:t>Database </a:t>
            </a:r>
            <a:r>
              <a:rPr lang="en-ID" sz="2000" dirty="0" err="1"/>
              <a:t>menggunakan</a:t>
            </a:r>
            <a:r>
              <a:rPr lang="en-ID" sz="2000" dirty="0"/>
              <a:t> MySQL.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6DB28431-060F-4F35-86AF-136D8131830A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4446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Laporan Tugas Besar IF-929 / Advanced Java Technology</vt:lpstr>
      <vt:lpstr>Latar Belakang</vt:lpstr>
      <vt:lpstr>Identifikasi Masalah</vt:lpstr>
      <vt:lpstr>Batasan Masalah</vt:lpstr>
      <vt:lpstr>Features</vt:lpstr>
      <vt:lpstr>System Analysis</vt:lpstr>
      <vt:lpstr>Use Case Diagram</vt:lpstr>
      <vt:lpstr>Activity Diagram</vt:lpstr>
      <vt:lpstr>Database Entity Relationship Diagram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Tugas Besar IF-929 / Advanced Java Technology</dc:title>
  <dc:creator>Dionisius Pratama</dc:creator>
  <cp:lastModifiedBy>Dionisius Pratama</cp:lastModifiedBy>
  <cp:revision>3</cp:revision>
  <dcterms:created xsi:type="dcterms:W3CDTF">2020-04-29T08:38:10Z</dcterms:created>
  <dcterms:modified xsi:type="dcterms:W3CDTF">2020-04-29T08:38:51Z</dcterms:modified>
</cp:coreProperties>
</file>