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E42E2-E1DB-4BBD-9421-CB944607C030}" v="3" dt="2025-01-07T03:25:50.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94660"/>
  </p:normalViewPr>
  <p:slideViewPr>
    <p:cSldViewPr snapToGrid="0">
      <p:cViewPr varScale="1">
        <p:scale>
          <a:sx n="55" d="100"/>
          <a:sy n="55" d="100"/>
        </p:scale>
        <p:origin x="104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onne Romaine Das DCruz" userId="0550bd016254587d" providerId="LiveId" clId="{2A1E42E2-E1DB-4BBD-9421-CB944607C030}"/>
    <pc:docChg chg="undo custSel addSld delSld modSld">
      <pc:chgData name="Dionne Romaine Das DCruz" userId="0550bd016254587d" providerId="LiveId" clId="{2A1E42E2-E1DB-4BBD-9421-CB944607C030}" dt="2025-01-07T05:06:50.113" v="2506" actId="2696"/>
      <pc:docMkLst>
        <pc:docMk/>
      </pc:docMkLst>
      <pc:sldChg chg="modSp mod">
        <pc:chgData name="Dionne Romaine Das DCruz" userId="0550bd016254587d" providerId="LiveId" clId="{2A1E42E2-E1DB-4BBD-9421-CB944607C030}" dt="2025-01-07T02:19:01.015" v="92" actId="20577"/>
        <pc:sldMkLst>
          <pc:docMk/>
          <pc:sldMk cId="1168479481" sldId="257"/>
        </pc:sldMkLst>
        <pc:graphicFrameChg chg="modGraphic">
          <ac:chgData name="Dionne Romaine Das DCruz" userId="0550bd016254587d" providerId="LiveId" clId="{2A1E42E2-E1DB-4BBD-9421-CB944607C030}" dt="2025-01-07T02:19:01.015" v="92" actId="20577"/>
          <ac:graphicFrameMkLst>
            <pc:docMk/>
            <pc:sldMk cId="1168479481" sldId="257"/>
            <ac:graphicFrameMk id="7" creationId="{11500E9F-D1C3-3818-D80B-005D3D3CE3F0}"/>
          </ac:graphicFrameMkLst>
        </pc:graphicFrameChg>
      </pc:sldChg>
      <pc:sldChg chg="modSp del mod">
        <pc:chgData name="Dionne Romaine Das DCruz" userId="0550bd016254587d" providerId="LiveId" clId="{2A1E42E2-E1DB-4BBD-9421-CB944607C030}" dt="2025-01-07T05:06:50.113" v="2506" actId="2696"/>
        <pc:sldMkLst>
          <pc:docMk/>
          <pc:sldMk cId="2349128174" sldId="258"/>
        </pc:sldMkLst>
        <pc:spChg chg="mod">
          <ac:chgData name="Dionne Romaine Das DCruz" userId="0550bd016254587d" providerId="LiveId" clId="{2A1E42E2-E1DB-4BBD-9421-CB944607C030}" dt="2025-01-07T02:31:46.950" v="118" actId="20577"/>
          <ac:spMkLst>
            <pc:docMk/>
            <pc:sldMk cId="2349128174" sldId="258"/>
            <ac:spMk id="2" creationId="{A0CBDBF7-87C4-DC64-AD83-7203F0CEF00F}"/>
          </ac:spMkLst>
        </pc:spChg>
        <pc:spChg chg="mod">
          <ac:chgData name="Dionne Romaine Das DCruz" userId="0550bd016254587d" providerId="LiveId" clId="{2A1E42E2-E1DB-4BBD-9421-CB944607C030}" dt="2025-01-07T02:14:19.158" v="89" actId="20577"/>
          <ac:spMkLst>
            <pc:docMk/>
            <pc:sldMk cId="2349128174" sldId="258"/>
            <ac:spMk id="3" creationId="{72D67D47-9FF7-3AD1-D71E-8282136A0606}"/>
          </ac:spMkLst>
        </pc:spChg>
      </pc:sldChg>
      <pc:sldChg chg="addSp modSp add del mod">
        <pc:chgData name="Dionne Romaine Das DCruz" userId="0550bd016254587d" providerId="LiveId" clId="{2A1E42E2-E1DB-4BBD-9421-CB944607C030}" dt="2025-01-07T05:06:46.376" v="2505" actId="2696"/>
        <pc:sldMkLst>
          <pc:docMk/>
          <pc:sldMk cId="864060367" sldId="259"/>
        </pc:sldMkLst>
        <pc:spChg chg="mod">
          <ac:chgData name="Dionne Romaine Das DCruz" userId="0550bd016254587d" providerId="LiveId" clId="{2A1E42E2-E1DB-4BBD-9421-CB944607C030}" dt="2025-01-07T03:08:32.966" v="283" actId="1036"/>
          <ac:spMkLst>
            <pc:docMk/>
            <pc:sldMk cId="864060367" sldId="259"/>
            <ac:spMk id="3" creationId="{35435275-7E42-4CAD-CE4E-85F597230163}"/>
          </ac:spMkLst>
        </pc:spChg>
        <pc:spChg chg="add mod">
          <ac:chgData name="Dionne Romaine Das DCruz" userId="0550bd016254587d" providerId="LiveId" clId="{2A1E42E2-E1DB-4BBD-9421-CB944607C030}" dt="2025-01-07T03:11:08.954" v="555" actId="14100"/>
          <ac:spMkLst>
            <pc:docMk/>
            <pc:sldMk cId="864060367" sldId="259"/>
            <ac:spMk id="4" creationId="{E10024E6-7241-E250-6F97-274E1A2D9BAB}"/>
          </ac:spMkLst>
        </pc:spChg>
      </pc:sldChg>
      <pc:sldChg chg="modSp add mod">
        <pc:chgData name="Dionne Romaine Das DCruz" userId="0550bd016254587d" providerId="LiveId" clId="{2A1E42E2-E1DB-4BBD-9421-CB944607C030}" dt="2025-01-07T05:04:03.144" v="2504" actId="20577"/>
        <pc:sldMkLst>
          <pc:docMk/>
          <pc:sldMk cId="3915499218" sldId="260"/>
        </pc:sldMkLst>
        <pc:spChg chg="mod">
          <ac:chgData name="Dionne Romaine Das DCruz" userId="0550bd016254587d" providerId="LiveId" clId="{2A1E42E2-E1DB-4BBD-9421-CB944607C030}" dt="2025-01-07T05:02:30.252" v="2406" actId="20577"/>
          <ac:spMkLst>
            <pc:docMk/>
            <pc:sldMk cId="3915499218" sldId="260"/>
            <ac:spMk id="2" creationId="{B5970D98-F31A-2196-84F1-21A62BF2C8FA}"/>
          </ac:spMkLst>
        </pc:spChg>
        <pc:spChg chg="mod">
          <ac:chgData name="Dionne Romaine Das DCruz" userId="0550bd016254587d" providerId="LiveId" clId="{2A1E42E2-E1DB-4BBD-9421-CB944607C030}" dt="2025-01-07T05:04:03.144" v="2504" actId="20577"/>
          <ac:spMkLst>
            <pc:docMk/>
            <pc:sldMk cId="3915499218" sldId="260"/>
            <ac:spMk id="3" creationId="{83404D0B-562E-5091-444A-F39874858B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1/6/2025</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0164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1/6/2025</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82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1/6/2025</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23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1/6/2025</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2927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1/6/2025</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9510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1/6/2025</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668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1/6/2025</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758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1/6/2025</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5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1/6/2025</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85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1/6/2025</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87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1/6/2025</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39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1/6/2025</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82670267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18DEB0A7-4E61-4040-5C64-4B9D89C7F897}"/>
              </a:ext>
            </a:extLst>
          </p:cNvPr>
          <p:cNvPicPr>
            <a:picLocks noChangeAspect="1"/>
          </p:cNvPicPr>
          <p:nvPr/>
        </p:nvPicPr>
        <p:blipFill>
          <a:blip r:embed="rId2"/>
          <a:srcRect t="25613" b="18137"/>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F35EA0-B147-68F5-8C6B-FFD8C96BA7FF}"/>
              </a:ext>
            </a:extLst>
          </p:cNvPr>
          <p:cNvSpPr>
            <a:spLocks noGrp="1"/>
          </p:cNvSpPr>
          <p:nvPr>
            <p:ph type="ctrTitle"/>
          </p:nvPr>
        </p:nvSpPr>
        <p:spPr>
          <a:xfrm>
            <a:off x="797105" y="1625608"/>
            <a:ext cx="6696951" cy="2722164"/>
          </a:xfrm>
        </p:spPr>
        <p:txBody>
          <a:bodyPr>
            <a:normAutofit/>
          </a:bodyPr>
          <a:lstStyle/>
          <a:p>
            <a:r>
              <a:rPr lang="en-US" dirty="0"/>
              <a:t>Fetch project</a:t>
            </a:r>
          </a:p>
        </p:txBody>
      </p:sp>
      <p:sp>
        <p:nvSpPr>
          <p:cNvPr id="3" name="Subtitle 2">
            <a:extLst>
              <a:ext uri="{FF2B5EF4-FFF2-40B4-BE49-F238E27FC236}">
                <a16:creationId xmlns:a16="http://schemas.microsoft.com/office/drawing/2014/main" id="{5F1D88F1-1BD8-62BB-49A6-7D0F49F3A1C2}"/>
              </a:ext>
            </a:extLst>
          </p:cNvPr>
          <p:cNvSpPr>
            <a:spLocks noGrp="1"/>
          </p:cNvSpPr>
          <p:nvPr>
            <p:ph type="subTitle" idx="1"/>
          </p:nvPr>
        </p:nvSpPr>
        <p:spPr>
          <a:xfrm>
            <a:off x="797105" y="4466845"/>
            <a:ext cx="6696951" cy="882904"/>
          </a:xfrm>
        </p:spPr>
        <p:txBody>
          <a:bodyPr>
            <a:normAutofit/>
          </a:bodyPr>
          <a:lstStyle/>
          <a:p>
            <a:endParaRPr lang="en-US"/>
          </a:p>
        </p:txBody>
      </p:sp>
    </p:spTree>
    <p:extLst>
      <p:ext uri="{BB962C8B-B14F-4D97-AF65-F5344CB8AC3E}">
        <p14:creationId xmlns:p14="http://schemas.microsoft.com/office/powerpoint/2010/main" val="40282999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C048-E02F-4142-F0F6-349E0FB47096}"/>
              </a:ext>
            </a:extLst>
          </p:cNvPr>
          <p:cNvSpPr>
            <a:spLocks noGrp="1"/>
          </p:cNvSpPr>
          <p:nvPr>
            <p:ph type="title"/>
          </p:nvPr>
        </p:nvSpPr>
        <p:spPr>
          <a:xfrm>
            <a:off x="349018" y="318030"/>
            <a:ext cx="8267296" cy="856835"/>
          </a:xfrm>
        </p:spPr>
        <p:txBody>
          <a:bodyPr>
            <a:normAutofit fontScale="90000"/>
          </a:bodyPr>
          <a:lstStyle/>
          <a:p>
            <a:r>
              <a:rPr lang="en-US" dirty="0"/>
              <a:t>New Structured Data Model</a:t>
            </a:r>
            <a:br>
              <a:rPr lang="en-US" dirty="0"/>
            </a:br>
            <a:endParaRPr lang="en-US" dirty="0"/>
          </a:p>
        </p:txBody>
      </p:sp>
      <p:sp>
        <p:nvSpPr>
          <p:cNvPr id="3" name="Title 1">
            <a:extLst>
              <a:ext uri="{FF2B5EF4-FFF2-40B4-BE49-F238E27FC236}">
                <a16:creationId xmlns:a16="http://schemas.microsoft.com/office/drawing/2014/main" id="{BC3EAEFD-995D-F5FF-238B-EAD5D1E10BE8}"/>
              </a:ext>
            </a:extLst>
          </p:cNvPr>
          <p:cNvSpPr txBox="1">
            <a:spLocks/>
          </p:cNvSpPr>
          <p:nvPr/>
        </p:nvSpPr>
        <p:spPr>
          <a:xfrm>
            <a:off x="349018" y="1113275"/>
            <a:ext cx="8267296" cy="856835"/>
          </a:xfrm>
          <a:prstGeom prst="rect">
            <a:avLst/>
          </a:prstGeom>
        </p:spPr>
        <p:txBody>
          <a:bodyPr vert="horz" lIns="91440" tIns="45720" rIns="91440" bIns="45720" rtlCol="0" anchor="t">
            <a:normAutofit fontScale="4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This combines the users, brands and receipts dataset with their respective keys. For simplicity of the data model, we’ll only retain the fields that are required to answer the listed business questions.</a:t>
            </a:r>
          </a:p>
        </p:txBody>
      </p:sp>
      <p:graphicFrame>
        <p:nvGraphicFramePr>
          <p:cNvPr id="4" name="Table 3">
            <a:extLst>
              <a:ext uri="{FF2B5EF4-FFF2-40B4-BE49-F238E27FC236}">
                <a16:creationId xmlns:a16="http://schemas.microsoft.com/office/drawing/2014/main" id="{142C102D-2606-28D3-0D09-05373ED59D9D}"/>
              </a:ext>
            </a:extLst>
          </p:cNvPr>
          <p:cNvGraphicFramePr>
            <a:graphicFrameLocks noGrp="1"/>
          </p:cNvGraphicFramePr>
          <p:nvPr>
            <p:extLst>
              <p:ext uri="{D42A27DB-BD31-4B8C-83A1-F6EECF244321}">
                <p14:modId xmlns:p14="http://schemas.microsoft.com/office/powerpoint/2010/main" val="2172146302"/>
              </p:ext>
            </p:extLst>
          </p:nvPr>
        </p:nvGraphicFramePr>
        <p:xfrm>
          <a:off x="349018" y="2667931"/>
          <a:ext cx="1920050" cy="2219960"/>
        </p:xfrm>
        <a:graphic>
          <a:graphicData uri="http://schemas.openxmlformats.org/drawingml/2006/table">
            <a:tbl>
              <a:tblPr firstRow="1" bandRow="1">
                <a:tableStyleId>{793D81CF-94F2-401A-BA57-92F5A7B2D0C5}</a:tableStyleId>
              </a:tblPr>
              <a:tblGrid>
                <a:gridCol w="1920050">
                  <a:extLst>
                    <a:ext uri="{9D8B030D-6E8A-4147-A177-3AD203B41FA5}">
                      <a16:colId xmlns:a16="http://schemas.microsoft.com/office/drawing/2014/main" val="2691481967"/>
                    </a:ext>
                  </a:extLst>
                </a:gridCol>
              </a:tblGrid>
              <a:tr h="0">
                <a:tc>
                  <a:txBody>
                    <a:bodyPr/>
                    <a:lstStyle/>
                    <a:p>
                      <a:r>
                        <a:rPr lang="en-US" dirty="0"/>
                        <a:t>Users</a:t>
                      </a:r>
                    </a:p>
                  </a:txBody>
                  <a:tcPr/>
                </a:tc>
                <a:extLst>
                  <a:ext uri="{0D108BD9-81ED-4DB2-BD59-A6C34878D82A}">
                    <a16:rowId xmlns:a16="http://schemas.microsoft.com/office/drawing/2014/main" val="2436133939"/>
                  </a:ext>
                </a:extLst>
              </a:tr>
              <a:tr h="370840">
                <a:tc>
                  <a:txBody>
                    <a:bodyPr/>
                    <a:lstStyle/>
                    <a:p>
                      <a:r>
                        <a:rPr lang="en-US" dirty="0"/>
                        <a:t>id (primary key)</a:t>
                      </a:r>
                    </a:p>
                  </a:txBody>
                  <a:tcPr/>
                </a:tc>
                <a:extLst>
                  <a:ext uri="{0D108BD9-81ED-4DB2-BD59-A6C34878D82A}">
                    <a16:rowId xmlns:a16="http://schemas.microsoft.com/office/drawing/2014/main" val="3226509542"/>
                  </a:ext>
                </a:extLst>
              </a:tr>
              <a:tr h="370840">
                <a:tc>
                  <a:txBody>
                    <a:bodyPr/>
                    <a:lstStyle/>
                    <a:p>
                      <a:r>
                        <a:rPr lang="en-US" dirty="0"/>
                        <a:t>active</a:t>
                      </a:r>
                    </a:p>
                  </a:txBody>
                  <a:tcPr/>
                </a:tc>
                <a:extLst>
                  <a:ext uri="{0D108BD9-81ED-4DB2-BD59-A6C34878D82A}">
                    <a16:rowId xmlns:a16="http://schemas.microsoft.com/office/drawing/2014/main" val="1695171114"/>
                  </a:ext>
                </a:extLst>
              </a:tr>
              <a:tr h="370840">
                <a:tc>
                  <a:txBody>
                    <a:bodyPr/>
                    <a:lstStyle/>
                    <a:p>
                      <a:r>
                        <a:rPr lang="en-US" dirty="0" err="1"/>
                        <a:t>createdDate</a:t>
                      </a:r>
                      <a:endParaRPr lang="en-US" dirty="0"/>
                    </a:p>
                  </a:txBody>
                  <a:tcPr/>
                </a:tc>
                <a:extLst>
                  <a:ext uri="{0D108BD9-81ED-4DB2-BD59-A6C34878D82A}">
                    <a16:rowId xmlns:a16="http://schemas.microsoft.com/office/drawing/2014/main" val="1494279027"/>
                  </a:ext>
                </a:extLst>
              </a:tr>
              <a:tr h="370840">
                <a:tc>
                  <a:txBody>
                    <a:bodyPr/>
                    <a:lstStyle/>
                    <a:p>
                      <a:endParaRPr lang="en-US"/>
                    </a:p>
                  </a:txBody>
                  <a:tcPr/>
                </a:tc>
                <a:extLst>
                  <a:ext uri="{0D108BD9-81ED-4DB2-BD59-A6C34878D82A}">
                    <a16:rowId xmlns:a16="http://schemas.microsoft.com/office/drawing/2014/main" val="2797576198"/>
                  </a:ext>
                </a:extLst>
              </a:tr>
              <a:tr h="370840">
                <a:tc>
                  <a:txBody>
                    <a:bodyPr/>
                    <a:lstStyle/>
                    <a:p>
                      <a:endParaRPr lang="en-US" dirty="0"/>
                    </a:p>
                  </a:txBody>
                  <a:tcPr/>
                </a:tc>
                <a:extLst>
                  <a:ext uri="{0D108BD9-81ED-4DB2-BD59-A6C34878D82A}">
                    <a16:rowId xmlns:a16="http://schemas.microsoft.com/office/drawing/2014/main" val="1545958640"/>
                  </a:ext>
                </a:extLst>
              </a:tr>
            </a:tbl>
          </a:graphicData>
        </a:graphic>
      </p:graphicFrame>
      <p:graphicFrame>
        <p:nvGraphicFramePr>
          <p:cNvPr id="5" name="Table 4">
            <a:extLst>
              <a:ext uri="{FF2B5EF4-FFF2-40B4-BE49-F238E27FC236}">
                <a16:creationId xmlns:a16="http://schemas.microsoft.com/office/drawing/2014/main" id="{CB126559-352B-1003-F247-341E16894E33}"/>
              </a:ext>
            </a:extLst>
          </p:cNvPr>
          <p:cNvGraphicFramePr>
            <a:graphicFrameLocks noGrp="1"/>
          </p:cNvGraphicFramePr>
          <p:nvPr>
            <p:extLst>
              <p:ext uri="{D42A27DB-BD31-4B8C-83A1-F6EECF244321}">
                <p14:modId xmlns:p14="http://schemas.microsoft.com/office/powerpoint/2010/main" val="1861845548"/>
              </p:ext>
            </p:extLst>
          </p:nvPr>
        </p:nvGraphicFramePr>
        <p:xfrm>
          <a:off x="7130731" y="2667931"/>
          <a:ext cx="2140989" cy="2489200"/>
        </p:xfrm>
        <a:graphic>
          <a:graphicData uri="http://schemas.openxmlformats.org/drawingml/2006/table">
            <a:tbl>
              <a:tblPr firstRow="1" bandRow="1">
                <a:tableStyleId>{793D81CF-94F2-401A-BA57-92F5A7B2D0C5}</a:tableStyleId>
              </a:tblPr>
              <a:tblGrid>
                <a:gridCol w="2140989">
                  <a:extLst>
                    <a:ext uri="{9D8B030D-6E8A-4147-A177-3AD203B41FA5}">
                      <a16:colId xmlns:a16="http://schemas.microsoft.com/office/drawing/2014/main" val="2691481967"/>
                    </a:ext>
                  </a:extLst>
                </a:gridCol>
              </a:tblGrid>
              <a:tr h="0">
                <a:tc>
                  <a:txBody>
                    <a:bodyPr/>
                    <a:lstStyle/>
                    <a:p>
                      <a:r>
                        <a:rPr lang="en-US" dirty="0"/>
                        <a:t>Brands</a:t>
                      </a:r>
                    </a:p>
                  </a:txBody>
                  <a:tcPr/>
                </a:tc>
                <a:extLst>
                  <a:ext uri="{0D108BD9-81ED-4DB2-BD59-A6C34878D82A}">
                    <a16:rowId xmlns:a16="http://schemas.microsoft.com/office/drawing/2014/main" val="2436133939"/>
                  </a:ext>
                </a:extLst>
              </a:tr>
              <a:tr h="370840">
                <a:tc>
                  <a:txBody>
                    <a:bodyPr/>
                    <a:lstStyle/>
                    <a:p>
                      <a:r>
                        <a:rPr lang="en-US" dirty="0"/>
                        <a:t>id</a:t>
                      </a:r>
                    </a:p>
                  </a:txBody>
                  <a:tcPr/>
                </a:tc>
                <a:extLst>
                  <a:ext uri="{0D108BD9-81ED-4DB2-BD59-A6C34878D82A}">
                    <a16:rowId xmlns:a16="http://schemas.microsoft.com/office/drawing/2014/main" val="3226509542"/>
                  </a:ext>
                </a:extLst>
              </a:tr>
              <a:tr h="370840">
                <a:tc>
                  <a:txBody>
                    <a:bodyPr/>
                    <a:lstStyle/>
                    <a:p>
                      <a:r>
                        <a:rPr lang="en-US" dirty="0"/>
                        <a:t>Barcode (primary key)</a:t>
                      </a:r>
                    </a:p>
                  </a:txBody>
                  <a:tcPr/>
                </a:tc>
                <a:extLst>
                  <a:ext uri="{0D108BD9-81ED-4DB2-BD59-A6C34878D82A}">
                    <a16:rowId xmlns:a16="http://schemas.microsoft.com/office/drawing/2014/main" val="1695171114"/>
                  </a:ext>
                </a:extLst>
              </a:tr>
              <a:tr h="370840">
                <a:tc>
                  <a:txBody>
                    <a:bodyPr/>
                    <a:lstStyle/>
                    <a:p>
                      <a:r>
                        <a:rPr lang="en-US" dirty="0"/>
                        <a:t>name</a:t>
                      </a:r>
                    </a:p>
                  </a:txBody>
                  <a:tcPr/>
                </a:tc>
                <a:extLst>
                  <a:ext uri="{0D108BD9-81ED-4DB2-BD59-A6C34878D82A}">
                    <a16:rowId xmlns:a16="http://schemas.microsoft.com/office/drawing/2014/main" val="1494279027"/>
                  </a:ext>
                </a:extLst>
              </a:tr>
              <a:tr h="370840">
                <a:tc>
                  <a:txBody>
                    <a:bodyPr/>
                    <a:lstStyle/>
                    <a:p>
                      <a:endParaRPr lang="en-US"/>
                    </a:p>
                  </a:txBody>
                  <a:tcPr/>
                </a:tc>
                <a:extLst>
                  <a:ext uri="{0D108BD9-81ED-4DB2-BD59-A6C34878D82A}">
                    <a16:rowId xmlns:a16="http://schemas.microsoft.com/office/drawing/2014/main" val="2797576198"/>
                  </a:ext>
                </a:extLst>
              </a:tr>
              <a:tr h="370840">
                <a:tc>
                  <a:txBody>
                    <a:bodyPr/>
                    <a:lstStyle/>
                    <a:p>
                      <a:endParaRPr lang="en-US" dirty="0"/>
                    </a:p>
                  </a:txBody>
                  <a:tcPr/>
                </a:tc>
                <a:extLst>
                  <a:ext uri="{0D108BD9-81ED-4DB2-BD59-A6C34878D82A}">
                    <a16:rowId xmlns:a16="http://schemas.microsoft.com/office/drawing/2014/main" val="1545958640"/>
                  </a:ext>
                </a:extLst>
              </a:tr>
            </a:tbl>
          </a:graphicData>
        </a:graphic>
      </p:graphicFrame>
      <p:graphicFrame>
        <p:nvGraphicFramePr>
          <p:cNvPr id="7" name="Table 6">
            <a:extLst>
              <a:ext uri="{FF2B5EF4-FFF2-40B4-BE49-F238E27FC236}">
                <a16:creationId xmlns:a16="http://schemas.microsoft.com/office/drawing/2014/main" id="{11500E9F-D1C3-3818-D80B-005D3D3CE3F0}"/>
              </a:ext>
            </a:extLst>
          </p:cNvPr>
          <p:cNvGraphicFramePr>
            <a:graphicFrameLocks noGrp="1"/>
          </p:cNvGraphicFramePr>
          <p:nvPr>
            <p:extLst>
              <p:ext uri="{D42A27DB-BD31-4B8C-83A1-F6EECF244321}">
                <p14:modId xmlns:p14="http://schemas.microsoft.com/office/powerpoint/2010/main" val="3019112801"/>
              </p:ext>
            </p:extLst>
          </p:nvPr>
        </p:nvGraphicFramePr>
        <p:xfrm>
          <a:off x="3209211" y="2667931"/>
          <a:ext cx="2782963" cy="3230880"/>
        </p:xfrm>
        <a:graphic>
          <a:graphicData uri="http://schemas.openxmlformats.org/drawingml/2006/table">
            <a:tbl>
              <a:tblPr firstRow="1" bandRow="1">
                <a:tableStyleId>{793D81CF-94F2-401A-BA57-92F5A7B2D0C5}</a:tableStyleId>
              </a:tblPr>
              <a:tblGrid>
                <a:gridCol w="2782963">
                  <a:extLst>
                    <a:ext uri="{9D8B030D-6E8A-4147-A177-3AD203B41FA5}">
                      <a16:colId xmlns:a16="http://schemas.microsoft.com/office/drawing/2014/main" val="2691481967"/>
                    </a:ext>
                  </a:extLst>
                </a:gridCol>
              </a:tblGrid>
              <a:tr h="0">
                <a:tc>
                  <a:txBody>
                    <a:bodyPr/>
                    <a:lstStyle/>
                    <a:p>
                      <a:r>
                        <a:rPr lang="en-US" dirty="0"/>
                        <a:t>Receipts</a:t>
                      </a:r>
                    </a:p>
                  </a:txBody>
                  <a:tcPr/>
                </a:tc>
                <a:extLst>
                  <a:ext uri="{0D108BD9-81ED-4DB2-BD59-A6C34878D82A}">
                    <a16:rowId xmlns:a16="http://schemas.microsoft.com/office/drawing/2014/main" val="2436133939"/>
                  </a:ext>
                </a:extLst>
              </a:tr>
              <a:tr h="370840">
                <a:tc>
                  <a:txBody>
                    <a:bodyPr/>
                    <a:lstStyle/>
                    <a:p>
                      <a:r>
                        <a:rPr lang="en-US" dirty="0"/>
                        <a:t>id</a:t>
                      </a:r>
                    </a:p>
                  </a:txBody>
                  <a:tcPr/>
                </a:tc>
                <a:extLst>
                  <a:ext uri="{0D108BD9-81ED-4DB2-BD59-A6C34878D82A}">
                    <a16:rowId xmlns:a16="http://schemas.microsoft.com/office/drawing/2014/main" val="3226509542"/>
                  </a:ext>
                </a:extLst>
              </a:tr>
              <a:tr h="370840">
                <a:tc>
                  <a:txBody>
                    <a:bodyPr/>
                    <a:lstStyle/>
                    <a:p>
                      <a:r>
                        <a:rPr lang="en-US" dirty="0" err="1"/>
                        <a:t>dateScanned</a:t>
                      </a:r>
                      <a:endParaRPr lang="en-US" dirty="0"/>
                    </a:p>
                  </a:txBody>
                  <a:tcPr/>
                </a:tc>
                <a:extLst>
                  <a:ext uri="{0D108BD9-81ED-4DB2-BD59-A6C34878D82A}">
                    <a16:rowId xmlns:a16="http://schemas.microsoft.com/office/drawing/2014/main" val="1695171114"/>
                  </a:ext>
                </a:extLst>
              </a:tr>
              <a:tr h="370840">
                <a:tc>
                  <a:txBody>
                    <a:bodyPr/>
                    <a:lstStyle/>
                    <a:p>
                      <a:r>
                        <a:rPr lang="en-US" dirty="0" err="1"/>
                        <a:t>PurchasedItemCount</a:t>
                      </a:r>
                      <a:endParaRPr lang="en-US" dirty="0"/>
                    </a:p>
                  </a:txBody>
                  <a:tcPr/>
                </a:tc>
                <a:extLst>
                  <a:ext uri="{0D108BD9-81ED-4DB2-BD59-A6C34878D82A}">
                    <a16:rowId xmlns:a16="http://schemas.microsoft.com/office/drawing/2014/main" val="1357979732"/>
                  </a:ext>
                </a:extLst>
              </a:tr>
              <a:tr h="370840">
                <a:tc>
                  <a:txBody>
                    <a:bodyPr/>
                    <a:lstStyle/>
                    <a:p>
                      <a:r>
                        <a:rPr lang="en-US" dirty="0" err="1"/>
                        <a:t>rewardsReceiptStatus</a:t>
                      </a:r>
                      <a:endParaRPr lang="en-US" dirty="0"/>
                    </a:p>
                  </a:txBody>
                  <a:tcPr/>
                </a:tc>
                <a:extLst>
                  <a:ext uri="{0D108BD9-81ED-4DB2-BD59-A6C34878D82A}">
                    <a16:rowId xmlns:a16="http://schemas.microsoft.com/office/drawing/2014/main" val="1494279027"/>
                  </a:ext>
                </a:extLst>
              </a:tr>
              <a:tr h="370840">
                <a:tc>
                  <a:txBody>
                    <a:bodyPr/>
                    <a:lstStyle/>
                    <a:p>
                      <a:r>
                        <a:rPr lang="en-US" dirty="0" err="1"/>
                        <a:t>totalSpent</a:t>
                      </a:r>
                      <a:endParaRPr lang="en-US" dirty="0"/>
                    </a:p>
                  </a:txBody>
                  <a:tcPr/>
                </a:tc>
                <a:extLst>
                  <a:ext uri="{0D108BD9-81ED-4DB2-BD59-A6C34878D82A}">
                    <a16:rowId xmlns:a16="http://schemas.microsoft.com/office/drawing/2014/main" val="2797576198"/>
                  </a:ext>
                </a:extLst>
              </a:tr>
              <a:tr h="370840">
                <a:tc>
                  <a:txBody>
                    <a:bodyPr/>
                    <a:lstStyle/>
                    <a:p>
                      <a:r>
                        <a:rPr lang="en-US" dirty="0"/>
                        <a:t>User_id (foreign key)</a:t>
                      </a:r>
                    </a:p>
                  </a:txBody>
                  <a:tcPr/>
                </a:tc>
                <a:extLst>
                  <a:ext uri="{0D108BD9-81ED-4DB2-BD59-A6C34878D82A}">
                    <a16:rowId xmlns:a16="http://schemas.microsoft.com/office/drawing/2014/main" val="1545958640"/>
                  </a:ext>
                </a:extLst>
              </a:tr>
              <a:tr h="370840">
                <a:tc>
                  <a:txBody>
                    <a:bodyPr/>
                    <a:lstStyle/>
                    <a:p>
                      <a:r>
                        <a:rPr lang="en-US" dirty="0" err="1"/>
                        <a:t>Item_barcode</a:t>
                      </a:r>
                      <a:r>
                        <a:rPr lang="en-US" dirty="0"/>
                        <a:t> (foreign key)</a:t>
                      </a:r>
                    </a:p>
                  </a:txBody>
                  <a:tcPr/>
                </a:tc>
                <a:extLst>
                  <a:ext uri="{0D108BD9-81ED-4DB2-BD59-A6C34878D82A}">
                    <a16:rowId xmlns:a16="http://schemas.microsoft.com/office/drawing/2014/main" val="1042262481"/>
                  </a:ext>
                </a:extLst>
              </a:tr>
            </a:tbl>
          </a:graphicData>
        </a:graphic>
      </p:graphicFrame>
      <p:sp>
        <p:nvSpPr>
          <p:cNvPr id="17" name="Rectangle 16">
            <a:extLst>
              <a:ext uri="{FF2B5EF4-FFF2-40B4-BE49-F238E27FC236}">
                <a16:creationId xmlns:a16="http://schemas.microsoft.com/office/drawing/2014/main" id="{54BCF3BA-E0E7-6C04-F8DA-D706E73E974A}"/>
              </a:ext>
            </a:extLst>
          </p:cNvPr>
          <p:cNvSpPr/>
          <p:nvPr/>
        </p:nvSpPr>
        <p:spPr>
          <a:xfrm>
            <a:off x="209009" y="3004464"/>
            <a:ext cx="2412274" cy="398417"/>
          </a:xfrm>
          <a:prstGeom prst="rect">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71E25A2-ED1B-6ACD-6956-B1CDDC7070A0}"/>
              </a:ext>
            </a:extLst>
          </p:cNvPr>
          <p:cNvSpPr/>
          <p:nvPr/>
        </p:nvSpPr>
        <p:spPr>
          <a:xfrm>
            <a:off x="3108960" y="4887891"/>
            <a:ext cx="2987039" cy="398417"/>
          </a:xfrm>
          <a:prstGeom prst="rect">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5604F9A7-BFDB-DACF-F945-F35E6A336456}"/>
              </a:ext>
            </a:extLst>
          </p:cNvPr>
          <p:cNvCxnSpPr>
            <a:endCxn id="18" idx="1"/>
          </p:cNvCxnSpPr>
          <p:nvPr/>
        </p:nvCxnSpPr>
        <p:spPr>
          <a:xfrm rot="16200000" flipH="1">
            <a:off x="1950087" y="3928226"/>
            <a:ext cx="1838803" cy="478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A60A82A-17B9-0DDA-4E90-86E0EA0D65C5}"/>
              </a:ext>
            </a:extLst>
          </p:cNvPr>
          <p:cNvSpPr/>
          <p:nvPr/>
        </p:nvSpPr>
        <p:spPr>
          <a:xfrm>
            <a:off x="3048001" y="5286309"/>
            <a:ext cx="3151828" cy="587832"/>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D59248-EB3E-8BC6-41AB-9A35953A888A}"/>
              </a:ext>
            </a:extLst>
          </p:cNvPr>
          <p:cNvSpPr/>
          <p:nvPr/>
        </p:nvSpPr>
        <p:spPr>
          <a:xfrm>
            <a:off x="7040400" y="3442269"/>
            <a:ext cx="2364857" cy="587832"/>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F6D3C76D-ABD5-510C-BB6C-826380945B9F}"/>
              </a:ext>
            </a:extLst>
          </p:cNvPr>
          <p:cNvCxnSpPr>
            <a:endCxn id="21" idx="3"/>
          </p:cNvCxnSpPr>
          <p:nvPr/>
        </p:nvCxnSpPr>
        <p:spPr>
          <a:xfrm rot="5400000">
            <a:off x="5661220" y="4292004"/>
            <a:ext cx="1826831" cy="7496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479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8C0D4-2F99-F602-B14A-86ADF6169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70D98-F31A-2196-84F1-21A62BF2C8FA}"/>
              </a:ext>
            </a:extLst>
          </p:cNvPr>
          <p:cNvSpPr>
            <a:spLocks noGrp="1"/>
          </p:cNvSpPr>
          <p:nvPr>
            <p:ph type="title"/>
          </p:nvPr>
        </p:nvSpPr>
        <p:spPr>
          <a:xfrm>
            <a:off x="269057" y="168401"/>
            <a:ext cx="8267296" cy="1446550"/>
          </a:xfrm>
        </p:spPr>
        <p:txBody>
          <a:bodyPr/>
          <a:lstStyle/>
          <a:p>
            <a:r>
              <a:rPr lang="en-US" dirty="0"/>
              <a:t>Email to product owner on QA findings</a:t>
            </a:r>
          </a:p>
        </p:txBody>
      </p:sp>
      <p:sp>
        <p:nvSpPr>
          <p:cNvPr id="3" name="Content Placeholder 2">
            <a:extLst>
              <a:ext uri="{FF2B5EF4-FFF2-40B4-BE49-F238E27FC236}">
                <a16:creationId xmlns:a16="http://schemas.microsoft.com/office/drawing/2014/main" id="{83404D0B-562E-5091-444A-F39874858BE4}"/>
              </a:ext>
            </a:extLst>
          </p:cNvPr>
          <p:cNvSpPr>
            <a:spLocks noGrp="1"/>
          </p:cNvSpPr>
          <p:nvPr>
            <p:ph idx="1"/>
          </p:nvPr>
        </p:nvSpPr>
        <p:spPr>
          <a:xfrm>
            <a:off x="373561" y="1614950"/>
            <a:ext cx="11461387" cy="4968729"/>
          </a:xfrm>
        </p:spPr>
        <p:txBody>
          <a:bodyPr>
            <a:normAutofit fontScale="92500" lnSpcReduction="20000"/>
          </a:bodyPr>
          <a:lstStyle/>
          <a:p>
            <a:pPr marL="0" indent="0">
              <a:spcBef>
                <a:spcPts val="300"/>
              </a:spcBef>
              <a:buNone/>
            </a:pPr>
            <a:r>
              <a:rPr lang="en-US" sz="1800" dirty="0"/>
              <a:t>Hi ____,</a:t>
            </a:r>
          </a:p>
          <a:p>
            <a:pPr marL="0" indent="0">
              <a:spcBef>
                <a:spcPts val="300"/>
              </a:spcBef>
              <a:buNone/>
            </a:pPr>
            <a:endParaRPr lang="en-US" sz="1800" dirty="0"/>
          </a:p>
          <a:p>
            <a:pPr marL="0" indent="0">
              <a:spcBef>
                <a:spcPts val="300"/>
              </a:spcBef>
              <a:buNone/>
            </a:pPr>
            <a:r>
              <a:rPr lang="en-US" sz="1800" dirty="0"/>
              <a:t>I’ve been looking into the business questions shared and had a few questions I was hoping to get your input on:</a:t>
            </a:r>
          </a:p>
          <a:p>
            <a:pPr marL="0" indent="0">
              <a:spcBef>
                <a:spcPts val="300"/>
              </a:spcBef>
              <a:buNone/>
            </a:pPr>
            <a:endParaRPr lang="en-US" sz="1800" dirty="0"/>
          </a:p>
          <a:p>
            <a:pPr>
              <a:spcBef>
                <a:spcPts val="300"/>
              </a:spcBef>
            </a:pPr>
            <a:r>
              <a:rPr lang="en-US" sz="1800" b="1" dirty="0"/>
              <a:t> Potential Missing brand information/item information: </a:t>
            </a:r>
            <a:r>
              <a:rPr lang="en-US" sz="1800" dirty="0"/>
              <a:t>When addressing the first two questions to identify top brands, I noticed that I was unable to match the barcodes in the receipts dataset to the brands dataset which results in null brands. Using the item description, could only see some Doritos and Miller lite descriptions with the rest being null. </a:t>
            </a:r>
            <a:r>
              <a:rPr lang="en-US" sz="1800" i="1" dirty="0"/>
              <a:t>Is it possible that we’re missing some brands information in the brands table or some item description parsing?</a:t>
            </a:r>
          </a:p>
          <a:p>
            <a:pPr>
              <a:spcBef>
                <a:spcPts val="300"/>
              </a:spcBef>
            </a:pPr>
            <a:r>
              <a:rPr lang="en-US" sz="1800" b="1" dirty="0"/>
              <a:t>Potential Missing users (</a:t>
            </a:r>
            <a:r>
              <a:rPr lang="en-US" sz="1800" b="1" dirty="0" err="1"/>
              <a:t>createdDate</a:t>
            </a:r>
            <a:r>
              <a:rPr lang="en-US" sz="1800" b="1" dirty="0"/>
              <a:t>): </a:t>
            </a:r>
            <a:r>
              <a:rPr lang="en-US" sz="1800" dirty="0"/>
              <a:t>The most recent </a:t>
            </a:r>
            <a:r>
              <a:rPr lang="en-US" sz="1800" dirty="0" err="1"/>
              <a:t>createDate</a:t>
            </a:r>
            <a:r>
              <a:rPr lang="en-US" sz="1800" dirty="0"/>
              <a:t> in the user table is at the end of February.</a:t>
            </a:r>
            <a:r>
              <a:rPr lang="en-US" sz="1800" i="1" dirty="0"/>
              <a:t> Are we missing some users that were added in March? Or was there an outage?</a:t>
            </a:r>
          </a:p>
          <a:p>
            <a:pPr>
              <a:spcBef>
                <a:spcPts val="300"/>
              </a:spcBef>
            </a:pPr>
            <a:r>
              <a:rPr lang="en-US" sz="1800" b="1" dirty="0"/>
              <a:t>Sum of </a:t>
            </a:r>
            <a:r>
              <a:rPr lang="en-US" sz="1800" b="1" dirty="0" err="1"/>
              <a:t>item_final_prices</a:t>
            </a:r>
            <a:r>
              <a:rPr lang="en-US" sz="1800" b="1" dirty="0"/>
              <a:t> and </a:t>
            </a:r>
            <a:r>
              <a:rPr lang="en-US" sz="1800" b="1" dirty="0" err="1"/>
              <a:t>totalSpent</a:t>
            </a:r>
            <a:r>
              <a:rPr lang="en-US" sz="1800" b="1" dirty="0"/>
              <a:t> not aligned: </a:t>
            </a:r>
            <a:r>
              <a:rPr lang="en-US" sz="1800" dirty="0"/>
              <a:t>When taking a look at the average spend, I compared the transaction spend as per the </a:t>
            </a:r>
            <a:r>
              <a:rPr lang="en-US" sz="1800" dirty="0" err="1"/>
              <a:t>totalSpent</a:t>
            </a:r>
            <a:r>
              <a:rPr lang="en-US" sz="1800" dirty="0"/>
              <a:t> column vs the sum of the </a:t>
            </a:r>
            <a:r>
              <a:rPr lang="en-US" sz="1800" dirty="0" err="1"/>
              <a:t>item_final_price</a:t>
            </a:r>
            <a:r>
              <a:rPr lang="en-US" sz="1800" dirty="0"/>
              <a:t> and found a number of transactions where the two didn’t line up.</a:t>
            </a:r>
            <a:r>
              <a:rPr lang="en-US" sz="1800" i="1" dirty="0"/>
              <a:t> Would those be the correct fields to compare or is the </a:t>
            </a:r>
            <a:r>
              <a:rPr lang="en-US" sz="1800" i="1" dirty="0" err="1"/>
              <a:t>item_final_price</a:t>
            </a:r>
            <a:r>
              <a:rPr lang="en-US" sz="1800" i="1" dirty="0"/>
              <a:t> missing some discounting?</a:t>
            </a:r>
          </a:p>
          <a:p>
            <a:pPr>
              <a:spcBef>
                <a:spcPts val="300"/>
              </a:spcBef>
            </a:pPr>
            <a:r>
              <a:rPr lang="en-US" sz="1800" b="1" dirty="0"/>
              <a:t>Duplicates in </a:t>
            </a:r>
            <a:r>
              <a:rPr lang="en-US" sz="1800" b="1" dirty="0" err="1"/>
              <a:t>user_id</a:t>
            </a:r>
            <a:r>
              <a:rPr lang="en-US" sz="1800" b="1" dirty="0"/>
              <a:t>:</a:t>
            </a:r>
            <a:r>
              <a:rPr lang="en-US" sz="1800" dirty="0"/>
              <a:t> I’m seeing duplicates for </a:t>
            </a:r>
            <a:r>
              <a:rPr lang="en-US" sz="1800" dirty="0" err="1"/>
              <a:t>user_id</a:t>
            </a:r>
            <a:r>
              <a:rPr lang="en-US" sz="1800" dirty="0"/>
              <a:t> in the users table with multiple create dates which is likely inaccurate. </a:t>
            </a:r>
            <a:r>
              <a:rPr lang="en-US" sz="1800" i="1" dirty="0"/>
              <a:t>Is there a better method to dedupe these users?</a:t>
            </a:r>
          </a:p>
          <a:p>
            <a:pPr>
              <a:spcBef>
                <a:spcPts val="300"/>
              </a:spcBef>
            </a:pPr>
            <a:endParaRPr lang="en-US" sz="1800" b="1" i="1" dirty="0"/>
          </a:p>
          <a:p>
            <a:pPr marL="0" indent="0">
              <a:spcBef>
                <a:spcPts val="300"/>
              </a:spcBef>
              <a:buNone/>
            </a:pPr>
            <a:r>
              <a:rPr lang="en-US" sz="1800" i="1" dirty="0"/>
              <a:t>Appreciate your assistance with addressing these questions so we can accurately answer the business questions!</a:t>
            </a:r>
          </a:p>
          <a:p>
            <a:pPr marL="0" indent="0">
              <a:spcBef>
                <a:spcPts val="300"/>
              </a:spcBef>
              <a:buNone/>
            </a:pPr>
            <a:endParaRPr lang="en-US" sz="1800" i="1" dirty="0"/>
          </a:p>
          <a:p>
            <a:pPr marL="0" indent="0">
              <a:spcBef>
                <a:spcPts val="300"/>
              </a:spcBef>
              <a:buNone/>
            </a:pPr>
            <a:r>
              <a:rPr lang="en-US" sz="1800" i="1" dirty="0"/>
              <a:t>Thanks,</a:t>
            </a:r>
          </a:p>
          <a:p>
            <a:pPr marL="0" indent="0">
              <a:spcBef>
                <a:spcPts val="300"/>
              </a:spcBef>
              <a:buNone/>
            </a:pPr>
            <a:r>
              <a:rPr lang="en-US" sz="1800" i="1" dirty="0"/>
              <a:t>Dionne.</a:t>
            </a:r>
          </a:p>
        </p:txBody>
      </p:sp>
    </p:spTree>
    <p:extLst>
      <p:ext uri="{BB962C8B-B14F-4D97-AF65-F5344CB8AC3E}">
        <p14:creationId xmlns:p14="http://schemas.microsoft.com/office/powerpoint/2010/main" val="3915499218"/>
      </p:ext>
    </p:extLst>
  </p:cSld>
  <p:clrMapOvr>
    <a:masterClrMapping/>
  </p:clrMapOvr>
</p:sld>
</file>

<file path=ppt/theme/theme1.xml><?xml version="1.0" encoding="utf-8"?>
<a:theme xmlns:a="http://schemas.openxmlformats.org/drawingml/2006/main" name="Madrid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251</TotalTime>
  <Words>361</Words>
  <Application>Microsoft Office PowerPoint</Application>
  <PresentationFormat>Widescreen</PresentationFormat>
  <Paragraphs>33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Avenir Next</vt:lpstr>
      <vt:lpstr>Seaford Display</vt:lpstr>
      <vt:lpstr>System Font Regular</vt:lpstr>
      <vt:lpstr>Tenorite</vt:lpstr>
      <vt:lpstr>MadridVTI</vt:lpstr>
      <vt:lpstr>Fetch project</vt:lpstr>
      <vt:lpstr>New Structured Data Model </vt:lpstr>
      <vt:lpstr>Email to product owner on QA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Dionne Romaine Das DCruz</dc:creator>
  <cp:lastModifiedBy>Dionne Romaine Das DCruz</cp:lastModifiedBy>
  <cp:revision>1</cp:revision>
  <dcterms:created xsi:type="dcterms:W3CDTF">2025-01-07T00:55:30Z</dcterms:created>
  <dcterms:modified xsi:type="dcterms:W3CDTF">2025-01-07T05:06:57Z</dcterms:modified>
</cp:coreProperties>
</file>