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D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9852" autoAdjust="0"/>
  </p:normalViewPr>
  <p:slideViewPr>
    <p:cSldViewPr>
      <p:cViewPr varScale="1">
        <p:scale>
          <a:sx n="29" d="100"/>
          <a:sy n="29" d="100"/>
        </p:scale>
        <p:origin x="2586" y="42"/>
      </p:cViewPr>
      <p:guideLst>
        <p:guide orient="horz" pos="2160"/>
        <p:guide pos="2880"/>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DF87A9-C3D9-4AD8-BBC4-6ADA050715E7}" type="datetimeFigureOut">
              <a:rPr lang="en-SG" smtClean="0"/>
              <a:t>22/1/2017</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045315-52A5-4A48-97BB-F86CAC098375}" type="slidenum">
              <a:rPr lang="en-SG" smtClean="0"/>
              <a:t>‹#›</a:t>
            </a:fld>
            <a:endParaRPr lang="en-SG"/>
          </a:p>
        </p:txBody>
      </p:sp>
    </p:spTree>
    <p:extLst>
      <p:ext uri="{BB962C8B-B14F-4D97-AF65-F5344CB8AC3E}">
        <p14:creationId xmlns:p14="http://schemas.microsoft.com/office/powerpoint/2010/main" val="352093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err="1"/>
              <a:t>Skinalytics</a:t>
            </a:r>
            <a:r>
              <a:rPr lang="en-SG" dirty="0"/>
              <a:t> is a </a:t>
            </a:r>
            <a:r>
              <a:rPr lang="en-SG" b="1" dirty="0"/>
              <a:t>Snap N Diagnose </a:t>
            </a:r>
            <a:r>
              <a:rPr lang="en-SG" b="0" dirty="0"/>
              <a:t>solution that can </a:t>
            </a:r>
            <a:r>
              <a:rPr lang="en-SG" dirty="0"/>
              <a:t>identify over 30 common skin diseases (including STDs) through the use of deep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Research has shown that increasingly, people avoid visiting the doctor due to downplaying the severity of </a:t>
            </a:r>
            <a:r>
              <a:rPr lang="en-SG"/>
              <a:t>their condition, </a:t>
            </a:r>
            <a:r>
              <a:rPr lang="en-SG" dirty="0"/>
              <a:t>or being too embarrassed to., and </a:t>
            </a:r>
            <a:r>
              <a:rPr lang="en-SG" dirty="0" err="1"/>
              <a:t>skinalytics</a:t>
            </a:r>
            <a:r>
              <a:rPr lang="en-SG" dirty="0"/>
              <a:t> aim to address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r>
              <a:rPr lang="en-SG" dirty="0"/>
              <a:t>To achieve this feat was a 3 step process.</a:t>
            </a:r>
          </a:p>
          <a:p>
            <a:endParaRPr lang="en-SG" dirty="0"/>
          </a:p>
          <a:p>
            <a:r>
              <a:rPr lang="en-SG" dirty="0"/>
              <a:t>1) We first scraped 15000 images, feature engineered by hand, and </a:t>
            </a:r>
            <a:r>
              <a:rPr lang="en-SG" dirty="0" err="1"/>
              <a:t>preprocessed</a:t>
            </a:r>
            <a:r>
              <a:rPr lang="en-SG" dirty="0"/>
              <a:t> to obtain a total of over 60000 images.</a:t>
            </a:r>
          </a:p>
          <a:p>
            <a:endParaRPr lang="en-SG" dirty="0"/>
          </a:p>
          <a:p>
            <a:r>
              <a:rPr lang="en-SG" dirty="0"/>
              <a:t>2) We researched and developed a customised CNN for this task alone, and repeatedly tuned the network to ensure maximum accuracy</a:t>
            </a:r>
          </a:p>
          <a:p>
            <a:endParaRPr lang="en-SG" dirty="0"/>
          </a:p>
          <a:p>
            <a:r>
              <a:rPr lang="en-SG" dirty="0"/>
              <a:t>3) Finally, we developed both a </a:t>
            </a:r>
            <a:r>
              <a:rPr lang="en-SG" dirty="0" err="1"/>
              <a:t>webapp</a:t>
            </a:r>
            <a:r>
              <a:rPr lang="en-SG" dirty="0"/>
              <a:t> and a </a:t>
            </a:r>
            <a:r>
              <a:rPr lang="en-SG" dirty="0" err="1"/>
              <a:t>facebook</a:t>
            </a:r>
            <a:r>
              <a:rPr lang="en-SG" dirty="0"/>
              <a:t> messenger bot for user accessibility.</a:t>
            </a:r>
          </a:p>
          <a:p>
            <a:endParaRPr lang="en-SG" dirty="0"/>
          </a:p>
          <a:p>
            <a:r>
              <a:rPr lang="en-SG" dirty="0"/>
              <a:t>&lt;demo&gt;</a:t>
            </a:r>
          </a:p>
          <a:p>
            <a:r>
              <a:rPr lang="en-SG" dirty="0"/>
              <a:t>To further value add to the identification, our app is able to provide additional information such as possible symptoms as well as expected time for recovery. This will tell the person if it’s a potentially series problem that requires a visit to the doctor.</a:t>
            </a:r>
          </a:p>
          <a:p>
            <a:endParaRPr lang="en-SG" dirty="0"/>
          </a:p>
          <a:p>
            <a:r>
              <a:rPr lang="en-SG" dirty="0"/>
              <a:t>&lt; if time, talk about future potential?&gt;</a:t>
            </a:r>
          </a:p>
          <a:p>
            <a:endParaRPr lang="en-SG" dirty="0"/>
          </a:p>
          <a:p>
            <a:r>
              <a:rPr lang="en-SG" dirty="0"/>
              <a:t> </a:t>
            </a:r>
          </a:p>
          <a:p>
            <a:endParaRPr lang="en-SG" dirty="0"/>
          </a:p>
        </p:txBody>
      </p:sp>
      <p:sp>
        <p:nvSpPr>
          <p:cNvPr id="4" name="Slide Number Placeholder 3"/>
          <p:cNvSpPr>
            <a:spLocks noGrp="1"/>
          </p:cNvSpPr>
          <p:nvPr>
            <p:ph type="sldNum" sz="quarter" idx="10"/>
          </p:nvPr>
        </p:nvSpPr>
        <p:spPr/>
        <p:txBody>
          <a:bodyPr/>
          <a:lstStyle/>
          <a:p>
            <a:fld id="{49045315-52A5-4A48-97BB-F86CAC098375}" type="slidenum">
              <a:rPr lang="en-SG" smtClean="0"/>
              <a:t>1</a:t>
            </a:fld>
            <a:endParaRPr lang="en-SG"/>
          </a:p>
        </p:txBody>
      </p:sp>
    </p:spTree>
    <p:extLst>
      <p:ext uri="{BB962C8B-B14F-4D97-AF65-F5344CB8AC3E}">
        <p14:creationId xmlns:p14="http://schemas.microsoft.com/office/powerpoint/2010/main" val="3187471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CE7B9E16-48D5-4970-A650-5A8ACF457791}" type="datetimeFigureOut">
              <a:rPr lang="en-SG" smtClean="0"/>
              <a:t>22/1/2017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021806-860F-43D5-97C4-A3C90CFF47C8}" type="slidenum">
              <a:rPr lang="en-SG" smtClean="0"/>
              <a:t>‹#›</a:t>
            </a:fld>
            <a:endParaRPr lang="en-SG"/>
          </a:p>
        </p:txBody>
      </p:sp>
    </p:spTree>
    <p:extLst>
      <p:ext uri="{BB962C8B-B14F-4D97-AF65-F5344CB8AC3E}">
        <p14:creationId xmlns:p14="http://schemas.microsoft.com/office/powerpoint/2010/main" val="64759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CE7B9E16-48D5-4970-A650-5A8ACF457791}" type="datetimeFigureOut">
              <a:rPr lang="en-SG" smtClean="0"/>
              <a:t>22/1/2017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021806-860F-43D5-97C4-A3C90CFF47C8}" type="slidenum">
              <a:rPr lang="en-SG" smtClean="0"/>
              <a:t>‹#›</a:t>
            </a:fld>
            <a:endParaRPr lang="en-SG"/>
          </a:p>
        </p:txBody>
      </p:sp>
    </p:spTree>
    <p:extLst>
      <p:ext uri="{BB962C8B-B14F-4D97-AF65-F5344CB8AC3E}">
        <p14:creationId xmlns:p14="http://schemas.microsoft.com/office/powerpoint/2010/main" val="363730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CE7B9E16-48D5-4970-A650-5A8ACF457791}" type="datetimeFigureOut">
              <a:rPr lang="en-SG" smtClean="0"/>
              <a:t>22/1/2017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021806-860F-43D5-97C4-A3C90CFF47C8}" type="slidenum">
              <a:rPr lang="en-SG" smtClean="0"/>
              <a:t>‹#›</a:t>
            </a:fld>
            <a:endParaRPr lang="en-SG"/>
          </a:p>
        </p:txBody>
      </p:sp>
    </p:spTree>
    <p:extLst>
      <p:ext uri="{BB962C8B-B14F-4D97-AF65-F5344CB8AC3E}">
        <p14:creationId xmlns:p14="http://schemas.microsoft.com/office/powerpoint/2010/main" val="237196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CE7B9E16-48D5-4970-A650-5A8ACF457791}" type="datetimeFigureOut">
              <a:rPr lang="en-SG" smtClean="0"/>
              <a:t>22/1/2017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021806-860F-43D5-97C4-A3C90CFF47C8}" type="slidenum">
              <a:rPr lang="en-SG" smtClean="0"/>
              <a:t>‹#›</a:t>
            </a:fld>
            <a:endParaRPr lang="en-SG"/>
          </a:p>
        </p:txBody>
      </p:sp>
    </p:spTree>
    <p:extLst>
      <p:ext uri="{BB962C8B-B14F-4D97-AF65-F5344CB8AC3E}">
        <p14:creationId xmlns:p14="http://schemas.microsoft.com/office/powerpoint/2010/main" val="38483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B9E16-48D5-4970-A650-5A8ACF457791}" type="datetimeFigureOut">
              <a:rPr lang="en-SG" smtClean="0"/>
              <a:t>22/1/2017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021806-860F-43D5-97C4-A3C90CFF47C8}" type="slidenum">
              <a:rPr lang="en-SG" smtClean="0"/>
              <a:t>‹#›</a:t>
            </a:fld>
            <a:endParaRPr lang="en-SG"/>
          </a:p>
        </p:txBody>
      </p:sp>
    </p:spTree>
    <p:extLst>
      <p:ext uri="{BB962C8B-B14F-4D97-AF65-F5344CB8AC3E}">
        <p14:creationId xmlns:p14="http://schemas.microsoft.com/office/powerpoint/2010/main" val="160486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CE7B9E16-48D5-4970-A650-5A8ACF457791}" type="datetimeFigureOut">
              <a:rPr lang="en-SG" smtClean="0"/>
              <a:t>22/1/2017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8021806-860F-43D5-97C4-A3C90CFF47C8}" type="slidenum">
              <a:rPr lang="en-SG" smtClean="0"/>
              <a:t>‹#›</a:t>
            </a:fld>
            <a:endParaRPr lang="en-SG"/>
          </a:p>
        </p:txBody>
      </p:sp>
    </p:spTree>
    <p:extLst>
      <p:ext uri="{BB962C8B-B14F-4D97-AF65-F5344CB8AC3E}">
        <p14:creationId xmlns:p14="http://schemas.microsoft.com/office/powerpoint/2010/main" val="393257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CE7B9E16-48D5-4970-A650-5A8ACF457791}" type="datetimeFigureOut">
              <a:rPr lang="en-SG" smtClean="0"/>
              <a:t>22/1/2017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8021806-860F-43D5-97C4-A3C90CFF47C8}" type="slidenum">
              <a:rPr lang="en-SG" smtClean="0"/>
              <a:t>‹#›</a:t>
            </a:fld>
            <a:endParaRPr lang="en-SG"/>
          </a:p>
        </p:txBody>
      </p:sp>
    </p:spTree>
    <p:extLst>
      <p:ext uri="{BB962C8B-B14F-4D97-AF65-F5344CB8AC3E}">
        <p14:creationId xmlns:p14="http://schemas.microsoft.com/office/powerpoint/2010/main" val="334765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CE7B9E16-48D5-4970-A650-5A8ACF457791}" type="datetimeFigureOut">
              <a:rPr lang="en-SG" smtClean="0"/>
              <a:t>22/1/2017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8021806-860F-43D5-97C4-A3C90CFF47C8}" type="slidenum">
              <a:rPr lang="en-SG" smtClean="0"/>
              <a:t>‹#›</a:t>
            </a:fld>
            <a:endParaRPr lang="en-SG"/>
          </a:p>
        </p:txBody>
      </p:sp>
    </p:spTree>
    <p:extLst>
      <p:ext uri="{BB962C8B-B14F-4D97-AF65-F5344CB8AC3E}">
        <p14:creationId xmlns:p14="http://schemas.microsoft.com/office/powerpoint/2010/main" val="279020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B9E16-48D5-4970-A650-5A8ACF457791}" type="datetimeFigureOut">
              <a:rPr lang="en-SG" smtClean="0"/>
              <a:t>22/1/2017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8021806-860F-43D5-97C4-A3C90CFF47C8}" type="slidenum">
              <a:rPr lang="en-SG" smtClean="0"/>
              <a:t>‹#›</a:t>
            </a:fld>
            <a:endParaRPr lang="en-SG"/>
          </a:p>
        </p:txBody>
      </p:sp>
    </p:spTree>
    <p:extLst>
      <p:ext uri="{BB962C8B-B14F-4D97-AF65-F5344CB8AC3E}">
        <p14:creationId xmlns:p14="http://schemas.microsoft.com/office/powerpoint/2010/main" val="192404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B9E16-48D5-4970-A650-5A8ACF457791}" type="datetimeFigureOut">
              <a:rPr lang="en-SG" smtClean="0"/>
              <a:t>22/1/2017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8021806-860F-43D5-97C4-A3C90CFF47C8}" type="slidenum">
              <a:rPr lang="en-SG" smtClean="0"/>
              <a:t>‹#›</a:t>
            </a:fld>
            <a:endParaRPr lang="en-SG"/>
          </a:p>
        </p:txBody>
      </p:sp>
    </p:spTree>
    <p:extLst>
      <p:ext uri="{BB962C8B-B14F-4D97-AF65-F5344CB8AC3E}">
        <p14:creationId xmlns:p14="http://schemas.microsoft.com/office/powerpoint/2010/main" val="211157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B9E16-48D5-4970-A650-5A8ACF457791}" type="datetimeFigureOut">
              <a:rPr lang="en-SG" smtClean="0"/>
              <a:t>22/1/2017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8021806-860F-43D5-97C4-A3C90CFF47C8}" type="slidenum">
              <a:rPr lang="en-SG" smtClean="0"/>
              <a:t>‹#›</a:t>
            </a:fld>
            <a:endParaRPr lang="en-SG"/>
          </a:p>
        </p:txBody>
      </p:sp>
    </p:spTree>
    <p:extLst>
      <p:ext uri="{BB962C8B-B14F-4D97-AF65-F5344CB8AC3E}">
        <p14:creationId xmlns:p14="http://schemas.microsoft.com/office/powerpoint/2010/main" val="308163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B9E16-48D5-4970-A650-5A8ACF457791}" type="datetimeFigureOut">
              <a:rPr lang="en-SG" smtClean="0"/>
              <a:t>22/1/2017</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21806-860F-43D5-97C4-A3C90CFF47C8}" type="slidenum">
              <a:rPr lang="en-SG" smtClean="0"/>
              <a:t>‹#›</a:t>
            </a:fld>
            <a:endParaRPr lang="en-SG"/>
          </a:p>
        </p:txBody>
      </p:sp>
    </p:spTree>
    <p:extLst>
      <p:ext uri="{BB962C8B-B14F-4D97-AF65-F5344CB8AC3E}">
        <p14:creationId xmlns:p14="http://schemas.microsoft.com/office/powerpoint/2010/main" val="197917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3681"/>
            <a:ext cx="9144000" cy="3217719"/>
          </a:xfrm>
          <a:prstGeom prst="rect">
            <a:avLst/>
          </a:prstGeom>
        </p:spPr>
      </p:pic>
      <p:sp>
        <p:nvSpPr>
          <p:cNvPr id="4" name="Rectangle 3"/>
          <p:cNvSpPr/>
          <p:nvPr/>
        </p:nvSpPr>
        <p:spPr>
          <a:xfrm>
            <a:off x="-235527" y="-17319"/>
            <a:ext cx="99060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p:cNvSpPr/>
          <p:nvPr/>
        </p:nvSpPr>
        <p:spPr>
          <a:xfrm>
            <a:off x="-762001" y="1811151"/>
            <a:ext cx="5176157" cy="838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Rectangle 5"/>
          <p:cNvSpPr/>
          <p:nvPr/>
        </p:nvSpPr>
        <p:spPr>
          <a:xfrm>
            <a:off x="-381000" y="3581400"/>
            <a:ext cx="99060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246957" y="685800"/>
            <a:ext cx="3276600" cy="646331"/>
          </a:xfrm>
          <a:prstGeom prst="rect">
            <a:avLst/>
          </a:prstGeom>
          <a:noFill/>
        </p:spPr>
        <p:txBody>
          <a:bodyPr wrap="square" rtlCol="0">
            <a:spAutoFit/>
          </a:bodyPr>
          <a:lstStyle/>
          <a:p>
            <a:r>
              <a:rPr lang="en-US" sz="3600" dirty="0" err="1">
                <a:solidFill>
                  <a:schemeClr val="bg1"/>
                </a:solidFill>
                <a:latin typeface="Copperplate Gothic Bold" panose="020E0705020206020404" pitchFamily="34" charset="0"/>
              </a:rPr>
              <a:t>Skinalytics</a:t>
            </a:r>
            <a:endParaRPr lang="en-SG" sz="3600" dirty="0">
              <a:solidFill>
                <a:schemeClr val="bg1"/>
              </a:solidFill>
              <a:latin typeface="Copperplate Gothic Bold" panose="020E0705020206020404" pitchFamily="34" charset="0"/>
            </a:endParaRPr>
          </a:p>
        </p:txBody>
      </p:sp>
      <p:sp>
        <p:nvSpPr>
          <p:cNvPr id="8" name="TextBox 7"/>
          <p:cNvSpPr txBox="1"/>
          <p:nvPr/>
        </p:nvSpPr>
        <p:spPr>
          <a:xfrm>
            <a:off x="128604" y="1876308"/>
            <a:ext cx="4347404" cy="707886"/>
          </a:xfrm>
          <a:prstGeom prst="rect">
            <a:avLst/>
          </a:prstGeom>
          <a:noFill/>
        </p:spPr>
        <p:txBody>
          <a:bodyPr wrap="square" rtlCol="0">
            <a:spAutoFit/>
          </a:bodyPr>
          <a:lstStyle/>
          <a:p>
            <a:r>
              <a:rPr lang="en-US"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Identifying skin diseases with deep learning</a:t>
            </a:r>
            <a:endParaRPr lang="en-SG"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b="24366"/>
          <a:stretch/>
        </p:blipFill>
        <p:spPr>
          <a:xfrm>
            <a:off x="7197917" y="1391334"/>
            <a:ext cx="1445032" cy="219006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3857" y="4643865"/>
            <a:ext cx="1176286" cy="1176286"/>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3581" y="4766965"/>
            <a:ext cx="991676" cy="991676"/>
          </a:xfrm>
          <a:prstGeom prst="rect">
            <a:avLst/>
          </a:prstGeom>
        </p:spPr>
      </p:pic>
      <p:sp>
        <p:nvSpPr>
          <p:cNvPr id="18" name="TextBox 15"/>
          <p:cNvSpPr txBox="1"/>
          <p:nvPr/>
        </p:nvSpPr>
        <p:spPr>
          <a:xfrm>
            <a:off x="589433" y="5758641"/>
            <a:ext cx="159997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15,000 images scrapped from Google</a:t>
            </a:r>
          </a:p>
        </p:txBody>
      </p:sp>
      <p:sp>
        <p:nvSpPr>
          <p:cNvPr id="19" name="TextBox 18"/>
          <p:cNvSpPr txBox="1"/>
          <p:nvPr/>
        </p:nvSpPr>
        <p:spPr>
          <a:xfrm>
            <a:off x="3886200" y="5758642"/>
            <a:ext cx="13716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t>Convolutional Neural Network</a:t>
            </a:r>
            <a:endParaRPr lang="en-SG" sz="1200" dirty="0"/>
          </a:p>
        </p:txBody>
      </p:sp>
      <p:cxnSp>
        <p:nvCxnSpPr>
          <p:cNvPr id="23" name="Straight Connector 22"/>
          <p:cNvCxnSpPr/>
          <p:nvPr/>
        </p:nvCxnSpPr>
        <p:spPr>
          <a:xfrm>
            <a:off x="2946400" y="3962400"/>
            <a:ext cx="0" cy="28956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143172" y="3962400"/>
            <a:ext cx="0" cy="289560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6781492" y="5758640"/>
            <a:ext cx="18288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t>Web-based application and Facebook messenger</a:t>
            </a:r>
            <a:endParaRPr lang="en-SG" sz="1200" dirty="0"/>
          </a:p>
        </p:txBody>
      </p:sp>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81492" y="4431908"/>
            <a:ext cx="1600200" cy="1600200"/>
          </a:xfrm>
          <a:prstGeom prst="rect">
            <a:avLst/>
          </a:prstGeom>
        </p:spPr>
      </p:pic>
      <p:sp>
        <p:nvSpPr>
          <p:cNvPr id="17" name="TextBox 16"/>
          <p:cNvSpPr txBox="1"/>
          <p:nvPr/>
        </p:nvSpPr>
        <p:spPr>
          <a:xfrm>
            <a:off x="6743392" y="1022294"/>
            <a:ext cx="3276600" cy="461665"/>
          </a:xfrm>
          <a:prstGeom prst="rect">
            <a:avLst/>
          </a:prstGeom>
          <a:noFill/>
        </p:spPr>
        <p:txBody>
          <a:bodyPr wrap="square" rtlCol="0">
            <a:spAutoFit/>
          </a:bodyPr>
          <a:lstStyle/>
          <a:p>
            <a:r>
              <a:rPr lang="en-US" sz="2400" dirty="0">
                <a:solidFill>
                  <a:schemeClr val="bg1"/>
                </a:solidFill>
                <a:latin typeface="Forte" panose="03060902040502070203" pitchFamily="66" charset="0"/>
              </a:rPr>
              <a:t>Snap &amp; Diagnose</a:t>
            </a:r>
            <a:endParaRPr lang="en-SG" sz="2400" dirty="0">
              <a:solidFill>
                <a:schemeClr val="bg1"/>
              </a:solidFill>
              <a:latin typeface="Forte" panose="03060902040502070203" pitchFamily="66" charset="0"/>
            </a:endParaRPr>
          </a:p>
        </p:txBody>
      </p:sp>
    </p:spTree>
    <p:extLst>
      <p:ext uri="{BB962C8B-B14F-4D97-AF65-F5344CB8AC3E}">
        <p14:creationId xmlns:p14="http://schemas.microsoft.com/office/powerpoint/2010/main" val="4268015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218</Words>
  <Application>Microsoft Office PowerPoint</Application>
  <PresentationFormat>On-screen Show (4:3)</PresentationFormat>
  <Paragraphs>25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Copperplate Gothic Bold</vt:lpstr>
      <vt:lpstr>Forte</vt:lpstr>
      <vt:lpstr>Segoe UI Black</vt:lpstr>
      <vt:lpstr>Office Theme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CT</dc:creator>
  <cp:lastModifiedBy>dion</cp:lastModifiedBy>
  <cp:revision>48</cp:revision>
  <dcterms:created xsi:type="dcterms:W3CDTF">2017-01-21T21:52:06Z</dcterms:created>
  <dcterms:modified xsi:type="dcterms:W3CDTF">2017-01-22T04:44:55Z</dcterms:modified>
</cp:coreProperties>
</file>