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>
        <p:scale>
          <a:sx n="112" d="100"/>
          <a:sy n="112" d="100"/>
        </p:scale>
        <p:origin x="11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4198" y="42161"/>
            <a:ext cx="8355514" cy="3661610"/>
          </a:xfrm>
        </p:spPr>
        <p:txBody>
          <a:bodyPr/>
          <a:lstStyle/>
          <a:p>
            <a:r>
              <a:rPr lang="en-US" dirty="0" smtClean="0"/>
              <a:t>DS501 Case Study 4 </a:t>
            </a:r>
            <a:r>
              <a:rPr lang="en-US" dirty="0"/>
              <a:t>- </a:t>
            </a:r>
            <a:r>
              <a:rPr lang="en-US" i="1" dirty="0" smtClean="0"/>
              <a:t>Twitter </a:t>
            </a:r>
            <a:r>
              <a:rPr lang="en-US" i="1" dirty="0"/>
              <a:t>&amp; The Stock Market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778" y="5370142"/>
            <a:ext cx="8676222" cy="1275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</a:t>
            </a:r>
            <a:r>
              <a:rPr lang="en-US" dirty="0" smtClean="0"/>
              <a:t>roup 6: Qian </a:t>
            </a:r>
            <a:r>
              <a:rPr lang="en-US" dirty="0"/>
              <a:t>W</a:t>
            </a:r>
            <a:r>
              <a:rPr lang="en-US" dirty="0" smtClean="0"/>
              <a:t>ang, Elizabeth </a:t>
            </a:r>
            <a:r>
              <a:rPr lang="en-US" dirty="0" err="1" smtClean="0"/>
              <a:t>Karpinski</a:t>
            </a:r>
            <a:r>
              <a:rPr lang="en-US" dirty="0" smtClean="0"/>
              <a:t>, </a:t>
            </a:r>
            <a:r>
              <a:rPr lang="en-US" dirty="0" err="1"/>
              <a:t>J</a:t>
            </a:r>
            <a:r>
              <a:rPr lang="en-US" dirty="0" err="1" smtClean="0"/>
              <a:t>ingnan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dirty="0" smtClean="0"/>
              <a:t>u, </a:t>
            </a:r>
            <a:r>
              <a:rPr lang="en-US" dirty="0"/>
              <a:t>X</a:t>
            </a:r>
            <a:r>
              <a:rPr lang="en-US" dirty="0" smtClean="0"/>
              <a:t>iaoshuai </a:t>
            </a:r>
            <a:r>
              <a:rPr lang="en-US" dirty="0"/>
              <a:t>L</a:t>
            </a:r>
            <a:r>
              <a:rPr lang="en-US" dirty="0" smtClean="0"/>
              <a:t>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774" y="1871355"/>
            <a:ext cx="1113640" cy="835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75" y="1436809"/>
            <a:ext cx="5704014" cy="4279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07" y="3284621"/>
            <a:ext cx="291754" cy="291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89" y="3788362"/>
            <a:ext cx="253455" cy="253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72" y="1950447"/>
            <a:ext cx="212510" cy="2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103" y="95250"/>
            <a:ext cx="9905998" cy="1905000"/>
          </a:xfrm>
        </p:spPr>
        <p:txBody>
          <a:bodyPr/>
          <a:lstStyle/>
          <a:p>
            <a:r>
              <a:rPr lang="en-US" dirty="0"/>
              <a:t>Data Analysis &amp;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668780"/>
            <a:ext cx="4089589" cy="4031922"/>
          </a:xfrm>
        </p:spPr>
      </p:pic>
      <p:sp>
        <p:nvSpPr>
          <p:cNvPr id="6" name="TextBox 5"/>
          <p:cNvSpPr txBox="1"/>
          <p:nvPr/>
        </p:nvSpPr>
        <p:spPr>
          <a:xfrm>
            <a:off x="855663" y="1838081"/>
            <a:ext cx="5407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Difference </a:t>
            </a:r>
            <a:r>
              <a:rPr lang="en-US" dirty="0"/>
              <a:t>between </a:t>
            </a:r>
            <a:r>
              <a:rPr lang="en-US" dirty="0">
                <a:solidFill>
                  <a:srgbClr val="A8FB52"/>
                </a:solidFill>
              </a:rPr>
              <a:t>positive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words as </a:t>
            </a:r>
            <a:r>
              <a:rPr lang="en-US" dirty="0" smtClean="0"/>
              <a:t>the indicator </a:t>
            </a:r>
            <a:r>
              <a:rPr lang="en-US" dirty="0"/>
              <a:t>of Twitter mood has the </a:t>
            </a:r>
            <a:r>
              <a:rPr lang="en-US" b="1" dirty="0">
                <a:solidFill>
                  <a:srgbClr val="FFFF00"/>
                </a:solidFill>
              </a:rPr>
              <a:t>highest Granger causality </a:t>
            </a:r>
            <a:r>
              <a:rPr lang="en-US" dirty="0"/>
              <a:t>relation with SP500 index </a:t>
            </a:r>
            <a:r>
              <a:rPr lang="en-US" dirty="0" smtClean="0"/>
              <a:t>and Nasdaq </a:t>
            </a:r>
            <a:r>
              <a:rPr lang="en-US" dirty="0"/>
              <a:t>index for lags ranging from 10 to 30 minutes (p-value &lt; 0.05</a:t>
            </a:r>
            <a:r>
              <a:rPr lang="en-US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Take </a:t>
            </a:r>
            <a:r>
              <a:rPr lang="en-US" dirty="0"/>
              <a:t>Twitter </a:t>
            </a:r>
            <a:r>
              <a:rPr lang="en-US" dirty="0" smtClean="0"/>
              <a:t>mood difference </a:t>
            </a:r>
            <a:r>
              <a:rPr lang="en-US" dirty="0"/>
              <a:t>and Nasdaq index as an example, when the number of lags is 3, the p-value of </a:t>
            </a:r>
            <a:r>
              <a:rPr lang="en-US" dirty="0" smtClean="0"/>
              <a:t>F-test is </a:t>
            </a:r>
            <a:r>
              <a:rPr lang="en-US" dirty="0"/>
              <a:t>only 1.55%, which means in 95% significant level, we can reject the null hypothesis of the </a:t>
            </a:r>
            <a:r>
              <a:rPr lang="en-US" dirty="0" smtClean="0"/>
              <a:t>two series </a:t>
            </a:r>
            <a:r>
              <a:rPr lang="en-US" dirty="0"/>
              <a:t>data do not have causality.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6904" y="5897880"/>
            <a:ext cx="349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 mood and SP500 index</a:t>
            </a:r>
          </a:p>
        </p:txBody>
      </p:sp>
    </p:spTree>
    <p:extLst>
      <p:ext uri="{BB962C8B-B14F-4D97-AF65-F5344CB8AC3E}">
        <p14:creationId xmlns:p14="http://schemas.microsoft.com/office/powerpoint/2010/main" val="136499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33" y="328294"/>
            <a:ext cx="9905998" cy="1905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1677748"/>
            <a:ext cx="9905998" cy="3124201"/>
          </a:xfrm>
        </p:spPr>
        <p:txBody>
          <a:bodyPr/>
          <a:lstStyle/>
          <a:p>
            <a:r>
              <a:rPr lang="en-US" dirty="0" smtClean="0"/>
              <a:t>Changes in </a:t>
            </a:r>
            <a:r>
              <a:rPr lang="en-US" dirty="0"/>
              <a:t>public mood collected from Twitter can be tracked from </a:t>
            </a:r>
            <a:r>
              <a:rPr lang="en-US" dirty="0" smtClean="0"/>
              <a:t>content </a:t>
            </a:r>
            <a:r>
              <a:rPr lang="en-US" dirty="0"/>
              <a:t>of tweets by means of text processing </a:t>
            </a:r>
            <a:r>
              <a:rPr lang="en-US" dirty="0" smtClean="0"/>
              <a:t>technique.</a:t>
            </a:r>
          </a:p>
          <a:p>
            <a:r>
              <a:rPr lang="en-US" dirty="0"/>
              <a:t>Between two Twitter </a:t>
            </a:r>
            <a:r>
              <a:rPr lang="en-US" dirty="0" smtClean="0"/>
              <a:t>mood indicators</a:t>
            </a:r>
            <a:r>
              <a:rPr lang="en-US" dirty="0"/>
              <a:t>, the difference between positive and negative words is Granger causative of </a:t>
            </a:r>
            <a:r>
              <a:rPr lang="en-US" dirty="0" smtClean="0"/>
              <a:t>the stock </a:t>
            </a:r>
            <a:r>
              <a:rPr lang="en-US" dirty="0"/>
              <a:t>market indices, because changes of this mood indicator match shifts in the SP500 </a:t>
            </a:r>
            <a:r>
              <a:rPr lang="en-US" dirty="0" smtClean="0"/>
              <a:t>index and </a:t>
            </a:r>
            <a:r>
              <a:rPr lang="en-US" dirty="0"/>
              <a:t>Nasdaq index that occur 10-30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  <a:r>
              <a:rPr lang="en-US" dirty="0"/>
              <a:t>later.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43" y="4270219"/>
            <a:ext cx="2554606" cy="2380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08" y="4668491"/>
            <a:ext cx="4259102" cy="7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1591328"/>
            <a:ext cx="4137025" cy="3952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30" y="1703070"/>
            <a:ext cx="848360" cy="636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4401">
            <a:off x="7164804" y="3940195"/>
            <a:ext cx="684966" cy="6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77441"/>
            <a:ext cx="9905998" cy="3413760"/>
          </a:xfrm>
        </p:spPr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ocial media</a:t>
            </a:r>
            <a:r>
              <a:rPr lang="en-US" dirty="0" smtClean="0"/>
              <a:t>: the </a:t>
            </a:r>
            <a:r>
              <a:rPr lang="en-US" dirty="0"/>
              <a:t>easiest </a:t>
            </a:r>
            <a:r>
              <a:rPr lang="en-US" dirty="0" smtClean="0"/>
              <a:t>&amp; fastest </a:t>
            </a:r>
            <a:r>
              <a:rPr lang="en-US" dirty="0"/>
              <a:t>way to transmit and receive information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Twitter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ggregate </a:t>
            </a:r>
            <a:r>
              <a:rPr lang="en-US" dirty="0"/>
              <a:t>of tweets could be seen as an indicator of </a:t>
            </a:r>
            <a:r>
              <a:rPr lang="en-US" dirty="0" smtClean="0"/>
              <a:t>collective mood.</a:t>
            </a:r>
          </a:p>
          <a:p>
            <a:r>
              <a:rPr lang="en-US" b="1" dirty="0"/>
              <a:t>data scientists </a:t>
            </a:r>
            <a:r>
              <a:rPr lang="en-US" dirty="0"/>
              <a:t>have </a:t>
            </a:r>
            <a:r>
              <a:rPr lang="en-US" dirty="0" smtClean="0"/>
              <a:t>been made </a:t>
            </a:r>
            <a:r>
              <a:rPr lang="en-US" dirty="0"/>
              <a:t>several attempts to examine Twitter’s </a:t>
            </a:r>
            <a:r>
              <a:rPr lang="en-US" dirty="0" smtClean="0"/>
              <a:t>predictive potential </a:t>
            </a:r>
            <a:r>
              <a:rPr lang="en-US" dirty="0"/>
              <a:t>of consumer </a:t>
            </a:r>
            <a:r>
              <a:rPr lang="en-US" dirty="0" smtClean="0"/>
              <a:t>purchasing by </a:t>
            </a:r>
            <a:r>
              <a:rPr lang="en-US" dirty="0"/>
              <a:t>observing users’ mood</a:t>
            </a:r>
            <a:r>
              <a:rPr lang="en-US" dirty="0" smtClean="0"/>
              <a:t>.</a:t>
            </a:r>
          </a:p>
          <a:p>
            <a:r>
              <a:rPr lang="en-US" i="1" dirty="0"/>
              <a:t>“Twitter </a:t>
            </a:r>
            <a:r>
              <a:rPr lang="en-US" i="1" dirty="0" smtClean="0"/>
              <a:t>mood predicts </a:t>
            </a:r>
            <a:r>
              <a:rPr lang="en-US" i="1" dirty="0"/>
              <a:t>the stock market” </a:t>
            </a:r>
            <a:r>
              <a:rPr lang="en-US" dirty="0"/>
              <a:t>by </a:t>
            </a:r>
            <a:r>
              <a:rPr lang="en-US" dirty="0" err="1" smtClean="0"/>
              <a:t>Bollen</a:t>
            </a:r>
            <a:r>
              <a:rPr lang="en-US" dirty="0"/>
              <a:t>, Mao, and </a:t>
            </a:r>
            <a:r>
              <a:rPr lang="en-US" dirty="0" smtClean="0"/>
              <a:t>Zeng in 2011.</a:t>
            </a:r>
          </a:p>
          <a:p>
            <a:r>
              <a:rPr lang="en-US" sz="3200" b="1" dirty="0"/>
              <a:t>O</a:t>
            </a:r>
            <a:r>
              <a:rPr lang="en-US" b="1" dirty="0" smtClean="0"/>
              <a:t>ur Analysis: Analyze </a:t>
            </a:r>
            <a:r>
              <a:rPr lang="en-US" b="1" dirty="0"/>
              <a:t>Twitter data through sentiment analysis </a:t>
            </a:r>
            <a:r>
              <a:rPr lang="en-US" b="1" dirty="0" smtClean="0"/>
              <a:t>&amp; compare </a:t>
            </a:r>
            <a:r>
              <a:rPr lang="en-US" b="1" dirty="0"/>
              <a:t>it with instead with the SP500 and Nasdaq </a:t>
            </a:r>
            <a:r>
              <a:rPr lang="en-US" b="1" dirty="0" smtClean="0"/>
              <a:t>index (4 different tests)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733">
            <a:off x="156411" y="5670884"/>
            <a:ext cx="1224548" cy="9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Source: Both Twitter &amp; Various stock market measures</a:t>
            </a:r>
          </a:p>
          <a:p>
            <a:r>
              <a:rPr lang="en-US" dirty="0" smtClean="0"/>
              <a:t>Time: Every 10 min, from 9:30 am to 4:00 pm EST (Dec. 1 ~ DEC. 3)</a:t>
            </a:r>
          </a:p>
          <a:p>
            <a:r>
              <a:rPr lang="en-US" dirty="0" smtClean="0"/>
              <a:t>Data format: Ratio of </a:t>
            </a:r>
            <a:r>
              <a:rPr lang="en-US" dirty="0">
                <a:solidFill>
                  <a:srgbClr val="A8FB52"/>
                </a:solidFill>
              </a:rPr>
              <a:t>positive</a:t>
            </a:r>
            <a:r>
              <a:rPr lang="en-US" dirty="0"/>
              <a:t> </a:t>
            </a:r>
            <a:r>
              <a:rPr lang="en-US" dirty="0" smtClean="0"/>
              <a:t>vs.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</a:t>
            </a:r>
            <a:r>
              <a:rPr lang="en-US" dirty="0" smtClean="0"/>
              <a:t>words / difference </a:t>
            </a:r>
            <a:r>
              <a:rPr lang="en-US" dirty="0"/>
              <a:t>between </a:t>
            </a:r>
            <a:r>
              <a:rPr lang="en-US" dirty="0" smtClean="0"/>
              <a:t>the number </a:t>
            </a:r>
            <a:r>
              <a:rPr lang="en-US" dirty="0"/>
              <a:t>of </a:t>
            </a:r>
            <a:r>
              <a:rPr lang="en-US" dirty="0">
                <a:solidFill>
                  <a:srgbClr val="A8FB52"/>
                </a:solidFill>
              </a:rPr>
              <a:t>positive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negative</a:t>
            </a:r>
            <a:r>
              <a:rPr lang="en-US" dirty="0" smtClean="0"/>
              <a:t> </a:t>
            </a:r>
            <a:r>
              <a:rPr lang="en-US" dirty="0"/>
              <a:t>words</a:t>
            </a:r>
            <a:r>
              <a:rPr lang="en-US" dirty="0" smtClean="0"/>
              <a:t>. </a:t>
            </a:r>
            <a:r>
              <a:rPr lang="en-US" i="1" dirty="0" smtClean="0"/>
              <a:t>(a form of sentiment analysis)</a:t>
            </a:r>
          </a:p>
          <a:p>
            <a:r>
              <a:rPr lang="en-US" dirty="0" smtClean="0"/>
              <a:t>Use </a:t>
            </a:r>
            <a:r>
              <a:rPr lang="en-US" dirty="0"/>
              <a:t>the Nasdaq and </a:t>
            </a:r>
            <a:r>
              <a:rPr lang="en-US" dirty="0" smtClean="0"/>
              <a:t>SP500 indices: To evaluate </a:t>
            </a:r>
            <a:r>
              <a:rPr lang="en-US" dirty="0"/>
              <a:t>changes in the stock </a:t>
            </a:r>
            <a:r>
              <a:rPr lang="en-US" dirty="0" smtClean="0"/>
              <a:t>market</a:t>
            </a:r>
          </a:p>
          <a:p>
            <a:r>
              <a:rPr lang="en-US" i="1" dirty="0" smtClean="0"/>
              <a:t>4 data sets     2 overarching categories (Twitter </a:t>
            </a:r>
            <a:r>
              <a:rPr lang="en-US" i="1" dirty="0"/>
              <a:t>mood </a:t>
            </a:r>
            <a:r>
              <a:rPr lang="en-US" i="1" dirty="0" smtClean="0"/>
              <a:t>&amp; Stock market indices)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32" y="0"/>
            <a:ext cx="4105068" cy="3308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0300" flipH="1">
            <a:off x="9872678" y="788265"/>
            <a:ext cx="1354782" cy="10160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827422" y="5209674"/>
            <a:ext cx="192506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2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49" y="305358"/>
            <a:ext cx="9905998" cy="1905000"/>
          </a:xfrm>
        </p:spPr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6" y="2173705"/>
            <a:ext cx="6279903" cy="33367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/>
          <p:cNvSpPr txBox="1"/>
          <p:nvPr/>
        </p:nvSpPr>
        <p:spPr>
          <a:xfrm>
            <a:off x="1299410" y="5692341"/>
            <a:ext cx="46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Diagram outlining 3 phases of methodology &amp;</a:t>
            </a:r>
            <a:r>
              <a:rPr lang="en-US" dirty="0" smtClean="0"/>
              <a:t> </a:t>
            </a:r>
            <a:r>
              <a:rPr lang="en-US" dirty="0"/>
              <a:t>corresponding datasets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1274" y="2392236"/>
            <a:ext cx="480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make linear predictions</a:t>
            </a:r>
          </a:p>
          <a:p>
            <a:r>
              <a:rPr lang="en-US" dirty="0"/>
              <a:t>based on the data </a:t>
            </a:r>
            <a:r>
              <a:rPr lang="en-US" dirty="0" smtClean="0"/>
              <a:t>collected</a:t>
            </a:r>
            <a:r>
              <a:rPr lang="en-US" dirty="0"/>
              <a:t>, we elected to use </a:t>
            </a:r>
            <a:r>
              <a:rPr lang="en-US" b="1" dirty="0"/>
              <a:t>Granger Causality testing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90" y="3771900"/>
            <a:ext cx="3741820" cy="25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481" y="284747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Statistical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36" y="1991050"/>
            <a:ext cx="5693745" cy="3459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507705" y="5919536"/>
            <a:ext cx="3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Granger Causality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1481" y="2189747"/>
            <a:ext cx="5113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Past </a:t>
            </a:r>
            <a:r>
              <a:rPr lang="en-US" dirty="0"/>
              <a:t>vales of X can be used for the prediction of future values of Y.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time series X is </a:t>
            </a:r>
            <a:r>
              <a:rPr lang="en-US" dirty="0" smtClean="0"/>
              <a:t>said to </a:t>
            </a:r>
            <a:r>
              <a:rPr lang="en-US" dirty="0"/>
              <a:t>Granger-cause Y if it can be shown, usually through a series of F-tests on lagged values of </a:t>
            </a:r>
            <a:r>
              <a:rPr lang="en-US" dirty="0" smtClean="0"/>
              <a:t>X, that </a:t>
            </a:r>
            <a:r>
              <a:rPr lang="en-US" dirty="0"/>
              <a:t>those X values provide statically </a:t>
            </a:r>
            <a:r>
              <a:rPr lang="en-US" dirty="0" smtClean="0"/>
              <a:t>significant information </a:t>
            </a:r>
            <a:r>
              <a:rPr lang="en-US" dirty="0"/>
              <a:t>about future values of </a:t>
            </a:r>
            <a:r>
              <a:rPr lang="en-US" dirty="0" smtClean="0"/>
              <a:t>Y.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0" y="4682828"/>
            <a:ext cx="1997242" cy="19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2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8" y="2367755"/>
            <a:ext cx="6979903" cy="1470103"/>
          </a:xfrm>
        </p:spPr>
      </p:pic>
      <p:sp>
        <p:nvSpPr>
          <p:cNvPr id="5" name="TextBox 4"/>
          <p:cNvSpPr txBox="1"/>
          <p:nvPr/>
        </p:nvSpPr>
        <p:spPr>
          <a:xfrm>
            <a:off x="1141413" y="4272755"/>
            <a:ext cx="10347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examine whether Twitter mood time series predicts changes</a:t>
            </a:r>
          </a:p>
          <a:p>
            <a:r>
              <a:rPr lang="en-US" dirty="0"/>
              <a:t>in stock market, we compared the variance explained by </a:t>
            </a:r>
            <a:r>
              <a:rPr lang="en-US" dirty="0" smtClean="0"/>
              <a:t>2 </a:t>
            </a:r>
            <a:r>
              <a:rPr lang="en-US" dirty="0"/>
              <a:t>linear </a:t>
            </a:r>
            <a:r>
              <a:rPr lang="en-US" dirty="0" smtClean="0"/>
              <a:t>used to help compare and explain the variance: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Model 1: Use </a:t>
            </a:r>
            <a:r>
              <a:rPr lang="en-US" dirty="0"/>
              <a:t>only n lagged values of </a:t>
            </a:r>
            <a:r>
              <a:rPr lang="en-US" dirty="0" err="1"/>
              <a:t>Yt</a:t>
            </a:r>
            <a:r>
              <a:rPr lang="en-US" dirty="0"/>
              <a:t> to predict the future of stock market.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Model 2: Use </a:t>
            </a:r>
            <a:r>
              <a:rPr lang="en-US" dirty="0"/>
              <a:t>the n lagged values of both </a:t>
            </a:r>
            <a:r>
              <a:rPr lang="en-US" dirty="0" err="1"/>
              <a:t>Yt</a:t>
            </a:r>
            <a:r>
              <a:rPr lang="en-US" dirty="0"/>
              <a:t> and the Twitter mood time </a:t>
            </a:r>
            <a:r>
              <a:rPr lang="en-US" dirty="0" smtClean="0"/>
              <a:t>series denoted </a:t>
            </a:r>
            <a:r>
              <a:rPr lang="en-US" dirty="0" err="1"/>
              <a:t>Xt.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9800">
            <a:off x="9349854" y="360615"/>
            <a:ext cx="2639142" cy="26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718" y="4766"/>
            <a:ext cx="9905998" cy="1905000"/>
          </a:xfrm>
        </p:spPr>
        <p:txBody>
          <a:bodyPr/>
          <a:lstStyle/>
          <a:p>
            <a:r>
              <a:rPr lang="en-US" dirty="0"/>
              <a:t>Data Analysis &amp;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49" y="2366208"/>
            <a:ext cx="4947500" cy="13395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19" y="2366208"/>
            <a:ext cx="5265637" cy="13395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48" y="3794197"/>
            <a:ext cx="4947500" cy="1283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18" y="3794197"/>
            <a:ext cx="5265637" cy="12831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7718" y="1909766"/>
            <a:ext cx="549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P-value &lt; 0.05</a:t>
            </a:r>
          </a:p>
          <a:p>
            <a:r>
              <a:rPr lang="en-US" sz="1200" dirty="0"/>
              <a:t>** P-value &lt; 0.01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6933" y="1496198"/>
            <a:ext cx="501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F-testing for </a:t>
            </a:r>
            <a:r>
              <a:rPr lang="en-US" dirty="0" smtClean="0"/>
              <a:t>Data of December </a:t>
            </a:r>
            <a:r>
              <a:rPr lang="en-US" dirty="0"/>
              <a:t>2, 2015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3434" y="5245612"/>
            <a:ext cx="506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Given results </a:t>
            </a:r>
            <a:r>
              <a:rPr lang="en-US" dirty="0"/>
              <a:t>of our Granger causality </a:t>
            </a:r>
            <a:r>
              <a:rPr lang="en-US" dirty="0" smtClean="0"/>
              <a:t>above, </a:t>
            </a:r>
            <a:r>
              <a:rPr lang="en-US" dirty="0"/>
              <a:t>we can reject the </a:t>
            </a:r>
            <a:r>
              <a:rPr lang="en-US" dirty="0" smtClean="0"/>
              <a:t>null hypothesis that </a:t>
            </a:r>
            <a:r>
              <a:rPr lang="en-US" b="1" dirty="0"/>
              <a:t>Twitter mood time series do not predict </a:t>
            </a:r>
            <a:r>
              <a:rPr lang="en-US" b="1" dirty="0" smtClean="0"/>
              <a:t>stock price </a:t>
            </a:r>
            <a:r>
              <a:rPr lang="en-US" b="1" dirty="0"/>
              <a:t>with a high level </a:t>
            </a:r>
            <a:r>
              <a:rPr lang="en-US" b="1" dirty="0" smtClean="0"/>
              <a:t>of confidence</a:t>
            </a:r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0818" y="5245612"/>
            <a:ext cx="5177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ratio as Twitter </a:t>
            </a:r>
            <a:r>
              <a:rPr lang="en-US" dirty="0" smtClean="0"/>
              <a:t>mood </a:t>
            </a:r>
            <a:r>
              <a:rPr lang="en-US" b="1" dirty="0" smtClean="0"/>
              <a:t>doesn’t </a:t>
            </a:r>
            <a:r>
              <a:rPr lang="en-US" b="1" dirty="0"/>
              <a:t>have significant causal relations</a:t>
            </a:r>
            <a:r>
              <a:rPr lang="en-US" dirty="0"/>
              <a:t> with SP500 </a:t>
            </a:r>
            <a:r>
              <a:rPr lang="en-US" dirty="0" smtClean="0"/>
              <a:t>index, but </a:t>
            </a:r>
            <a:r>
              <a:rPr lang="en-US" b="1" dirty="0"/>
              <a:t>does shows Granger </a:t>
            </a:r>
            <a:r>
              <a:rPr lang="en-US" b="1" dirty="0" smtClean="0"/>
              <a:t>causality with </a:t>
            </a:r>
            <a:r>
              <a:rPr lang="en-US" b="1" dirty="0"/>
              <a:t>changes </a:t>
            </a:r>
            <a:r>
              <a:rPr lang="en-US" dirty="0"/>
              <a:t>in Nasdaq index.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84" y="3542309"/>
            <a:ext cx="608589" cy="4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38" y="2186939"/>
            <a:ext cx="4773171" cy="3314791"/>
          </a:xfrm>
        </p:spPr>
      </p:pic>
      <p:sp>
        <p:nvSpPr>
          <p:cNvPr id="6" name="TextBox 5"/>
          <p:cNvSpPr txBox="1"/>
          <p:nvPr/>
        </p:nvSpPr>
        <p:spPr>
          <a:xfrm>
            <a:off x="741802" y="5737860"/>
            <a:ext cx="599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Twitter mood and SP500 index of December 2, 2015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1234" y="2750730"/>
            <a:ext cx="53430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Correlation </a:t>
            </a:r>
            <a:r>
              <a:rPr lang="en-US" dirty="0"/>
              <a:t>between </a:t>
            </a:r>
            <a:r>
              <a:rPr lang="en-US" dirty="0" smtClean="0"/>
              <a:t>Twitter mood </a:t>
            </a:r>
            <a:r>
              <a:rPr lang="en-US" dirty="0"/>
              <a:t>difference and the </a:t>
            </a:r>
            <a:r>
              <a:rPr lang="en-US" dirty="0" smtClean="0"/>
              <a:t>stock market</a:t>
            </a:r>
            <a:r>
              <a:rPr lang="en-US" dirty="0"/>
              <a:t> </a:t>
            </a:r>
            <a:r>
              <a:rPr lang="en-US" dirty="0" smtClean="0"/>
              <a:t>indexes: </a:t>
            </a:r>
            <a:r>
              <a:rPr lang="en-US" i="1" dirty="0"/>
              <a:t>C</a:t>
            </a:r>
            <a:r>
              <a:rPr lang="en-US" i="1" dirty="0" smtClean="0"/>
              <a:t>hanges </a:t>
            </a:r>
            <a:r>
              <a:rPr lang="en-US" i="1" dirty="0"/>
              <a:t>in </a:t>
            </a:r>
            <a:r>
              <a:rPr lang="en-US" i="1" dirty="0" smtClean="0"/>
              <a:t>past value </a:t>
            </a:r>
            <a:r>
              <a:rPr lang="en-US" i="1" dirty="0"/>
              <a:t>of Twitter mood (</a:t>
            </a:r>
            <a:r>
              <a:rPr lang="en-US" i="1" dirty="0" smtClean="0"/>
              <a:t>t-2) predicts </a:t>
            </a:r>
            <a:r>
              <a:rPr lang="en-US" i="1" dirty="0"/>
              <a:t>a similar rise in </a:t>
            </a:r>
            <a:r>
              <a:rPr lang="en-US" i="1" dirty="0" smtClean="0"/>
              <a:t>SP500 values </a:t>
            </a:r>
            <a:r>
              <a:rPr lang="en-US" i="1" dirty="0"/>
              <a:t>(t-0</a:t>
            </a:r>
            <a:r>
              <a:rPr lang="en-US" i="1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i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The Twitter mood </a:t>
            </a:r>
            <a:r>
              <a:rPr lang="en-US" b="1" dirty="0" smtClean="0"/>
              <a:t>thus has </a:t>
            </a:r>
            <a:r>
              <a:rPr lang="en-US" b="1" i="1" dirty="0">
                <a:solidFill>
                  <a:srgbClr val="FFFF00"/>
                </a:solidFill>
              </a:rPr>
              <a:t>predictive value </a:t>
            </a:r>
            <a:r>
              <a:rPr lang="en-US" b="1" dirty="0" smtClean="0"/>
              <a:t>regarding to </a:t>
            </a:r>
            <a:r>
              <a:rPr lang="en-US" b="1" dirty="0"/>
              <a:t>the stock market </a:t>
            </a:r>
            <a:r>
              <a:rPr lang="en-US" b="1" dirty="0" smtClean="0"/>
              <a:t>indexes</a:t>
            </a:r>
            <a:r>
              <a:rPr lang="en-US" b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9115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184538"/>
            <a:ext cx="9905998" cy="1905000"/>
          </a:xfrm>
        </p:spPr>
        <p:txBody>
          <a:bodyPr/>
          <a:lstStyle/>
          <a:p>
            <a:r>
              <a:rPr lang="en-US" dirty="0"/>
              <a:t>Data Analysis &amp;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53" y="2348299"/>
            <a:ext cx="5177017" cy="13207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82" y="2348298"/>
            <a:ext cx="5141278" cy="1320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53" y="3817217"/>
            <a:ext cx="5177017" cy="1316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82" y="3817217"/>
            <a:ext cx="5141278" cy="13161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71327" y="1649552"/>
            <a:ext cx="36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F-testing for </a:t>
            </a:r>
            <a:r>
              <a:rPr lang="en-US" dirty="0" smtClean="0"/>
              <a:t>3 </a:t>
            </a:r>
            <a:r>
              <a:rPr lang="en-US" dirty="0"/>
              <a:t>days period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24" y="3521189"/>
            <a:ext cx="789404" cy="592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5094" y="1849586"/>
            <a:ext cx="269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* P-value &lt; 0.05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** P-value &lt; 0.01</a:t>
            </a:r>
          </a:p>
        </p:txBody>
      </p:sp>
    </p:spTree>
    <p:extLst>
      <p:ext uri="{BB962C8B-B14F-4D97-AF65-F5344CB8AC3E}">
        <p14:creationId xmlns:p14="http://schemas.microsoft.com/office/powerpoint/2010/main" val="195111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216</TotalTime>
  <Words>684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DS501 Case Study 4 - Twitter &amp; The Stock Market </vt:lpstr>
      <vt:lpstr>Introduction</vt:lpstr>
      <vt:lpstr>Data collection</vt:lpstr>
      <vt:lpstr>Statistical Methods</vt:lpstr>
      <vt:lpstr>Statistical Methods</vt:lpstr>
      <vt:lpstr>Statistical Methods</vt:lpstr>
      <vt:lpstr>Data Analysis &amp; Results</vt:lpstr>
      <vt:lpstr>Data Analysis &amp; Results</vt:lpstr>
      <vt:lpstr>Data Analysis &amp; Results</vt:lpstr>
      <vt:lpstr>Data Analysis &amp;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Xiaoshuai Li</dc:creator>
  <cp:lastModifiedBy>taboad5094</cp:lastModifiedBy>
  <cp:revision>55</cp:revision>
  <dcterms:created xsi:type="dcterms:W3CDTF">2015-12-14T06:49:31Z</dcterms:created>
  <dcterms:modified xsi:type="dcterms:W3CDTF">2015-12-14T15:47:36Z</dcterms:modified>
</cp:coreProperties>
</file>