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257" r:id="rId3"/>
    <p:sldId id="258" r:id="rId4"/>
    <p:sldId id="264" r:id="rId5"/>
    <p:sldId id="260" r:id="rId6"/>
    <p:sldId id="259" r:id="rId7"/>
    <p:sldId id="261" r:id="rId8"/>
    <p:sldId id="263" r:id="rId9"/>
    <p:sldId id="265" r:id="rId10"/>
    <p:sldId id="266" r:id="rId11"/>
    <p:sldId id="267" r:id="rId12"/>
    <p:sldId id="268" r:id="rId13"/>
    <p:sldId id="270" r:id="rId14"/>
    <p:sldId id="277" r:id="rId15"/>
    <p:sldId id="271" r:id="rId16"/>
    <p:sldId id="278" r:id="rId17"/>
    <p:sldId id="279" r:id="rId18"/>
    <p:sldId id="269" r:id="rId19"/>
    <p:sldId id="272" r:id="rId20"/>
    <p:sldId id="273" r:id="rId21"/>
    <p:sldId id="275" r:id="rId22"/>
    <p:sldId id="276" r:id="rId23"/>
    <p:sldId id="274" r:id="rId24"/>
    <p:sldId id="281" r:id="rId25"/>
    <p:sldId id="282" r:id="rId26"/>
    <p:sldId id="283" r:id="rId27"/>
    <p:sldId id="284" r:id="rId28"/>
    <p:sldId id="285" r:id="rId29"/>
    <p:sldId id="286" r:id="rId30"/>
    <p:sldId id="288" r:id="rId31"/>
    <p:sldId id="289" r:id="rId32"/>
    <p:sldId id="290" r:id="rId33"/>
    <p:sldId id="291" r:id="rId34"/>
    <p:sldId id="294" r:id="rId35"/>
    <p:sldId id="292" r:id="rId36"/>
    <p:sldId id="295" r:id="rId37"/>
    <p:sldId id="293" r:id="rId38"/>
    <p:sldId id="296" r:id="rId39"/>
    <p:sldId id="287" r:id="rId40"/>
    <p:sldId id="280" r:id="rId41"/>
    <p:sldId id="297" r:id="rId42"/>
  </p:sldIdLst>
  <p:sldSz cx="9144000" cy="6858000" type="screen4x3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1089FA-2AB4-41DB-B7D0-94E4659E5EC0}" type="datetimeFigureOut">
              <a:rPr lang="el-GR" smtClean="0"/>
              <a:t>17/2/2012</a:t>
            </a:fld>
            <a:endParaRPr lang="el-G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22D23C-0A75-4B50-ACD1-36C8B7649D1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93158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22D23C-0A75-4B50-ACD1-36C8B7649D15}" type="slidenum">
              <a:rPr lang="el-GR" smtClean="0"/>
              <a:t>3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6208288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22D23C-0A75-4B50-ACD1-36C8B7649D15}" type="slidenum">
              <a:rPr lang="el-GR" smtClean="0"/>
              <a:t>22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550361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D8A3D-9DBA-4632-862C-537C1A278EE1}" type="datetimeFigureOut">
              <a:rPr lang="el-GR" smtClean="0"/>
              <a:t>17/2/2012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06961-DA35-4AA2-8986-D2933A05723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990816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D8A3D-9DBA-4632-862C-537C1A278EE1}" type="datetimeFigureOut">
              <a:rPr lang="el-GR" smtClean="0"/>
              <a:t>17/2/2012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06961-DA35-4AA2-8986-D2933A05723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898082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D8A3D-9DBA-4632-862C-537C1A278EE1}" type="datetimeFigureOut">
              <a:rPr lang="el-GR" smtClean="0"/>
              <a:t>17/2/2012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06961-DA35-4AA2-8986-D2933A05723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012680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D8A3D-9DBA-4632-862C-537C1A278EE1}" type="datetimeFigureOut">
              <a:rPr lang="el-GR" smtClean="0"/>
              <a:t>17/2/2012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06961-DA35-4AA2-8986-D2933A05723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422760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D8A3D-9DBA-4632-862C-537C1A278EE1}" type="datetimeFigureOut">
              <a:rPr lang="el-GR" smtClean="0"/>
              <a:t>17/2/2012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06961-DA35-4AA2-8986-D2933A05723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201855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D8A3D-9DBA-4632-862C-537C1A278EE1}" type="datetimeFigureOut">
              <a:rPr lang="el-GR" smtClean="0"/>
              <a:t>17/2/2012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06961-DA35-4AA2-8986-D2933A05723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923166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D8A3D-9DBA-4632-862C-537C1A278EE1}" type="datetimeFigureOut">
              <a:rPr lang="el-GR" smtClean="0"/>
              <a:t>17/2/2012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06961-DA35-4AA2-8986-D2933A05723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590722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D8A3D-9DBA-4632-862C-537C1A278EE1}" type="datetimeFigureOut">
              <a:rPr lang="el-GR" smtClean="0"/>
              <a:t>17/2/2012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06961-DA35-4AA2-8986-D2933A05723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577552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D8A3D-9DBA-4632-862C-537C1A278EE1}" type="datetimeFigureOut">
              <a:rPr lang="el-GR" smtClean="0"/>
              <a:t>17/2/2012</a:t>
            </a:fld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06961-DA35-4AA2-8986-D2933A05723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533515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D8A3D-9DBA-4632-862C-537C1A278EE1}" type="datetimeFigureOut">
              <a:rPr lang="el-GR" smtClean="0"/>
              <a:t>17/2/2012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06961-DA35-4AA2-8986-D2933A05723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810660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D8A3D-9DBA-4632-862C-537C1A278EE1}" type="datetimeFigureOut">
              <a:rPr lang="el-GR" smtClean="0"/>
              <a:t>17/2/2012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06961-DA35-4AA2-8986-D2933A05723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494999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D8A3D-9DBA-4632-862C-537C1A278EE1}" type="datetimeFigureOut">
              <a:rPr lang="el-GR" smtClean="0"/>
              <a:t>17/2/2012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06961-DA35-4AA2-8986-D2933A05723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701937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bitcoin.org/bitcoin.pdf" TargetMode="External"/><Relationship Id="rId4" Type="http://schemas.openxmlformats.org/officeDocument/2006/relationships/hyperlink" Target="http://www.weidai.com/bmoney.txt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l-GR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1108" y="0"/>
            <a:ext cx="9486216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790488" y="6096000"/>
            <a:ext cx="35630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l-GR" dirty="0" smtClean="0">
                <a:solidFill>
                  <a:schemeClr val="bg1"/>
                </a:solidFill>
              </a:rPr>
              <a:t>Διονύσης Ζήνδρος</a:t>
            </a:r>
          </a:p>
          <a:p>
            <a:pPr algn="ctr"/>
            <a:r>
              <a:rPr lang="el-GR" dirty="0" smtClean="0">
                <a:solidFill>
                  <a:schemeClr val="bg1"/>
                </a:solidFill>
              </a:rPr>
              <a:t>Εθνικό Μετσόβιο Πολυτεχνείο 2012</a:t>
            </a:r>
            <a:endParaRPr lang="el-GR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 rot="16200000">
            <a:off x="8193479" y="3124870"/>
            <a:ext cx="15992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</a:rPr>
              <a:t>Image ©</a:t>
            </a:r>
            <a:r>
              <a:rPr lang="en-US" sz="1400" dirty="0" err="1" smtClean="0">
                <a:solidFill>
                  <a:schemeClr val="bg1"/>
                </a:solidFill>
              </a:rPr>
              <a:t>carbonism</a:t>
            </a:r>
            <a:endParaRPr lang="el-GR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0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fc05.deviantart.net/images2/i/2004/02/c/1/The_Matrix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33400" y="-39469"/>
            <a:ext cx="9753600" cy="731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2971800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l-GR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...και όχι στην </a:t>
            </a:r>
            <a:r>
              <a:rPr lang="el-GR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κρυπτογραφία</a:t>
            </a:r>
            <a:r>
              <a:rPr lang="el-GR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  <a:endParaRPr lang="el-GR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 rot="16200000">
            <a:off x="8219415" y="3124870"/>
            <a:ext cx="15473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</a:rPr>
              <a:t>Image ©FL1P51D3</a:t>
            </a:r>
            <a:endParaRPr lang="el-GR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211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871" y="229380"/>
            <a:ext cx="8229600" cy="1143000"/>
          </a:xfrm>
        </p:spPr>
        <p:txBody>
          <a:bodyPr/>
          <a:lstStyle/>
          <a:p>
            <a:r>
              <a:rPr lang="en-US" dirty="0" smtClean="0"/>
              <a:t>Peer-to-peer </a:t>
            </a:r>
            <a:r>
              <a:rPr lang="el-GR" dirty="0" smtClean="0"/>
              <a:t>δίκτυο </a:t>
            </a:r>
            <a:r>
              <a:rPr lang="en-US" dirty="0" err="1" smtClean="0"/>
              <a:t>bitcoin</a:t>
            </a:r>
            <a:endParaRPr lang="el-GR" dirty="0"/>
          </a:p>
        </p:txBody>
      </p:sp>
      <p:sp>
        <p:nvSpPr>
          <p:cNvPr id="4" name="Oval 3"/>
          <p:cNvSpPr/>
          <p:nvPr/>
        </p:nvSpPr>
        <p:spPr>
          <a:xfrm>
            <a:off x="990600" y="22860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1295400" y="1905000"/>
            <a:ext cx="1143000" cy="53340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2438400" y="1719942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9" name="Oval 8"/>
          <p:cNvSpPr/>
          <p:nvPr/>
        </p:nvSpPr>
        <p:spPr>
          <a:xfrm>
            <a:off x="5486400" y="27432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0" name="Oval 9"/>
          <p:cNvSpPr/>
          <p:nvPr/>
        </p:nvSpPr>
        <p:spPr>
          <a:xfrm>
            <a:off x="2971800" y="35052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1" name="Oval 10"/>
          <p:cNvSpPr/>
          <p:nvPr/>
        </p:nvSpPr>
        <p:spPr>
          <a:xfrm>
            <a:off x="3581400" y="1763484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2" name="Oval 11"/>
          <p:cNvSpPr/>
          <p:nvPr/>
        </p:nvSpPr>
        <p:spPr>
          <a:xfrm>
            <a:off x="881743" y="43434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3" name="Oval 12"/>
          <p:cNvSpPr/>
          <p:nvPr/>
        </p:nvSpPr>
        <p:spPr>
          <a:xfrm>
            <a:off x="7391400" y="1741712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4" name="Oval 13"/>
          <p:cNvSpPr/>
          <p:nvPr/>
        </p:nvSpPr>
        <p:spPr>
          <a:xfrm>
            <a:off x="4800600" y="53340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5" name="Oval 14"/>
          <p:cNvSpPr/>
          <p:nvPr/>
        </p:nvSpPr>
        <p:spPr>
          <a:xfrm>
            <a:off x="7239000" y="32004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6" name="Oval 15"/>
          <p:cNvSpPr/>
          <p:nvPr/>
        </p:nvSpPr>
        <p:spPr>
          <a:xfrm>
            <a:off x="2286000" y="57912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cxnSp>
        <p:nvCxnSpPr>
          <p:cNvPr id="17" name="Straight Arrow Connector 16"/>
          <p:cNvCxnSpPr>
            <a:stCxn id="4" idx="4"/>
            <a:endCxn id="12" idx="0"/>
          </p:cNvCxnSpPr>
          <p:nvPr/>
        </p:nvCxnSpPr>
        <p:spPr>
          <a:xfrm flipH="1">
            <a:off x="1034143" y="2590800"/>
            <a:ext cx="108857" cy="175260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1" idx="4"/>
            <a:endCxn id="10" idx="0"/>
          </p:cNvCxnSpPr>
          <p:nvPr/>
        </p:nvCxnSpPr>
        <p:spPr>
          <a:xfrm flipH="1">
            <a:off x="3124200" y="2068284"/>
            <a:ext cx="609600" cy="1436916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14" idx="0"/>
          </p:cNvCxnSpPr>
          <p:nvPr/>
        </p:nvCxnSpPr>
        <p:spPr>
          <a:xfrm flipH="1">
            <a:off x="4953000" y="3048000"/>
            <a:ext cx="685801" cy="228600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3" idx="3"/>
          </p:cNvCxnSpPr>
          <p:nvPr/>
        </p:nvCxnSpPr>
        <p:spPr>
          <a:xfrm flipH="1">
            <a:off x="2590800" y="2001875"/>
            <a:ext cx="4845237" cy="3789325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1" idx="3"/>
          </p:cNvCxnSpPr>
          <p:nvPr/>
        </p:nvCxnSpPr>
        <p:spPr>
          <a:xfrm flipH="1">
            <a:off x="1186544" y="2023647"/>
            <a:ext cx="2439493" cy="2472153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11" idx="2"/>
          </p:cNvCxnSpPr>
          <p:nvPr/>
        </p:nvCxnSpPr>
        <p:spPr>
          <a:xfrm>
            <a:off x="2743201" y="1894112"/>
            <a:ext cx="838199" cy="21772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4" idx="5"/>
            <a:endCxn id="13" idx="2"/>
          </p:cNvCxnSpPr>
          <p:nvPr/>
        </p:nvCxnSpPr>
        <p:spPr>
          <a:xfrm flipV="1">
            <a:off x="1250763" y="1894112"/>
            <a:ext cx="6140637" cy="652051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0" idx="3"/>
            <a:endCxn id="12" idx="6"/>
          </p:cNvCxnSpPr>
          <p:nvPr/>
        </p:nvCxnSpPr>
        <p:spPr>
          <a:xfrm flipH="1">
            <a:off x="1186543" y="3765363"/>
            <a:ext cx="1829894" cy="730437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0" idx="4"/>
            <a:endCxn id="16" idx="0"/>
          </p:cNvCxnSpPr>
          <p:nvPr/>
        </p:nvCxnSpPr>
        <p:spPr>
          <a:xfrm flipH="1">
            <a:off x="2438400" y="3810000"/>
            <a:ext cx="685800" cy="198120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5" idx="3"/>
            <a:endCxn id="14" idx="6"/>
          </p:cNvCxnSpPr>
          <p:nvPr/>
        </p:nvCxnSpPr>
        <p:spPr>
          <a:xfrm flipH="1">
            <a:off x="5105400" y="3460563"/>
            <a:ext cx="2178237" cy="2025837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endCxn id="15" idx="0"/>
          </p:cNvCxnSpPr>
          <p:nvPr/>
        </p:nvCxnSpPr>
        <p:spPr>
          <a:xfrm flipH="1">
            <a:off x="7391400" y="2068284"/>
            <a:ext cx="152400" cy="1132116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2" idx="4"/>
          </p:cNvCxnSpPr>
          <p:nvPr/>
        </p:nvCxnSpPr>
        <p:spPr>
          <a:xfrm>
            <a:off x="1034143" y="4648200"/>
            <a:ext cx="1175657" cy="129540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1" idx="5"/>
            <a:endCxn id="9" idx="1"/>
          </p:cNvCxnSpPr>
          <p:nvPr/>
        </p:nvCxnSpPr>
        <p:spPr>
          <a:xfrm>
            <a:off x="3841563" y="2023647"/>
            <a:ext cx="1689474" cy="76419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14" idx="1"/>
          </p:cNvCxnSpPr>
          <p:nvPr/>
        </p:nvCxnSpPr>
        <p:spPr>
          <a:xfrm>
            <a:off x="1295400" y="2634342"/>
            <a:ext cx="3549837" cy="2744295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 flipV="1">
            <a:off x="2721429" y="2046512"/>
            <a:ext cx="2895600" cy="870858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086020" y="5606534"/>
            <a:ext cx="851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Στάθης</a:t>
            </a:r>
            <a:endParaRPr lang="el-GR" dirty="0"/>
          </a:p>
        </p:txBody>
      </p:sp>
      <p:sp>
        <p:nvSpPr>
          <p:cNvPr id="63" name="TextBox 62"/>
          <p:cNvSpPr txBox="1"/>
          <p:nvPr/>
        </p:nvSpPr>
        <p:spPr>
          <a:xfrm>
            <a:off x="7554686" y="3472934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Μαρία</a:t>
            </a:r>
            <a:endParaRPr lang="el-GR" dirty="0"/>
          </a:p>
        </p:txBody>
      </p:sp>
      <p:sp>
        <p:nvSpPr>
          <p:cNvPr id="64" name="TextBox 63"/>
          <p:cNvSpPr txBox="1"/>
          <p:nvPr/>
        </p:nvSpPr>
        <p:spPr>
          <a:xfrm>
            <a:off x="7707086" y="1372380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Διονύσης</a:t>
            </a:r>
            <a:endParaRPr lang="el-GR" dirty="0"/>
          </a:p>
        </p:txBody>
      </p:sp>
      <p:sp>
        <p:nvSpPr>
          <p:cNvPr id="65" name="TextBox 64"/>
          <p:cNvSpPr txBox="1"/>
          <p:nvPr/>
        </p:nvSpPr>
        <p:spPr>
          <a:xfrm>
            <a:off x="3892839" y="139415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Άρης</a:t>
            </a:r>
            <a:endParaRPr lang="el-GR" dirty="0"/>
          </a:p>
        </p:txBody>
      </p:sp>
      <p:sp>
        <p:nvSpPr>
          <p:cNvPr id="66" name="TextBox 65"/>
          <p:cNvSpPr txBox="1"/>
          <p:nvPr/>
        </p:nvSpPr>
        <p:spPr>
          <a:xfrm>
            <a:off x="2743201" y="5911334"/>
            <a:ext cx="898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Κωστής</a:t>
            </a:r>
            <a:endParaRPr lang="el-GR" dirty="0"/>
          </a:p>
        </p:txBody>
      </p:sp>
      <p:sp>
        <p:nvSpPr>
          <p:cNvPr id="67" name="TextBox 66"/>
          <p:cNvSpPr txBox="1"/>
          <p:nvPr/>
        </p:nvSpPr>
        <p:spPr>
          <a:xfrm>
            <a:off x="3365583" y="3505200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Ελένη</a:t>
            </a:r>
            <a:endParaRPr lang="el-GR" dirty="0"/>
          </a:p>
        </p:txBody>
      </p:sp>
      <p:sp>
        <p:nvSpPr>
          <p:cNvPr id="68" name="TextBox 67"/>
          <p:cNvSpPr txBox="1"/>
          <p:nvPr/>
        </p:nvSpPr>
        <p:spPr>
          <a:xfrm>
            <a:off x="5317671" y="2286391"/>
            <a:ext cx="1304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Αλέξανδρος</a:t>
            </a:r>
            <a:endParaRPr lang="el-GR" dirty="0"/>
          </a:p>
        </p:txBody>
      </p:sp>
      <p:sp>
        <p:nvSpPr>
          <p:cNvPr id="69" name="TextBox 68"/>
          <p:cNvSpPr txBox="1"/>
          <p:nvPr/>
        </p:nvSpPr>
        <p:spPr>
          <a:xfrm>
            <a:off x="43543" y="4310743"/>
            <a:ext cx="711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Νίκος</a:t>
            </a:r>
            <a:endParaRPr lang="el-GR" dirty="0"/>
          </a:p>
        </p:txBody>
      </p:sp>
      <p:sp>
        <p:nvSpPr>
          <p:cNvPr id="70" name="TextBox 69"/>
          <p:cNvSpPr txBox="1"/>
          <p:nvPr/>
        </p:nvSpPr>
        <p:spPr>
          <a:xfrm>
            <a:off x="148506" y="1846144"/>
            <a:ext cx="940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Γιώργος</a:t>
            </a:r>
            <a:endParaRPr lang="el-GR" dirty="0"/>
          </a:p>
        </p:txBody>
      </p:sp>
      <p:sp>
        <p:nvSpPr>
          <p:cNvPr id="71" name="TextBox 70"/>
          <p:cNvSpPr txBox="1"/>
          <p:nvPr/>
        </p:nvSpPr>
        <p:spPr>
          <a:xfrm>
            <a:off x="2101490" y="1243315"/>
            <a:ext cx="857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Πέτρος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203907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Πιστοποίηση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810000"/>
          </a:xfrm>
        </p:spPr>
        <p:txBody>
          <a:bodyPr>
            <a:normAutofit/>
          </a:bodyPr>
          <a:lstStyle/>
          <a:p>
            <a:r>
              <a:rPr lang="el-GR" dirty="0" smtClean="0"/>
              <a:t>Κάθε </a:t>
            </a:r>
            <a:r>
              <a:rPr lang="el-GR" b="1" dirty="0" smtClean="0"/>
              <a:t>κόμβος </a:t>
            </a:r>
            <a:r>
              <a:rPr lang="el-GR" dirty="0" smtClean="0"/>
              <a:t>έχει ένα </a:t>
            </a:r>
            <a:r>
              <a:rPr lang="el-GR" b="1" dirty="0" smtClean="0"/>
              <a:t>δημόσιο/ιδιωτικό κλειδί</a:t>
            </a:r>
          </a:p>
          <a:p>
            <a:r>
              <a:rPr lang="el-GR" dirty="0" smtClean="0"/>
              <a:t>Αυτό εγγυάται ότι </a:t>
            </a:r>
            <a:r>
              <a:rPr lang="el-GR" b="1" dirty="0" smtClean="0"/>
              <a:t>όποιος έχει </a:t>
            </a:r>
            <a:r>
              <a:rPr lang="el-GR" dirty="0" smtClean="0"/>
              <a:t>τα χρήματα, </a:t>
            </a:r>
            <a:r>
              <a:rPr lang="el-GR" b="1" dirty="0" smtClean="0"/>
              <a:t>αυτός πληρώνει</a:t>
            </a:r>
          </a:p>
          <a:p>
            <a:r>
              <a:rPr lang="el-GR" b="1" dirty="0" smtClean="0"/>
              <a:t>Δημόσιο κλειδί </a:t>
            </a:r>
            <a:r>
              <a:rPr lang="el-GR" dirty="0" smtClean="0"/>
              <a:t>γίνεται</a:t>
            </a:r>
            <a:r>
              <a:rPr lang="el-GR" b="1" dirty="0" smtClean="0"/>
              <a:t> </a:t>
            </a:r>
            <a:r>
              <a:rPr lang="en-US" b="1" dirty="0" smtClean="0"/>
              <a:t>broadcast </a:t>
            </a:r>
            <a:r>
              <a:rPr lang="el-GR" dirty="0" smtClean="0"/>
              <a:t>στο δίκτυο</a:t>
            </a:r>
          </a:p>
          <a:p>
            <a:r>
              <a:rPr lang="el-GR" dirty="0" smtClean="0"/>
              <a:t>Ιδιωτικό κλειδί μένει στον κόμβο</a:t>
            </a:r>
          </a:p>
        </p:txBody>
      </p:sp>
    </p:spTree>
    <p:extLst>
      <p:ext uri="{BB962C8B-B14F-4D97-AF65-F5344CB8AC3E}">
        <p14:creationId xmlns:p14="http://schemas.microsoft.com/office/powerpoint/2010/main" val="502383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://images.wikia.com/aliceinwonderland/images/a/a8/Alic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4457" y="4713514"/>
            <a:ext cx="2093343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://www.forodefotos.com/attachments/series-de-dibujos/13507d1283811885-bob-esponja-bob-esponja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1" y="4797405"/>
            <a:ext cx="1600199" cy="1990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62000" y="4343400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Bob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97161" y="4344182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Alice</a:t>
            </a:r>
            <a:endParaRPr lang="el-GR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36205" y="457591"/>
            <a:ext cx="459299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b="1" dirty="0" smtClean="0"/>
              <a:t>Έχει </a:t>
            </a:r>
            <a:r>
              <a:rPr lang="en-US" sz="2400" b="1" dirty="0" smtClean="0"/>
              <a:t>12BTC</a:t>
            </a:r>
          </a:p>
          <a:p>
            <a:endParaRPr lang="en-US" sz="2400" b="1" dirty="0"/>
          </a:p>
          <a:p>
            <a:r>
              <a:rPr lang="en-US" sz="2400" b="1" dirty="0"/>
              <a:t>m</a:t>
            </a:r>
            <a:r>
              <a:rPr lang="en-US" sz="2400" b="1" dirty="0" smtClean="0"/>
              <a:t> </a:t>
            </a:r>
            <a:r>
              <a:rPr lang="en-US" sz="2400" b="1" dirty="0" smtClean="0">
                <a:sym typeface="Wingdings" pitchFamily="2" charset="2"/>
              </a:rPr>
              <a:t> “</a:t>
            </a:r>
            <a:r>
              <a:rPr lang="el-GR" sz="2400" b="1" dirty="0" smtClean="0">
                <a:sym typeface="Wingdings" pitchFamily="2" charset="2"/>
              </a:rPr>
              <a:t>Στέλνω </a:t>
            </a:r>
            <a:r>
              <a:rPr lang="en-US" sz="2400" b="1" dirty="0" smtClean="0">
                <a:sym typeface="Wingdings" pitchFamily="2" charset="2"/>
              </a:rPr>
              <a:t>12BTC </a:t>
            </a:r>
            <a:r>
              <a:rPr lang="el-GR" sz="2400" b="1" dirty="0" smtClean="0">
                <a:sym typeface="Wingdings" pitchFamily="2" charset="2"/>
              </a:rPr>
              <a:t>στην </a:t>
            </a:r>
            <a:r>
              <a:rPr lang="en-US" sz="2400" b="1" dirty="0" smtClean="0">
                <a:sym typeface="Wingdings" pitchFamily="2" charset="2"/>
              </a:rPr>
              <a:t>Alice”</a:t>
            </a:r>
          </a:p>
          <a:p>
            <a:r>
              <a:rPr lang="en-US" sz="2400" b="1" dirty="0" smtClean="0">
                <a:sym typeface="Wingdings" pitchFamily="2" charset="2"/>
              </a:rPr>
              <a:t>h    H ( m )</a:t>
            </a:r>
          </a:p>
          <a:p>
            <a:r>
              <a:rPr lang="en-US" sz="2400" b="1" dirty="0"/>
              <a:t>s</a:t>
            </a:r>
            <a:r>
              <a:rPr lang="en-US" sz="2400" b="1" dirty="0" smtClean="0"/>
              <a:t>   </a:t>
            </a:r>
            <a:r>
              <a:rPr lang="en-US" sz="2400" b="1" dirty="0" smtClean="0">
                <a:sym typeface="Wingdings" pitchFamily="2" charset="2"/>
              </a:rPr>
              <a:t> </a:t>
            </a:r>
            <a:r>
              <a:rPr lang="en-US" sz="2400" b="1" dirty="0" err="1" smtClean="0">
                <a:sym typeface="Wingdings" pitchFamily="2" charset="2"/>
              </a:rPr>
              <a:t>sign</a:t>
            </a:r>
            <a:r>
              <a:rPr lang="en-US" sz="2400" b="1" baseline="-25000" dirty="0" err="1" smtClean="0">
                <a:sym typeface="Wingdings" pitchFamily="2" charset="2"/>
              </a:rPr>
              <a:t>SB</a:t>
            </a:r>
            <a:r>
              <a:rPr lang="en-US" sz="2400" b="1" dirty="0" smtClean="0">
                <a:sym typeface="Wingdings" pitchFamily="2" charset="2"/>
              </a:rPr>
              <a:t>( h )</a:t>
            </a:r>
            <a:endParaRPr lang="el-GR" sz="2400" b="1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276600" y="3132853"/>
            <a:ext cx="2895600" cy="223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532251" y="2673421"/>
            <a:ext cx="308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</a:t>
            </a:r>
            <a:endParaRPr lang="el-GR" sz="2400" b="1" dirty="0"/>
          </a:p>
        </p:txBody>
      </p:sp>
      <p:sp>
        <p:nvSpPr>
          <p:cNvPr id="11" name="Rectangle 10"/>
          <p:cNvSpPr/>
          <p:nvPr/>
        </p:nvSpPr>
        <p:spPr>
          <a:xfrm>
            <a:off x="436205" y="3317518"/>
            <a:ext cx="18497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sz="2400" b="1" dirty="0" smtClean="0"/>
              <a:t>Έχει </a:t>
            </a:r>
            <a:r>
              <a:rPr lang="en-US" sz="2400" b="1" dirty="0" smtClean="0"/>
              <a:t>0BTC</a:t>
            </a:r>
            <a:endParaRPr lang="el-GR" sz="2400" b="1" dirty="0"/>
          </a:p>
        </p:txBody>
      </p:sp>
      <p:sp>
        <p:nvSpPr>
          <p:cNvPr id="14" name="Rectangle 13"/>
          <p:cNvSpPr/>
          <p:nvPr/>
        </p:nvSpPr>
        <p:spPr>
          <a:xfrm>
            <a:off x="5867401" y="3132853"/>
            <a:ext cx="256415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b="1" dirty="0" err="1" smtClean="0"/>
              <a:t>verify</a:t>
            </a:r>
            <a:r>
              <a:rPr lang="en-US" sz="2400" b="1" baseline="-25000" dirty="0" err="1" smtClean="0"/>
              <a:t>PB</a:t>
            </a:r>
            <a:r>
              <a:rPr lang="en-US" sz="2400" b="1" dirty="0" smtClean="0"/>
              <a:t>( h )</a:t>
            </a:r>
          </a:p>
          <a:p>
            <a:pPr algn="r"/>
            <a:r>
              <a:rPr lang="el-GR" sz="2400" b="1" dirty="0" smtClean="0"/>
              <a:t>Έχει </a:t>
            </a:r>
            <a:r>
              <a:rPr lang="en-US" sz="2400" b="1" dirty="0" smtClean="0"/>
              <a:t>12BTC</a:t>
            </a:r>
            <a:endParaRPr lang="el-GR" sz="2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5265602" y="457591"/>
            <a:ext cx="32213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l-GR" sz="2400" b="1" dirty="0" smtClean="0"/>
              <a:t>Έχει </a:t>
            </a:r>
            <a:r>
              <a:rPr lang="en-US" sz="2400" b="1" dirty="0" smtClean="0"/>
              <a:t>0BTC</a:t>
            </a:r>
          </a:p>
        </p:txBody>
      </p:sp>
      <p:sp>
        <p:nvSpPr>
          <p:cNvPr id="13" name="TextBox 12"/>
          <p:cNvSpPr txBox="1"/>
          <p:nvPr/>
        </p:nvSpPr>
        <p:spPr>
          <a:xfrm rot="16200000">
            <a:off x="7647528" y="3124870"/>
            <a:ext cx="2691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/>
              <a:t>Bob ©</a:t>
            </a:r>
            <a:r>
              <a:rPr lang="en-US" sz="1400" dirty="0" smtClean="0"/>
              <a:t>Nickelodeon; Alice ©Disney</a:t>
            </a:r>
            <a:endParaRPr lang="el-GR" sz="1400" dirty="0"/>
          </a:p>
        </p:txBody>
      </p:sp>
    </p:spTree>
    <p:extLst>
      <p:ext uri="{BB962C8B-B14F-4D97-AF65-F5344CB8AC3E}">
        <p14:creationId xmlns:p14="http://schemas.microsoft.com/office/powerpoint/2010/main" val="198469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Εγκυρότητα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Πώς ξέρουμε ότι το νόμισμα προήλθε από </a:t>
            </a:r>
            <a:r>
              <a:rPr lang="el-GR" b="1" dirty="0" smtClean="0"/>
              <a:t>έγκυρη πηγή </a:t>
            </a:r>
            <a:r>
              <a:rPr lang="el-GR" dirty="0" smtClean="0"/>
              <a:t>και δεν είναι </a:t>
            </a:r>
            <a:r>
              <a:rPr lang="el-GR" b="1" dirty="0" smtClean="0"/>
              <a:t>αυτοδημιούργητο</a:t>
            </a:r>
            <a:r>
              <a:rPr lang="el-GR" dirty="0" smtClean="0"/>
              <a:t>;</a:t>
            </a:r>
            <a:endParaRPr lang="en-US" dirty="0" smtClean="0"/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449999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Ποιος έχει τι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Το δίκτυο αποθηκεύει </a:t>
            </a:r>
            <a:r>
              <a:rPr lang="el-GR" b="1" dirty="0" smtClean="0"/>
              <a:t>συλλογικά</a:t>
            </a:r>
            <a:r>
              <a:rPr lang="el-GR" dirty="0" smtClean="0"/>
              <a:t> ποιος έχει πόσα χρήματα</a:t>
            </a:r>
            <a:endParaRPr lang="en-US" dirty="0" smtClean="0"/>
          </a:p>
          <a:p>
            <a:r>
              <a:rPr lang="el-GR" b="1" dirty="0" smtClean="0"/>
              <a:t>Όλοι </a:t>
            </a:r>
            <a:r>
              <a:rPr lang="el-GR" dirty="0" smtClean="0"/>
              <a:t>ξέρουν πόσα χρήματα έχει ο </a:t>
            </a:r>
            <a:r>
              <a:rPr lang="en-US" dirty="0" smtClean="0"/>
              <a:t>Bob</a:t>
            </a:r>
          </a:p>
          <a:p>
            <a:r>
              <a:rPr lang="el-GR" b="1" dirty="0" smtClean="0"/>
              <a:t>Όλοι </a:t>
            </a:r>
            <a:r>
              <a:rPr lang="el-GR" dirty="0" smtClean="0"/>
              <a:t>ξέρουν πόσα χρήματα έχει η </a:t>
            </a:r>
            <a:r>
              <a:rPr lang="en-US" dirty="0" smtClean="0"/>
              <a:t>Alice</a:t>
            </a:r>
          </a:p>
          <a:p>
            <a:endParaRPr lang="en-US" dirty="0"/>
          </a:p>
          <a:p>
            <a:r>
              <a:rPr lang="el-GR" dirty="0" smtClean="0"/>
              <a:t>Συνεπώς ο </a:t>
            </a:r>
            <a:r>
              <a:rPr lang="en-US" dirty="0" smtClean="0"/>
              <a:t>Bob </a:t>
            </a:r>
            <a:r>
              <a:rPr lang="el-GR" dirty="0" smtClean="0"/>
              <a:t>δεν μπορεί να στείλει χρήματα που δεν έχει</a:t>
            </a:r>
            <a:endParaRPr lang="en-US" dirty="0" smtClean="0"/>
          </a:p>
          <a:p>
            <a:r>
              <a:rPr lang="el-GR" dirty="0" smtClean="0"/>
              <a:t>Για να </a:t>
            </a:r>
            <a:r>
              <a:rPr lang="el-GR" b="1" dirty="0" smtClean="0"/>
              <a:t>δώσω </a:t>
            </a:r>
            <a:r>
              <a:rPr lang="el-GR" dirty="0" smtClean="0"/>
              <a:t>χρήματα πρέπει να τα έχω </a:t>
            </a:r>
            <a:r>
              <a:rPr lang="el-GR" b="1" dirty="0" smtClean="0"/>
              <a:t>πάρει</a:t>
            </a:r>
            <a:endParaRPr lang="el-GR" b="1" dirty="0"/>
          </a:p>
        </p:txBody>
      </p:sp>
    </p:spTree>
    <p:extLst>
      <p:ext uri="{BB962C8B-B14F-4D97-AF65-F5344CB8AC3E}">
        <p14:creationId xmlns:p14="http://schemas.microsoft.com/office/powerpoint/2010/main" val="3428778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Broadcasting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Κάθε συναλλαγή </a:t>
            </a:r>
            <a:r>
              <a:rPr lang="el-GR" b="1" dirty="0" smtClean="0"/>
              <a:t>δημοσιεύεται</a:t>
            </a:r>
            <a:r>
              <a:rPr lang="el-GR" dirty="0" smtClean="0"/>
              <a:t> στο δίκτυο</a:t>
            </a:r>
            <a:endParaRPr lang="en-US" dirty="0" smtClean="0"/>
          </a:p>
          <a:p>
            <a:r>
              <a:rPr lang="el-GR" dirty="0" smtClean="0"/>
              <a:t>Όταν στέλνω ή λαμβάνω χρήματα, το λέω στους κόμβους που είμαι συνδεδεμένος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52134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149639" y="2063860"/>
            <a:ext cx="304800" cy="304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454439" y="1682860"/>
            <a:ext cx="1143000" cy="53340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2597439" y="1497802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7" name="Oval 6"/>
          <p:cNvSpPr/>
          <p:nvPr/>
        </p:nvSpPr>
        <p:spPr>
          <a:xfrm>
            <a:off x="5645439" y="252106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8" name="Oval 7"/>
          <p:cNvSpPr/>
          <p:nvPr/>
        </p:nvSpPr>
        <p:spPr>
          <a:xfrm>
            <a:off x="3130839" y="328306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9" name="Oval 8"/>
          <p:cNvSpPr/>
          <p:nvPr/>
        </p:nvSpPr>
        <p:spPr>
          <a:xfrm>
            <a:off x="3740439" y="1541344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0" name="Oval 9"/>
          <p:cNvSpPr/>
          <p:nvPr/>
        </p:nvSpPr>
        <p:spPr>
          <a:xfrm>
            <a:off x="1040782" y="4121260"/>
            <a:ext cx="304800" cy="304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1" name="Oval 10"/>
          <p:cNvSpPr/>
          <p:nvPr/>
        </p:nvSpPr>
        <p:spPr>
          <a:xfrm>
            <a:off x="7550439" y="1519572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2" name="Oval 11"/>
          <p:cNvSpPr/>
          <p:nvPr/>
        </p:nvSpPr>
        <p:spPr>
          <a:xfrm>
            <a:off x="4959639" y="511186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3" name="Oval 12"/>
          <p:cNvSpPr/>
          <p:nvPr/>
        </p:nvSpPr>
        <p:spPr>
          <a:xfrm>
            <a:off x="7398039" y="297826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4" name="Oval 13"/>
          <p:cNvSpPr/>
          <p:nvPr/>
        </p:nvSpPr>
        <p:spPr>
          <a:xfrm>
            <a:off x="2445039" y="556906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cxnSp>
        <p:nvCxnSpPr>
          <p:cNvPr id="15" name="Straight Arrow Connector 14"/>
          <p:cNvCxnSpPr>
            <a:stCxn id="4" idx="4"/>
            <a:endCxn id="10" idx="0"/>
          </p:cNvCxnSpPr>
          <p:nvPr/>
        </p:nvCxnSpPr>
        <p:spPr>
          <a:xfrm flipH="1">
            <a:off x="1193182" y="2368660"/>
            <a:ext cx="108857" cy="175260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" idx="4"/>
            <a:endCxn id="8" idx="0"/>
          </p:cNvCxnSpPr>
          <p:nvPr/>
        </p:nvCxnSpPr>
        <p:spPr>
          <a:xfrm flipH="1">
            <a:off x="3283239" y="1846144"/>
            <a:ext cx="609600" cy="1436916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2" idx="0"/>
          </p:cNvCxnSpPr>
          <p:nvPr/>
        </p:nvCxnSpPr>
        <p:spPr>
          <a:xfrm flipH="1">
            <a:off x="5112039" y="2825860"/>
            <a:ext cx="685801" cy="228600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3"/>
          </p:cNvCxnSpPr>
          <p:nvPr/>
        </p:nvCxnSpPr>
        <p:spPr>
          <a:xfrm flipH="1">
            <a:off x="2749839" y="1779735"/>
            <a:ext cx="4845237" cy="3789325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3"/>
          </p:cNvCxnSpPr>
          <p:nvPr/>
        </p:nvCxnSpPr>
        <p:spPr>
          <a:xfrm flipH="1">
            <a:off x="1345583" y="1801507"/>
            <a:ext cx="2439493" cy="2472153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9" idx="2"/>
          </p:cNvCxnSpPr>
          <p:nvPr/>
        </p:nvCxnSpPr>
        <p:spPr>
          <a:xfrm>
            <a:off x="2902240" y="1671972"/>
            <a:ext cx="838199" cy="21772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4" idx="5"/>
            <a:endCxn id="11" idx="2"/>
          </p:cNvCxnSpPr>
          <p:nvPr/>
        </p:nvCxnSpPr>
        <p:spPr>
          <a:xfrm flipV="1">
            <a:off x="1409802" y="1671972"/>
            <a:ext cx="6140637" cy="652051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8" idx="3"/>
            <a:endCxn id="10" idx="6"/>
          </p:cNvCxnSpPr>
          <p:nvPr/>
        </p:nvCxnSpPr>
        <p:spPr>
          <a:xfrm flipH="1">
            <a:off x="1345582" y="3543223"/>
            <a:ext cx="1829894" cy="730437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8" idx="4"/>
            <a:endCxn id="14" idx="0"/>
          </p:cNvCxnSpPr>
          <p:nvPr/>
        </p:nvCxnSpPr>
        <p:spPr>
          <a:xfrm flipH="1">
            <a:off x="2597439" y="3587860"/>
            <a:ext cx="685800" cy="198120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3" idx="3"/>
            <a:endCxn id="12" idx="6"/>
          </p:cNvCxnSpPr>
          <p:nvPr/>
        </p:nvCxnSpPr>
        <p:spPr>
          <a:xfrm flipH="1">
            <a:off x="5264439" y="3238423"/>
            <a:ext cx="2178237" cy="2025837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13" idx="0"/>
          </p:cNvCxnSpPr>
          <p:nvPr/>
        </p:nvCxnSpPr>
        <p:spPr>
          <a:xfrm flipH="1">
            <a:off x="7550439" y="1846144"/>
            <a:ext cx="152400" cy="1132116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0" idx="4"/>
          </p:cNvCxnSpPr>
          <p:nvPr/>
        </p:nvCxnSpPr>
        <p:spPr>
          <a:xfrm>
            <a:off x="1193182" y="4426060"/>
            <a:ext cx="1175657" cy="129540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9" idx="5"/>
            <a:endCxn id="7" idx="1"/>
          </p:cNvCxnSpPr>
          <p:nvPr/>
        </p:nvCxnSpPr>
        <p:spPr>
          <a:xfrm>
            <a:off x="4000602" y="1801507"/>
            <a:ext cx="1689474" cy="76419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12" idx="1"/>
          </p:cNvCxnSpPr>
          <p:nvPr/>
        </p:nvCxnSpPr>
        <p:spPr>
          <a:xfrm>
            <a:off x="1454439" y="2412202"/>
            <a:ext cx="3549837" cy="2744295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 flipV="1">
            <a:off x="2880468" y="1824372"/>
            <a:ext cx="2895600" cy="870858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245059" y="5384394"/>
            <a:ext cx="851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Στάθης</a:t>
            </a:r>
            <a:endParaRPr lang="el-GR" dirty="0"/>
          </a:p>
        </p:txBody>
      </p:sp>
      <p:sp>
        <p:nvSpPr>
          <p:cNvPr id="31" name="TextBox 30"/>
          <p:cNvSpPr txBox="1"/>
          <p:nvPr/>
        </p:nvSpPr>
        <p:spPr>
          <a:xfrm>
            <a:off x="7713725" y="3250794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Μαρία</a:t>
            </a:r>
            <a:endParaRPr lang="el-GR" dirty="0"/>
          </a:p>
        </p:txBody>
      </p:sp>
      <p:sp>
        <p:nvSpPr>
          <p:cNvPr id="32" name="TextBox 31"/>
          <p:cNvSpPr txBox="1"/>
          <p:nvPr/>
        </p:nvSpPr>
        <p:spPr>
          <a:xfrm>
            <a:off x="7866125" y="1150240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Διονύσης</a:t>
            </a:r>
            <a:endParaRPr lang="el-GR" dirty="0"/>
          </a:p>
        </p:txBody>
      </p:sp>
      <p:sp>
        <p:nvSpPr>
          <p:cNvPr id="33" name="TextBox 32"/>
          <p:cNvSpPr txBox="1"/>
          <p:nvPr/>
        </p:nvSpPr>
        <p:spPr>
          <a:xfrm>
            <a:off x="4051878" y="117201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Άρης</a:t>
            </a:r>
            <a:endParaRPr lang="el-GR" dirty="0"/>
          </a:p>
        </p:txBody>
      </p:sp>
      <p:sp>
        <p:nvSpPr>
          <p:cNvPr id="34" name="TextBox 33"/>
          <p:cNvSpPr txBox="1"/>
          <p:nvPr/>
        </p:nvSpPr>
        <p:spPr>
          <a:xfrm>
            <a:off x="2902240" y="5689194"/>
            <a:ext cx="898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Κωστής</a:t>
            </a:r>
            <a:endParaRPr lang="el-GR" dirty="0"/>
          </a:p>
        </p:txBody>
      </p:sp>
      <p:sp>
        <p:nvSpPr>
          <p:cNvPr id="35" name="TextBox 34"/>
          <p:cNvSpPr txBox="1"/>
          <p:nvPr/>
        </p:nvSpPr>
        <p:spPr>
          <a:xfrm>
            <a:off x="3524622" y="3283060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Ελένη</a:t>
            </a:r>
            <a:endParaRPr lang="el-GR" dirty="0"/>
          </a:p>
        </p:txBody>
      </p:sp>
      <p:sp>
        <p:nvSpPr>
          <p:cNvPr id="36" name="TextBox 35"/>
          <p:cNvSpPr txBox="1"/>
          <p:nvPr/>
        </p:nvSpPr>
        <p:spPr>
          <a:xfrm>
            <a:off x="5476710" y="2064251"/>
            <a:ext cx="1304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Αλέξανδρος</a:t>
            </a:r>
            <a:endParaRPr lang="el-GR" dirty="0"/>
          </a:p>
        </p:txBody>
      </p:sp>
      <p:sp>
        <p:nvSpPr>
          <p:cNvPr id="37" name="TextBox 36"/>
          <p:cNvSpPr txBox="1"/>
          <p:nvPr/>
        </p:nvSpPr>
        <p:spPr>
          <a:xfrm>
            <a:off x="202582" y="4088603"/>
            <a:ext cx="711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Νίκος</a:t>
            </a:r>
            <a:endParaRPr lang="el-GR" dirty="0"/>
          </a:p>
        </p:txBody>
      </p:sp>
      <p:sp>
        <p:nvSpPr>
          <p:cNvPr id="38" name="TextBox 37"/>
          <p:cNvSpPr txBox="1"/>
          <p:nvPr/>
        </p:nvSpPr>
        <p:spPr>
          <a:xfrm>
            <a:off x="307545" y="1624004"/>
            <a:ext cx="940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Γιώργος</a:t>
            </a:r>
            <a:endParaRPr lang="el-GR" dirty="0"/>
          </a:p>
        </p:txBody>
      </p:sp>
      <p:sp>
        <p:nvSpPr>
          <p:cNvPr id="39" name="Oval 38"/>
          <p:cNvSpPr/>
          <p:nvPr/>
        </p:nvSpPr>
        <p:spPr>
          <a:xfrm>
            <a:off x="2598635" y="1497800"/>
            <a:ext cx="304800" cy="304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40" name="Oval 39"/>
          <p:cNvSpPr/>
          <p:nvPr/>
        </p:nvSpPr>
        <p:spPr>
          <a:xfrm>
            <a:off x="2449288" y="5573486"/>
            <a:ext cx="304800" cy="304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41" name="Oval 40"/>
          <p:cNvSpPr/>
          <p:nvPr/>
        </p:nvSpPr>
        <p:spPr>
          <a:xfrm>
            <a:off x="3744686" y="1545772"/>
            <a:ext cx="304800" cy="304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42" name="Oval 41"/>
          <p:cNvSpPr/>
          <p:nvPr/>
        </p:nvSpPr>
        <p:spPr>
          <a:xfrm>
            <a:off x="3135086" y="3287486"/>
            <a:ext cx="304800" cy="304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43" name="Oval 42"/>
          <p:cNvSpPr/>
          <p:nvPr/>
        </p:nvSpPr>
        <p:spPr>
          <a:xfrm>
            <a:off x="4963884" y="5116284"/>
            <a:ext cx="304800" cy="304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44" name="Oval 43"/>
          <p:cNvSpPr/>
          <p:nvPr/>
        </p:nvSpPr>
        <p:spPr>
          <a:xfrm>
            <a:off x="5649686" y="2525486"/>
            <a:ext cx="304800" cy="304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45" name="Oval 44"/>
          <p:cNvSpPr/>
          <p:nvPr/>
        </p:nvSpPr>
        <p:spPr>
          <a:xfrm>
            <a:off x="7554686" y="1524000"/>
            <a:ext cx="304800" cy="304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46" name="Oval 45"/>
          <p:cNvSpPr/>
          <p:nvPr/>
        </p:nvSpPr>
        <p:spPr>
          <a:xfrm>
            <a:off x="7402286" y="2982686"/>
            <a:ext cx="304800" cy="304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47" name="TextBox 46"/>
          <p:cNvSpPr txBox="1"/>
          <p:nvPr/>
        </p:nvSpPr>
        <p:spPr>
          <a:xfrm>
            <a:off x="2136814" y="1124823"/>
            <a:ext cx="857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Πέτρος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324200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Ανωνυμία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Για </a:t>
            </a:r>
            <a:r>
              <a:rPr lang="el-GR" b="1" dirty="0" smtClean="0"/>
              <a:t>κάθε συναλλαγή </a:t>
            </a:r>
            <a:r>
              <a:rPr lang="el-GR" dirty="0" smtClean="0"/>
              <a:t>οι συμμετέχοντες χρησιμοποιούν ένα </a:t>
            </a:r>
            <a:r>
              <a:rPr lang="el-GR" b="1" dirty="0" smtClean="0"/>
              <a:t>νέο ιδιωτικό κλειδί</a:t>
            </a:r>
          </a:p>
          <a:p>
            <a:r>
              <a:rPr lang="el-GR" dirty="0" smtClean="0"/>
              <a:t>Οι κόμβοι </a:t>
            </a:r>
            <a:r>
              <a:rPr lang="el-GR" b="1" dirty="0" smtClean="0"/>
              <a:t>δεν έχουν ονόματα </a:t>
            </a:r>
            <a:r>
              <a:rPr lang="el-GR" dirty="0" smtClean="0"/>
              <a:t>– μόνο κλειδιά</a:t>
            </a:r>
            <a:endParaRPr lang="el-GR" dirty="0"/>
          </a:p>
        </p:txBody>
      </p:sp>
      <p:pic>
        <p:nvPicPr>
          <p:cNvPr id="4098" name="Picture 2" descr="http://www.changeiponline.com/wp-content/uploads/anonymous-rim(1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4152900"/>
            <a:ext cx="2857500" cy="270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6937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Oval 36"/>
          <p:cNvSpPr/>
          <p:nvPr/>
        </p:nvSpPr>
        <p:spPr>
          <a:xfrm>
            <a:off x="3810000" y="1600200"/>
            <a:ext cx="1371600" cy="35052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Ανωνυμία</a:t>
            </a:r>
            <a:endParaRPr lang="el-GR" dirty="0"/>
          </a:p>
        </p:txBody>
      </p:sp>
      <p:sp>
        <p:nvSpPr>
          <p:cNvPr id="4" name="Oval 3"/>
          <p:cNvSpPr/>
          <p:nvPr/>
        </p:nvSpPr>
        <p:spPr>
          <a:xfrm>
            <a:off x="1447800" y="22860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cxnSp>
        <p:nvCxnSpPr>
          <p:cNvPr id="5" name="Straight Arrow Connector 4"/>
          <p:cNvCxnSpPr>
            <a:stCxn id="4" idx="2"/>
          </p:cNvCxnSpPr>
          <p:nvPr/>
        </p:nvCxnSpPr>
        <p:spPr>
          <a:xfrm flipV="1">
            <a:off x="1447800" y="2422073"/>
            <a:ext cx="2841172" cy="16327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4343400" y="2253341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7" name="Oval 6"/>
          <p:cNvSpPr/>
          <p:nvPr/>
        </p:nvSpPr>
        <p:spPr>
          <a:xfrm>
            <a:off x="7347857" y="2253341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cxnSp>
        <p:nvCxnSpPr>
          <p:cNvPr id="8" name="Straight Arrow Connector 7"/>
          <p:cNvCxnSpPr>
            <a:stCxn id="6" idx="2"/>
          </p:cNvCxnSpPr>
          <p:nvPr/>
        </p:nvCxnSpPr>
        <p:spPr>
          <a:xfrm>
            <a:off x="4343400" y="2405741"/>
            <a:ext cx="2895600" cy="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274630" y="1851352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#137</a:t>
            </a:r>
            <a:endParaRPr lang="el-GR" dirty="0"/>
          </a:p>
        </p:txBody>
      </p:sp>
      <p:sp>
        <p:nvSpPr>
          <p:cNvPr id="21" name="TextBox 20"/>
          <p:cNvSpPr txBox="1"/>
          <p:nvPr/>
        </p:nvSpPr>
        <p:spPr>
          <a:xfrm>
            <a:off x="4170230" y="1819086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#152</a:t>
            </a:r>
            <a:endParaRPr lang="el-GR" dirty="0"/>
          </a:p>
        </p:txBody>
      </p:sp>
      <p:sp>
        <p:nvSpPr>
          <p:cNvPr id="22" name="TextBox 21"/>
          <p:cNvSpPr txBox="1"/>
          <p:nvPr/>
        </p:nvSpPr>
        <p:spPr>
          <a:xfrm>
            <a:off x="7174687" y="1786820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#312</a:t>
            </a:r>
            <a:endParaRPr lang="el-GR" dirty="0"/>
          </a:p>
        </p:txBody>
      </p:sp>
      <p:sp>
        <p:nvSpPr>
          <p:cNvPr id="25" name="TextBox 24"/>
          <p:cNvSpPr txBox="1"/>
          <p:nvPr/>
        </p:nvSpPr>
        <p:spPr>
          <a:xfrm>
            <a:off x="2682872" y="2590800"/>
            <a:ext cx="652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5BTC</a:t>
            </a:r>
            <a:endParaRPr lang="el-GR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5638800" y="2558534"/>
            <a:ext cx="652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5BTC</a:t>
            </a:r>
            <a:endParaRPr lang="el-GR" b="1" dirty="0"/>
          </a:p>
        </p:txBody>
      </p:sp>
      <p:sp>
        <p:nvSpPr>
          <p:cNvPr id="27" name="Oval 26"/>
          <p:cNvSpPr/>
          <p:nvPr/>
        </p:nvSpPr>
        <p:spPr>
          <a:xfrm>
            <a:off x="1447800" y="4168841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cxnSp>
        <p:nvCxnSpPr>
          <p:cNvPr id="28" name="Straight Arrow Connector 27"/>
          <p:cNvCxnSpPr>
            <a:stCxn id="27" idx="2"/>
          </p:cNvCxnSpPr>
          <p:nvPr/>
        </p:nvCxnSpPr>
        <p:spPr>
          <a:xfrm flipV="1">
            <a:off x="1447800" y="4304914"/>
            <a:ext cx="2841172" cy="16327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4343400" y="4136182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30" name="Oval 29"/>
          <p:cNvSpPr/>
          <p:nvPr/>
        </p:nvSpPr>
        <p:spPr>
          <a:xfrm>
            <a:off x="7347857" y="4136182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cxnSp>
        <p:nvCxnSpPr>
          <p:cNvPr id="31" name="Straight Arrow Connector 30"/>
          <p:cNvCxnSpPr>
            <a:stCxn id="29" idx="2"/>
          </p:cNvCxnSpPr>
          <p:nvPr/>
        </p:nvCxnSpPr>
        <p:spPr>
          <a:xfrm>
            <a:off x="4343400" y="4288582"/>
            <a:ext cx="2895600" cy="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274630" y="3734193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#111</a:t>
            </a:r>
            <a:endParaRPr lang="el-GR" dirty="0"/>
          </a:p>
        </p:txBody>
      </p:sp>
      <p:sp>
        <p:nvSpPr>
          <p:cNvPr id="33" name="TextBox 32"/>
          <p:cNvSpPr txBox="1"/>
          <p:nvPr/>
        </p:nvSpPr>
        <p:spPr>
          <a:xfrm>
            <a:off x="4170230" y="3701927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#222</a:t>
            </a:r>
            <a:endParaRPr lang="el-GR" dirty="0"/>
          </a:p>
        </p:txBody>
      </p:sp>
      <p:sp>
        <p:nvSpPr>
          <p:cNvPr id="34" name="TextBox 33"/>
          <p:cNvSpPr txBox="1"/>
          <p:nvPr/>
        </p:nvSpPr>
        <p:spPr>
          <a:xfrm>
            <a:off x="7195457" y="3701927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#555</a:t>
            </a:r>
            <a:endParaRPr lang="el-GR" dirty="0"/>
          </a:p>
        </p:txBody>
      </p:sp>
      <p:sp>
        <p:nvSpPr>
          <p:cNvPr id="35" name="TextBox 34"/>
          <p:cNvSpPr txBox="1"/>
          <p:nvPr/>
        </p:nvSpPr>
        <p:spPr>
          <a:xfrm>
            <a:off x="2682872" y="4473641"/>
            <a:ext cx="652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2BTC</a:t>
            </a:r>
            <a:endParaRPr lang="el-GR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5638800" y="4441375"/>
            <a:ext cx="652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2BTC</a:t>
            </a:r>
            <a:endParaRPr lang="el-GR" b="1" dirty="0"/>
          </a:p>
        </p:txBody>
      </p:sp>
      <p:cxnSp>
        <p:nvCxnSpPr>
          <p:cNvPr id="39" name="Straight Arrow Connector 38"/>
          <p:cNvCxnSpPr/>
          <p:nvPr/>
        </p:nvCxnSpPr>
        <p:spPr>
          <a:xfrm flipH="1" flipV="1">
            <a:off x="4648200" y="5105400"/>
            <a:ext cx="228600" cy="4572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953000" y="5530334"/>
            <a:ext cx="3153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 smtClean="0">
                <a:solidFill>
                  <a:srgbClr val="FF0000"/>
                </a:solidFill>
              </a:rPr>
              <a:t>Είναι άραγε ο ίδιος άνθρωπος;</a:t>
            </a:r>
            <a:endParaRPr lang="el-G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779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4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Τι είναι το </a:t>
            </a:r>
            <a:r>
              <a:rPr lang="en-US" dirty="0" err="1" smtClean="0"/>
              <a:t>bitcoin</a:t>
            </a:r>
            <a:r>
              <a:rPr lang="en-US" dirty="0" smtClean="0"/>
              <a:t>?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b="1" dirty="0" smtClean="0"/>
              <a:t>Ψηφιακό νόμισμα</a:t>
            </a:r>
            <a:endParaRPr lang="el-GR" dirty="0"/>
          </a:p>
          <a:p>
            <a:r>
              <a:rPr lang="el-GR" dirty="0" smtClean="0"/>
              <a:t>Για αληθινές </a:t>
            </a:r>
            <a:r>
              <a:rPr lang="en-US" b="1" dirty="0" smtClean="0"/>
              <a:t>online </a:t>
            </a:r>
            <a:r>
              <a:rPr lang="el-GR" b="1" dirty="0" smtClean="0"/>
              <a:t>αγορές</a:t>
            </a:r>
          </a:p>
          <a:p>
            <a:r>
              <a:rPr lang="el-GR" b="1" dirty="0" smtClean="0"/>
              <a:t>Αντικαταστάτης </a:t>
            </a:r>
            <a:r>
              <a:rPr lang="el-GR" dirty="0" smtClean="0"/>
              <a:t>(?) του </a:t>
            </a:r>
            <a:r>
              <a:rPr lang="el-GR" b="1" dirty="0" smtClean="0"/>
              <a:t>€ </a:t>
            </a:r>
            <a:r>
              <a:rPr lang="el-GR" dirty="0" smtClean="0"/>
              <a:t>και του </a:t>
            </a:r>
            <a:r>
              <a:rPr lang="el-GR" b="1" dirty="0" smtClean="0"/>
              <a:t>$</a:t>
            </a:r>
          </a:p>
        </p:txBody>
      </p:sp>
      <p:pic>
        <p:nvPicPr>
          <p:cNvPr id="10242" name="Picture 2" descr="http://www.paranormalknowledge.com/wp-content/uploads/2009/07/mone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2471" y="3385457"/>
            <a:ext cx="3276600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4286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://images.wikia.com/aliceinwonderland/images/a/a8/Alic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5687" y="2286000"/>
            <a:ext cx="914400" cy="931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.forodefotos.com/attachments/series-de-dibujos/13507d1283811885-bob-esponja-bob-esponja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259" y="2339039"/>
            <a:ext cx="664028" cy="825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http://imagecache2.allposters.com/images/CAR/CO02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329" y="2339038"/>
            <a:ext cx="592817" cy="825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17716" y="295870"/>
            <a:ext cx="29695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Χρησιμοποιεί το κλειδί</a:t>
            </a:r>
          </a:p>
          <a:p>
            <a:r>
              <a:rPr lang="el-GR" dirty="0" smtClean="0"/>
              <a:t>με το οποίο </a:t>
            </a:r>
            <a:r>
              <a:rPr lang="el-GR" b="1" dirty="0" smtClean="0"/>
              <a:t>πήρε </a:t>
            </a:r>
            <a:r>
              <a:rPr lang="el-GR" dirty="0" smtClean="0"/>
              <a:t>τα χρήματα</a:t>
            </a:r>
            <a:endParaRPr lang="en-US" dirty="0" smtClean="0"/>
          </a:p>
          <a:p>
            <a:r>
              <a:rPr lang="en-US" dirty="0" smtClean="0"/>
              <a:t>PB, SB</a:t>
            </a:r>
            <a:endParaRPr lang="el-GR" dirty="0"/>
          </a:p>
        </p:txBody>
      </p:sp>
      <p:sp>
        <p:nvSpPr>
          <p:cNvPr id="11" name="TextBox 10"/>
          <p:cNvSpPr txBox="1"/>
          <p:nvPr/>
        </p:nvSpPr>
        <p:spPr>
          <a:xfrm>
            <a:off x="3253516" y="3505200"/>
            <a:ext cx="266489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Δημιουργεί ένα </a:t>
            </a:r>
            <a:r>
              <a:rPr lang="el-GR" b="1" dirty="0" smtClean="0"/>
              <a:t>νέο</a:t>
            </a:r>
            <a:r>
              <a:rPr lang="el-GR" dirty="0" smtClean="0"/>
              <a:t> κλειδί</a:t>
            </a:r>
          </a:p>
          <a:p>
            <a:r>
              <a:rPr lang="el-GR" dirty="0" smtClean="0"/>
              <a:t>Γι’ αυτή τη συναλλαγή</a:t>
            </a:r>
          </a:p>
          <a:p>
            <a:r>
              <a:rPr lang="en-US" dirty="0" smtClean="0"/>
              <a:t>PA, SA</a:t>
            </a:r>
          </a:p>
          <a:p>
            <a:endParaRPr lang="en-US" dirty="0" smtClean="0"/>
          </a:p>
          <a:p>
            <a:r>
              <a:rPr lang="en-US" dirty="0" err="1" smtClean="0"/>
              <a:t>ver</a:t>
            </a:r>
            <a:r>
              <a:rPr lang="en-US" baseline="-25000" dirty="0" err="1" smtClean="0"/>
              <a:t>PB</a:t>
            </a:r>
            <a:r>
              <a:rPr lang="en-US" dirty="0" smtClean="0"/>
              <a:t>( s1 )</a:t>
            </a:r>
          </a:p>
          <a:p>
            <a:endParaRPr lang="en-US" dirty="0"/>
          </a:p>
          <a:p>
            <a:r>
              <a:rPr lang="en-US" dirty="0"/>
              <a:t>m</a:t>
            </a:r>
            <a:r>
              <a:rPr lang="en-US" dirty="0" smtClean="0"/>
              <a:t>2 </a:t>
            </a:r>
            <a:r>
              <a:rPr lang="en-US" dirty="0" smtClean="0">
                <a:sym typeface="Wingdings" pitchFamily="2" charset="2"/>
              </a:rPr>
              <a:t> “12BTC </a:t>
            </a:r>
            <a:r>
              <a:rPr lang="el-GR" dirty="0" smtClean="0">
                <a:sym typeface="Wingdings" pitchFamily="2" charset="2"/>
              </a:rPr>
              <a:t>προς </a:t>
            </a:r>
            <a:r>
              <a:rPr lang="en-US" dirty="0" smtClean="0">
                <a:sym typeface="Wingdings" pitchFamily="2" charset="2"/>
              </a:rPr>
              <a:t>PC”</a:t>
            </a:r>
          </a:p>
          <a:p>
            <a:r>
              <a:rPr lang="en-US" dirty="0" smtClean="0">
                <a:sym typeface="Wingdings" pitchFamily="2" charset="2"/>
              </a:rPr>
              <a:t>h2   H( m2 )</a:t>
            </a:r>
            <a:endParaRPr lang="el-GR" dirty="0"/>
          </a:p>
        </p:txBody>
      </p:sp>
      <p:sp>
        <p:nvSpPr>
          <p:cNvPr id="12" name="TextBox 11"/>
          <p:cNvSpPr txBox="1"/>
          <p:nvPr/>
        </p:nvSpPr>
        <p:spPr>
          <a:xfrm>
            <a:off x="6389914" y="152400"/>
            <a:ext cx="266489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Δημιουργεί ένα </a:t>
            </a:r>
            <a:r>
              <a:rPr lang="el-GR" b="1" dirty="0" smtClean="0"/>
              <a:t>νέο</a:t>
            </a:r>
            <a:r>
              <a:rPr lang="el-GR" dirty="0" smtClean="0"/>
              <a:t> κλειδί</a:t>
            </a:r>
          </a:p>
          <a:p>
            <a:r>
              <a:rPr lang="el-GR" dirty="0" smtClean="0"/>
              <a:t>Γι’ αυτή τη συναλλαγή</a:t>
            </a:r>
          </a:p>
          <a:p>
            <a:r>
              <a:rPr lang="en-US" dirty="0" smtClean="0"/>
              <a:t>PC, SC</a:t>
            </a:r>
          </a:p>
          <a:p>
            <a:endParaRPr lang="en-US" dirty="0"/>
          </a:p>
          <a:p>
            <a:r>
              <a:rPr lang="en-US" dirty="0" err="1" smtClean="0"/>
              <a:t>ver</a:t>
            </a:r>
            <a:r>
              <a:rPr lang="en-US" baseline="-25000" dirty="0" err="1" smtClean="0"/>
              <a:t>PA</a:t>
            </a:r>
            <a:r>
              <a:rPr lang="en-US" dirty="0" smtClean="0"/>
              <a:t>( s2 )</a:t>
            </a:r>
            <a:endParaRPr lang="el-GR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412876" y="2751992"/>
            <a:ext cx="1905000" cy="0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825170" y="2751992"/>
            <a:ext cx="1905000" cy="0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72145" y="1316389"/>
            <a:ext cx="23881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m1 </a:t>
            </a:r>
            <a:r>
              <a:rPr lang="en-US" dirty="0" smtClean="0">
                <a:sym typeface="Wingdings" pitchFamily="2" charset="2"/>
              </a:rPr>
              <a:t> </a:t>
            </a:r>
            <a:r>
              <a:rPr lang="en-US" dirty="0" smtClean="0"/>
              <a:t>“12BTC </a:t>
            </a:r>
            <a:r>
              <a:rPr lang="el-GR" dirty="0" smtClean="0"/>
              <a:t>προς </a:t>
            </a:r>
            <a:r>
              <a:rPr lang="en-US" dirty="0" smtClean="0"/>
              <a:t>PA”</a:t>
            </a:r>
          </a:p>
          <a:p>
            <a:r>
              <a:rPr lang="en-US" dirty="0"/>
              <a:t>h</a:t>
            </a:r>
            <a:r>
              <a:rPr lang="en-US" dirty="0" smtClean="0"/>
              <a:t>1   </a:t>
            </a:r>
            <a:r>
              <a:rPr lang="en-US" dirty="0" smtClean="0">
                <a:sym typeface="Wingdings" pitchFamily="2" charset="2"/>
              </a:rPr>
              <a:t>  H( m1 )</a:t>
            </a:r>
            <a:endParaRPr lang="el-GR" dirty="0"/>
          </a:p>
        </p:txBody>
      </p:sp>
      <p:sp>
        <p:nvSpPr>
          <p:cNvPr id="18" name="Rectangle 17"/>
          <p:cNvSpPr/>
          <p:nvPr/>
        </p:nvSpPr>
        <p:spPr>
          <a:xfrm>
            <a:off x="1489174" y="2286000"/>
            <a:ext cx="17524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s1 </a:t>
            </a:r>
            <a:r>
              <a:rPr lang="en-US" dirty="0" smtClean="0">
                <a:sym typeface="Wingdings" pitchFamily="2" charset="2"/>
              </a:rPr>
              <a:t> </a:t>
            </a:r>
            <a:r>
              <a:rPr lang="en-US" dirty="0" err="1" smtClean="0"/>
              <a:t>sign</a:t>
            </a:r>
            <a:r>
              <a:rPr lang="en-US" baseline="-25000" dirty="0" err="1" smtClean="0"/>
              <a:t>SB</a:t>
            </a:r>
            <a:r>
              <a:rPr lang="en-US" dirty="0" smtClean="0"/>
              <a:t>( h1 )</a:t>
            </a:r>
            <a:endParaRPr lang="el-GR" dirty="0"/>
          </a:p>
        </p:txBody>
      </p:sp>
      <p:sp>
        <p:nvSpPr>
          <p:cNvPr id="20" name="Rectangle 19"/>
          <p:cNvSpPr/>
          <p:nvPr/>
        </p:nvSpPr>
        <p:spPr>
          <a:xfrm>
            <a:off x="5906854" y="2253734"/>
            <a:ext cx="17416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s2 </a:t>
            </a:r>
            <a:r>
              <a:rPr lang="en-US" dirty="0" smtClean="0">
                <a:sym typeface="Wingdings" pitchFamily="2" charset="2"/>
              </a:rPr>
              <a:t> </a:t>
            </a:r>
            <a:r>
              <a:rPr lang="en-US" dirty="0" err="1" smtClean="0"/>
              <a:t>sign</a:t>
            </a:r>
            <a:r>
              <a:rPr lang="en-US" baseline="-25000" dirty="0" err="1" smtClean="0"/>
              <a:t>SA</a:t>
            </a:r>
            <a:r>
              <a:rPr lang="en-US" dirty="0" smtClean="0"/>
              <a:t>( h2 )</a:t>
            </a:r>
            <a:endParaRPr lang="el-GR" dirty="0"/>
          </a:p>
        </p:txBody>
      </p:sp>
      <p:sp>
        <p:nvSpPr>
          <p:cNvPr id="13" name="TextBox 12"/>
          <p:cNvSpPr txBox="1"/>
          <p:nvPr/>
        </p:nvSpPr>
        <p:spPr>
          <a:xfrm rot="16200000">
            <a:off x="7647528" y="3124870"/>
            <a:ext cx="2691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/>
              <a:t>Bob ©</a:t>
            </a:r>
            <a:r>
              <a:rPr lang="en-US" sz="1400" dirty="0" smtClean="0"/>
              <a:t>Nickelodeon; Alice ©Disney</a:t>
            </a:r>
            <a:endParaRPr lang="el-GR" sz="1400" dirty="0"/>
          </a:p>
        </p:txBody>
      </p:sp>
    </p:spTree>
    <p:extLst>
      <p:ext uri="{BB962C8B-B14F-4D97-AF65-F5344CB8AC3E}">
        <p14:creationId xmlns:p14="http://schemas.microsoft.com/office/powerpoint/2010/main" val="234927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Νόμισμα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400" y="1600200"/>
            <a:ext cx="6629400" cy="1676399"/>
          </a:xfrm>
        </p:spPr>
        <p:txBody>
          <a:bodyPr>
            <a:normAutofit/>
          </a:bodyPr>
          <a:lstStyle/>
          <a:p>
            <a:r>
              <a:rPr lang="el-GR" dirty="0" smtClean="0"/>
              <a:t>(ουδ.) το </a:t>
            </a:r>
            <a:r>
              <a:rPr lang="el-GR" dirty="0"/>
              <a:t>μέγεθος εκείνο βάσει του οποίου υπολογίζονται ή εκφράζονται οικονομικές αξίες</a:t>
            </a:r>
            <a:r>
              <a:rPr lang="el-GR" dirty="0" smtClean="0"/>
              <a:t>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133600" y="3886200"/>
            <a:ext cx="6553200" cy="1676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dirty="0" smtClean="0"/>
              <a:t>(ουδ.) μία </a:t>
            </a:r>
            <a:r>
              <a:rPr lang="el-GR" b="1" dirty="0" smtClean="0"/>
              <a:t>αλυσίδα ψηφιακών υπογραφών.</a:t>
            </a:r>
            <a:endParaRPr lang="el-GR" b="1" dirty="0"/>
          </a:p>
        </p:txBody>
      </p:sp>
      <p:pic>
        <p:nvPicPr>
          <p:cNvPr id="8194" name="Picture 2" descr="http://blogs.independent.co.uk/wp-content/uploads/2011/07/eur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1676400"/>
            <a:ext cx="1524001" cy="1524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http://bitcoinme.com/files/5513/0526/2891/bitcoin-22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1" y="3886200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5058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Νόμισμα = Αλυσίδα υπογραφών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7848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…</a:t>
            </a:r>
          </a:p>
          <a:p>
            <a:pPr marL="0" indent="0">
              <a:buNone/>
            </a:pPr>
            <a:r>
              <a:rPr lang="en-US" sz="2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coin1 </a:t>
            </a:r>
            <a:r>
              <a:rPr lang="en-US" sz="2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  <a:sym typeface="Wingdings" pitchFamily="2" charset="2"/>
              </a:rPr>
              <a:t> sign</a:t>
            </a:r>
            <a:r>
              <a:rPr lang="en-US" sz="2400" baseline="-250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  <a:sym typeface="Wingdings" pitchFamily="2" charset="2"/>
              </a:rPr>
              <a:t>S</a:t>
            </a:r>
            <a:r>
              <a:rPr lang="en-US" sz="2400" baseline="-25000" dirty="0">
                <a:latin typeface="DejaVu Sans Mono" pitchFamily="49" charset="0"/>
                <a:ea typeface="DejaVu Sans Mono" pitchFamily="49" charset="0"/>
                <a:cs typeface="DejaVu Sans Mono" pitchFamily="49" charset="0"/>
                <a:sym typeface="Wingdings" pitchFamily="2" charset="2"/>
              </a:rPr>
              <a:t>0</a:t>
            </a:r>
            <a:r>
              <a:rPr lang="en-US" sz="2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  <a:sym typeface="Wingdings" pitchFamily="2" charset="2"/>
              </a:rPr>
              <a:t>( H( coin0 || P1 ) )</a:t>
            </a:r>
          </a:p>
          <a:p>
            <a:pPr marL="0" indent="0">
              <a:buNone/>
            </a:pPr>
            <a:r>
              <a:rPr lang="en-US" sz="2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  <a:sym typeface="Wingdings" pitchFamily="2" charset="2"/>
              </a:rPr>
              <a:t>coin2  sign</a:t>
            </a:r>
            <a:r>
              <a:rPr lang="en-US" sz="2400" baseline="-250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  <a:sym typeface="Wingdings" pitchFamily="2" charset="2"/>
              </a:rPr>
              <a:t>S1</a:t>
            </a:r>
            <a:r>
              <a:rPr lang="en-US" sz="2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  <a:sym typeface="Wingdings" pitchFamily="2" charset="2"/>
              </a:rPr>
              <a:t>( H( coin1 || P2 ) )</a:t>
            </a:r>
          </a:p>
          <a:p>
            <a:pPr marL="0" indent="0">
              <a:buNone/>
            </a:pPr>
            <a:r>
              <a:rPr lang="en-US" sz="2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  <a:sym typeface="Wingdings" pitchFamily="2" charset="2"/>
              </a:rPr>
              <a:t>coin3  sign</a:t>
            </a:r>
            <a:r>
              <a:rPr lang="en-US" sz="2400" baseline="-250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  <a:sym typeface="Wingdings" pitchFamily="2" charset="2"/>
              </a:rPr>
              <a:t>S2</a:t>
            </a:r>
            <a:r>
              <a:rPr lang="en-US" sz="2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  <a:sym typeface="Wingdings" pitchFamily="2" charset="2"/>
              </a:rPr>
              <a:t>( H( coin2 || P3 ) )</a:t>
            </a:r>
          </a:p>
          <a:p>
            <a:pPr marL="0" indent="0">
              <a:buNone/>
            </a:pPr>
            <a:r>
              <a:rPr lang="en-US" sz="2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  <a:sym typeface="Wingdings" pitchFamily="2" charset="2"/>
              </a:rPr>
              <a:t>…</a:t>
            </a:r>
            <a:endParaRPr lang="el-GR" sz="24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</p:txBody>
      </p:sp>
      <p:pic>
        <p:nvPicPr>
          <p:cNvPr id="9220" name="Picture 4" descr="http://fc00.deviantart.net/fs51/f/2009/328/9/8/Shiny_Curve_Chain_cutout_by_1Dyslexia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71600" y="3581400"/>
            <a:ext cx="11544300" cy="3552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 rot="16200000">
            <a:off x="8192743" y="3124870"/>
            <a:ext cx="16006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/>
              <a:t>Image ©1Dyslexia1</a:t>
            </a:r>
            <a:endParaRPr lang="el-GR" sz="1400" dirty="0"/>
          </a:p>
        </p:txBody>
      </p:sp>
    </p:spTree>
    <p:extLst>
      <p:ext uri="{BB962C8B-B14F-4D97-AF65-F5344CB8AC3E}">
        <p14:creationId xmlns:p14="http://schemas.microsoft.com/office/powerpoint/2010/main" val="961290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63650"/>
            <a:ext cx="7770813" cy="433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 rot="16200000">
            <a:off x="7919752" y="3124870"/>
            <a:ext cx="2146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 smtClean="0"/>
              <a:t>Image ©Satoshi </a:t>
            </a:r>
            <a:r>
              <a:rPr lang="en-US" sz="1400" dirty="0" err="1" smtClean="0"/>
              <a:t>Nakamoto</a:t>
            </a:r>
            <a:endParaRPr lang="el-GR" sz="1400" dirty="0"/>
          </a:p>
        </p:txBody>
      </p:sp>
    </p:spTree>
    <p:extLst>
      <p:ext uri="{BB962C8B-B14F-4D97-AF65-F5344CB8AC3E}">
        <p14:creationId xmlns:p14="http://schemas.microsoft.com/office/powerpoint/2010/main" val="879025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Διπλοξοδεύω</a:t>
            </a:r>
            <a:endParaRPr lang="el-GR" dirty="0"/>
          </a:p>
        </p:txBody>
      </p:sp>
      <p:sp>
        <p:nvSpPr>
          <p:cNvPr id="4" name="Oval 3"/>
          <p:cNvSpPr/>
          <p:nvPr/>
        </p:nvSpPr>
        <p:spPr>
          <a:xfrm>
            <a:off x="1213779" y="2463037"/>
            <a:ext cx="304800" cy="304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518579" y="2082037"/>
            <a:ext cx="1143000" cy="53340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2661579" y="1896979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7" name="Oval 6"/>
          <p:cNvSpPr/>
          <p:nvPr/>
        </p:nvSpPr>
        <p:spPr>
          <a:xfrm>
            <a:off x="5709579" y="2920237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8" name="Oval 7"/>
          <p:cNvSpPr/>
          <p:nvPr/>
        </p:nvSpPr>
        <p:spPr>
          <a:xfrm>
            <a:off x="3194979" y="3682237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9" name="Oval 8"/>
          <p:cNvSpPr/>
          <p:nvPr/>
        </p:nvSpPr>
        <p:spPr>
          <a:xfrm>
            <a:off x="3804579" y="1940521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1" name="Oval 10"/>
          <p:cNvSpPr/>
          <p:nvPr/>
        </p:nvSpPr>
        <p:spPr>
          <a:xfrm>
            <a:off x="7614579" y="1918749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2" name="Oval 11"/>
          <p:cNvSpPr/>
          <p:nvPr/>
        </p:nvSpPr>
        <p:spPr>
          <a:xfrm>
            <a:off x="5023779" y="5511037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3" name="Oval 12"/>
          <p:cNvSpPr/>
          <p:nvPr/>
        </p:nvSpPr>
        <p:spPr>
          <a:xfrm>
            <a:off x="7462179" y="3377437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4" name="Oval 13"/>
          <p:cNvSpPr/>
          <p:nvPr/>
        </p:nvSpPr>
        <p:spPr>
          <a:xfrm>
            <a:off x="2509179" y="5968237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cxnSp>
        <p:nvCxnSpPr>
          <p:cNvPr id="15" name="Straight Arrow Connector 14"/>
          <p:cNvCxnSpPr>
            <a:stCxn id="4" idx="4"/>
          </p:cNvCxnSpPr>
          <p:nvPr/>
        </p:nvCxnSpPr>
        <p:spPr>
          <a:xfrm flipH="1">
            <a:off x="1257322" y="2767837"/>
            <a:ext cx="108857" cy="175260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" idx="4"/>
            <a:endCxn id="8" idx="0"/>
          </p:cNvCxnSpPr>
          <p:nvPr/>
        </p:nvCxnSpPr>
        <p:spPr>
          <a:xfrm flipH="1">
            <a:off x="3347379" y="2245321"/>
            <a:ext cx="609600" cy="1436916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2" idx="0"/>
          </p:cNvCxnSpPr>
          <p:nvPr/>
        </p:nvCxnSpPr>
        <p:spPr>
          <a:xfrm flipH="1">
            <a:off x="5176179" y="3225037"/>
            <a:ext cx="685801" cy="228600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3"/>
          </p:cNvCxnSpPr>
          <p:nvPr/>
        </p:nvCxnSpPr>
        <p:spPr>
          <a:xfrm flipH="1">
            <a:off x="2813979" y="2178912"/>
            <a:ext cx="4845237" cy="3789325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9" idx="2"/>
          </p:cNvCxnSpPr>
          <p:nvPr/>
        </p:nvCxnSpPr>
        <p:spPr>
          <a:xfrm>
            <a:off x="2966380" y="2071149"/>
            <a:ext cx="838199" cy="21772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4" idx="0"/>
          </p:cNvCxnSpPr>
          <p:nvPr/>
        </p:nvCxnSpPr>
        <p:spPr>
          <a:xfrm>
            <a:off x="1409722" y="4857112"/>
            <a:ext cx="1251857" cy="1111125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3" idx="3"/>
            <a:endCxn id="12" idx="6"/>
          </p:cNvCxnSpPr>
          <p:nvPr/>
        </p:nvCxnSpPr>
        <p:spPr>
          <a:xfrm flipH="1">
            <a:off x="5328579" y="3637600"/>
            <a:ext cx="2178237" cy="2025837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13" idx="0"/>
          </p:cNvCxnSpPr>
          <p:nvPr/>
        </p:nvCxnSpPr>
        <p:spPr>
          <a:xfrm flipH="1">
            <a:off x="7614579" y="2245321"/>
            <a:ext cx="152400" cy="1132116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9" idx="5"/>
            <a:endCxn id="7" idx="1"/>
          </p:cNvCxnSpPr>
          <p:nvPr/>
        </p:nvCxnSpPr>
        <p:spPr>
          <a:xfrm>
            <a:off x="4064742" y="2200684"/>
            <a:ext cx="1689474" cy="76419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12" idx="1"/>
          </p:cNvCxnSpPr>
          <p:nvPr/>
        </p:nvCxnSpPr>
        <p:spPr>
          <a:xfrm>
            <a:off x="3499779" y="4051569"/>
            <a:ext cx="1568637" cy="1504105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66722" y="4487780"/>
            <a:ext cx="711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Νίκος</a:t>
            </a:r>
            <a:endParaRPr lang="el-GR" dirty="0"/>
          </a:p>
        </p:txBody>
      </p:sp>
      <p:sp>
        <p:nvSpPr>
          <p:cNvPr id="38" name="TextBox 37"/>
          <p:cNvSpPr txBox="1"/>
          <p:nvPr/>
        </p:nvSpPr>
        <p:spPr>
          <a:xfrm>
            <a:off x="622236" y="2138233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 smtClean="0"/>
              <a:t>Εύη</a:t>
            </a:r>
            <a:endParaRPr lang="el-GR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2830329" y="1448487"/>
            <a:ext cx="857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Πέτρος</a:t>
            </a:r>
            <a:endParaRPr lang="el-GR" dirty="0"/>
          </a:p>
        </p:txBody>
      </p:sp>
      <p:sp>
        <p:nvSpPr>
          <p:cNvPr id="48" name="Oval 47"/>
          <p:cNvSpPr/>
          <p:nvPr/>
        </p:nvSpPr>
        <p:spPr>
          <a:xfrm>
            <a:off x="1104922" y="4520046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cxnSp>
        <p:nvCxnSpPr>
          <p:cNvPr id="52" name="Straight Arrow Connector 51"/>
          <p:cNvCxnSpPr/>
          <p:nvPr/>
        </p:nvCxnSpPr>
        <p:spPr>
          <a:xfrm flipV="1">
            <a:off x="1518579" y="2049379"/>
            <a:ext cx="571500" cy="29935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1104922" y="2920237"/>
            <a:ext cx="65336" cy="71736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 rot="16726297">
            <a:off x="-8847" y="3187111"/>
            <a:ext cx="1320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Πάρε 12</a:t>
            </a:r>
            <a:r>
              <a:rPr lang="en-US" dirty="0" smtClean="0"/>
              <a:t>BTC</a:t>
            </a:r>
            <a:endParaRPr lang="el-GR" dirty="0"/>
          </a:p>
        </p:txBody>
      </p:sp>
      <p:sp>
        <p:nvSpPr>
          <p:cNvPr id="56" name="TextBox 55"/>
          <p:cNvSpPr txBox="1"/>
          <p:nvPr/>
        </p:nvSpPr>
        <p:spPr>
          <a:xfrm rot="20070764">
            <a:off x="875843" y="1491647"/>
            <a:ext cx="2024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Πάρε</a:t>
            </a:r>
            <a:r>
              <a:rPr lang="en-US" dirty="0" smtClean="0"/>
              <a:t> </a:t>
            </a:r>
            <a:r>
              <a:rPr lang="el-GR" b="1" dirty="0" smtClean="0">
                <a:solidFill>
                  <a:srgbClr val="FF0000"/>
                </a:solidFill>
              </a:rPr>
              <a:t>τα ίδια </a:t>
            </a:r>
            <a:r>
              <a:rPr lang="el-GR" dirty="0" smtClean="0"/>
              <a:t>12</a:t>
            </a:r>
            <a:r>
              <a:rPr lang="en-US" dirty="0" smtClean="0"/>
              <a:t>BTC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543568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Διπλό ξόδεμα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71599"/>
          </a:xfrm>
        </p:spPr>
        <p:txBody>
          <a:bodyPr/>
          <a:lstStyle/>
          <a:p>
            <a:r>
              <a:rPr lang="el-GR" dirty="0" smtClean="0"/>
              <a:t>Ανεπιθύμητο</a:t>
            </a:r>
          </a:p>
          <a:p>
            <a:r>
              <a:rPr lang="el-GR" dirty="0" smtClean="0"/>
              <a:t>Πώς μπορεί να αποτραπεί;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1999" y="2895600"/>
            <a:ext cx="792480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l-GR" sz="2800" dirty="0" smtClean="0"/>
          </a:p>
          <a:p>
            <a:pPr algn="ctr"/>
            <a:r>
              <a:rPr lang="el-GR" sz="2800" dirty="0" smtClean="0"/>
              <a:t>Έγκυρες συναλλαγές</a:t>
            </a:r>
          </a:p>
          <a:p>
            <a:pPr algn="ctr"/>
            <a:r>
              <a:rPr lang="en-US" sz="2800" dirty="0" smtClean="0"/>
              <a:t>=</a:t>
            </a:r>
            <a:endParaRPr lang="el-GR" sz="2800" dirty="0" smtClean="0"/>
          </a:p>
          <a:p>
            <a:pPr algn="ctr"/>
            <a:r>
              <a:rPr lang="el-GR" sz="2800" dirty="0" smtClean="0"/>
              <a:t>Συναλλαγές που </a:t>
            </a:r>
            <a:r>
              <a:rPr lang="el-GR" sz="2800" b="1" dirty="0" smtClean="0"/>
              <a:t>δεν </a:t>
            </a:r>
            <a:r>
              <a:rPr lang="el-GR" sz="2800" dirty="0" smtClean="0"/>
              <a:t>έχουν γίνει &gt;= </a:t>
            </a:r>
            <a:r>
              <a:rPr lang="el-GR" sz="2800" b="1" dirty="0" smtClean="0"/>
              <a:t>δύο </a:t>
            </a:r>
            <a:r>
              <a:rPr lang="el-GR" sz="2800" dirty="0" smtClean="0"/>
              <a:t>φορές;</a:t>
            </a:r>
          </a:p>
          <a:p>
            <a:endParaRPr lang="el-GR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1545580" y="5660571"/>
            <a:ext cx="6357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 smtClean="0"/>
              <a:t>Αυτό μου επιτρέπει να ακυρώσω μία συναλλαγή που δεν θέλω!</a:t>
            </a:r>
            <a:endParaRPr lang="el-GR" b="1" dirty="0"/>
          </a:p>
        </p:txBody>
      </p:sp>
    </p:spTree>
    <p:extLst>
      <p:ext uri="{BB962C8B-B14F-4D97-AF65-F5344CB8AC3E}">
        <p14:creationId xmlns:p14="http://schemas.microsoft.com/office/powerpoint/2010/main" val="2655837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Το βέλος του χρόνου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b="1" dirty="0" smtClean="0"/>
              <a:t>Έγκυρη </a:t>
            </a:r>
            <a:r>
              <a:rPr lang="el-GR" dirty="0" smtClean="0"/>
              <a:t>είναι η </a:t>
            </a:r>
            <a:r>
              <a:rPr lang="el-GR" b="1" dirty="0" smtClean="0"/>
              <a:t>πρώτη </a:t>
            </a:r>
            <a:r>
              <a:rPr lang="el-GR" dirty="0" smtClean="0"/>
              <a:t>συναλλαγή που έγινε από αυτό τον κρίκο της αλυσίδας</a:t>
            </a:r>
            <a:endParaRPr lang="en-US" dirty="0" smtClean="0"/>
          </a:p>
          <a:p>
            <a:r>
              <a:rPr lang="el-GR" b="1" dirty="0" smtClean="0"/>
              <a:t>Μετέπειτα </a:t>
            </a:r>
            <a:r>
              <a:rPr lang="el-GR" dirty="0" smtClean="0"/>
              <a:t>συναλλαγές είναι </a:t>
            </a:r>
            <a:r>
              <a:rPr lang="el-GR" b="1" dirty="0" smtClean="0"/>
              <a:t>άκυρες</a:t>
            </a:r>
            <a:endParaRPr lang="el-GR" b="1" dirty="0"/>
          </a:p>
        </p:txBody>
      </p:sp>
    </p:spTree>
    <p:extLst>
      <p:ext uri="{BB962C8B-B14F-4D97-AF65-F5344CB8AC3E}">
        <p14:creationId xmlns:p14="http://schemas.microsoft.com/office/powerpoint/2010/main" val="2269698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Το βέλος του χρόνου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b="1" dirty="0" smtClean="0"/>
              <a:t>Πότε </a:t>
            </a:r>
            <a:r>
              <a:rPr lang="el-GR" dirty="0" smtClean="0"/>
              <a:t>έγινε μία συναλλαγή;</a:t>
            </a:r>
          </a:p>
          <a:p>
            <a:r>
              <a:rPr lang="el-GR" dirty="0" smtClean="0"/>
              <a:t>Δεν μπορώ να στηριχθώ στην υπογραφή</a:t>
            </a:r>
          </a:p>
          <a:p>
            <a:r>
              <a:rPr lang="el-GR" dirty="0" smtClean="0"/>
              <a:t>Η ημερομηνία μπορεί να είναι ψεύτικη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683640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Blocks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lnSpcReduction="10000"/>
          </a:bodyPr>
          <a:lstStyle/>
          <a:p>
            <a:r>
              <a:rPr lang="el-GR" dirty="0" smtClean="0"/>
              <a:t>Οι πιο πρόσφατες συναλλαγές περιλαμβάνονται σε ένα </a:t>
            </a:r>
            <a:r>
              <a:rPr lang="en-US" b="1" dirty="0" smtClean="0"/>
              <a:t>block</a:t>
            </a:r>
            <a:endParaRPr lang="el-GR" b="1" dirty="0" smtClean="0"/>
          </a:p>
          <a:p>
            <a:r>
              <a:rPr lang="el-GR" dirty="0" smtClean="0"/>
              <a:t>Υπολογίζουμε </a:t>
            </a:r>
            <a:r>
              <a:rPr lang="el-GR" b="1" dirty="0" smtClean="0"/>
              <a:t>το </a:t>
            </a:r>
            <a:r>
              <a:rPr lang="en-US" b="1" dirty="0" smtClean="0"/>
              <a:t>hash </a:t>
            </a:r>
            <a:r>
              <a:rPr lang="el-GR" dirty="0" smtClean="0"/>
              <a:t>κάθε </a:t>
            </a:r>
            <a:r>
              <a:rPr lang="en-US" dirty="0" smtClean="0"/>
              <a:t>block</a:t>
            </a:r>
          </a:p>
          <a:p>
            <a:r>
              <a:rPr lang="el-GR" dirty="0" smtClean="0"/>
              <a:t>Κάθε νέο</a:t>
            </a:r>
            <a:r>
              <a:rPr lang="en-US" dirty="0" smtClean="0"/>
              <a:t> block </a:t>
            </a:r>
            <a:r>
              <a:rPr lang="el-GR" dirty="0" smtClean="0"/>
              <a:t>περιέχει το </a:t>
            </a:r>
            <a:r>
              <a:rPr lang="en-US" b="1" dirty="0" smtClean="0"/>
              <a:t>hash </a:t>
            </a:r>
            <a:r>
              <a:rPr lang="el-GR" dirty="0" smtClean="0"/>
              <a:t>του προηγούμενου</a:t>
            </a:r>
          </a:p>
          <a:p>
            <a:r>
              <a:rPr lang="el-GR" dirty="0" smtClean="0"/>
              <a:t>Κάθε </a:t>
            </a:r>
            <a:r>
              <a:rPr lang="en-US" dirty="0" smtClean="0"/>
              <a:t>block </a:t>
            </a:r>
            <a:r>
              <a:rPr lang="el-GR" dirty="0" smtClean="0"/>
              <a:t>δημοσιεύεται</a:t>
            </a:r>
            <a:endParaRPr lang="en-US" dirty="0" smtClean="0"/>
          </a:p>
          <a:p>
            <a:r>
              <a:rPr lang="el-GR" dirty="0" smtClean="0"/>
              <a:t>Κάθε επόμενο </a:t>
            </a:r>
            <a:r>
              <a:rPr lang="en-US" dirty="0" smtClean="0"/>
              <a:t>block </a:t>
            </a:r>
            <a:r>
              <a:rPr lang="el-GR" dirty="0" smtClean="0"/>
              <a:t>είναι στο </a:t>
            </a:r>
            <a:r>
              <a:rPr lang="el-GR" b="1" dirty="0" smtClean="0"/>
              <a:t>μέλλον</a:t>
            </a:r>
            <a:r>
              <a:rPr lang="el-GR" dirty="0" smtClean="0"/>
              <a:t> σε σχέση με προηγούμενο</a:t>
            </a:r>
          </a:p>
          <a:p>
            <a:pPr lvl="1"/>
            <a:r>
              <a:rPr lang="el-GR" dirty="0" smtClean="0"/>
              <a:t>Αλλιώς </a:t>
            </a:r>
            <a:r>
              <a:rPr lang="el-GR" b="1" dirty="0" smtClean="0"/>
              <a:t>δεν θα μπορούσε </a:t>
            </a:r>
            <a:r>
              <a:rPr lang="el-GR" dirty="0" smtClean="0"/>
              <a:t>να ξέρει το </a:t>
            </a:r>
            <a:r>
              <a:rPr lang="en-US" dirty="0" smtClean="0"/>
              <a:t>hash </a:t>
            </a:r>
            <a:r>
              <a:rPr lang="el-GR" dirty="0" smtClean="0"/>
              <a:t>του</a:t>
            </a:r>
            <a:endParaRPr lang="en-US" dirty="0"/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795586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667000"/>
            <a:ext cx="604520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 rot="16200000">
            <a:off x="7919752" y="3124870"/>
            <a:ext cx="2146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 smtClean="0"/>
              <a:t>Image ©Satoshi </a:t>
            </a:r>
            <a:r>
              <a:rPr lang="en-US" sz="1400" dirty="0" err="1" smtClean="0"/>
              <a:t>Nakamoto</a:t>
            </a:r>
            <a:endParaRPr lang="el-GR" sz="1400" dirty="0"/>
          </a:p>
        </p:txBody>
      </p:sp>
    </p:spTree>
    <p:extLst>
      <p:ext uri="{BB962C8B-B14F-4D97-AF65-F5344CB8AC3E}">
        <p14:creationId xmlns:p14="http://schemas.microsoft.com/office/powerpoint/2010/main" val="3844177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static.tvtropes.org/pmwiki/pub/images/Casper-Friendly-Ghost-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76200"/>
            <a:ext cx="3276600" cy="2981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4200" y="347663"/>
            <a:ext cx="5181600" cy="1143000"/>
          </a:xfrm>
        </p:spPr>
        <p:txBody>
          <a:bodyPr/>
          <a:lstStyle/>
          <a:p>
            <a:pPr algn="l"/>
            <a:r>
              <a:rPr lang="el-GR" dirty="0" smtClean="0"/>
              <a:t>Ιστορία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24200" y="1490664"/>
            <a:ext cx="5562600" cy="4635500"/>
          </a:xfrm>
        </p:spPr>
        <p:txBody>
          <a:bodyPr>
            <a:normAutofit/>
          </a:bodyPr>
          <a:lstStyle/>
          <a:p>
            <a:r>
              <a:rPr lang="en-US" b="1" dirty="0" smtClean="0"/>
              <a:t>Wei Dai</a:t>
            </a:r>
            <a:r>
              <a:rPr lang="en-US" dirty="0" smtClean="0"/>
              <a:t>, 1998: “</a:t>
            </a:r>
            <a:r>
              <a:rPr lang="en-US" dirty="0" err="1" smtClean="0">
                <a:hlinkClick r:id="rId4"/>
              </a:rPr>
              <a:t>Bmoney</a:t>
            </a:r>
            <a:r>
              <a:rPr lang="en-US" dirty="0" smtClean="0"/>
              <a:t>” (</a:t>
            </a:r>
            <a:r>
              <a:rPr lang="en-US" dirty="0" err="1" smtClean="0"/>
              <a:t>cypherpunks</a:t>
            </a:r>
            <a:r>
              <a:rPr lang="en-US" dirty="0" smtClean="0"/>
              <a:t>)</a:t>
            </a:r>
          </a:p>
          <a:p>
            <a:r>
              <a:rPr lang="en-US" b="1" dirty="0" smtClean="0"/>
              <a:t>Satoshi </a:t>
            </a:r>
            <a:r>
              <a:rPr lang="en-US" b="1" dirty="0" err="1" smtClean="0"/>
              <a:t>Nakamoto</a:t>
            </a:r>
            <a:r>
              <a:rPr lang="en-US" dirty="0" smtClean="0"/>
              <a:t>, 2009: ”</a:t>
            </a:r>
            <a:r>
              <a:rPr lang="en-US" u="sng" dirty="0" err="1" smtClean="0">
                <a:hlinkClick r:id="rId5"/>
              </a:rPr>
              <a:t>Bitcoin</a:t>
            </a:r>
            <a:r>
              <a:rPr lang="en-US" u="sng" dirty="0">
                <a:hlinkClick r:id="rId5"/>
              </a:rPr>
              <a:t>: A Peer-to-Peer Electronic Cash </a:t>
            </a:r>
            <a:r>
              <a:rPr lang="en-US" u="sng" dirty="0" smtClean="0">
                <a:hlinkClick r:id="rId5"/>
              </a:rPr>
              <a:t>System</a:t>
            </a:r>
            <a:r>
              <a:rPr lang="en-US" i="1" dirty="0" smtClean="0"/>
              <a:t>"</a:t>
            </a:r>
          </a:p>
          <a:p>
            <a:r>
              <a:rPr lang="en-US" dirty="0" smtClean="0"/>
              <a:t>2009: </a:t>
            </a:r>
            <a:r>
              <a:rPr lang="en-US" dirty="0" err="1" smtClean="0"/>
              <a:t>bitcoind</a:t>
            </a:r>
            <a:r>
              <a:rPr lang="en-US" dirty="0" smtClean="0"/>
              <a:t> </a:t>
            </a:r>
            <a:r>
              <a:rPr lang="en-US" b="1" dirty="0" smtClean="0"/>
              <a:t>open source</a:t>
            </a:r>
            <a:r>
              <a:rPr lang="en-US" dirty="0" smtClean="0"/>
              <a:t> </a:t>
            </a:r>
            <a:r>
              <a:rPr lang="el-GR" dirty="0" smtClean="0"/>
              <a:t>σε </a:t>
            </a:r>
            <a:r>
              <a:rPr lang="en-US" dirty="0" smtClean="0"/>
              <a:t>C++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474169" y="6549832"/>
            <a:ext cx="16807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 smtClean="0"/>
              <a:t>Casper ©Paramount</a:t>
            </a:r>
            <a:endParaRPr lang="el-GR" sz="1400" dirty="0"/>
          </a:p>
        </p:txBody>
      </p:sp>
    </p:spTree>
    <p:extLst>
      <p:ext uri="{BB962C8B-B14F-4D97-AF65-F5344CB8AC3E}">
        <p14:creationId xmlns:p14="http://schemas.microsoft.com/office/powerpoint/2010/main" val="2606516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Απόδειξη εργασίας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Δεν μπορούμε να δημοσιεύσουμε τα </a:t>
            </a:r>
            <a:r>
              <a:rPr lang="en-US" dirty="0" smtClean="0"/>
              <a:t>blocks</a:t>
            </a:r>
          </a:p>
          <a:p>
            <a:pPr lvl="1"/>
            <a:r>
              <a:rPr lang="el-GR" dirty="0" smtClean="0"/>
              <a:t>Θα χρειαζόμασταν μια έμπιστη αρχή</a:t>
            </a:r>
          </a:p>
          <a:p>
            <a:r>
              <a:rPr lang="el-GR" dirty="0" smtClean="0"/>
              <a:t>Τα </a:t>
            </a:r>
            <a:r>
              <a:rPr lang="en-US" dirty="0" smtClean="0"/>
              <a:t>blocks </a:t>
            </a:r>
            <a:r>
              <a:rPr lang="el-GR" dirty="0" smtClean="0"/>
              <a:t>υπολογίζονται στα </a:t>
            </a:r>
            <a:r>
              <a:rPr lang="en-US" dirty="0" smtClean="0"/>
              <a:t>nodes </a:t>
            </a:r>
            <a:r>
              <a:rPr lang="el-GR" dirty="0" smtClean="0"/>
              <a:t>και γίνονται </a:t>
            </a:r>
            <a:r>
              <a:rPr lang="en-US" dirty="0" smtClean="0"/>
              <a:t>broadcast</a:t>
            </a:r>
          </a:p>
          <a:p>
            <a:r>
              <a:rPr lang="el-GR" dirty="0" smtClean="0"/>
              <a:t>Εισάγουμε μία </a:t>
            </a:r>
            <a:r>
              <a:rPr lang="el-GR" b="1" dirty="0" smtClean="0"/>
              <a:t>τεχνητή δυσκολία </a:t>
            </a:r>
            <a:r>
              <a:rPr lang="el-GR" dirty="0" smtClean="0"/>
              <a:t>δημιουργίας </a:t>
            </a:r>
            <a:r>
              <a:rPr lang="en-US" dirty="0" smtClean="0"/>
              <a:t>block</a:t>
            </a:r>
          </a:p>
          <a:p>
            <a:r>
              <a:rPr lang="el-GR" dirty="0" smtClean="0"/>
              <a:t>Έτσι ένα </a:t>
            </a:r>
            <a:r>
              <a:rPr lang="en-US" dirty="0" smtClean="0"/>
              <a:t>block </a:t>
            </a:r>
            <a:r>
              <a:rPr lang="el-GR" dirty="0" smtClean="0"/>
              <a:t>είναι </a:t>
            </a:r>
            <a:r>
              <a:rPr lang="el-GR" b="1" dirty="0" smtClean="0"/>
              <a:t>δύσκολο </a:t>
            </a:r>
            <a:r>
              <a:rPr lang="el-GR" dirty="0" smtClean="0"/>
              <a:t>να δημιουργηθεί</a:t>
            </a:r>
          </a:p>
        </p:txBody>
      </p:sp>
    </p:spTree>
    <p:extLst>
      <p:ext uri="{BB962C8B-B14F-4D97-AF65-F5344CB8AC3E}">
        <p14:creationId xmlns:p14="http://schemas.microsoft.com/office/powerpoint/2010/main" val="3877260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100" y="2647950"/>
            <a:ext cx="6526213" cy="156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 rot="16200000">
            <a:off x="7919752" y="3124870"/>
            <a:ext cx="2146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 smtClean="0"/>
              <a:t>Image ©Satoshi </a:t>
            </a:r>
            <a:r>
              <a:rPr lang="en-US" sz="1400" dirty="0" err="1" smtClean="0"/>
              <a:t>Nakamoto</a:t>
            </a:r>
            <a:endParaRPr lang="el-GR" sz="1400" dirty="0"/>
          </a:p>
        </p:txBody>
      </p:sp>
    </p:spTree>
    <p:extLst>
      <p:ext uri="{BB962C8B-B14F-4D97-AF65-F5344CB8AC3E}">
        <p14:creationId xmlns:p14="http://schemas.microsoft.com/office/powerpoint/2010/main" val="3552180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nonce </a:t>
            </a:r>
            <a:r>
              <a:rPr lang="en-US" sz="28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  <a:sym typeface="Wingdings" pitchFamily="2" charset="2"/>
              </a:rPr>
              <a:t> 000000</a:t>
            </a:r>
          </a:p>
          <a:p>
            <a:pPr marL="0" indent="0">
              <a:buNone/>
            </a:pPr>
            <a:r>
              <a:rPr lang="en-US" sz="28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  <a:sym typeface="Wingdings" pitchFamily="2" charset="2"/>
              </a:rPr>
              <a:t>while H( block || nonce ) </a:t>
            </a:r>
            <a:r>
              <a:rPr lang="el-GR" sz="28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≠</a:t>
            </a:r>
            <a:r>
              <a:rPr lang="en-US" sz="28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28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  <a:sym typeface="Wingdings" pitchFamily="2" charset="2"/>
              </a:rPr>
              <a:t>“000000”:</a:t>
            </a:r>
          </a:p>
          <a:p>
            <a:pPr marL="0" indent="0">
              <a:buNone/>
            </a:pPr>
            <a:r>
              <a:rPr lang="en-US" sz="2800" dirty="0">
                <a:latin typeface="DejaVu Sans Mono" pitchFamily="49" charset="0"/>
                <a:ea typeface="DejaVu Sans Mono" pitchFamily="49" charset="0"/>
                <a:cs typeface="DejaVu Sans Mono" pitchFamily="49" charset="0"/>
                <a:sym typeface="Wingdings" pitchFamily="2" charset="2"/>
              </a:rPr>
              <a:t> </a:t>
            </a:r>
            <a:r>
              <a:rPr lang="en-US" sz="28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  <a:sym typeface="Wingdings" pitchFamily="2" charset="2"/>
              </a:rPr>
              <a:t>   nonce  nonce + 1</a:t>
            </a:r>
          </a:p>
          <a:p>
            <a:pPr marL="0" indent="0">
              <a:buNone/>
            </a:pPr>
            <a:endParaRPr lang="en-US" sz="2800" dirty="0">
              <a:latin typeface="DejaVu Sans Mono" pitchFamily="49" charset="0"/>
              <a:ea typeface="DejaVu Sans Mono" pitchFamily="49" charset="0"/>
              <a:cs typeface="DejaVu Sans Mono" pitchFamily="49" charset="0"/>
              <a:sym typeface="Wingdings" pitchFamily="2" charset="2"/>
            </a:endParaRPr>
          </a:p>
          <a:p>
            <a:pPr marL="0" indent="0">
              <a:buNone/>
            </a:pPr>
            <a:r>
              <a:rPr lang="en-US" sz="28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  <a:sym typeface="Wingdings" pitchFamily="2" charset="2"/>
              </a:rPr>
              <a:t>broadcast( block )</a:t>
            </a:r>
          </a:p>
        </p:txBody>
      </p:sp>
    </p:spTree>
    <p:extLst>
      <p:ext uri="{BB962C8B-B14F-4D97-AF65-F5344CB8AC3E}">
        <p14:creationId xmlns:p14="http://schemas.microsoft.com/office/powerpoint/2010/main" val="1979643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657"/>
            <a:ext cx="8229600" cy="1143000"/>
          </a:xfrm>
        </p:spPr>
        <p:txBody>
          <a:bodyPr/>
          <a:lstStyle/>
          <a:p>
            <a:r>
              <a:rPr lang="el-GR" dirty="0" smtClean="0"/>
              <a:t>Απόδειξη εργασίας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r>
              <a:rPr lang="el-GR" dirty="0" smtClean="0"/>
              <a:t>Κάθε </a:t>
            </a:r>
            <a:r>
              <a:rPr lang="en-US" dirty="0" smtClean="0"/>
              <a:t>block </a:t>
            </a:r>
            <a:r>
              <a:rPr lang="el-GR" b="1" dirty="0" smtClean="0"/>
              <a:t>πιστοποιεί</a:t>
            </a:r>
            <a:r>
              <a:rPr lang="el-GR" dirty="0" smtClean="0"/>
              <a:t> τις συναλλαγές που περιέχει</a:t>
            </a:r>
          </a:p>
          <a:p>
            <a:r>
              <a:rPr lang="el-GR" dirty="0" smtClean="0"/>
              <a:t>Δημιουργείται μία αλυσίδα από </a:t>
            </a:r>
            <a:r>
              <a:rPr lang="en-US" dirty="0" smtClean="0"/>
              <a:t>blocks</a:t>
            </a:r>
          </a:p>
          <a:p>
            <a:r>
              <a:rPr lang="el-GR" dirty="0" smtClean="0"/>
              <a:t>Όλα τα έγκυρα </a:t>
            </a:r>
            <a:r>
              <a:rPr lang="en-US" dirty="0" smtClean="0"/>
              <a:t>blocks </a:t>
            </a:r>
            <a:r>
              <a:rPr lang="el-GR" dirty="0" smtClean="0"/>
              <a:t>κληρωνομούν από τη γέννηση</a:t>
            </a:r>
            <a:endParaRPr lang="en-US" dirty="0" smtClean="0"/>
          </a:p>
        </p:txBody>
      </p:sp>
      <p:pic>
        <p:nvPicPr>
          <p:cNvPr id="14338" name="Picture 2" descr="https://en.bitcoin.it/w/images/en/d/df/Blockchai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557454" y="2614746"/>
            <a:ext cx="1718735" cy="4566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/>
          <p:cNvCxnSpPr>
            <a:stCxn id="6" idx="3"/>
          </p:cNvCxnSpPr>
          <p:nvPr/>
        </p:nvCxnSpPr>
        <p:spPr>
          <a:xfrm flipV="1">
            <a:off x="1677162" y="4648200"/>
            <a:ext cx="456437" cy="13850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85800" y="4463534"/>
            <a:ext cx="9913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 smtClean="0">
                <a:solidFill>
                  <a:srgbClr val="00B050"/>
                </a:solidFill>
              </a:rPr>
              <a:t>γέννηση</a:t>
            </a:r>
            <a:endParaRPr lang="en-US" b="1" dirty="0" smtClean="0">
              <a:solidFill>
                <a:srgbClr val="00B050"/>
              </a:solidFill>
            </a:endParaRPr>
          </a:p>
          <a:p>
            <a:r>
              <a:rPr lang="en-US" b="1" dirty="0" smtClean="0">
                <a:solidFill>
                  <a:srgbClr val="00B050"/>
                </a:solidFill>
              </a:rPr>
              <a:t>(2009)</a:t>
            </a:r>
            <a:endParaRPr lang="el-GR" b="1" dirty="0">
              <a:solidFill>
                <a:srgbClr val="00B05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6710930" y="4647597"/>
            <a:ext cx="538956" cy="1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249886" y="4431268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 smtClean="0">
                <a:solidFill>
                  <a:srgbClr val="00B050"/>
                </a:solidFill>
              </a:rPr>
              <a:t>σήμερα</a:t>
            </a:r>
            <a:endParaRPr lang="el-GR" b="1" dirty="0">
              <a:solidFill>
                <a:srgbClr val="00B05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 rot="16200000">
            <a:off x="8265678" y="3124870"/>
            <a:ext cx="14548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 smtClean="0"/>
              <a:t>Image ©</a:t>
            </a:r>
            <a:r>
              <a:rPr lang="en-US" sz="1400" dirty="0" err="1" smtClean="0"/>
              <a:t>theymos</a:t>
            </a:r>
            <a:endParaRPr lang="el-GR" sz="1400" dirty="0"/>
          </a:p>
        </p:txBody>
      </p:sp>
    </p:spTree>
    <p:extLst>
      <p:ext uri="{BB962C8B-B14F-4D97-AF65-F5344CB8AC3E}">
        <p14:creationId xmlns:p14="http://schemas.microsoft.com/office/powerpoint/2010/main" val="480171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Απόδειξη εργασίας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Όλοι οι κόμβοι προσπαθούν να βρουν το </a:t>
            </a:r>
            <a:r>
              <a:rPr lang="en-US" dirty="0" smtClean="0"/>
              <a:t>block</a:t>
            </a:r>
            <a:endParaRPr lang="el-GR" dirty="0" smtClean="0"/>
          </a:p>
          <a:p>
            <a:r>
              <a:rPr lang="el-GR" dirty="0" smtClean="0"/>
              <a:t>Ο πρώτος κόμβος που θα το βρει το δημοσιεύει</a:t>
            </a:r>
          </a:p>
          <a:p>
            <a:r>
              <a:rPr lang="el-GR" dirty="0" smtClean="0"/>
              <a:t>Το επόμενο </a:t>
            </a:r>
            <a:r>
              <a:rPr lang="en-US" dirty="0" smtClean="0"/>
              <a:t>block </a:t>
            </a:r>
            <a:r>
              <a:rPr lang="el-GR" dirty="0" smtClean="0"/>
              <a:t>συνεχίζει από εκεί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4120546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Πιστοποίηση συναλλαγών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Η συναλλαγή </a:t>
            </a:r>
            <a:r>
              <a:rPr lang="el-GR" b="1" dirty="0" smtClean="0"/>
              <a:t>πιστοποιείται </a:t>
            </a:r>
            <a:r>
              <a:rPr lang="el-GR" dirty="0" smtClean="0"/>
              <a:t>όταν μπει στο επόμενο </a:t>
            </a:r>
            <a:r>
              <a:rPr lang="en-US" dirty="0" smtClean="0"/>
              <a:t>block</a:t>
            </a:r>
          </a:p>
          <a:p>
            <a:r>
              <a:rPr lang="el-GR" dirty="0" smtClean="0"/>
              <a:t>Γίνεται </a:t>
            </a:r>
            <a:r>
              <a:rPr lang="el-GR" b="1" dirty="0" smtClean="0"/>
              <a:t>εκθετικά δύσκολο </a:t>
            </a:r>
            <a:r>
              <a:rPr lang="el-GR" dirty="0" smtClean="0"/>
              <a:t>να δημιουργηθούν ψεύτικα </a:t>
            </a:r>
            <a:r>
              <a:rPr lang="en-US" dirty="0" smtClean="0"/>
              <a:t>blocks </a:t>
            </a:r>
            <a:r>
              <a:rPr lang="el-GR" dirty="0" smtClean="0"/>
              <a:t>αργότερα</a:t>
            </a:r>
          </a:p>
          <a:p>
            <a:r>
              <a:rPr lang="el-GR" dirty="0" smtClean="0"/>
              <a:t>Κάθε επόμενο </a:t>
            </a:r>
            <a:r>
              <a:rPr lang="en-US" dirty="0" smtClean="0"/>
              <a:t>block </a:t>
            </a:r>
            <a:r>
              <a:rPr lang="el-GR" b="1" dirty="0" smtClean="0"/>
              <a:t>διασφαλίζει </a:t>
            </a:r>
            <a:r>
              <a:rPr lang="el-GR" dirty="0" smtClean="0"/>
              <a:t>όλα τα προηγούμενα</a:t>
            </a:r>
            <a:endParaRPr lang="en-US" dirty="0" smtClean="0"/>
          </a:p>
          <a:p>
            <a:r>
              <a:rPr lang="el-GR" dirty="0" smtClean="0"/>
              <a:t>Αλλαγή σε κάποια συναλλαγή σημαίνει αλλαγή σε όλα τα επόμενα </a:t>
            </a:r>
            <a:r>
              <a:rPr lang="en-US" dirty="0" smtClean="0"/>
              <a:t>blocks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225551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Πιστοποίηση συναλλαγών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Κακόβουλος κόμβος χρειάζεται την πλειοψηφία</a:t>
            </a:r>
            <a:r>
              <a:rPr lang="en-US" dirty="0" smtClean="0"/>
              <a:t> </a:t>
            </a:r>
            <a:r>
              <a:rPr lang="el-GR" dirty="0" smtClean="0"/>
              <a:t>της </a:t>
            </a:r>
            <a:r>
              <a:rPr lang="en-US" dirty="0" smtClean="0"/>
              <a:t>CPU </a:t>
            </a:r>
            <a:r>
              <a:rPr lang="el-GR" dirty="0" smtClean="0"/>
              <a:t>του δικτύου για να παρέμβει</a:t>
            </a:r>
          </a:p>
          <a:p>
            <a:r>
              <a:rPr lang="el-GR" dirty="0" smtClean="0"/>
              <a:t>Η παρέμβαση γίνεται </a:t>
            </a:r>
            <a:r>
              <a:rPr lang="el-GR" b="1" dirty="0" smtClean="0"/>
              <a:t>εκθετικά </a:t>
            </a:r>
            <a:r>
              <a:rPr lang="el-GR" dirty="0" smtClean="0"/>
              <a:t>δύσκολη όσο περνάει ο χρόνος μετά από μία συναλλαγή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68412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657"/>
            <a:ext cx="8229600" cy="1143000"/>
          </a:xfrm>
        </p:spPr>
        <p:txBody>
          <a:bodyPr/>
          <a:lstStyle/>
          <a:p>
            <a:r>
              <a:rPr lang="el-GR" dirty="0" smtClean="0"/>
              <a:t>Εξόρυξη </a:t>
            </a:r>
            <a:r>
              <a:rPr lang="en-US" dirty="0" err="1" smtClean="0"/>
              <a:t>bitcoin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6018"/>
            <a:ext cx="8229600" cy="4525963"/>
          </a:xfrm>
        </p:spPr>
        <p:txBody>
          <a:bodyPr/>
          <a:lstStyle/>
          <a:p>
            <a:r>
              <a:rPr lang="el-GR" dirty="0" smtClean="0"/>
              <a:t>Δημιουργία </a:t>
            </a:r>
            <a:r>
              <a:rPr lang="en-US" dirty="0" smtClean="0"/>
              <a:t>block </a:t>
            </a:r>
            <a:r>
              <a:rPr lang="el-GR" dirty="0" smtClean="0"/>
              <a:t>= Κέρδη σε </a:t>
            </a:r>
            <a:r>
              <a:rPr lang="en-US" dirty="0" err="1" smtClean="0"/>
              <a:t>bitcoin</a:t>
            </a:r>
            <a:r>
              <a:rPr lang="el-GR" dirty="0" smtClean="0"/>
              <a:t> για το δημιουργό</a:t>
            </a:r>
            <a:endParaRPr lang="en-US" dirty="0" smtClean="0"/>
          </a:p>
          <a:p>
            <a:r>
              <a:rPr lang="el-GR" dirty="0" smtClean="0"/>
              <a:t>Ελεγχόμενος πληθωρισμός από το δίκτυο</a:t>
            </a:r>
            <a:endParaRPr lang="en-US" dirty="0" smtClean="0"/>
          </a:p>
          <a:p>
            <a:r>
              <a:rPr lang="el-GR" dirty="0" smtClean="0"/>
              <a:t>Σήμερα: 50</a:t>
            </a:r>
            <a:r>
              <a:rPr lang="en-US" dirty="0" smtClean="0"/>
              <a:t>BTC </a:t>
            </a:r>
            <a:r>
              <a:rPr lang="el-GR" dirty="0" smtClean="0"/>
              <a:t>/ </a:t>
            </a:r>
            <a:r>
              <a:rPr lang="en-US" dirty="0" smtClean="0"/>
              <a:t>block</a:t>
            </a:r>
          </a:p>
        </p:txBody>
      </p:sp>
      <p:sp>
        <p:nvSpPr>
          <p:cNvPr id="5" name="TextBox 4"/>
          <p:cNvSpPr txBox="1"/>
          <p:nvPr/>
        </p:nvSpPr>
        <p:spPr>
          <a:xfrm rot="16200000">
            <a:off x="7765956" y="1454244"/>
            <a:ext cx="24542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</a:rPr>
              <a:t>Photo ©Jeff </a:t>
            </a:r>
            <a:r>
              <a:rPr lang="en-US" sz="1400" dirty="0" err="1" smtClean="0">
                <a:solidFill>
                  <a:schemeClr val="bg1"/>
                </a:solidFill>
              </a:rPr>
              <a:t>Gatesman</a:t>
            </a:r>
            <a:endParaRPr lang="el-GR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907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File:Total bitcoins over tim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04799"/>
            <a:ext cx="7848600" cy="6357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 rot="16200000">
            <a:off x="8265678" y="3124870"/>
            <a:ext cx="14548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 smtClean="0"/>
              <a:t>Image ©</a:t>
            </a:r>
            <a:r>
              <a:rPr lang="en-US" sz="1400" dirty="0" err="1" smtClean="0"/>
              <a:t>theymos</a:t>
            </a:r>
            <a:endParaRPr lang="el-GR" sz="1400" dirty="0"/>
          </a:p>
        </p:txBody>
      </p:sp>
    </p:spTree>
    <p:extLst>
      <p:ext uri="{BB962C8B-B14F-4D97-AF65-F5344CB8AC3E}">
        <p14:creationId xmlns:p14="http://schemas.microsoft.com/office/powerpoint/2010/main" val="2637163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Τεχνικές λεπτομέρειες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Ψηφιακές υπογραφές</a:t>
            </a:r>
          </a:p>
          <a:p>
            <a:pPr lvl="1"/>
            <a:r>
              <a:rPr lang="el-GR" dirty="0" smtClean="0"/>
              <a:t>Παραλλαγή σχήματος </a:t>
            </a:r>
            <a:r>
              <a:rPr lang="en-US" dirty="0" err="1" smtClean="0"/>
              <a:t>Elgamal</a:t>
            </a:r>
            <a:r>
              <a:rPr lang="en-US" dirty="0" smtClean="0"/>
              <a:t> (DSA)</a:t>
            </a:r>
          </a:p>
          <a:p>
            <a:pPr lvl="1"/>
            <a:r>
              <a:rPr lang="el-GR" dirty="0" smtClean="0"/>
              <a:t>Με χρήση ελλειπτικών καμπυλών</a:t>
            </a:r>
            <a:endParaRPr lang="en-US" dirty="0" smtClean="0"/>
          </a:p>
          <a:p>
            <a:r>
              <a:rPr lang="en-US" dirty="0" smtClean="0"/>
              <a:t>Hash function</a:t>
            </a:r>
          </a:p>
          <a:p>
            <a:pPr lvl="1"/>
            <a:r>
              <a:rPr lang="en-US" dirty="0" smtClean="0"/>
              <a:t>SHA256( SHA256( _ ) )</a:t>
            </a:r>
          </a:p>
          <a:p>
            <a:r>
              <a:rPr lang="el-GR" dirty="0" smtClean="0"/>
              <a:t>Συνάρτηση εργασίας</a:t>
            </a:r>
          </a:p>
          <a:p>
            <a:pPr lvl="1"/>
            <a:r>
              <a:rPr lang="en-US" dirty="0" smtClean="0"/>
              <a:t>SHA256( _ )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626569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Πρόβλημα</a:t>
            </a:r>
            <a:r>
              <a:rPr lang="en-US" dirty="0" smtClean="0"/>
              <a:t>: Online </a:t>
            </a:r>
            <a:r>
              <a:rPr lang="el-GR" dirty="0" smtClean="0"/>
              <a:t>πληρωμές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r>
              <a:rPr lang="el-GR" dirty="0" smtClean="0"/>
              <a:t>Απαιτείται έμπιστη αρχή</a:t>
            </a:r>
          </a:p>
          <a:p>
            <a:r>
              <a:rPr lang="el-GR" dirty="0" smtClean="0"/>
              <a:t>Πληρωμές με </a:t>
            </a:r>
            <a:r>
              <a:rPr lang="el-GR" b="1" dirty="0" smtClean="0"/>
              <a:t>πιστωτικές κάρτες</a:t>
            </a:r>
            <a:endParaRPr lang="en-US" b="1" dirty="0" smtClean="0"/>
          </a:p>
          <a:p>
            <a:r>
              <a:rPr lang="el-GR" b="1" dirty="0" smtClean="0"/>
              <a:t>π.χ. </a:t>
            </a:r>
            <a:r>
              <a:rPr lang="en-US" b="1" dirty="0" smtClean="0"/>
              <a:t>Visa, MasterCard</a:t>
            </a:r>
            <a:endParaRPr lang="el-GR" b="1" dirty="0" smtClean="0"/>
          </a:p>
          <a:p>
            <a:r>
              <a:rPr lang="el-GR" dirty="0" smtClean="0"/>
              <a:t>Ή υπηρεσιών π.χ. </a:t>
            </a:r>
            <a:r>
              <a:rPr lang="en-US" b="1" dirty="0" smtClean="0"/>
              <a:t>PayPal </a:t>
            </a:r>
            <a:r>
              <a:rPr lang="el-GR" b="1" dirty="0" smtClean="0"/>
              <a:t>κ.ό.κ.</a:t>
            </a:r>
          </a:p>
          <a:p>
            <a:r>
              <a:rPr lang="el-GR" b="1" dirty="0" smtClean="0">
                <a:solidFill>
                  <a:srgbClr val="FF0000"/>
                </a:solidFill>
              </a:rPr>
              <a:t>Δεν υπάρχει ανωνυμία</a:t>
            </a:r>
            <a:endParaRPr lang="en-US" b="1" dirty="0" smtClean="0">
              <a:solidFill>
                <a:srgbClr val="FF0000"/>
              </a:solidFill>
            </a:endParaRPr>
          </a:p>
          <a:p>
            <a:r>
              <a:rPr lang="el-GR" b="1" dirty="0" smtClean="0"/>
              <a:t>Κόστος </a:t>
            </a:r>
            <a:r>
              <a:rPr lang="el-GR" dirty="0" smtClean="0"/>
              <a:t>για τη χρήση των υπηρεσιών</a:t>
            </a:r>
          </a:p>
          <a:p>
            <a:r>
              <a:rPr lang="el-GR" dirty="0" smtClean="0"/>
              <a:t>Δεν υποστηρίζονται πολύ μικρά ποσά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5064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Το </a:t>
            </a:r>
            <a:r>
              <a:rPr lang="en-US" dirty="0" err="1" smtClean="0"/>
              <a:t>bitcoin</a:t>
            </a:r>
            <a:r>
              <a:rPr lang="en-US" dirty="0" smtClean="0"/>
              <a:t> </a:t>
            </a:r>
            <a:r>
              <a:rPr lang="el-GR" dirty="0" smtClean="0"/>
              <a:t>σήμερα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l-GR" dirty="0" smtClean="0"/>
              <a:t>17 Φεβρουαρίου 2012</a:t>
            </a:r>
            <a:r>
              <a:rPr lang="en-US" dirty="0" smtClean="0"/>
              <a:t>:</a:t>
            </a:r>
          </a:p>
          <a:p>
            <a:r>
              <a:rPr lang="en-US" dirty="0" smtClean="0"/>
              <a:t>1</a:t>
            </a:r>
            <a:r>
              <a:rPr lang="el-GR" dirty="0" smtClean="0"/>
              <a:t>67</a:t>
            </a:r>
            <a:r>
              <a:rPr lang="en-US" dirty="0" smtClean="0"/>
              <a:t>,000 blocks</a:t>
            </a:r>
          </a:p>
          <a:p>
            <a:r>
              <a:rPr lang="en-US" dirty="0" smtClean="0"/>
              <a:t>1BTC = 3.27</a:t>
            </a:r>
            <a:r>
              <a:rPr lang="el-GR" dirty="0" smtClean="0"/>
              <a:t>€</a:t>
            </a:r>
            <a:endParaRPr lang="en-US" dirty="0"/>
          </a:p>
          <a:p>
            <a:r>
              <a:rPr lang="en-US" dirty="0" smtClean="0"/>
              <a:t>8,354,750BTC </a:t>
            </a:r>
            <a:r>
              <a:rPr lang="el-GR" dirty="0" smtClean="0"/>
              <a:t>σε κυκλοφορία</a:t>
            </a:r>
            <a:endParaRPr lang="en-US" dirty="0" smtClean="0"/>
          </a:p>
          <a:p>
            <a:r>
              <a:rPr lang="en-US" b="1" dirty="0" smtClean="0"/>
              <a:t>~27,000,000</a:t>
            </a:r>
            <a:r>
              <a:rPr lang="el-GR" b="1" dirty="0" smtClean="0"/>
              <a:t>€ σε κυκλοφορία</a:t>
            </a:r>
            <a:endParaRPr lang="en-US" b="1" dirty="0" smtClean="0"/>
          </a:p>
          <a:p>
            <a:r>
              <a:rPr lang="el-GR" dirty="0" smtClean="0"/>
              <a:t>Συχνότητα </a:t>
            </a:r>
            <a:r>
              <a:rPr lang="en-US" dirty="0" smtClean="0"/>
              <a:t>hashing </a:t>
            </a:r>
            <a:r>
              <a:rPr lang="el-GR" dirty="0" smtClean="0"/>
              <a:t>δικτύου</a:t>
            </a:r>
            <a:r>
              <a:rPr lang="en-US" dirty="0" smtClean="0"/>
              <a:t>: &gt; 9THz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857097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http://www.vinodnarayan.com/wp-content/uploads/2011/09/Coin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802138"/>
            <a:ext cx="10210800" cy="7658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-609600" y="6019800"/>
            <a:ext cx="10972800" cy="1219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/>
          </a:p>
        </p:txBody>
      </p:sp>
      <p:sp>
        <p:nvSpPr>
          <p:cNvPr id="7" name="Rectangle 6"/>
          <p:cNvSpPr/>
          <p:nvPr/>
        </p:nvSpPr>
        <p:spPr>
          <a:xfrm>
            <a:off x="-457200" y="2626863"/>
            <a:ext cx="9982200" cy="1219200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71" y="2590800"/>
            <a:ext cx="9144000" cy="1143000"/>
          </a:xfrm>
        </p:spPr>
        <p:txBody>
          <a:bodyPr>
            <a:normAutofit/>
          </a:bodyPr>
          <a:lstStyle/>
          <a:p>
            <a:r>
              <a:rPr lang="el-G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Ευχαριστώ! Ερωτήσεις;</a:t>
            </a:r>
            <a:endParaRPr lang="el-GR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20909" y="6088519"/>
            <a:ext cx="19230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</a:rPr>
              <a:t>bitcoin.org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Twitter: @</a:t>
            </a:r>
            <a:r>
              <a:rPr lang="en-US" dirty="0" err="1" smtClean="0">
                <a:solidFill>
                  <a:schemeClr val="bg1"/>
                </a:solidFill>
              </a:rPr>
              <a:t>dionyziz</a:t>
            </a:r>
            <a:endParaRPr lang="el-GR" dirty="0">
              <a:solidFill>
                <a:schemeClr val="bg1"/>
              </a:solidFill>
            </a:endParaRPr>
          </a:p>
        </p:txBody>
      </p:sp>
      <p:pic>
        <p:nvPicPr>
          <p:cNvPr id="1026" name="Picture 2" descr="Licen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264047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066800" y="6088520"/>
            <a:ext cx="33293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>
                <a:solidFill>
                  <a:schemeClr val="bg1"/>
                </a:solidFill>
              </a:rPr>
              <a:t>Αυτές οι διαφάνειες είναι</a:t>
            </a:r>
            <a:r>
              <a:rPr lang="en-US" dirty="0" smtClean="0">
                <a:solidFill>
                  <a:schemeClr val="bg1"/>
                </a:solidFill>
              </a:rPr>
              <a:t>: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CreativeCommons</a:t>
            </a:r>
            <a:r>
              <a:rPr lang="en-US" dirty="0" smtClean="0">
                <a:solidFill>
                  <a:schemeClr val="bg1"/>
                </a:solidFill>
              </a:rPr>
              <a:t> 3.0 Attribution</a:t>
            </a:r>
            <a:endParaRPr lang="el-G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6992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Πρόβλημα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b="1" dirty="0" smtClean="0"/>
              <a:t>Χρυσός </a:t>
            </a:r>
            <a:r>
              <a:rPr lang="el-GR" dirty="0" smtClean="0"/>
              <a:t>έχει αντικειμενική αξία</a:t>
            </a:r>
          </a:p>
          <a:p>
            <a:r>
              <a:rPr lang="el-GR" dirty="0" smtClean="0"/>
              <a:t>Είναι δύσχρηστος</a:t>
            </a:r>
          </a:p>
          <a:p>
            <a:r>
              <a:rPr lang="el-GR" b="1" dirty="0" smtClean="0">
                <a:solidFill>
                  <a:srgbClr val="FF0000"/>
                </a:solidFill>
              </a:rPr>
              <a:t>Αργές</a:t>
            </a:r>
            <a:r>
              <a:rPr lang="el-GR" dirty="0" smtClean="0">
                <a:solidFill>
                  <a:srgbClr val="FF0000"/>
                </a:solidFill>
              </a:rPr>
              <a:t> </a:t>
            </a:r>
            <a:r>
              <a:rPr lang="el-GR" b="1" dirty="0" smtClean="0">
                <a:solidFill>
                  <a:srgbClr val="FF0000"/>
                </a:solidFill>
              </a:rPr>
              <a:t>πληρωμές</a:t>
            </a:r>
          </a:p>
          <a:p>
            <a:r>
              <a:rPr lang="el-GR" dirty="0" smtClean="0"/>
              <a:t>Δύσκολη μεταφορά</a:t>
            </a:r>
            <a:endParaRPr lang="en-US" dirty="0" smtClean="0"/>
          </a:p>
          <a:p>
            <a:r>
              <a:rPr lang="el-GR" dirty="0" smtClean="0"/>
              <a:t>Κλοπές</a:t>
            </a:r>
            <a:endParaRPr lang="el-GR" dirty="0"/>
          </a:p>
        </p:txBody>
      </p:sp>
      <p:pic>
        <p:nvPicPr>
          <p:cNvPr id="11266" name="Picture 2" descr="http://www.trengovestudios.com/images/goldbar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5029200"/>
            <a:ext cx="2141537" cy="1500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5034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l-GR" dirty="0" smtClean="0"/>
              <a:t>Πρόβλημα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648200"/>
          </a:xfrm>
        </p:spPr>
        <p:txBody>
          <a:bodyPr>
            <a:normAutofit fontScale="92500" lnSpcReduction="20000"/>
          </a:bodyPr>
          <a:lstStyle/>
          <a:p>
            <a:r>
              <a:rPr lang="el-GR" b="1" dirty="0" smtClean="0"/>
              <a:t>€</a:t>
            </a:r>
            <a:r>
              <a:rPr lang="el-GR" dirty="0" smtClean="0"/>
              <a:t> και </a:t>
            </a:r>
            <a:r>
              <a:rPr lang="el-GR" b="1" dirty="0" smtClean="0"/>
              <a:t>$</a:t>
            </a:r>
            <a:r>
              <a:rPr lang="el-GR" dirty="0" smtClean="0"/>
              <a:t> ελέγχονται </a:t>
            </a:r>
            <a:r>
              <a:rPr lang="el-GR" b="1" dirty="0" smtClean="0"/>
              <a:t>κεντρικά</a:t>
            </a:r>
            <a:endParaRPr lang="en-US" b="1" dirty="0" smtClean="0"/>
          </a:p>
          <a:p>
            <a:r>
              <a:rPr lang="el-GR" dirty="0" smtClean="0"/>
              <a:t>Κεντρική τράπεζα τυπώνει χρήματα</a:t>
            </a:r>
            <a:endParaRPr lang="en-US" dirty="0" smtClean="0"/>
          </a:p>
          <a:p>
            <a:r>
              <a:rPr lang="el-GR" dirty="0" smtClean="0"/>
              <a:t>Βλέπε</a:t>
            </a:r>
            <a:r>
              <a:rPr lang="en-US" dirty="0" smtClean="0"/>
              <a:t> Federal Reserve Bank (</a:t>
            </a:r>
            <a:r>
              <a:rPr lang="el-GR" dirty="0" smtClean="0"/>
              <a:t>ιδιωτική εταιρία)</a:t>
            </a:r>
            <a:endParaRPr lang="en-US" dirty="0" smtClean="0"/>
          </a:p>
          <a:p>
            <a:r>
              <a:rPr lang="el-GR" b="1" dirty="0" smtClean="0">
                <a:solidFill>
                  <a:srgbClr val="FF0000"/>
                </a:solidFill>
              </a:rPr>
              <a:t>Κεντρικά ελεγχόμενος πληθωρισμός</a:t>
            </a:r>
            <a:endParaRPr lang="en-US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l-GR" dirty="0" smtClean="0"/>
          </a:p>
          <a:p>
            <a:pPr marL="0" indent="0">
              <a:buNone/>
            </a:pPr>
            <a:r>
              <a:rPr lang="el-GR" dirty="0" smtClean="0"/>
              <a:t>Παράδειγμα:</a:t>
            </a:r>
            <a:endParaRPr lang="en-US" dirty="0"/>
          </a:p>
          <a:p>
            <a:r>
              <a:rPr lang="el-GR" dirty="0" smtClean="0"/>
              <a:t>Υπάρχουν 100€ σε κυκλοφορία</a:t>
            </a:r>
          </a:p>
          <a:p>
            <a:r>
              <a:rPr lang="el-GR" dirty="0" smtClean="0"/>
              <a:t>Έχεις 1€ στην κατοχή σου</a:t>
            </a:r>
          </a:p>
          <a:p>
            <a:r>
              <a:rPr lang="el-GR" dirty="0" smtClean="0"/>
              <a:t>Τυπώνονται άλλα 100€</a:t>
            </a:r>
          </a:p>
          <a:p>
            <a:r>
              <a:rPr lang="el-GR" dirty="0" smtClean="0"/>
              <a:t>Το 1€ έχει πλέον τη μισή αξία</a:t>
            </a:r>
          </a:p>
        </p:txBody>
      </p:sp>
      <p:sp>
        <p:nvSpPr>
          <p:cNvPr id="4" name="Rectangle 3"/>
          <p:cNvSpPr/>
          <p:nvPr/>
        </p:nvSpPr>
        <p:spPr>
          <a:xfrm>
            <a:off x="381000" y="6009305"/>
            <a:ext cx="8458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l-GR" sz="2000" b="1" dirty="0" smtClean="0"/>
              <a:t>Πόση εμπιστοσύνη έχουμε ότι θα γίνει σωστά;</a:t>
            </a:r>
            <a:endParaRPr lang="en-US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1179668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Λύση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Πειραματικό ψηφιακό νόμισμα</a:t>
            </a:r>
            <a:r>
              <a:rPr lang="en-US" dirty="0" smtClean="0"/>
              <a:t> </a:t>
            </a:r>
            <a:r>
              <a:rPr lang="en-US" b="1" dirty="0" err="1" smtClean="0"/>
              <a:t>bitcoin</a:t>
            </a:r>
            <a:endParaRPr lang="el-GR" b="1" dirty="0" smtClean="0"/>
          </a:p>
          <a:p>
            <a:r>
              <a:rPr lang="en-US" b="1" dirty="0" smtClean="0"/>
              <a:t>Peer-to-peer</a:t>
            </a:r>
            <a:r>
              <a:rPr lang="en-US" dirty="0" smtClean="0"/>
              <a:t> </a:t>
            </a:r>
            <a:r>
              <a:rPr lang="el-GR" dirty="0" smtClean="0"/>
              <a:t>δίκτυο</a:t>
            </a:r>
          </a:p>
        </p:txBody>
      </p:sp>
    </p:spTree>
    <p:extLst>
      <p:ext uri="{BB962C8B-B14F-4D97-AF65-F5344CB8AC3E}">
        <p14:creationId xmlns:p14="http://schemas.microsoft.com/office/powerpoint/2010/main" val="4166027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Πλεονεκτήματα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b="1" dirty="0" smtClean="0"/>
              <a:t>Γρήγορες </a:t>
            </a:r>
            <a:r>
              <a:rPr lang="el-GR" dirty="0" smtClean="0"/>
              <a:t>πληρωμές (</a:t>
            </a:r>
            <a:r>
              <a:rPr lang="en-US" dirty="0" smtClean="0"/>
              <a:t>&lt; </a:t>
            </a:r>
            <a:r>
              <a:rPr lang="el-GR" dirty="0" smtClean="0"/>
              <a:t>10’)</a:t>
            </a:r>
          </a:p>
          <a:p>
            <a:r>
              <a:rPr lang="el-GR" b="1" dirty="0" smtClean="0"/>
              <a:t>Απουσία </a:t>
            </a:r>
            <a:r>
              <a:rPr lang="el-GR" dirty="0" smtClean="0"/>
              <a:t>κεντρικής αρχής</a:t>
            </a:r>
          </a:p>
          <a:p>
            <a:r>
              <a:rPr lang="el-GR" dirty="0" smtClean="0"/>
              <a:t>Η αξία του νομίσματος προκύπτει από την </a:t>
            </a:r>
            <a:r>
              <a:rPr lang="el-GR" b="1" dirty="0" smtClean="0"/>
              <a:t>ελεύθερη αγορά</a:t>
            </a:r>
            <a:endParaRPr lang="el-GR" dirty="0" smtClean="0"/>
          </a:p>
          <a:p>
            <a:r>
              <a:rPr lang="el-GR" b="1" dirty="0" smtClean="0"/>
              <a:t>Ασφάλεια</a:t>
            </a:r>
            <a:r>
              <a:rPr lang="el-GR" dirty="0" smtClean="0"/>
              <a:t> συναλλαγών</a:t>
            </a:r>
            <a:endParaRPr lang="en-US" dirty="0" smtClean="0"/>
          </a:p>
          <a:p>
            <a:r>
              <a:rPr lang="el-GR" b="1" dirty="0" smtClean="0"/>
              <a:t>Ανωνυμία</a:t>
            </a:r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762397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Ιδέα!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l-GR" dirty="0" smtClean="0"/>
              <a:t>Σύγχρονα νομίσματα </a:t>
            </a:r>
            <a:r>
              <a:rPr lang="el-GR" b="1" dirty="0" smtClean="0"/>
              <a:t>$</a:t>
            </a:r>
            <a:r>
              <a:rPr lang="el-GR" dirty="0" smtClean="0"/>
              <a:t> και </a:t>
            </a:r>
            <a:r>
              <a:rPr lang="el-GR" b="1" dirty="0" smtClean="0"/>
              <a:t>€</a:t>
            </a:r>
          </a:p>
          <a:p>
            <a:r>
              <a:rPr lang="el-GR" dirty="0" smtClean="0"/>
              <a:t>Είναι </a:t>
            </a:r>
            <a:r>
              <a:rPr lang="el-GR" b="1" dirty="0" smtClean="0"/>
              <a:t>εικονικά</a:t>
            </a:r>
            <a:r>
              <a:rPr lang="el-GR" dirty="0" smtClean="0"/>
              <a:t> - δεν έχουν </a:t>
            </a:r>
            <a:r>
              <a:rPr lang="el-GR" b="1" dirty="0" smtClean="0"/>
              <a:t>πραγματική </a:t>
            </a:r>
            <a:r>
              <a:rPr lang="el-GR" dirty="0" smtClean="0"/>
              <a:t>αξία</a:t>
            </a:r>
          </a:p>
          <a:p>
            <a:r>
              <a:rPr lang="el-GR" dirty="0" smtClean="0"/>
              <a:t>Μπορεί να είναι </a:t>
            </a:r>
            <a:r>
              <a:rPr lang="el-GR" b="1" dirty="0" smtClean="0"/>
              <a:t>οποιοδήποτε αντικείμενο</a:t>
            </a:r>
          </a:p>
          <a:p>
            <a:r>
              <a:rPr lang="el-GR" dirty="0" smtClean="0"/>
              <a:t>Αρκεί να μην αντιγράφεται αυθαίρετα</a:t>
            </a:r>
          </a:p>
          <a:p>
            <a:r>
              <a:rPr lang="el-GR" dirty="0" smtClean="0"/>
              <a:t>Συμφωνούμε: Το τάδε </a:t>
            </a:r>
            <a:r>
              <a:rPr lang="el-GR" b="1" dirty="0" smtClean="0"/>
              <a:t>χαρτί </a:t>
            </a:r>
            <a:r>
              <a:rPr lang="el-GR" dirty="0" smtClean="0"/>
              <a:t>είναι </a:t>
            </a:r>
            <a:r>
              <a:rPr lang="el-GR" b="1" dirty="0" smtClean="0"/>
              <a:t>νόμισμα</a:t>
            </a:r>
          </a:p>
          <a:p>
            <a:endParaRPr lang="el-GR" b="1" dirty="0"/>
          </a:p>
          <a:p>
            <a:endParaRPr lang="el-GR" dirty="0" smtClean="0"/>
          </a:p>
          <a:p>
            <a:pPr marL="0" indent="0">
              <a:buNone/>
            </a:pPr>
            <a:r>
              <a:rPr lang="el-GR" dirty="0" smtClean="0"/>
              <a:t>Γιατί να στηριζόμαστε σε κεντρικές αρχές;</a:t>
            </a:r>
          </a:p>
          <a:p>
            <a:endParaRPr lang="el-GR" b="1" dirty="0" smtClean="0"/>
          </a:p>
        </p:txBody>
      </p:sp>
    </p:spTree>
    <p:extLst>
      <p:ext uri="{BB962C8B-B14F-4D97-AF65-F5344CB8AC3E}">
        <p14:creationId xmlns:p14="http://schemas.microsoft.com/office/powerpoint/2010/main" val="2232879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553</TotalTime>
  <Words>1035</Words>
  <Application>Microsoft Office PowerPoint</Application>
  <PresentationFormat>On-screen Show (4:3)</PresentationFormat>
  <Paragraphs>245</Paragraphs>
  <Slides>41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Office Theme</vt:lpstr>
      <vt:lpstr>PowerPoint Presentation</vt:lpstr>
      <vt:lpstr>Τι είναι το bitcoin?</vt:lpstr>
      <vt:lpstr>Ιστορία</vt:lpstr>
      <vt:lpstr>Πρόβλημα: Online πληρωμές</vt:lpstr>
      <vt:lpstr>Πρόβλημα</vt:lpstr>
      <vt:lpstr>Πρόβλημα</vt:lpstr>
      <vt:lpstr>Λύση</vt:lpstr>
      <vt:lpstr>Πλεονεκτήματα</vt:lpstr>
      <vt:lpstr>Ιδέα!</vt:lpstr>
      <vt:lpstr>PowerPoint Presentation</vt:lpstr>
      <vt:lpstr>Peer-to-peer δίκτυο bitcoin</vt:lpstr>
      <vt:lpstr>Πιστοποίηση</vt:lpstr>
      <vt:lpstr>PowerPoint Presentation</vt:lpstr>
      <vt:lpstr>Εγκυρότητα</vt:lpstr>
      <vt:lpstr>Ποιος έχει τι</vt:lpstr>
      <vt:lpstr>Broadcasting</vt:lpstr>
      <vt:lpstr>PowerPoint Presentation</vt:lpstr>
      <vt:lpstr>Ανωνυμία</vt:lpstr>
      <vt:lpstr>Ανωνυμία</vt:lpstr>
      <vt:lpstr>PowerPoint Presentation</vt:lpstr>
      <vt:lpstr>Νόμισμα</vt:lpstr>
      <vt:lpstr>Νόμισμα = Αλυσίδα υπογραφών</vt:lpstr>
      <vt:lpstr>PowerPoint Presentation</vt:lpstr>
      <vt:lpstr>Διπλοξοδεύω</vt:lpstr>
      <vt:lpstr>Διπλό ξόδεμα</vt:lpstr>
      <vt:lpstr>Το βέλος του χρόνου</vt:lpstr>
      <vt:lpstr>Το βέλος του χρόνου</vt:lpstr>
      <vt:lpstr>Blocks</vt:lpstr>
      <vt:lpstr>PowerPoint Presentation</vt:lpstr>
      <vt:lpstr>Απόδειξη εργασίας</vt:lpstr>
      <vt:lpstr>PowerPoint Presentation</vt:lpstr>
      <vt:lpstr>PowerPoint Presentation</vt:lpstr>
      <vt:lpstr>Απόδειξη εργασίας</vt:lpstr>
      <vt:lpstr>Απόδειξη εργασίας</vt:lpstr>
      <vt:lpstr>Πιστοποίηση συναλλαγών</vt:lpstr>
      <vt:lpstr>Πιστοποίηση συναλλαγών</vt:lpstr>
      <vt:lpstr>Εξόρυξη bitcoin</vt:lpstr>
      <vt:lpstr>PowerPoint Presentation</vt:lpstr>
      <vt:lpstr>Τεχνικές λεπτομέρειες</vt:lpstr>
      <vt:lpstr>Το bitcoin σήμερα</vt:lpstr>
      <vt:lpstr>Ευχαριστώ! Ερωτήσεις;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dionyziz</dc:creator>
  <cp:lastModifiedBy>dionyziz</cp:lastModifiedBy>
  <cp:revision>83</cp:revision>
  <dcterms:created xsi:type="dcterms:W3CDTF">2012-02-16T15:07:42Z</dcterms:created>
  <dcterms:modified xsi:type="dcterms:W3CDTF">2012-02-17T09:46:22Z</dcterms:modified>
</cp:coreProperties>
</file>