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3" r:id="rId9"/>
    <p:sldId id="298" r:id="rId10"/>
    <p:sldId id="299" r:id="rId11"/>
    <p:sldId id="300" r:id="rId12"/>
    <p:sldId id="265" r:id="rId13"/>
    <p:sldId id="266" r:id="rId14"/>
    <p:sldId id="267" r:id="rId15"/>
    <p:sldId id="268" r:id="rId16"/>
    <p:sldId id="270" r:id="rId17"/>
    <p:sldId id="277" r:id="rId18"/>
    <p:sldId id="271" r:id="rId19"/>
    <p:sldId id="278" r:id="rId20"/>
    <p:sldId id="279" r:id="rId21"/>
    <p:sldId id="269" r:id="rId22"/>
    <p:sldId id="272" r:id="rId23"/>
    <p:sldId id="273" r:id="rId24"/>
    <p:sldId id="275" r:id="rId25"/>
    <p:sldId id="276" r:id="rId26"/>
    <p:sldId id="274" r:id="rId27"/>
    <p:sldId id="281" r:id="rId28"/>
    <p:sldId id="282" r:id="rId29"/>
    <p:sldId id="301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  <p:sldId id="294" r:id="rId39"/>
    <p:sldId id="292" r:id="rId40"/>
    <p:sldId id="295" r:id="rId41"/>
    <p:sldId id="293" r:id="rId42"/>
    <p:sldId id="296" r:id="rId43"/>
    <p:sldId id="287" r:id="rId44"/>
    <p:sldId id="280" r:id="rId45"/>
    <p:sldId id="297" r:id="rId4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89FA-2AB4-41DB-B7D0-94E4659E5EC0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2D23C-0A75-4B50-ACD1-36C8B7649D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5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D23C-0A75-4B50-ACD1-36C8B7649D15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082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2D23C-0A75-4B50-ACD1-36C8B7649D15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036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081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808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26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276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185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316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07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755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351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06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499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8A3D-9DBA-4632-862C-537C1A278EE1}" type="datetimeFigureOut">
              <a:rPr lang="el-GR" smtClean="0"/>
              <a:t>25/3/2012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6961-DA35-4AA2-8986-D2933A05723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19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dai.com/bmoney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tcoin.org/bitcoin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108" y="0"/>
            <a:ext cx="94862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4386" y="6096000"/>
            <a:ext cx="441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Dionysis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Zindros</a:t>
            </a:r>
            <a:endParaRPr lang="el-GR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National Technical University of Athens </a:t>
            </a:r>
            <a:r>
              <a:rPr lang="el-GR" dirty="0" smtClean="0">
                <a:solidFill>
                  <a:schemeClr val="bg1"/>
                </a:solidFill>
              </a:rPr>
              <a:t>2012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8193479" y="3124870"/>
            <a:ext cx="159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Image ©</a:t>
            </a:r>
            <a:r>
              <a:rPr lang="en-US" sz="1400" dirty="0" err="1" smtClean="0">
                <a:solidFill>
                  <a:schemeClr val="bg1"/>
                </a:solidFill>
              </a:rPr>
              <a:t>carbonism</a:t>
            </a:r>
            <a:endParaRPr lang="el-G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talk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</a:t>
            </a:r>
            <a:r>
              <a:rPr lang="en-US" dirty="0" err="1" smtClean="0"/>
              <a:t>bitcoin</a:t>
            </a:r>
            <a:r>
              <a:rPr lang="en-US" dirty="0" smtClean="0"/>
              <a:t> as it is today</a:t>
            </a:r>
          </a:p>
          <a:p>
            <a:r>
              <a:rPr lang="en-US" dirty="0" smtClean="0"/>
              <a:t>Illustrate what it is from the point of its creators and users</a:t>
            </a:r>
          </a:p>
          <a:p>
            <a:pPr lvl="1"/>
            <a:r>
              <a:rPr lang="en-US" dirty="0" smtClean="0"/>
              <a:t>What problems it solves and how</a:t>
            </a:r>
          </a:p>
          <a:p>
            <a:r>
              <a:rPr lang="en-US" dirty="0" smtClean="0"/>
              <a:t>Discuss how the government fits into this scheme</a:t>
            </a:r>
          </a:p>
          <a:p>
            <a:pPr lvl="1"/>
            <a:r>
              <a:rPr lang="en-US" dirty="0" smtClean="0"/>
              <a:t>In an evolving crypto-economy</a:t>
            </a:r>
          </a:p>
          <a:p>
            <a:pPr lvl="1"/>
            <a:r>
              <a:rPr lang="en-US" dirty="0" smtClean="0"/>
              <a:t>What can a government do?</a:t>
            </a:r>
          </a:p>
        </p:txBody>
      </p:sp>
    </p:spTree>
    <p:extLst>
      <p:ext uri="{BB962C8B-B14F-4D97-AF65-F5344CB8AC3E}">
        <p14:creationId xmlns:p14="http://schemas.microsoft.com/office/powerpoint/2010/main" val="220895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 government perspective…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of the </a:t>
            </a:r>
            <a:r>
              <a:rPr lang="en-US" dirty="0" err="1" smtClean="0"/>
              <a:t>bitcoin</a:t>
            </a:r>
            <a:r>
              <a:rPr lang="en-US" dirty="0" smtClean="0"/>
              <a:t> creators and users don’t like governments</a:t>
            </a:r>
          </a:p>
          <a:p>
            <a:r>
              <a:rPr lang="en-US" dirty="0" err="1" smtClean="0"/>
              <a:t>Bitcoin</a:t>
            </a:r>
            <a:r>
              <a:rPr lang="en-US" dirty="0" smtClean="0"/>
              <a:t> is inherently an economy based on anarchy</a:t>
            </a:r>
          </a:p>
          <a:p>
            <a:r>
              <a:rPr lang="en-US" dirty="0" smtClean="0"/>
              <a:t>Many governments don’t like </a:t>
            </a:r>
            <a:r>
              <a:rPr lang="en-US" dirty="0" err="1" smtClean="0"/>
              <a:t>bitcoin</a:t>
            </a:r>
            <a:endParaRPr lang="en-US" dirty="0" smtClean="0"/>
          </a:p>
          <a:p>
            <a:r>
              <a:rPr lang="en-US" dirty="0" smtClean="0"/>
              <a:t>But a government needs to know what </a:t>
            </a:r>
            <a:r>
              <a:rPr lang="en-US" dirty="0" err="1" smtClean="0"/>
              <a:t>bitcoin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It cannot be ignored; it cannot be </a:t>
            </a:r>
            <a:r>
              <a:rPr lang="en-US" dirty="0"/>
              <a:t>easily </a:t>
            </a:r>
            <a:r>
              <a:rPr lang="en-US" dirty="0" smtClean="0"/>
              <a:t> illegalized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bitcoin</a:t>
            </a:r>
            <a:r>
              <a:rPr lang="en-US" dirty="0" smtClean="0"/>
              <a:t> creates problems for the government, we need to discuss how to solve them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3073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idea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Modern currencies </a:t>
            </a:r>
            <a:r>
              <a:rPr lang="el-GR" b="1" dirty="0" smtClean="0"/>
              <a:t>$</a:t>
            </a:r>
            <a:r>
              <a:rPr lang="el-GR" dirty="0" smtClean="0"/>
              <a:t> </a:t>
            </a:r>
            <a:r>
              <a:rPr lang="en-US" dirty="0" smtClean="0"/>
              <a:t>and </a:t>
            </a:r>
            <a:r>
              <a:rPr lang="el-GR" b="1" dirty="0" smtClean="0"/>
              <a:t>€</a:t>
            </a:r>
            <a:endParaRPr lang="el-GR" b="1" dirty="0" smtClean="0"/>
          </a:p>
          <a:p>
            <a:r>
              <a:rPr lang="en-US" dirty="0" smtClean="0"/>
              <a:t>They’re </a:t>
            </a:r>
            <a:r>
              <a:rPr lang="en-US" b="1" dirty="0" smtClean="0"/>
              <a:t>virtual</a:t>
            </a:r>
            <a:r>
              <a:rPr lang="el-GR" dirty="0" smtClean="0"/>
              <a:t> – </a:t>
            </a:r>
            <a:r>
              <a:rPr lang="en-US" dirty="0" smtClean="0"/>
              <a:t>no </a:t>
            </a:r>
            <a:r>
              <a:rPr lang="en-US" b="1" dirty="0" smtClean="0"/>
              <a:t>real </a:t>
            </a:r>
            <a:r>
              <a:rPr lang="en-US" dirty="0" smtClean="0"/>
              <a:t>value</a:t>
            </a:r>
            <a:endParaRPr lang="el-GR" dirty="0" smtClean="0"/>
          </a:p>
          <a:p>
            <a:r>
              <a:rPr lang="en-US" dirty="0" smtClean="0"/>
              <a:t>They can be </a:t>
            </a:r>
            <a:r>
              <a:rPr lang="en-US" b="1" dirty="0" smtClean="0"/>
              <a:t>any object</a:t>
            </a:r>
            <a:endParaRPr lang="el-GR" b="1" dirty="0" smtClean="0"/>
          </a:p>
          <a:p>
            <a:r>
              <a:rPr lang="en-US" dirty="0" smtClean="0"/>
              <a:t>Providing it cannot be cloned</a:t>
            </a:r>
            <a:endParaRPr lang="el-GR" dirty="0" smtClean="0"/>
          </a:p>
          <a:p>
            <a:r>
              <a:rPr lang="en-US" dirty="0" smtClean="0"/>
              <a:t>We agree, as a nation, to make a piece of </a:t>
            </a:r>
            <a:r>
              <a:rPr lang="en-US" b="1" dirty="0" smtClean="0"/>
              <a:t>paper </a:t>
            </a:r>
            <a:r>
              <a:rPr lang="en-US" dirty="0" smtClean="0"/>
              <a:t>into a </a:t>
            </a:r>
            <a:r>
              <a:rPr lang="en-US" b="1" dirty="0" smtClean="0"/>
              <a:t>currency</a:t>
            </a:r>
            <a:endParaRPr lang="el-GR" b="1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n-US" dirty="0" smtClean="0"/>
              <a:t>This doesn’t require a central authority!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2328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c05.deviantart.net/images2/i/2004/02/c/1/The_Matrix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-39469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9718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cryptography replaces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central authority</a:t>
            </a:r>
            <a:endParaRPr lang="el-G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8219415" y="3124870"/>
            <a:ext cx="1547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Image ©FL1P51D3</a:t>
            </a:r>
            <a:endParaRPr lang="el-G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1" y="22938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bitcoin</a:t>
            </a:r>
            <a:r>
              <a:rPr lang="en-US" dirty="0" smtClean="0"/>
              <a:t> peer-to-peer network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>
          <a:xfrm>
            <a:off x="990600" y="228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95400" y="1905000"/>
            <a:ext cx="1143000" cy="533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38400" y="171994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5486400" y="2743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Oval 9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Oval 10"/>
          <p:cNvSpPr/>
          <p:nvPr/>
        </p:nvSpPr>
        <p:spPr>
          <a:xfrm>
            <a:off x="3581400" y="176348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Oval 11"/>
          <p:cNvSpPr/>
          <p:nvPr/>
        </p:nvSpPr>
        <p:spPr>
          <a:xfrm>
            <a:off x="881743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Oval 12"/>
          <p:cNvSpPr/>
          <p:nvPr/>
        </p:nvSpPr>
        <p:spPr>
          <a:xfrm>
            <a:off x="7391400" y="17417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Oval 13"/>
          <p:cNvSpPr/>
          <p:nvPr/>
        </p:nvSpPr>
        <p:spPr>
          <a:xfrm>
            <a:off x="4800600" y="5334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Oval 14"/>
          <p:cNvSpPr/>
          <p:nvPr/>
        </p:nvSpPr>
        <p:spPr>
          <a:xfrm>
            <a:off x="7239000" y="3200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Oval 15"/>
          <p:cNvSpPr/>
          <p:nvPr/>
        </p:nvSpPr>
        <p:spPr>
          <a:xfrm>
            <a:off x="2286000" y="5791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7" name="Straight Arrow Connector 16"/>
          <p:cNvCxnSpPr>
            <a:stCxn id="4" idx="4"/>
            <a:endCxn id="12" idx="0"/>
          </p:cNvCxnSpPr>
          <p:nvPr/>
        </p:nvCxnSpPr>
        <p:spPr>
          <a:xfrm flipH="1">
            <a:off x="1034143" y="2590800"/>
            <a:ext cx="108857" cy="17526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4"/>
            <a:endCxn id="10" idx="0"/>
          </p:cNvCxnSpPr>
          <p:nvPr/>
        </p:nvCxnSpPr>
        <p:spPr>
          <a:xfrm flipH="1">
            <a:off x="3124200" y="2068284"/>
            <a:ext cx="609600" cy="14369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 flipH="1">
            <a:off x="4953000" y="3048000"/>
            <a:ext cx="685801" cy="2286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</p:cNvCxnSpPr>
          <p:nvPr/>
        </p:nvCxnSpPr>
        <p:spPr>
          <a:xfrm flipH="1">
            <a:off x="2590800" y="2001875"/>
            <a:ext cx="4845237" cy="37893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</p:cNvCxnSpPr>
          <p:nvPr/>
        </p:nvCxnSpPr>
        <p:spPr>
          <a:xfrm flipH="1">
            <a:off x="1186544" y="2023647"/>
            <a:ext cx="2439493" cy="247215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1" idx="2"/>
          </p:cNvCxnSpPr>
          <p:nvPr/>
        </p:nvCxnSpPr>
        <p:spPr>
          <a:xfrm>
            <a:off x="2743201" y="1894112"/>
            <a:ext cx="838199" cy="2177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5"/>
            <a:endCxn id="13" idx="2"/>
          </p:cNvCxnSpPr>
          <p:nvPr/>
        </p:nvCxnSpPr>
        <p:spPr>
          <a:xfrm flipV="1">
            <a:off x="1250763" y="1894112"/>
            <a:ext cx="6140637" cy="65205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2" idx="6"/>
          </p:cNvCxnSpPr>
          <p:nvPr/>
        </p:nvCxnSpPr>
        <p:spPr>
          <a:xfrm flipH="1">
            <a:off x="1186543" y="3765363"/>
            <a:ext cx="1829894" cy="7304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6" idx="0"/>
          </p:cNvCxnSpPr>
          <p:nvPr/>
        </p:nvCxnSpPr>
        <p:spPr>
          <a:xfrm flipH="1">
            <a:off x="2438400" y="3810000"/>
            <a:ext cx="685800" cy="1981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3"/>
            <a:endCxn id="14" idx="6"/>
          </p:cNvCxnSpPr>
          <p:nvPr/>
        </p:nvCxnSpPr>
        <p:spPr>
          <a:xfrm flipH="1">
            <a:off x="5105400" y="3460563"/>
            <a:ext cx="2178237" cy="20258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5" idx="0"/>
          </p:cNvCxnSpPr>
          <p:nvPr/>
        </p:nvCxnSpPr>
        <p:spPr>
          <a:xfrm flipH="1">
            <a:off x="7391400" y="2068284"/>
            <a:ext cx="152400" cy="11321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4"/>
          </p:cNvCxnSpPr>
          <p:nvPr/>
        </p:nvCxnSpPr>
        <p:spPr>
          <a:xfrm>
            <a:off x="1034143" y="4648200"/>
            <a:ext cx="1175657" cy="1295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5"/>
            <a:endCxn id="9" idx="1"/>
          </p:cNvCxnSpPr>
          <p:nvPr/>
        </p:nvCxnSpPr>
        <p:spPr>
          <a:xfrm>
            <a:off x="3841563" y="2023647"/>
            <a:ext cx="1689474" cy="7641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4" idx="1"/>
          </p:cNvCxnSpPr>
          <p:nvPr/>
        </p:nvCxnSpPr>
        <p:spPr>
          <a:xfrm>
            <a:off x="1295400" y="2634342"/>
            <a:ext cx="3549837" cy="274429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721429" y="2046512"/>
            <a:ext cx="2895600" cy="87085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86020" y="5606534"/>
            <a:ext cx="81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Stathis</a:t>
            </a:r>
            <a:endParaRPr lang="el-GR" dirty="0"/>
          </a:p>
        </p:txBody>
      </p:sp>
      <p:sp>
        <p:nvSpPr>
          <p:cNvPr id="63" name="TextBox 62"/>
          <p:cNvSpPr txBox="1"/>
          <p:nvPr/>
        </p:nvSpPr>
        <p:spPr>
          <a:xfrm>
            <a:off x="7554686" y="34729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Maria</a:t>
            </a:r>
            <a:endParaRPr lang="el-GR" dirty="0"/>
          </a:p>
        </p:txBody>
      </p:sp>
      <p:sp>
        <p:nvSpPr>
          <p:cNvPr id="64" name="TextBox 63"/>
          <p:cNvSpPr txBox="1"/>
          <p:nvPr/>
        </p:nvSpPr>
        <p:spPr>
          <a:xfrm>
            <a:off x="7707086" y="137238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Dio</a:t>
            </a:r>
            <a:endParaRPr lang="el-GR" dirty="0"/>
          </a:p>
        </p:txBody>
      </p:sp>
      <p:sp>
        <p:nvSpPr>
          <p:cNvPr id="65" name="TextBox 64"/>
          <p:cNvSpPr txBox="1"/>
          <p:nvPr/>
        </p:nvSpPr>
        <p:spPr>
          <a:xfrm>
            <a:off x="3892839" y="1394152"/>
            <a:ext cx="60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Ares</a:t>
            </a:r>
            <a:endParaRPr lang="el-GR" dirty="0"/>
          </a:p>
        </p:txBody>
      </p:sp>
      <p:sp>
        <p:nvSpPr>
          <p:cNvPr id="66" name="TextBox 65"/>
          <p:cNvSpPr txBox="1"/>
          <p:nvPr/>
        </p:nvSpPr>
        <p:spPr>
          <a:xfrm>
            <a:off x="2743201" y="5911334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Kosta</a:t>
            </a:r>
            <a:endParaRPr lang="el-GR" dirty="0"/>
          </a:p>
        </p:txBody>
      </p:sp>
      <p:sp>
        <p:nvSpPr>
          <p:cNvPr id="67" name="TextBox 66"/>
          <p:cNvSpPr txBox="1"/>
          <p:nvPr/>
        </p:nvSpPr>
        <p:spPr>
          <a:xfrm>
            <a:off x="3365583" y="35052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Helen</a:t>
            </a:r>
            <a:endParaRPr lang="el-GR" dirty="0"/>
          </a:p>
        </p:txBody>
      </p:sp>
      <p:sp>
        <p:nvSpPr>
          <p:cNvPr id="68" name="TextBox 67"/>
          <p:cNvSpPr txBox="1"/>
          <p:nvPr/>
        </p:nvSpPr>
        <p:spPr>
          <a:xfrm>
            <a:off x="5317671" y="2286391"/>
            <a:ext cx="58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</a:t>
            </a:r>
            <a:endParaRPr lang="el-GR" dirty="0"/>
          </a:p>
        </p:txBody>
      </p:sp>
      <p:sp>
        <p:nvSpPr>
          <p:cNvPr id="69" name="TextBox 68"/>
          <p:cNvSpPr txBox="1"/>
          <p:nvPr/>
        </p:nvSpPr>
        <p:spPr>
          <a:xfrm>
            <a:off x="43543" y="431074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Nick</a:t>
            </a:r>
            <a:endParaRPr lang="el-GR" dirty="0"/>
          </a:p>
        </p:txBody>
      </p:sp>
      <p:sp>
        <p:nvSpPr>
          <p:cNvPr id="70" name="TextBox 69"/>
          <p:cNvSpPr txBox="1"/>
          <p:nvPr/>
        </p:nvSpPr>
        <p:spPr>
          <a:xfrm>
            <a:off x="148506" y="184614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</a:t>
            </a:r>
            <a:endParaRPr lang="el-GR" dirty="0"/>
          </a:p>
        </p:txBody>
      </p:sp>
      <p:sp>
        <p:nvSpPr>
          <p:cNvPr id="71" name="TextBox 70"/>
          <p:cNvSpPr txBox="1"/>
          <p:nvPr/>
        </p:nvSpPr>
        <p:spPr>
          <a:xfrm>
            <a:off x="2101490" y="1243315"/>
            <a:ext cx="6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390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b="1" dirty="0" smtClean="0"/>
              <a:t>node </a:t>
            </a:r>
            <a:r>
              <a:rPr lang="en-US" dirty="0" smtClean="0"/>
              <a:t>has a</a:t>
            </a:r>
            <a:r>
              <a:rPr lang="el-GR" dirty="0" smtClean="0"/>
              <a:t> </a:t>
            </a:r>
            <a:r>
              <a:rPr lang="en-US" b="1" dirty="0" smtClean="0"/>
              <a:t>private/public</a:t>
            </a:r>
            <a:r>
              <a:rPr lang="el-GR" b="1" dirty="0" smtClean="0"/>
              <a:t> </a:t>
            </a:r>
            <a:r>
              <a:rPr lang="en-US" b="1" dirty="0" smtClean="0"/>
              <a:t>key</a:t>
            </a:r>
            <a:endParaRPr lang="el-GR" b="1" dirty="0" smtClean="0"/>
          </a:p>
          <a:p>
            <a:r>
              <a:rPr lang="en-US" dirty="0" smtClean="0"/>
              <a:t>This ensures that </a:t>
            </a:r>
            <a:r>
              <a:rPr lang="en-US" b="1" dirty="0" smtClean="0"/>
              <a:t>whoever</a:t>
            </a:r>
            <a:r>
              <a:rPr lang="en-US" dirty="0" smtClean="0"/>
              <a:t> has the money</a:t>
            </a:r>
            <a:r>
              <a:rPr lang="el-GR" dirty="0" smtClean="0"/>
              <a:t>, </a:t>
            </a:r>
            <a:r>
              <a:rPr lang="en-US" b="1" dirty="0" smtClean="0"/>
              <a:t>it’s them who make payments</a:t>
            </a:r>
            <a:endParaRPr lang="el-GR" b="1" dirty="0" smtClean="0"/>
          </a:p>
          <a:p>
            <a:r>
              <a:rPr lang="en-US" b="1" dirty="0" smtClean="0"/>
              <a:t>Public key </a:t>
            </a:r>
            <a:r>
              <a:rPr lang="en-US" dirty="0" smtClean="0"/>
              <a:t>is </a:t>
            </a:r>
            <a:r>
              <a:rPr lang="en-US" b="1" dirty="0" smtClean="0"/>
              <a:t>broadcasted </a:t>
            </a:r>
            <a:r>
              <a:rPr lang="en-US" dirty="0" smtClean="0"/>
              <a:t>to the network</a:t>
            </a:r>
            <a:endParaRPr lang="el-GR" dirty="0" smtClean="0"/>
          </a:p>
          <a:p>
            <a:r>
              <a:rPr lang="en-US" dirty="0" smtClean="0"/>
              <a:t>Private key is stored locally on the node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5023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623" y="381000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7056" y="397249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Alice</a:t>
            </a:r>
            <a:endParaRPr lang="el-G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7091" y="2165590"/>
            <a:ext cx="4592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Has 12BTC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m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2" charset="2"/>
              </a:rPr>
              <a:t> </a:t>
            </a:r>
            <a:r>
              <a:rPr lang="en-US" sz="2400" b="1" dirty="0" smtClean="0">
                <a:sym typeface="Wingdings" pitchFamily="2" charset="2"/>
              </a:rPr>
              <a:t>“Send</a:t>
            </a:r>
            <a:r>
              <a:rPr lang="el-GR" sz="2400" b="1" dirty="0" smtClean="0">
                <a:sym typeface="Wingdings" pitchFamily="2" charset="2"/>
              </a:rPr>
              <a:t> </a:t>
            </a:r>
            <a:r>
              <a:rPr lang="en-US" sz="2400" b="1" dirty="0" smtClean="0">
                <a:sym typeface="Wingdings" pitchFamily="2" charset="2"/>
              </a:rPr>
              <a:t>12BTC </a:t>
            </a:r>
            <a:r>
              <a:rPr lang="en-US" sz="2400" b="1" dirty="0" smtClean="0">
                <a:sym typeface="Wingdings" pitchFamily="2" charset="2"/>
              </a:rPr>
              <a:t>to Alice</a:t>
            </a:r>
            <a:r>
              <a:rPr lang="en-US" sz="2400" b="1" dirty="0" smtClean="0">
                <a:sym typeface="Wingdings" pitchFamily="2" charset="2"/>
              </a:rPr>
              <a:t>”</a:t>
            </a:r>
          </a:p>
          <a:p>
            <a:r>
              <a:rPr lang="en-US" sz="2400" b="1" dirty="0" smtClean="0">
                <a:sym typeface="Wingdings" pitchFamily="2" charset="2"/>
              </a:rPr>
              <a:t>h    H ( m )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   </a:t>
            </a:r>
            <a:r>
              <a:rPr lang="en-US" sz="2400" b="1" dirty="0" smtClean="0">
                <a:sym typeface="Wingdings" pitchFamily="2" charset="2"/>
              </a:rPr>
              <a:t> </a:t>
            </a:r>
            <a:r>
              <a:rPr lang="en-US" sz="2400" b="1" dirty="0" err="1" smtClean="0">
                <a:sym typeface="Wingdings" pitchFamily="2" charset="2"/>
              </a:rPr>
              <a:t>sign</a:t>
            </a:r>
            <a:r>
              <a:rPr lang="en-US" sz="2400" b="1" baseline="-25000" dirty="0" err="1" smtClean="0">
                <a:sym typeface="Wingdings" pitchFamily="2" charset="2"/>
              </a:rPr>
              <a:t>SB</a:t>
            </a:r>
            <a:r>
              <a:rPr lang="en-US" sz="2400" b="1" dirty="0" smtClean="0">
                <a:sym typeface="Wingdings" pitchFamily="2" charset="2"/>
              </a:rPr>
              <a:t>( h )</a:t>
            </a:r>
            <a:endParaRPr lang="el-GR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87486" y="4840852"/>
            <a:ext cx="2895600" cy="22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43137" y="438142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l-GR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47091" y="5025517"/>
            <a:ext cx="184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Has 0BTC</a:t>
            </a:r>
            <a:endParaRPr lang="el-GR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878287" y="4840852"/>
            <a:ext cx="2564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/>
              <a:t>verify</a:t>
            </a:r>
            <a:r>
              <a:rPr lang="en-US" sz="2400" b="1" baseline="-25000" dirty="0" err="1" smtClean="0"/>
              <a:t>PB</a:t>
            </a:r>
            <a:r>
              <a:rPr lang="en-US" sz="2400" b="1" dirty="0" smtClean="0"/>
              <a:t>( h )</a:t>
            </a:r>
          </a:p>
          <a:p>
            <a:pPr algn="r"/>
            <a:r>
              <a:rPr lang="en-US" sz="2400" b="1" dirty="0" smtClean="0"/>
              <a:t>Has 12BTC</a:t>
            </a:r>
            <a:endParaRPr lang="el-G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76488" y="2165590"/>
            <a:ext cx="322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Has 0BTC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846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ensure that the coin came from a </a:t>
            </a:r>
            <a:r>
              <a:rPr lang="en-US" b="1" dirty="0" smtClean="0"/>
              <a:t>valid source</a:t>
            </a:r>
            <a:r>
              <a:rPr lang="el-GR" b="1" dirty="0" smtClean="0"/>
              <a:t> </a:t>
            </a:r>
            <a:r>
              <a:rPr lang="en-US" dirty="0" smtClean="0"/>
              <a:t>and is not </a:t>
            </a:r>
            <a:r>
              <a:rPr lang="en-US" b="1" dirty="0" smtClean="0"/>
              <a:t>self-made?</a:t>
            </a:r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499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has what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network stores </a:t>
            </a:r>
            <a:r>
              <a:rPr lang="en-US" b="1" dirty="0" smtClean="0"/>
              <a:t>collectively </a:t>
            </a:r>
            <a:r>
              <a:rPr lang="en-US" dirty="0" smtClean="0"/>
              <a:t>who has how much money</a:t>
            </a:r>
            <a:endParaRPr lang="en-US" dirty="0" smtClean="0"/>
          </a:p>
          <a:p>
            <a:r>
              <a:rPr lang="en-US" b="1" dirty="0" smtClean="0"/>
              <a:t>Everyone </a:t>
            </a:r>
            <a:r>
              <a:rPr lang="en-US" dirty="0" smtClean="0"/>
              <a:t>knows</a:t>
            </a:r>
            <a:r>
              <a:rPr lang="en-US" b="1" dirty="0" smtClean="0"/>
              <a:t> </a:t>
            </a:r>
            <a:r>
              <a:rPr lang="en-US" dirty="0" smtClean="0"/>
              <a:t>how rich Bob is</a:t>
            </a:r>
            <a:endParaRPr lang="en-US" dirty="0" smtClean="0"/>
          </a:p>
          <a:p>
            <a:r>
              <a:rPr lang="en-US" b="1" dirty="0" smtClean="0"/>
              <a:t>Everyone </a:t>
            </a:r>
            <a:r>
              <a:rPr lang="en-US" dirty="0" smtClean="0"/>
              <a:t>knows how rich Alice 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Therefore, Bob cannot send money he doesn’t have</a:t>
            </a:r>
          </a:p>
          <a:p>
            <a:r>
              <a:rPr lang="en-US" dirty="0" smtClean="0"/>
              <a:t>To </a:t>
            </a:r>
            <a:r>
              <a:rPr lang="en-US" b="1" dirty="0" smtClean="0"/>
              <a:t>give</a:t>
            </a:r>
            <a:r>
              <a:rPr lang="en-US" dirty="0" smtClean="0"/>
              <a:t> money, I have to have </a:t>
            </a:r>
            <a:r>
              <a:rPr lang="en-US" b="1" dirty="0" smtClean="0"/>
              <a:t>received </a:t>
            </a:r>
            <a:r>
              <a:rPr lang="en-US" dirty="0" smtClean="0"/>
              <a:t>it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4287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transaction is </a:t>
            </a:r>
            <a:r>
              <a:rPr lang="en-US" b="1" dirty="0" smtClean="0"/>
              <a:t>published </a:t>
            </a:r>
            <a:r>
              <a:rPr lang="en-US" dirty="0" smtClean="0"/>
              <a:t>to the network</a:t>
            </a:r>
            <a:endParaRPr lang="en-US" dirty="0" smtClean="0"/>
          </a:p>
          <a:p>
            <a:r>
              <a:rPr lang="en-US" dirty="0" smtClean="0"/>
              <a:t>Whenever I send or receive money</a:t>
            </a:r>
            <a:r>
              <a:rPr lang="el-GR" dirty="0" smtClean="0"/>
              <a:t>, </a:t>
            </a:r>
            <a:r>
              <a:rPr lang="en-US" dirty="0" smtClean="0"/>
              <a:t>I communicate it to my neighbors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1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bitcoin</a:t>
            </a:r>
            <a:r>
              <a:rPr lang="en-US" dirty="0" smtClean="0"/>
              <a:t>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Digital currency</a:t>
            </a:r>
            <a:endParaRPr lang="el-GR" dirty="0"/>
          </a:p>
          <a:p>
            <a:r>
              <a:rPr lang="en-US" dirty="0" smtClean="0"/>
              <a:t>For very real </a:t>
            </a:r>
            <a:r>
              <a:rPr lang="en-US" b="1" dirty="0" smtClean="0"/>
              <a:t>online payments</a:t>
            </a:r>
            <a:endParaRPr lang="el-GR" b="1" dirty="0" smtClean="0"/>
          </a:p>
          <a:p>
            <a:r>
              <a:rPr lang="en-US" b="1" dirty="0" smtClean="0"/>
              <a:t>Replacement</a:t>
            </a:r>
            <a:r>
              <a:rPr lang="el-GR" b="1" dirty="0" smtClean="0"/>
              <a:t> </a:t>
            </a:r>
            <a:r>
              <a:rPr lang="el-GR" dirty="0" smtClean="0"/>
              <a:t>(?) </a:t>
            </a:r>
            <a:r>
              <a:rPr lang="en-US" dirty="0" smtClean="0"/>
              <a:t>for</a:t>
            </a:r>
            <a:r>
              <a:rPr lang="el-GR" dirty="0" smtClean="0"/>
              <a:t> </a:t>
            </a:r>
            <a:r>
              <a:rPr lang="el-GR" b="1" dirty="0" smtClean="0"/>
              <a:t>€ </a:t>
            </a:r>
            <a:r>
              <a:rPr lang="en-US" dirty="0" smtClean="0"/>
              <a:t>and</a:t>
            </a:r>
            <a:r>
              <a:rPr lang="el-GR" dirty="0" smtClean="0"/>
              <a:t> </a:t>
            </a:r>
            <a:r>
              <a:rPr lang="el-GR" b="1" dirty="0" smtClean="0"/>
              <a:t>$</a:t>
            </a:r>
          </a:p>
        </p:txBody>
      </p:sp>
      <p:pic>
        <p:nvPicPr>
          <p:cNvPr id="10242" name="Picture 2" descr="http://www.paranormalknowledge.com/wp-content/uploads/2009/07/mon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71" y="3385457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9639" y="206386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54439" y="1682860"/>
            <a:ext cx="1143000" cy="533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597439" y="149780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5645439" y="25210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3130839" y="32830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3740439" y="154134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Oval 9"/>
          <p:cNvSpPr/>
          <p:nvPr/>
        </p:nvSpPr>
        <p:spPr>
          <a:xfrm>
            <a:off x="1040782" y="412126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Oval 10"/>
          <p:cNvSpPr/>
          <p:nvPr/>
        </p:nvSpPr>
        <p:spPr>
          <a:xfrm>
            <a:off x="7550439" y="15195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Oval 11"/>
          <p:cNvSpPr/>
          <p:nvPr/>
        </p:nvSpPr>
        <p:spPr>
          <a:xfrm>
            <a:off x="4959639" y="51118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Oval 12"/>
          <p:cNvSpPr/>
          <p:nvPr/>
        </p:nvSpPr>
        <p:spPr>
          <a:xfrm>
            <a:off x="7398039" y="29782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Oval 13"/>
          <p:cNvSpPr/>
          <p:nvPr/>
        </p:nvSpPr>
        <p:spPr>
          <a:xfrm>
            <a:off x="2445039" y="55690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5" name="Straight Arrow Connector 14"/>
          <p:cNvCxnSpPr>
            <a:stCxn id="4" idx="4"/>
            <a:endCxn id="10" idx="0"/>
          </p:cNvCxnSpPr>
          <p:nvPr/>
        </p:nvCxnSpPr>
        <p:spPr>
          <a:xfrm flipH="1">
            <a:off x="1193182" y="2368660"/>
            <a:ext cx="108857" cy="17526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8" idx="0"/>
          </p:cNvCxnSpPr>
          <p:nvPr/>
        </p:nvCxnSpPr>
        <p:spPr>
          <a:xfrm flipH="1">
            <a:off x="3283239" y="1846144"/>
            <a:ext cx="609600" cy="14369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0"/>
          </p:cNvCxnSpPr>
          <p:nvPr/>
        </p:nvCxnSpPr>
        <p:spPr>
          <a:xfrm flipH="1">
            <a:off x="5112039" y="2825860"/>
            <a:ext cx="685801" cy="2286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</p:cNvCxnSpPr>
          <p:nvPr/>
        </p:nvCxnSpPr>
        <p:spPr>
          <a:xfrm flipH="1">
            <a:off x="2749839" y="1779735"/>
            <a:ext cx="4845237" cy="37893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 flipH="1">
            <a:off x="1345583" y="1801507"/>
            <a:ext cx="2439493" cy="2472153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2"/>
          </p:cNvCxnSpPr>
          <p:nvPr/>
        </p:nvCxnSpPr>
        <p:spPr>
          <a:xfrm>
            <a:off x="2902240" y="1671972"/>
            <a:ext cx="838199" cy="2177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11" idx="2"/>
          </p:cNvCxnSpPr>
          <p:nvPr/>
        </p:nvCxnSpPr>
        <p:spPr>
          <a:xfrm flipV="1">
            <a:off x="1409802" y="1671972"/>
            <a:ext cx="6140637" cy="65205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0" idx="6"/>
          </p:cNvCxnSpPr>
          <p:nvPr/>
        </p:nvCxnSpPr>
        <p:spPr>
          <a:xfrm flipH="1">
            <a:off x="1345582" y="3543223"/>
            <a:ext cx="1829894" cy="7304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14" idx="0"/>
          </p:cNvCxnSpPr>
          <p:nvPr/>
        </p:nvCxnSpPr>
        <p:spPr>
          <a:xfrm flipH="1">
            <a:off x="2597439" y="3587860"/>
            <a:ext cx="685800" cy="1981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2" idx="6"/>
          </p:cNvCxnSpPr>
          <p:nvPr/>
        </p:nvCxnSpPr>
        <p:spPr>
          <a:xfrm flipH="1">
            <a:off x="5264439" y="3238423"/>
            <a:ext cx="2178237" cy="20258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0"/>
          </p:cNvCxnSpPr>
          <p:nvPr/>
        </p:nvCxnSpPr>
        <p:spPr>
          <a:xfrm flipH="1">
            <a:off x="7550439" y="1846144"/>
            <a:ext cx="152400" cy="11321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4"/>
          </p:cNvCxnSpPr>
          <p:nvPr/>
        </p:nvCxnSpPr>
        <p:spPr>
          <a:xfrm>
            <a:off x="1193182" y="4426060"/>
            <a:ext cx="1175657" cy="1295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>
          <a:xfrm>
            <a:off x="4000602" y="1801507"/>
            <a:ext cx="1689474" cy="7641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1"/>
          </p:cNvCxnSpPr>
          <p:nvPr/>
        </p:nvCxnSpPr>
        <p:spPr>
          <a:xfrm>
            <a:off x="1454439" y="2412202"/>
            <a:ext cx="3549837" cy="274429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880468" y="1824372"/>
            <a:ext cx="2895600" cy="87085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5059" y="5384394"/>
            <a:ext cx="81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Stathis</a:t>
            </a:r>
            <a:endParaRPr lang="el-GR" dirty="0"/>
          </a:p>
        </p:txBody>
      </p:sp>
      <p:sp>
        <p:nvSpPr>
          <p:cNvPr id="31" name="TextBox 30"/>
          <p:cNvSpPr txBox="1"/>
          <p:nvPr/>
        </p:nvSpPr>
        <p:spPr>
          <a:xfrm>
            <a:off x="7713725" y="32507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Maria</a:t>
            </a:r>
            <a:endParaRPr lang="el-GR" dirty="0"/>
          </a:p>
        </p:txBody>
      </p:sp>
      <p:sp>
        <p:nvSpPr>
          <p:cNvPr id="32" name="TextBox 31"/>
          <p:cNvSpPr txBox="1"/>
          <p:nvPr/>
        </p:nvSpPr>
        <p:spPr>
          <a:xfrm>
            <a:off x="7866125" y="11502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Dio</a:t>
            </a:r>
            <a:endParaRPr lang="el-GR" dirty="0"/>
          </a:p>
        </p:txBody>
      </p:sp>
      <p:sp>
        <p:nvSpPr>
          <p:cNvPr id="33" name="TextBox 32"/>
          <p:cNvSpPr txBox="1"/>
          <p:nvPr/>
        </p:nvSpPr>
        <p:spPr>
          <a:xfrm>
            <a:off x="4051878" y="1172012"/>
            <a:ext cx="60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Ares</a:t>
            </a:r>
            <a:endParaRPr lang="el-GR" dirty="0"/>
          </a:p>
        </p:txBody>
      </p:sp>
      <p:sp>
        <p:nvSpPr>
          <p:cNvPr id="34" name="TextBox 33"/>
          <p:cNvSpPr txBox="1"/>
          <p:nvPr/>
        </p:nvSpPr>
        <p:spPr>
          <a:xfrm>
            <a:off x="2902240" y="5689194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Kosta</a:t>
            </a:r>
            <a:endParaRPr lang="el-GR" dirty="0"/>
          </a:p>
        </p:txBody>
      </p:sp>
      <p:sp>
        <p:nvSpPr>
          <p:cNvPr id="35" name="TextBox 34"/>
          <p:cNvSpPr txBox="1"/>
          <p:nvPr/>
        </p:nvSpPr>
        <p:spPr>
          <a:xfrm>
            <a:off x="3524622" y="32830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Helen</a:t>
            </a:r>
            <a:endParaRPr lang="el-GR" dirty="0"/>
          </a:p>
        </p:txBody>
      </p:sp>
      <p:sp>
        <p:nvSpPr>
          <p:cNvPr id="36" name="TextBox 35"/>
          <p:cNvSpPr txBox="1"/>
          <p:nvPr/>
        </p:nvSpPr>
        <p:spPr>
          <a:xfrm>
            <a:off x="5476710" y="2064251"/>
            <a:ext cx="58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</a:t>
            </a:r>
            <a:endParaRPr lang="el-GR" dirty="0"/>
          </a:p>
        </p:txBody>
      </p:sp>
      <p:sp>
        <p:nvSpPr>
          <p:cNvPr id="37" name="TextBox 36"/>
          <p:cNvSpPr txBox="1"/>
          <p:nvPr/>
        </p:nvSpPr>
        <p:spPr>
          <a:xfrm>
            <a:off x="202582" y="408860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Nick</a:t>
            </a:r>
            <a:endParaRPr lang="el-GR" dirty="0"/>
          </a:p>
        </p:txBody>
      </p:sp>
      <p:sp>
        <p:nvSpPr>
          <p:cNvPr id="38" name="TextBox 37"/>
          <p:cNvSpPr txBox="1"/>
          <p:nvPr/>
        </p:nvSpPr>
        <p:spPr>
          <a:xfrm>
            <a:off x="307545" y="1624004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</a:t>
            </a:r>
            <a:endParaRPr lang="el-GR" dirty="0"/>
          </a:p>
        </p:txBody>
      </p:sp>
      <p:sp>
        <p:nvSpPr>
          <p:cNvPr id="39" name="Oval 38"/>
          <p:cNvSpPr/>
          <p:nvPr/>
        </p:nvSpPr>
        <p:spPr>
          <a:xfrm>
            <a:off x="2598635" y="14978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Oval 39"/>
          <p:cNvSpPr/>
          <p:nvPr/>
        </p:nvSpPr>
        <p:spPr>
          <a:xfrm>
            <a:off x="2449288" y="5573486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Oval 40"/>
          <p:cNvSpPr/>
          <p:nvPr/>
        </p:nvSpPr>
        <p:spPr>
          <a:xfrm>
            <a:off x="3744686" y="1545772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Oval 41"/>
          <p:cNvSpPr/>
          <p:nvPr/>
        </p:nvSpPr>
        <p:spPr>
          <a:xfrm>
            <a:off x="3135086" y="3287486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Oval 42"/>
          <p:cNvSpPr/>
          <p:nvPr/>
        </p:nvSpPr>
        <p:spPr>
          <a:xfrm>
            <a:off x="4963884" y="5116284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Oval 43"/>
          <p:cNvSpPr/>
          <p:nvPr/>
        </p:nvSpPr>
        <p:spPr>
          <a:xfrm>
            <a:off x="5649686" y="2525486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Oval 44"/>
          <p:cNvSpPr/>
          <p:nvPr/>
        </p:nvSpPr>
        <p:spPr>
          <a:xfrm>
            <a:off x="7554686" y="15240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Oval 45"/>
          <p:cNvSpPr/>
          <p:nvPr/>
        </p:nvSpPr>
        <p:spPr>
          <a:xfrm>
            <a:off x="7402286" y="2982686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TextBox 46"/>
          <p:cNvSpPr txBox="1"/>
          <p:nvPr/>
        </p:nvSpPr>
        <p:spPr>
          <a:xfrm>
            <a:off x="2136814" y="1124823"/>
            <a:ext cx="6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42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b="1" dirty="0" smtClean="0"/>
              <a:t>every transaction </a:t>
            </a:r>
            <a:r>
              <a:rPr lang="en-US" dirty="0" smtClean="0"/>
              <a:t>the participants use a </a:t>
            </a:r>
            <a:r>
              <a:rPr lang="en-US" b="1" dirty="0" smtClean="0"/>
              <a:t>new private key</a:t>
            </a:r>
          </a:p>
          <a:p>
            <a:r>
              <a:rPr lang="en-US" dirty="0" smtClean="0"/>
              <a:t>The nodes </a:t>
            </a:r>
            <a:r>
              <a:rPr lang="en-US" b="1" dirty="0" smtClean="0"/>
              <a:t>don’t have names</a:t>
            </a:r>
            <a:r>
              <a:rPr lang="el-GR" b="1" dirty="0" smtClean="0"/>
              <a:t> </a:t>
            </a:r>
            <a:r>
              <a:rPr lang="el-GR" dirty="0" smtClean="0"/>
              <a:t>– </a:t>
            </a:r>
            <a:r>
              <a:rPr lang="en-US" dirty="0" smtClean="0"/>
              <a:t>only keys</a:t>
            </a:r>
            <a:endParaRPr lang="el-GR" dirty="0"/>
          </a:p>
        </p:txBody>
      </p:sp>
      <p:pic>
        <p:nvPicPr>
          <p:cNvPr id="4098" name="Picture 2" descr="http://www.changeiponline.com/wp-content/uploads/anonymous-rim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52900"/>
            <a:ext cx="2857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9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3810000" y="1600200"/>
            <a:ext cx="1371600" cy="3505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>
          <a:xfrm>
            <a:off x="1447800" y="228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V="1">
            <a:off x="1447800" y="2422073"/>
            <a:ext cx="2841172" cy="1632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43400" y="225334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7347857" y="225334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4343400" y="2405741"/>
            <a:ext cx="289560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74630" y="18513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#137</a:t>
            </a:r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4170230" y="18190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#152</a:t>
            </a:r>
            <a:endParaRPr lang="el-GR" dirty="0"/>
          </a:p>
        </p:txBody>
      </p:sp>
      <p:sp>
        <p:nvSpPr>
          <p:cNvPr id="22" name="TextBox 21"/>
          <p:cNvSpPr txBox="1"/>
          <p:nvPr/>
        </p:nvSpPr>
        <p:spPr>
          <a:xfrm>
            <a:off x="7174687" y="17868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#312</a:t>
            </a:r>
            <a:endParaRPr lang="el-GR" dirty="0"/>
          </a:p>
        </p:txBody>
      </p:sp>
      <p:sp>
        <p:nvSpPr>
          <p:cNvPr id="25" name="TextBox 24"/>
          <p:cNvSpPr txBox="1"/>
          <p:nvPr/>
        </p:nvSpPr>
        <p:spPr>
          <a:xfrm>
            <a:off x="2682872" y="2590800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5BTC</a:t>
            </a:r>
            <a:endParaRPr lang="el-G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38800" y="2558534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5BTC</a:t>
            </a:r>
            <a:endParaRPr lang="el-GR" b="1" dirty="0"/>
          </a:p>
        </p:txBody>
      </p:sp>
      <p:sp>
        <p:nvSpPr>
          <p:cNvPr id="27" name="Oval 26"/>
          <p:cNvSpPr/>
          <p:nvPr/>
        </p:nvSpPr>
        <p:spPr>
          <a:xfrm>
            <a:off x="1447800" y="416884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V="1">
            <a:off x="1447800" y="4304914"/>
            <a:ext cx="2841172" cy="1632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43400" y="41361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Oval 29"/>
          <p:cNvSpPr/>
          <p:nvPr/>
        </p:nvSpPr>
        <p:spPr>
          <a:xfrm>
            <a:off x="7347857" y="41361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4343400" y="4288582"/>
            <a:ext cx="289560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4630" y="373419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#111</a:t>
            </a:r>
            <a:endParaRPr lang="el-GR" dirty="0"/>
          </a:p>
        </p:txBody>
      </p:sp>
      <p:sp>
        <p:nvSpPr>
          <p:cNvPr id="33" name="TextBox 32"/>
          <p:cNvSpPr txBox="1"/>
          <p:nvPr/>
        </p:nvSpPr>
        <p:spPr>
          <a:xfrm>
            <a:off x="4170230" y="3701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#222</a:t>
            </a:r>
            <a:endParaRPr lang="el-GR" dirty="0"/>
          </a:p>
        </p:txBody>
      </p:sp>
      <p:sp>
        <p:nvSpPr>
          <p:cNvPr id="34" name="TextBox 33"/>
          <p:cNvSpPr txBox="1"/>
          <p:nvPr/>
        </p:nvSpPr>
        <p:spPr>
          <a:xfrm>
            <a:off x="7195457" y="370192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#555</a:t>
            </a:r>
            <a:endParaRPr lang="el-GR" dirty="0"/>
          </a:p>
        </p:txBody>
      </p:sp>
      <p:sp>
        <p:nvSpPr>
          <p:cNvPr id="35" name="TextBox 34"/>
          <p:cNvSpPr txBox="1"/>
          <p:nvPr/>
        </p:nvSpPr>
        <p:spPr>
          <a:xfrm>
            <a:off x="2682872" y="4473641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2BTC</a:t>
            </a:r>
            <a:endParaRPr lang="el-GR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4441375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2BTC</a:t>
            </a:r>
            <a:endParaRPr lang="el-GR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648200" y="5105400"/>
            <a:ext cx="2286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53000" y="5530334"/>
            <a:ext cx="384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Who knows </a:t>
            </a:r>
            <a:r>
              <a:rPr lang="en-US" b="1" dirty="0" smtClean="0">
                <a:solidFill>
                  <a:srgbClr val="FF0000"/>
                </a:solidFill>
              </a:rPr>
              <a:t>if this is the same person?</a:t>
            </a: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9091" y="1009868"/>
            <a:ext cx="273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the key with which he</a:t>
            </a:r>
          </a:p>
          <a:p>
            <a:r>
              <a:rPr lang="en-US" b="1" dirty="0" smtClean="0"/>
              <a:t>received </a:t>
            </a:r>
            <a:r>
              <a:rPr lang="en-US" dirty="0" smtClean="0"/>
              <a:t>the money</a:t>
            </a:r>
            <a:endParaRPr lang="en-US" dirty="0" smtClean="0"/>
          </a:p>
          <a:p>
            <a:r>
              <a:rPr lang="en-US" dirty="0" smtClean="0"/>
              <a:t>PB, SB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3393293" y="3691839"/>
            <a:ext cx="22181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a </a:t>
            </a:r>
            <a:r>
              <a:rPr lang="en-US" b="1" dirty="0" smtClean="0"/>
              <a:t>new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For this transaction</a:t>
            </a:r>
          </a:p>
          <a:p>
            <a:r>
              <a:rPr lang="en-US" dirty="0" smtClean="0"/>
              <a:t>PA</a:t>
            </a:r>
            <a:r>
              <a:rPr lang="en-US" dirty="0" smtClean="0"/>
              <a:t>, SA</a:t>
            </a:r>
          </a:p>
          <a:p>
            <a:endParaRPr lang="en-US" dirty="0" smtClean="0"/>
          </a:p>
          <a:p>
            <a:r>
              <a:rPr lang="en-US" dirty="0" err="1" smtClean="0"/>
              <a:t>ver</a:t>
            </a:r>
            <a:r>
              <a:rPr lang="en-US" baseline="-25000" dirty="0" err="1" smtClean="0"/>
              <a:t>PB</a:t>
            </a:r>
            <a:r>
              <a:rPr lang="en-US" dirty="0" smtClean="0"/>
              <a:t>( s1 )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2 </a:t>
            </a:r>
            <a:r>
              <a:rPr lang="en-US" dirty="0" smtClean="0">
                <a:sym typeface="Wingdings" pitchFamily="2" charset="2"/>
              </a:rPr>
              <a:t> “12BTC </a:t>
            </a:r>
            <a:r>
              <a:rPr lang="en-US" dirty="0" smtClean="0">
                <a:sym typeface="Wingdings" pitchFamily="2" charset="2"/>
              </a:rPr>
              <a:t>to PC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r>
              <a:rPr lang="en-US" dirty="0" smtClean="0">
                <a:sym typeface="Wingdings" pitchFamily="2" charset="2"/>
              </a:rPr>
              <a:t>h2   H( m2 )</a:t>
            </a:r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6376860" y="866398"/>
            <a:ext cx="2250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Genearates</a:t>
            </a:r>
            <a:r>
              <a:rPr lang="en-US" dirty="0" smtClean="0"/>
              <a:t> a </a:t>
            </a:r>
            <a:r>
              <a:rPr lang="en-US" b="1" dirty="0" smtClean="0"/>
              <a:t>new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For this transaction</a:t>
            </a:r>
          </a:p>
          <a:p>
            <a:r>
              <a:rPr lang="en-US" dirty="0" smtClean="0"/>
              <a:t>PC</a:t>
            </a:r>
            <a:r>
              <a:rPr lang="en-US" dirty="0" smtClean="0"/>
              <a:t>, SC</a:t>
            </a:r>
          </a:p>
          <a:p>
            <a:endParaRPr lang="en-US" dirty="0"/>
          </a:p>
          <a:p>
            <a:r>
              <a:rPr lang="en-US" dirty="0" err="1" smtClean="0"/>
              <a:t>ver</a:t>
            </a:r>
            <a:r>
              <a:rPr lang="en-US" baseline="-25000" dirty="0" err="1" smtClean="0"/>
              <a:t>PA</a:t>
            </a:r>
            <a:r>
              <a:rPr lang="en-US" dirty="0" smtClean="0"/>
              <a:t>( s2 )</a:t>
            </a:r>
            <a:endParaRPr lang="el-GR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9822" y="3465990"/>
            <a:ext cx="19050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12116" y="3465990"/>
            <a:ext cx="1905000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091" y="2030387"/>
            <a:ext cx="212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“12BTC </a:t>
            </a:r>
            <a:r>
              <a:rPr lang="en-US" dirty="0" smtClean="0"/>
              <a:t>to PA</a:t>
            </a:r>
            <a:r>
              <a:rPr lang="en-US" dirty="0" smtClean="0"/>
              <a:t>”</a:t>
            </a:r>
          </a:p>
          <a:p>
            <a:r>
              <a:rPr lang="en-US" dirty="0"/>
              <a:t>h</a:t>
            </a:r>
            <a:r>
              <a:rPr lang="en-US" dirty="0" smtClean="0"/>
              <a:t>1   </a:t>
            </a:r>
            <a:r>
              <a:rPr lang="en-US" dirty="0" smtClean="0">
                <a:sym typeface="Wingdings" pitchFamily="2" charset="2"/>
              </a:rPr>
              <a:t>  H( m1 )</a:t>
            </a:r>
            <a:endParaRPr lang="el-GR" dirty="0"/>
          </a:p>
        </p:txBody>
      </p:sp>
      <p:sp>
        <p:nvSpPr>
          <p:cNvPr id="18" name="Rectangle 17"/>
          <p:cNvSpPr/>
          <p:nvPr/>
        </p:nvSpPr>
        <p:spPr>
          <a:xfrm>
            <a:off x="1476120" y="2999998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SB</a:t>
            </a:r>
            <a:r>
              <a:rPr lang="en-US" dirty="0" smtClean="0"/>
              <a:t>( h1 )</a:t>
            </a:r>
            <a:endParaRPr lang="el-GR" dirty="0"/>
          </a:p>
        </p:txBody>
      </p:sp>
      <p:sp>
        <p:nvSpPr>
          <p:cNvPr id="20" name="Rectangle 19"/>
          <p:cNvSpPr/>
          <p:nvPr/>
        </p:nvSpPr>
        <p:spPr>
          <a:xfrm>
            <a:off x="5893800" y="2967732"/>
            <a:ext cx="1741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s2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SA</a:t>
            </a:r>
            <a:r>
              <a:rPr lang="en-US" dirty="0" smtClean="0"/>
              <a:t>( h2 )</a:t>
            </a:r>
            <a:endParaRPr lang="el-GR" dirty="0"/>
          </a:p>
        </p:txBody>
      </p:sp>
      <p:sp>
        <p:nvSpPr>
          <p:cNvPr id="2" name="TextBox 1"/>
          <p:cNvSpPr txBox="1"/>
          <p:nvPr/>
        </p:nvSpPr>
        <p:spPr>
          <a:xfrm>
            <a:off x="259091" y="30480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Bob</a:t>
            </a:r>
            <a:endParaRPr lang="el-GR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19295" y="3206435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Alice</a:t>
            </a:r>
            <a:endParaRPr lang="el-GR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11856" y="272142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Charlie</a:t>
            </a:r>
            <a:endParaRPr lang="el-GR" sz="2400" b="1" dirty="0"/>
          </a:p>
        </p:txBody>
      </p:sp>
    </p:spTree>
    <p:extLst>
      <p:ext uri="{BB962C8B-B14F-4D97-AF65-F5344CB8AC3E}">
        <p14:creationId xmlns:p14="http://schemas.microsoft.com/office/powerpoint/2010/main" val="2349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6629400" cy="1676399"/>
          </a:xfrm>
        </p:spPr>
        <p:txBody>
          <a:bodyPr>
            <a:normAutofit/>
          </a:bodyPr>
          <a:lstStyle/>
          <a:p>
            <a:r>
              <a:rPr lang="en-US" dirty="0" smtClean="0"/>
              <a:t>The measure according to which financial values are expressed or valuated</a:t>
            </a:r>
            <a:r>
              <a:rPr lang="el-GR" dirty="0" smtClean="0"/>
              <a:t>.</a:t>
            </a:r>
            <a:endParaRPr lang="el-G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3886200"/>
            <a:ext cx="6553200" cy="167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 chain of digital signatures.</a:t>
            </a:r>
            <a:endParaRPr lang="el-GR" b="1" dirty="0"/>
          </a:p>
        </p:txBody>
      </p:sp>
      <p:pic>
        <p:nvPicPr>
          <p:cNvPr id="8194" name="Picture 2" descr="http://blogs.independent.co.uk/wp-content/uploads/2011/07/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1524001" cy="152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bitcoinme.com/files/5513/0526/2891/bitcoin-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8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Currency </a:t>
            </a:r>
            <a:r>
              <a:rPr lang="el-GR" dirty="0" smtClean="0"/>
              <a:t>= </a:t>
            </a:r>
            <a:r>
              <a:rPr lang="en-US" dirty="0" smtClean="0"/>
              <a:t>Chain of digital signatures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coin1 </a:t>
            </a: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 sign</a:t>
            </a:r>
            <a:r>
              <a:rPr lang="en-US" sz="2400" baseline="-25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S</a:t>
            </a:r>
            <a:r>
              <a:rPr lang="en-US" sz="2400" baseline="-250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0</a:t>
            </a: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( H( coin0 || P1 ) )</a:t>
            </a:r>
          </a:p>
          <a:p>
            <a:pPr marL="0" indent="0">
              <a:buNone/>
            </a:pP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coin2  sign</a:t>
            </a:r>
            <a:r>
              <a:rPr lang="en-US" sz="2400" baseline="-25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S1</a:t>
            </a: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( H( coin1 || P2 ) )</a:t>
            </a:r>
          </a:p>
          <a:p>
            <a:pPr marL="0" indent="0">
              <a:buNone/>
            </a:pP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coin3  sign</a:t>
            </a:r>
            <a:r>
              <a:rPr lang="en-US" sz="2400" baseline="-250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S2</a:t>
            </a: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( H( coin2 || P3 ) )</a:t>
            </a:r>
          </a:p>
          <a:p>
            <a:pPr marL="0" indent="0">
              <a:buNone/>
            </a:pPr>
            <a:r>
              <a:rPr lang="en-US" sz="2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…</a:t>
            </a:r>
            <a:endParaRPr lang="el-GR" sz="2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pic>
        <p:nvPicPr>
          <p:cNvPr id="9220" name="Picture 4" descr="http://fc00.deviantart.net/fs51/f/2009/328/9/8/Shiny_Curve_Chain_cutout_by_1Dyslexi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3581400"/>
            <a:ext cx="11544300" cy="355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8192743" y="3124870"/>
            <a:ext cx="1600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Image ©1Dyslexia1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9612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63650"/>
            <a:ext cx="7770813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7919752" y="3124870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Image ©Satoshi </a:t>
            </a:r>
            <a:r>
              <a:rPr lang="en-US" sz="1400" dirty="0" err="1" smtClean="0"/>
              <a:t>Nakamoto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8790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spending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>
          <a:xfrm>
            <a:off x="1213779" y="2463037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18579" y="2082037"/>
            <a:ext cx="1143000" cy="5334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61579" y="18969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5709579" y="2920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3194979" y="3682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3804579" y="194052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Oval 10"/>
          <p:cNvSpPr/>
          <p:nvPr/>
        </p:nvSpPr>
        <p:spPr>
          <a:xfrm>
            <a:off x="7614579" y="191874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Oval 11"/>
          <p:cNvSpPr/>
          <p:nvPr/>
        </p:nvSpPr>
        <p:spPr>
          <a:xfrm>
            <a:off x="5023779" y="55110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Oval 12"/>
          <p:cNvSpPr/>
          <p:nvPr/>
        </p:nvSpPr>
        <p:spPr>
          <a:xfrm>
            <a:off x="7462179" y="33774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Oval 13"/>
          <p:cNvSpPr/>
          <p:nvPr/>
        </p:nvSpPr>
        <p:spPr>
          <a:xfrm>
            <a:off x="2509179" y="5968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5" name="Straight Arrow Connector 14"/>
          <p:cNvCxnSpPr>
            <a:stCxn id="4" idx="4"/>
          </p:cNvCxnSpPr>
          <p:nvPr/>
        </p:nvCxnSpPr>
        <p:spPr>
          <a:xfrm flipH="1">
            <a:off x="1257322" y="2767837"/>
            <a:ext cx="108857" cy="17526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8" idx="0"/>
          </p:cNvCxnSpPr>
          <p:nvPr/>
        </p:nvCxnSpPr>
        <p:spPr>
          <a:xfrm flipH="1">
            <a:off x="3347379" y="2245321"/>
            <a:ext cx="609600" cy="14369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0"/>
          </p:cNvCxnSpPr>
          <p:nvPr/>
        </p:nvCxnSpPr>
        <p:spPr>
          <a:xfrm flipH="1">
            <a:off x="5176179" y="3225037"/>
            <a:ext cx="685801" cy="2286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</p:cNvCxnSpPr>
          <p:nvPr/>
        </p:nvCxnSpPr>
        <p:spPr>
          <a:xfrm flipH="1">
            <a:off x="2813979" y="2178912"/>
            <a:ext cx="4845237" cy="37893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2"/>
          </p:cNvCxnSpPr>
          <p:nvPr/>
        </p:nvCxnSpPr>
        <p:spPr>
          <a:xfrm>
            <a:off x="2966380" y="2071149"/>
            <a:ext cx="838199" cy="2177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0"/>
          </p:cNvCxnSpPr>
          <p:nvPr/>
        </p:nvCxnSpPr>
        <p:spPr>
          <a:xfrm>
            <a:off x="1409722" y="4857112"/>
            <a:ext cx="1251857" cy="111112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2" idx="6"/>
          </p:cNvCxnSpPr>
          <p:nvPr/>
        </p:nvCxnSpPr>
        <p:spPr>
          <a:xfrm flipH="1">
            <a:off x="5328579" y="3637600"/>
            <a:ext cx="2178237" cy="202583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0"/>
          </p:cNvCxnSpPr>
          <p:nvPr/>
        </p:nvCxnSpPr>
        <p:spPr>
          <a:xfrm flipH="1">
            <a:off x="7614579" y="2245321"/>
            <a:ext cx="152400" cy="1132116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>
          <a:xfrm>
            <a:off x="4064742" y="2200684"/>
            <a:ext cx="1689474" cy="76419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1"/>
          </p:cNvCxnSpPr>
          <p:nvPr/>
        </p:nvCxnSpPr>
        <p:spPr>
          <a:xfrm>
            <a:off x="3499779" y="4051569"/>
            <a:ext cx="1568637" cy="150410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6722" y="44877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Nick</a:t>
            </a:r>
            <a:endParaRPr lang="el-GR" dirty="0"/>
          </a:p>
        </p:txBody>
      </p:sp>
      <p:sp>
        <p:nvSpPr>
          <p:cNvPr id="38" name="TextBox 37"/>
          <p:cNvSpPr txBox="1"/>
          <p:nvPr/>
        </p:nvSpPr>
        <p:spPr>
          <a:xfrm>
            <a:off x="622236" y="2138233"/>
            <a:ext cx="5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Eve</a:t>
            </a:r>
            <a:endParaRPr lang="el-GR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30329" y="1448487"/>
            <a:ext cx="6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</a:t>
            </a:r>
            <a:endParaRPr lang="el-GR" dirty="0"/>
          </a:p>
        </p:txBody>
      </p:sp>
      <p:sp>
        <p:nvSpPr>
          <p:cNvPr id="48" name="Oval 47"/>
          <p:cNvSpPr/>
          <p:nvPr/>
        </p:nvSpPr>
        <p:spPr>
          <a:xfrm>
            <a:off x="1104922" y="45200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518579" y="2049379"/>
            <a:ext cx="571500" cy="2993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104922" y="2920237"/>
            <a:ext cx="65336" cy="7173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726297">
            <a:off x="-52609" y="318711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</a:t>
            </a:r>
            <a:r>
              <a:rPr lang="el-GR" dirty="0" smtClean="0"/>
              <a:t> </a:t>
            </a:r>
            <a:r>
              <a:rPr lang="el-GR" dirty="0" smtClean="0"/>
              <a:t>12</a:t>
            </a:r>
            <a:r>
              <a:rPr lang="en-US" dirty="0" smtClean="0"/>
              <a:t>BTC</a:t>
            </a:r>
            <a:endParaRPr lang="el-GR" dirty="0"/>
          </a:p>
        </p:txBody>
      </p:sp>
      <p:sp>
        <p:nvSpPr>
          <p:cNvPr id="56" name="TextBox 55"/>
          <p:cNvSpPr txBox="1"/>
          <p:nvPr/>
        </p:nvSpPr>
        <p:spPr>
          <a:xfrm rot="20070764">
            <a:off x="717916" y="149164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</a:t>
            </a:r>
            <a:r>
              <a:rPr lang="en-US" b="1" dirty="0" smtClean="0">
                <a:solidFill>
                  <a:srgbClr val="FF0000"/>
                </a:solidFill>
              </a:rPr>
              <a:t>the same</a:t>
            </a:r>
            <a:r>
              <a:rPr lang="el-GR" b="1" dirty="0" smtClean="0">
                <a:solidFill>
                  <a:srgbClr val="FF0000"/>
                </a:solidFill>
              </a:rPr>
              <a:t> </a:t>
            </a:r>
            <a:r>
              <a:rPr lang="el-GR" dirty="0" smtClean="0"/>
              <a:t>12</a:t>
            </a:r>
            <a:r>
              <a:rPr lang="en-US" dirty="0" smtClean="0"/>
              <a:t>BTC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435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spending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599"/>
          </a:xfrm>
        </p:spPr>
        <p:txBody>
          <a:bodyPr/>
          <a:lstStyle/>
          <a:p>
            <a:r>
              <a:rPr lang="en-US" dirty="0" smtClean="0"/>
              <a:t>Undesired</a:t>
            </a:r>
            <a:endParaRPr lang="el-GR" dirty="0" smtClean="0"/>
          </a:p>
          <a:p>
            <a:r>
              <a:rPr lang="en-US" dirty="0" smtClean="0"/>
              <a:t>How can we avoid it?</a:t>
            </a:r>
            <a:endParaRPr lang="el-G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1999" y="2895600"/>
            <a:ext cx="7924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sz="2800" dirty="0" smtClean="0"/>
          </a:p>
          <a:p>
            <a:pPr algn="ctr"/>
            <a:r>
              <a:rPr lang="en-US" sz="2800" dirty="0" smtClean="0"/>
              <a:t>Valid transactions</a:t>
            </a:r>
            <a:endParaRPr lang="el-GR" sz="2800" dirty="0" smtClean="0"/>
          </a:p>
          <a:p>
            <a:pPr algn="ctr"/>
            <a:r>
              <a:rPr lang="en-US" sz="2800" dirty="0" smtClean="0"/>
              <a:t>=</a:t>
            </a:r>
            <a:endParaRPr lang="el-GR" sz="2800" dirty="0" smtClean="0"/>
          </a:p>
          <a:p>
            <a:pPr algn="ctr"/>
            <a:r>
              <a:rPr lang="en-US" sz="2800" dirty="0" smtClean="0"/>
              <a:t>Transactions that have </a:t>
            </a:r>
            <a:r>
              <a:rPr lang="en-US" sz="2800" b="1" dirty="0" smtClean="0"/>
              <a:t>not</a:t>
            </a:r>
            <a:r>
              <a:rPr lang="en-US" sz="2800" dirty="0"/>
              <a:t> </a:t>
            </a:r>
            <a:r>
              <a:rPr lang="en-US" sz="2800" dirty="0" smtClean="0"/>
              <a:t>been acted out</a:t>
            </a:r>
            <a:r>
              <a:rPr lang="el-GR" sz="2800" dirty="0" smtClean="0"/>
              <a:t> </a:t>
            </a:r>
            <a:r>
              <a:rPr lang="el-GR" sz="2800" dirty="0" smtClean="0"/>
              <a:t>&gt;= </a:t>
            </a:r>
            <a:r>
              <a:rPr lang="en-US" sz="2800" b="1" dirty="0" smtClean="0"/>
              <a:t>twice</a:t>
            </a:r>
            <a:r>
              <a:rPr lang="en-US" sz="2800" dirty="0" smtClean="0"/>
              <a:t>?</a:t>
            </a:r>
            <a:endParaRPr lang="el-GR" sz="2800" dirty="0" smtClean="0"/>
          </a:p>
          <a:p>
            <a:endParaRPr lang="el-G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25565" y="5660571"/>
            <a:ext cx="53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This would mean I can cancel a transaction I don’t like!</a:t>
            </a:r>
          </a:p>
        </p:txBody>
      </p:sp>
    </p:spTree>
    <p:extLst>
      <p:ext uri="{BB962C8B-B14F-4D97-AF65-F5344CB8AC3E}">
        <p14:creationId xmlns:p14="http://schemas.microsoft.com/office/powerpoint/2010/main" val="26558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Cancelling a transaction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Bob pays 1BTC to Alice for a cup of coffee</a:t>
            </a:r>
          </a:p>
          <a:p>
            <a:r>
              <a:rPr lang="en-US" dirty="0" smtClean="0"/>
              <a:t>Alice delivers the cup of coffee to Bob</a:t>
            </a:r>
          </a:p>
          <a:p>
            <a:r>
              <a:rPr lang="en-US" dirty="0" smtClean="0"/>
              <a:t>Bob pays the same 1BTC to Charlie</a:t>
            </a:r>
          </a:p>
          <a:p>
            <a:r>
              <a:rPr lang="en-US" dirty="0" smtClean="0"/>
              <a:t>Charlie rejects the transfer</a:t>
            </a:r>
          </a:p>
          <a:p>
            <a:r>
              <a:rPr lang="en-US" dirty="0" smtClean="0"/>
              <a:t>The network considers both transactions invalid</a:t>
            </a:r>
          </a:p>
          <a:p>
            <a:r>
              <a:rPr lang="en-US" dirty="0" smtClean="0"/>
              <a:t>Alice loses her money</a:t>
            </a:r>
          </a:p>
          <a:p>
            <a:r>
              <a:rPr lang="en-US" dirty="0" smtClean="0"/>
              <a:t>Bob loses his money too – but he doesn’t care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We need a better way to prevent double spending!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66553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3400" cy="1143000"/>
          </a:xfrm>
        </p:spPr>
        <p:txBody>
          <a:bodyPr/>
          <a:lstStyle/>
          <a:p>
            <a:pPr algn="l"/>
            <a:r>
              <a:rPr lang="en-US" dirty="0" smtClean="0"/>
              <a:t>History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4"/>
            <a:ext cx="8458200" cy="4635500"/>
          </a:xfrm>
        </p:spPr>
        <p:txBody>
          <a:bodyPr>
            <a:normAutofit/>
          </a:bodyPr>
          <a:lstStyle/>
          <a:p>
            <a:r>
              <a:rPr lang="en-US" b="1" dirty="0" smtClean="0"/>
              <a:t>Wei Dai</a:t>
            </a:r>
            <a:r>
              <a:rPr lang="en-US" dirty="0" smtClean="0"/>
              <a:t>, 1998: “</a:t>
            </a:r>
            <a:r>
              <a:rPr lang="en-US" dirty="0" err="1" smtClean="0">
                <a:hlinkClick r:id="rId3"/>
              </a:rPr>
              <a:t>Bmoney</a:t>
            </a:r>
            <a:r>
              <a:rPr lang="en-US" dirty="0" smtClean="0"/>
              <a:t>” (</a:t>
            </a:r>
            <a:r>
              <a:rPr lang="en-US" dirty="0" err="1" smtClean="0"/>
              <a:t>cypherpunks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Satoshi </a:t>
            </a:r>
            <a:r>
              <a:rPr lang="en-US" b="1" dirty="0" err="1" smtClean="0"/>
              <a:t>Nakamoto</a:t>
            </a:r>
            <a:r>
              <a:rPr lang="en-US" dirty="0" smtClean="0"/>
              <a:t>, 2009: ”</a:t>
            </a:r>
            <a:r>
              <a:rPr lang="en-US" u="sng" dirty="0" err="1" smtClean="0">
                <a:hlinkClick r:id="rId4"/>
              </a:rPr>
              <a:t>Bitcoin</a:t>
            </a:r>
            <a:r>
              <a:rPr lang="en-US" u="sng" dirty="0">
                <a:hlinkClick r:id="rId4"/>
              </a:rPr>
              <a:t>: A Peer-to-Peer Electronic Cash </a:t>
            </a:r>
            <a:r>
              <a:rPr lang="en-US" u="sng" dirty="0" smtClean="0">
                <a:hlinkClick r:id="rId4"/>
              </a:rPr>
              <a:t>System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2009: </a:t>
            </a:r>
            <a:r>
              <a:rPr lang="en-US" dirty="0" err="1" smtClean="0"/>
              <a:t>bitcoind</a:t>
            </a:r>
            <a:r>
              <a:rPr lang="en-US" dirty="0" smtClean="0"/>
              <a:t> </a:t>
            </a:r>
            <a:r>
              <a:rPr lang="en-US" b="1" dirty="0" smtClean="0"/>
              <a:t>open source</a:t>
            </a:r>
            <a:r>
              <a:rPr lang="en-US" dirty="0" smtClean="0"/>
              <a:t> </a:t>
            </a:r>
            <a:r>
              <a:rPr lang="en-US" dirty="0" smtClean="0"/>
              <a:t>in</a:t>
            </a:r>
            <a:r>
              <a:rPr lang="el-GR" dirty="0" smtClean="0"/>
              <a:t> </a:t>
            </a:r>
            <a:r>
              <a:rPr lang="en-US" dirty="0" smtClean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6065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arrow of time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Valid </a:t>
            </a:r>
            <a:r>
              <a:rPr lang="en-US" dirty="0" smtClean="0"/>
              <a:t>is the </a:t>
            </a:r>
            <a:r>
              <a:rPr lang="en-US" b="1" dirty="0" smtClean="0"/>
              <a:t>first </a:t>
            </a:r>
            <a:r>
              <a:rPr lang="en-US" dirty="0" smtClean="0"/>
              <a:t>transaction in the chain</a:t>
            </a:r>
            <a:endParaRPr lang="en-US" dirty="0" smtClean="0"/>
          </a:p>
          <a:p>
            <a:r>
              <a:rPr lang="en-US" b="1" dirty="0" smtClean="0"/>
              <a:t>Later</a:t>
            </a:r>
            <a:r>
              <a:rPr lang="en-US" dirty="0" smtClean="0"/>
              <a:t> </a:t>
            </a:r>
            <a:r>
              <a:rPr lang="en-US" dirty="0" smtClean="0"/>
              <a:t>transactions are </a:t>
            </a:r>
            <a:r>
              <a:rPr lang="en-US" b="1" dirty="0" smtClean="0"/>
              <a:t>invalid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26969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arrow of time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</a:t>
            </a:r>
            <a:r>
              <a:rPr lang="en-US" dirty="0" smtClean="0"/>
              <a:t> did a transaction take place?</a:t>
            </a:r>
            <a:endParaRPr lang="el-GR" dirty="0" smtClean="0"/>
          </a:p>
          <a:p>
            <a:r>
              <a:rPr lang="en-US" dirty="0" smtClean="0"/>
              <a:t>I cannot trust a signature</a:t>
            </a:r>
            <a:endParaRPr lang="el-GR" dirty="0" smtClean="0"/>
          </a:p>
          <a:p>
            <a:r>
              <a:rPr lang="en-US" dirty="0" smtClean="0"/>
              <a:t>The date may be forged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36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Recent transactions are accumulated into a</a:t>
            </a:r>
            <a:r>
              <a:rPr lang="el-GR" dirty="0" smtClean="0"/>
              <a:t> </a:t>
            </a:r>
            <a:r>
              <a:rPr lang="en-US" b="1" dirty="0" smtClean="0"/>
              <a:t>block</a:t>
            </a:r>
            <a:endParaRPr lang="el-GR" b="1" dirty="0" smtClean="0"/>
          </a:p>
          <a:p>
            <a:r>
              <a:rPr lang="en-US" dirty="0" smtClean="0"/>
              <a:t>Calculate</a:t>
            </a:r>
            <a:r>
              <a:rPr lang="el-GR" dirty="0" smtClean="0"/>
              <a:t> </a:t>
            </a:r>
            <a:r>
              <a:rPr lang="en-US" b="1" dirty="0" smtClean="0"/>
              <a:t>the hash </a:t>
            </a:r>
            <a:r>
              <a:rPr lang="en-US" dirty="0" smtClean="0"/>
              <a:t>of each</a:t>
            </a:r>
            <a:r>
              <a:rPr lang="el-GR" dirty="0" smtClean="0"/>
              <a:t>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Every </a:t>
            </a:r>
            <a:r>
              <a:rPr lang="en-US" dirty="0" smtClean="0"/>
              <a:t>new </a:t>
            </a:r>
            <a:r>
              <a:rPr lang="en-US" dirty="0" smtClean="0"/>
              <a:t>block includes the </a:t>
            </a:r>
            <a:r>
              <a:rPr lang="en-US" b="1" dirty="0" smtClean="0"/>
              <a:t>hash </a:t>
            </a:r>
            <a:r>
              <a:rPr lang="en-US" dirty="0" smtClean="0"/>
              <a:t>of its previous block</a:t>
            </a:r>
            <a:endParaRPr lang="el-GR" dirty="0" smtClean="0"/>
          </a:p>
          <a:p>
            <a:r>
              <a:rPr lang="en-US" dirty="0" smtClean="0"/>
              <a:t>Every block is published</a:t>
            </a:r>
            <a:endParaRPr lang="en-US" dirty="0" smtClean="0"/>
          </a:p>
          <a:p>
            <a:r>
              <a:rPr lang="en-US" dirty="0" smtClean="0"/>
              <a:t>Every next block is in the </a:t>
            </a:r>
            <a:r>
              <a:rPr lang="en-US" b="1" dirty="0" smtClean="0"/>
              <a:t>future </a:t>
            </a:r>
            <a:r>
              <a:rPr lang="en-US" dirty="0" smtClean="0"/>
              <a:t>with respect to its previous block</a:t>
            </a:r>
            <a:endParaRPr lang="el-GR" dirty="0" smtClean="0"/>
          </a:p>
          <a:p>
            <a:pPr lvl="1"/>
            <a:r>
              <a:rPr lang="en-US" dirty="0" smtClean="0"/>
              <a:t>Otherwise </a:t>
            </a:r>
            <a:r>
              <a:rPr lang="en-US" b="1" dirty="0" smtClean="0"/>
              <a:t>it could not have known </a:t>
            </a:r>
            <a:r>
              <a:rPr lang="en-US" dirty="0" smtClean="0"/>
              <a:t>its hash</a:t>
            </a:r>
            <a:endParaRPr lang="en-US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955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045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7919752" y="3124870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Image ©Satoshi </a:t>
            </a:r>
            <a:r>
              <a:rPr lang="en-US" sz="1400" dirty="0" err="1" smtClean="0"/>
              <a:t>Nakamoto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8441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cannot just publish</a:t>
            </a:r>
            <a:r>
              <a:rPr lang="el-GR" dirty="0" smtClean="0"/>
              <a:t>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We’d need a trusted party</a:t>
            </a:r>
            <a:endParaRPr lang="el-GR" dirty="0" smtClean="0"/>
          </a:p>
          <a:p>
            <a:r>
              <a:rPr lang="en-US" dirty="0" smtClean="0"/>
              <a:t>Blocks are calculated at the node level and broadcasted</a:t>
            </a:r>
            <a:endParaRPr lang="en-US" dirty="0" smtClean="0"/>
          </a:p>
          <a:p>
            <a:r>
              <a:rPr lang="en-US" dirty="0" smtClean="0"/>
              <a:t>We introduce an </a:t>
            </a:r>
            <a:r>
              <a:rPr lang="en-US" b="1" dirty="0" smtClean="0"/>
              <a:t>artificial difficulty</a:t>
            </a:r>
            <a:r>
              <a:rPr lang="en-US" dirty="0" smtClean="0"/>
              <a:t> to block generation</a:t>
            </a:r>
          </a:p>
          <a:p>
            <a:r>
              <a:rPr lang="en-US" dirty="0" smtClean="0"/>
              <a:t>It’s </a:t>
            </a:r>
            <a:r>
              <a:rPr lang="en-US" b="1" dirty="0" smtClean="0"/>
              <a:t>hard </a:t>
            </a:r>
            <a:r>
              <a:rPr lang="en-US" dirty="0" smtClean="0"/>
              <a:t>to generate a block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8772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647950"/>
            <a:ext cx="6526213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7919752" y="3124870"/>
            <a:ext cx="21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Image ©Satoshi </a:t>
            </a:r>
            <a:r>
              <a:rPr lang="en-US" sz="1400" dirty="0" err="1" smtClean="0"/>
              <a:t>Nakamoto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5521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nonce 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 000000</a:t>
            </a:r>
          </a:p>
          <a:p>
            <a:pPr marL="0" indent="0">
              <a:buNone/>
            </a:pP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while H( block || nonce ) </a:t>
            </a:r>
            <a:r>
              <a:rPr lang="el-GR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≠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“000000”:</a:t>
            </a:r>
          </a:p>
          <a:p>
            <a:pPr marL="0" indent="0">
              <a:buNone/>
            </a:pPr>
            <a:r>
              <a:rPr lang="en-US" sz="28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   nonce  nonce + 1</a:t>
            </a:r>
          </a:p>
          <a:p>
            <a:pPr marL="0" indent="0">
              <a:buNone/>
            </a:pPr>
            <a:endParaRPr lang="en-US" sz="2800" dirty="0">
              <a:latin typeface="DejaVu Sans Mono" pitchFamily="49" charset="0"/>
              <a:ea typeface="DejaVu Sans Mono" pitchFamily="49" charset="0"/>
              <a:cs typeface="DejaVu Sans Mono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sym typeface="Wingdings" pitchFamily="2" charset="2"/>
              </a:rPr>
              <a:t>broadcast( block )</a:t>
            </a:r>
          </a:p>
        </p:txBody>
      </p:sp>
    </p:spTree>
    <p:extLst>
      <p:ext uri="{BB962C8B-B14F-4D97-AF65-F5344CB8AC3E}">
        <p14:creationId xmlns:p14="http://schemas.microsoft.com/office/powerpoint/2010/main" val="19796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1143000"/>
          </a:xfrm>
        </p:spPr>
        <p:txBody>
          <a:bodyPr/>
          <a:lstStyle/>
          <a:p>
            <a:r>
              <a:rPr lang="en-US" dirty="0" smtClean="0"/>
              <a:t>Proof of 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Each</a:t>
            </a:r>
            <a:r>
              <a:rPr lang="el-GR" dirty="0" smtClean="0"/>
              <a:t> </a:t>
            </a:r>
            <a:r>
              <a:rPr lang="en-US" dirty="0" smtClean="0"/>
              <a:t>block </a:t>
            </a:r>
            <a:r>
              <a:rPr lang="en-US" b="1" dirty="0" smtClean="0"/>
              <a:t>validates</a:t>
            </a:r>
            <a:r>
              <a:rPr lang="el-GR" dirty="0" smtClean="0"/>
              <a:t> </a:t>
            </a:r>
            <a:r>
              <a:rPr lang="en-US" dirty="0" smtClean="0"/>
              <a:t>the transactions it includes</a:t>
            </a:r>
            <a:endParaRPr lang="el-GR" dirty="0" smtClean="0"/>
          </a:p>
          <a:p>
            <a:r>
              <a:rPr lang="en-US" dirty="0" smtClean="0"/>
              <a:t>A block chain is generated</a:t>
            </a:r>
            <a:endParaRPr lang="en-US" dirty="0" smtClean="0"/>
          </a:p>
          <a:p>
            <a:r>
              <a:rPr lang="en-US" dirty="0" smtClean="0"/>
              <a:t>Every valid</a:t>
            </a:r>
            <a:r>
              <a:rPr lang="el-GR" dirty="0" smtClean="0"/>
              <a:t> </a:t>
            </a:r>
            <a:r>
              <a:rPr lang="en-US" dirty="0" smtClean="0"/>
              <a:t>block inherits from genesis</a:t>
            </a:r>
            <a:endParaRPr lang="en-US" dirty="0" smtClean="0"/>
          </a:p>
        </p:txBody>
      </p:sp>
      <p:pic>
        <p:nvPicPr>
          <p:cNvPr id="14338" name="Picture 2" descr="https://en.bitcoin.it/w/images/en/d/df/Blockch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7454" y="2614746"/>
            <a:ext cx="1718735" cy="4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" idx="3"/>
          </p:cNvCxnSpPr>
          <p:nvPr/>
        </p:nvCxnSpPr>
        <p:spPr>
          <a:xfrm flipV="1">
            <a:off x="1570081" y="4648200"/>
            <a:ext cx="563518" cy="1385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5800" y="4463534"/>
            <a:ext cx="884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genesis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(2009)</a:t>
            </a:r>
            <a:endParaRPr lang="el-GR" b="1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710930" y="4647597"/>
            <a:ext cx="538956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9886" y="44312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today</a:t>
            </a:r>
            <a:endParaRPr lang="el-GR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265678" y="3124870"/>
            <a:ext cx="1454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Image ©</a:t>
            </a:r>
            <a:r>
              <a:rPr lang="en-US" sz="1400" dirty="0" err="1" smtClean="0"/>
              <a:t>theymos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8017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nodes try to generate the block</a:t>
            </a:r>
            <a:endParaRPr lang="el-GR" dirty="0" smtClean="0"/>
          </a:p>
          <a:p>
            <a:r>
              <a:rPr lang="en-US" dirty="0" smtClean="0"/>
              <a:t>The first node to do so publishes</a:t>
            </a:r>
            <a:endParaRPr lang="el-GR" dirty="0" smtClean="0"/>
          </a:p>
          <a:p>
            <a:r>
              <a:rPr lang="en-US" dirty="0" smtClean="0"/>
              <a:t>The next block continues from there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205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validation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transaction is </a:t>
            </a:r>
            <a:r>
              <a:rPr lang="en-US" b="1" dirty="0" smtClean="0"/>
              <a:t>validated </a:t>
            </a:r>
            <a:r>
              <a:rPr lang="en-US" dirty="0" smtClean="0"/>
              <a:t>when included in the next block</a:t>
            </a:r>
            <a:endParaRPr lang="en-US" dirty="0" smtClean="0"/>
          </a:p>
          <a:p>
            <a:r>
              <a:rPr lang="en-US" dirty="0" smtClean="0"/>
              <a:t>It becomes </a:t>
            </a:r>
            <a:r>
              <a:rPr lang="en-US" b="1" dirty="0" smtClean="0"/>
              <a:t>exponentially difficult </a:t>
            </a:r>
            <a:r>
              <a:rPr lang="en-US" dirty="0" smtClean="0"/>
              <a:t>to construct fraudulent blocks as time passes</a:t>
            </a:r>
            <a:endParaRPr lang="el-GR" dirty="0" smtClean="0"/>
          </a:p>
          <a:p>
            <a:r>
              <a:rPr lang="en-US" dirty="0" smtClean="0"/>
              <a:t>Every next block </a:t>
            </a:r>
            <a:r>
              <a:rPr lang="en-US" b="1" dirty="0" smtClean="0"/>
              <a:t>secures</a:t>
            </a:r>
            <a:r>
              <a:rPr lang="en-US" dirty="0" smtClean="0"/>
              <a:t> all previous blocks</a:t>
            </a:r>
            <a:endParaRPr lang="en-US" dirty="0" smtClean="0"/>
          </a:p>
          <a:p>
            <a:r>
              <a:rPr lang="en-US" dirty="0" smtClean="0"/>
              <a:t>A transaction change incurs a change in all the next blocks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255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/>
              <a:t>Online </a:t>
            </a:r>
            <a:r>
              <a:rPr lang="en-US" dirty="0" smtClean="0"/>
              <a:t>payments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 trusted authority is required</a:t>
            </a:r>
            <a:endParaRPr lang="el-GR" dirty="0" smtClean="0"/>
          </a:p>
          <a:p>
            <a:r>
              <a:rPr lang="en-US" dirty="0" smtClean="0"/>
              <a:t>Payments with</a:t>
            </a:r>
            <a:r>
              <a:rPr lang="el-GR" dirty="0" smtClean="0"/>
              <a:t> </a:t>
            </a:r>
            <a:r>
              <a:rPr lang="en-US" b="1" dirty="0" smtClean="0"/>
              <a:t>credit cards</a:t>
            </a:r>
            <a:endParaRPr lang="en-US" b="1" dirty="0" smtClean="0"/>
          </a:p>
          <a:p>
            <a:r>
              <a:rPr lang="en-US" b="1" dirty="0" err="1" smtClean="0"/>
              <a:t>e.g</a:t>
            </a:r>
            <a:r>
              <a:rPr lang="el-GR" b="1" dirty="0" smtClean="0"/>
              <a:t>. </a:t>
            </a:r>
            <a:r>
              <a:rPr lang="en-US" b="1" dirty="0" smtClean="0"/>
              <a:t>Visa, MasterCard</a:t>
            </a:r>
            <a:endParaRPr lang="el-GR" b="1" dirty="0" smtClean="0"/>
          </a:p>
          <a:p>
            <a:r>
              <a:rPr lang="en-US" dirty="0" smtClean="0"/>
              <a:t>Or services such as</a:t>
            </a:r>
            <a:r>
              <a:rPr lang="el-GR" dirty="0" smtClean="0"/>
              <a:t> </a:t>
            </a:r>
            <a:r>
              <a:rPr lang="en-US" b="1" dirty="0" smtClean="0"/>
              <a:t>PayPal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anonymity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Cost </a:t>
            </a:r>
            <a:r>
              <a:rPr lang="en-US" dirty="0" smtClean="0"/>
              <a:t>for the services</a:t>
            </a:r>
            <a:endParaRPr lang="el-GR" dirty="0" smtClean="0"/>
          </a:p>
          <a:p>
            <a:r>
              <a:rPr lang="en-US" dirty="0" smtClean="0"/>
              <a:t>Inability for small amounts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6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validation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adversary would need the majority of the network CPU to alter the chain</a:t>
            </a:r>
          </a:p>
          <a:p>
            <a:r>
              <a:rPr lang="en-US" dirty="0" smtClean="0"/>
              <a:t>Altering becomes </a:t>
            </a:r>
            <a:r>
              <a:rPr lang="en-US" b="1" dirty="0" smtClean="0"/>
              <a:t>exponentially </a:t>
            </a:r>
            <a:r>
              <a:rPr lang="en-US" dirty="0" smtClean="0"/>
              <a:t>harder as a transaction becomes validated by more and more blocks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84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1143000"/>
          </a:xfrm>
        </p:spPr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mining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dirty="0" smtClean="0"/>
              <a:t>Block generation </a:t>
            </a:r>
            <a:r>
              <a:rPr lang="el-GR" dirty="0" smtClean="0"/>
              <a:t>= </a:t>
            </a:r>
            <a:r>
              <a:rPr lang="en-US" dirty="0" err="1" smtClean="0"/>
              <a:t>bitcoin</a:t>
            </a:r>
            <a:r>
              <a:rPr lang="el-GR" dirty="0" smtClean="0"/>
              <a:t> </a:t>
            </a:r>
            <a:r>
              <a:rPr lang="en-US" dirty="0" smtClean="0"/>
              <a:t>earnings for the lucky CPU</a:t>
            </a:r>
            <a:endParaRPr lang="en-US" dirty="0" smtClean="0"/>
          </a:p>
          <a:p>
            <a:r>
              <a:rPr lang="en-US" dirty="0" smtClean="0"/>
              <a:t>Controlled, mathematically </a:t>
            </a:r>
            <a:r>
              <a:rPr lang="en-US" smtClean="0"/>
              <a:t>predictable inflation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ile:Total bitcoins over 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799"/>
            <a:ext cx="7848600" cy="63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8265678" y="3124870"/>
            <a:ext cx="1454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Image ©</a:t>
            </a:r>
            <a:r>
              <a:rPr lang="en-US" sz="1400" dirty="0" err="1" smtClean="0"/>
              <a:t>theymos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6371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l-GR" dirty="0" smtClean="0"/>
          </a:p>
          <a:p>
            <a:pPr lvl="1"/>
            <a:r>
              <a:rPr lang="en-US" dirty="0" smtClean="0"/>
              <a:t>Based on</a:t>
            </a:r>
            <a:r>
              <a:rPr lang="el-GR" dirty="0" smtClean="0"/>
              <a:t> </a:t>
            </a:r>
            <a:r>
              <a:rPr lang="en-US" dirty="0" err="1" smtClean="0"/>
              <a:t>Elgamal</a:t>
            </a:r>
            <a:r>
              <a:rPr lang="en-US" dirty="0" smtClean="0"/>
              <a:t> (DSA)</a:t>
            </a:r>
          </a:p>
          <a:p>
            <a:pPr lvl="1"/>
            <a:r>
              <a:rPr lang="en-US" dirty="0" smtClean="0"/>
              <a:t>Using elliptic curves</a:t>
            </a:r>
            <a:endParaRPr lang="en-US" dirty="0" smtClean="0"/>
          </a:p>
          <a:p>
            <a:r>
              <a:rPr lang="en-US" dirty="0" smtClean="0"/>
              <a:t>Hash function</a:t>
            </a:r>
          </a:p>
          <a:p>
            <a:pPr lvl="1"/>
            <a:r>
              <a:rPr lang="en-US" dirty="0" smtClean="0"/>
              <a:t>SHA256( SHA256( _ ) )</a:t>
            </a:r>
          </a:p>
          <a:p>
            <a:r>
              <a:rPr lang="en-US" dirty="0" smtClean="0"/>
              <a:t>Work function</a:t>
            </a:r>
            <a:endParaRPr lang="el-GR" dirty="0" smtClean="0"/>
          </a:p>
          <a:p>
            <a:pPr lvl="1"/>
            <a:r>
              <a:rPr lang="en-US" dirty="0" smtClean="0"/>
              <a:t>SHA256( _ 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65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today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25 March </a:t>
            </a:r>
            <a:r>
              <a:rPr lang="el-GR" dirty="0" smtClean="0"/>
              <a:t>2012</a:t>
            </a:r>
            <a:r>
              <a:rPr lang="en-US" dirty="0" smtClean="0"/>
              <a:t>:</a:t>
            </a:r>
          </a:p>
          <a:p>
            <a:r>
              <a:rPr lang="en-US" dirty="0" smtClean="0"/>
              <a:t>172,000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1BTC = </a:t>
            </a:r>
            <a:r>
              <a:rPr lang="en-US" dirty="0" smtClean="0"/>
              <a:t>3.40</a:t>
            </a:r>
            <a:r>
              <a:rPr lang="el-GR" dirty="0" smtClean="0"/>
              <a:t>€</a:t>
            </a:r>
            <a:endParaRPr lang="en-US" dirty="0"/>
          </a:p>
          <a:p>
            <a:r>
              <a:rPr lang="el-GR" dirty="0" smtClean="0"/>
              <a:t>8</a:t>
            </a:r>
            <a:r>
              <a:rPr lang="en-US" dirty="0" smtClean="0"/>
              <a:t>,</a:t>
            </a:r>
            <a:r>
              <a:rPr lang="el-GR" dirty="0" smtClean="0"/>
              <a:t>642</a:t>
            </a:r>
            <a:r>
              <a:rPr lang="en-US" dirty="0" smtClean="0"/>
              <a:t>,</a:t>
            </a:r>
            <a:r>
              <a:rPr lang="el-GR" dirty="0" smtClean="0"/>
              <a:t>700 </a:t>
            </a:r>
            <a:r>
              <a:rPr lang="en-US" dirty="0" smtClean="0"/>
              <a:t>BTC in circulation</a:t>
            </a:r>
            <a:endParaRPr lang="en-US" dirty="0" smtClean="0"/>
          </a:p>
          <a:p>
            <a:r>
              <a:rPr lang="en-US" b="1" dirty="0" smtClean="0"/>
              <a:t>~</a:t>
            </a:r>
            <a:r>
              <a:rPr lang="en-US" b="1" dirty="0" smtClean="0"/>
              <a:t>29,000,000</a:t>
            </a:r>
            <a:r>
              <a:rPr lang="el-GR" b="1" dirty="0" smtClean="0"/>
              <a:t>€ </a:t>
            </a:r>
            <a:r>
              <a:rPr lang="en-US" b="1" dirty="0" smtClean="0"/>
              <a:t>in value</a:t>
            </a:r>
            <a:endParaRPr lang="en-US" b="1" dirty="0" smtClean="0"/>
          </a:p>
          <a:p>
            <a:r>
              <a:rPr lang="en-US" dirty="0" smtClean="0"/>
              <a:t>Network hashing frequency: </a:t>
            </a:r>
            <a:r>
              <a:rPr lang="en-US" dirty="0" smtClean="0"/>
              <a:t>&gt; </a:t>
            </a:r>
            <a:r>
              <a:rPr lang="en-US" dirty="0" smtClean="0"/>
              <a:t>10THz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70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vinodnarayan.com/wp-content/uploads/2011/09/Co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02138"/>
            <a:ext cx="10210800" cy="765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609600" y="6019800"/>
            <a:ext cx="10972800" cy="12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-457200" y="2626863"/>
            <a:ext cx="9982200" cy="1219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" y="25908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r>
              <a:rPr lang="el-G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l-G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0909" y="6088519"/>
            <a:ext cx="192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bitcoin.org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Twitter: @</a:t>
            </a:r>
            <a:r>
              <a:rPr lang="en-US" dirty="0" err="1" smtClean="0">
                <a:solidFill>
                  <a:schemeClr val="bg1"/>
                </a:solidFill>
              </a:rPr>
              <a:t>dionyziz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026" name="Picture 2" descr="Lic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6404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6088520"/>
            <a:ext cx="3329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These slides are: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CreativeCommons</a:t>
            </a:r>
            <a:r>
              <a:rPr lang="en-US" dirty="0" smtClean="0">
                <a:solidFill>
                  <a:schemeClr val="bg1"/>
                </a:solidFill>
              </a:rPr>
              <a:t> 3.0 Attribution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use </a:t>
            </a:r>
            <a:r>
              <a:rPr lang="en-US" b="1" dirty="0" smtClean="0"/>
              <a:t>gold </a:t>
            </a:r>
            <a:r>
              <a:rPr lang="en-US" dirty="0" smtClean="0"/>
              <a:t>–</a:t>
            </a:r>
            <a:r>
              <a:rPr lang="el-GR" dirty="0" smtClean="0"/>
              <a:t> </a:t>
            </a:r>
            <a:r>
              <a:rPr lang="en-US" dirty="0" smtClean="0"/>
              <a:t>objective value</a:t>
            </a:r>
            <a:endParaRPr lang="el-GR" dirty="0" smtClean="0"/>
          </a:p>
          <a:p>
            <a:r>
              <a:rPr lang="en-US" dirty="0" smtClean="0"/>
              <a:t>Hard to use</a:t>
            </a:r>
            <a:endParaRPr lang="el-GR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Slow</a:t>
            </a:r>
            <a:endParaRPr lang="el-GR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Inconvenient</a:t>
            </a:r>
            <a:endParaRPr lang="en-US" dirty="0" smtClean="0"/>
          </a:p>
          <a:p>
            <a:r>
              <a:rPr lang="en-US" dirty="0" smtClean="0"/>
              <a:t>Dangerous</a:t>
            </a:r>
            <a:endParaRPr lang="el-GR" dirty="0"/>
          </a:p>
        </p:txBody>
      </p:sp>
      <p:pic>
        <p:nvPicPr>
          <p:cNvPr id="11266" name="Picture 2" descr="http://www.trengovestudios.com/images/goldba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029200"/>
            <a:ext cx="2141537" cy="15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r>
              <a:rPr lang="en-US" b="1" dirty="0" smtClean="0"/>
              <a:t>People dislike central control</a:t>
            </a:r>
          </a:p>
          <a:p>
            <a:r>
              <a:rPr lang="el-GR" b="1" dirty="0" smtClean="0"/>
              <a:t>€</a:t>
            </a:r>
            <a:r>
              <a:rPr lang="el-GR" dirty="0" smtClean="0"/>
              <a:t> </a:t>
            </a:r>
            <a:r>
              <a:rPr lang="en-US" dirty="0" smtClean="0"/>
              <a:t>and </a:t>
            </a:r>
            <a:r>
              <a:rPr lang="el-GR" b="1" dirty="0" smtClean="0"/>
              <a:t>$</a:t>
            </a:r>
            <a:r>
              <a:rPr lang="el-GR" dirty="0" smtClean="0"/>
              <a:t> </a:t>
            </a:r>
            <a:r>
              <a:rPr lang="en-US" dirty="0" smtClean="0"/>
              <a:t>are </a:t>
            </a:r>
            <a:r>
              <a:rPr lang="en-US" b="1" dirty="0" smtClean="0"/>
              <a:t>centrally controlled</a:t>
            </a:r>
            <a:endParaRPr lang="en-US" b="1" dirty="0" smtClean="0"/>
          </a:p>
          <a:p>
            <a:r>
              <a:rPr lang="en-US" dirty="0" smtClean="0"/>
              <a:t>Government control of the economy may be undesired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Centrally controlled inflation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Many people do not trust their government for managing the economy.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1796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digital currency </a:t>
            </a:r>
            <a:r>
              <a:rPr lang="en-US" b="1" dirty="0" err="1" smtClean="0"/>
              <a:t>bitcoin</a:t>
            </a:r>
            <a:endParaRPr lang="el-GR" b="1" dirty="0" smtClean="0"/>
          </a:p>
          <a:p>
            <a:r>
              <a:rPr lang="en-US" b="1" dirty="0" smtClean="0"/>
              <a:t>Peer-to-peer</a:t>
            </a:r>
            <a:r>
              <a:rPr lang="en-US" dirty="0" smtClean="0"/>
              <a:t> </a:t>
            </a:r>
            <a:r>
              <a:rPr lang="en-US" dirty="0" smtClean="0"/>
              <a:t>network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41660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Fast</a:t>
            </a:r>
            <a:r>
              <a:rPr lang="en-US" dirty="0" smtClean="0"/>
              <a:t> payments</a:t>
            </a:r>
            <a:r>
              <a:rPr lang="el-GR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&lt; </a:t>
            </a:r>
            <a:r>
              <a:rPr lang="el-GR" dirty="0" smtClean="0"/>
              <a:t>10’)</a:t>
            </a:r>
          </a:p>
          <a:p>
            <a:r>
              <a:rPr lang="en-US" b="1" dirty="0" smtClean="0"/>
              <a:t>No </a:t>
            </a:r>
            <a:r>
              <a:rPr lang="en-US" dirty="0" smtClean="0"/>
              <a:t>central authority</a:t>
            </a:r>
            <a:endParaRPr lang="el-GR" dirty="0" smtClean="0"/>
          </a:p>
          <a:p>
            <a:r>
              <a:rPr lang="en-US" b="1" dirty="0" smtClean="0"/>
              <a:t>Free market </a:t>
            </a:r>
            <a:r>
              <a:rPr lang="en-US" dirty="0" smtClean="0"/>
              <a:t>exchange rates</a:t>
            </a:r>
            <a:endParaRPr lang="el-GR" dirty="0" smtClean="0"/>
          </a:p>
          <a:p>
            <a:r>
              <a:rPr lang="en-US" b="1" dirty="0" smtClean="0"/>
              <a:t>Secure </a:t>
            </a:r>
            <a:r>
              <a:rPr lang="en-US" dirty="0" smtClean="0"/>
              <a:t>transactions</a:t>
            </a:r>
            <a:endParaRPr lang="en-US" dirty="0" smtClean="0"/>
          </a:p>
          <a:p>
            <a:r>
              <a:rPr lang="en-US" b="1" dirty="0" smtClean="0"/>
              <a:t>Anonymity</a:t>
            </a:r>
            <a:endParaRPr lang="el-GR" b="1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62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Disadvantages?</a:t>
            </a:r>
            <a:br>
              <a:rPr lang="en-US" dirty="0" smtClean="0"/>
            </a:br>
            <a:r>
              <a:rPr lang="en-US" dirty="0" smtClean="0"/>
              <a:t>From a government perspective…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People are going to use </a:t>
            </a:r>
            <a:r>
              <a:rPr lang="en-US" b="1" dirty="0" err="1" smtClean="0"/>
              <a:t>bitcoin</a:t>
            </a:r>
            <a:r>
              <a:rPr lang="en-US" dirty="0" smtClean="0"/>
              <a:t> anyway</a:t>
            </a:r>
          </a:p>
          <a:p>
            <a:pPr lvl="1"/>
            <a:r>
              <a:rPr lang="en-US" dirty="0" smtClean="0"/>
              <a:t>Because 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/>
              <a:t>is a fundamentally </a:t>
            </a:r>
            <a:r>
              <a:rPr lang="en-US" b="1" dirty="0"/>
              <a:t>good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Its technology makes it hard to illegalize</a:t>
            </a:r>
          </a:p>
          <a:p>
            <a:r>
              <a:rPr lang="en-US" dirty="0" smtClean="0"/>
              <a:t>It’s hard to track</a:t>
            </a:r>
          </a:p>
          <a:p>
            <a:pPr lvl="1"/>
            <a:r>
              <a:rPr lang="en-US" dirty="0" smtClean="0"/>
              <a:t>People don’t want to be tracked by the government</a:t>
            </a:r>
          </a:p>
          <a:p>
            <a:r>
              <a:rPr lang="en-US" dirty="0" smtClean="0"/>
              <a:t>But bad things can happen</a:t>
            </a:r>
          </a:p>
          <a:p>
            <a:pPr lvl="1"/>
            <a:r>
              <a:rPr lang="en-US" dirty="0" smtClean="0"/>
              <a:t>Fraud</a:t>
            </a:r>
          </a:p>
          <a:p>
            <a:pPr lvl="1"/>
            <a:r>
              <a:rPr lang="en-US" dirty="0" smtClean="0"/>
              <a:t>Money laundering</a:t>
            </a:r>
          </a:p>
          <a:p>
            <a:r>
              <a:rPr lang="en-US" dirty="0" smtClean="0"/>
              <a:t>How can a government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nsure safety and security?</a:t>
            </a:r>
          </a:p>
          <a:p>
            <a:pPr lvl="1"/>
            <a:r>
              <a:rPr lang="en-US" dirty="0" smtClean="0"/>
              <a:t>Avoid fraud?</a:t>
            </a:r>
          </a:p>
          <a:p>
            <a:pPr lvl="1"/>
            <a:r>
              <a:rPr lang="en-US" dirty="0" smtClean="0"/>
              <a:t>Maintain a growing economy for the nation?</a:t>
            </a:r>
          </a:p>
        </p:txBody>
      </p:sp>
    </p:spTree>
    <p:extLst>
      <p:ext uri="{BB962C8B-B14F-4D97-AF65-F5344CB8AC3E}">
        <p14:creationId xmlns:p14="http://schemas.microsoft.com/office/powerpoint/2010/main" val="272319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1248</Words>
  <Application>Microsoft Office PowerPoint</Application>
  <PresentationFormat>On-screen Show (4:3)</PresentationFormat>
  <Paragraphs>275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What is bitcoin?</vt:lpstr>
      <vt:lpstr>History</vt:lpstr>
      <vt:lpstr>Problem: Online payments</vt:lpstr>
      <vt:lpstr>Problem</vt:lpstr>
      <vt:lpstr>Problem</vt:lpstr>
      <vt:lpstr>Solution</vt:lpstr>
      <vt:lpstr>Advantages</vt:lpstr>
      <vt:lpstr>Disadvantages? From a government perspective…</vt:lpstr>
      <vt:lpstr>Purpose of this talk</vt:lpstr>
      <vt:lpstr>From a government perspective…</vt:lpstr>
      <vt:lpstr>The basic idea</vt:lpstr>
      <vt:lpstr>PowerPoint Presentation</vt:lpstr>
      <vt:lpstr>The bitcoin peer-to-peer network</vt:lpstr>
      <vt:lpstr>Authentication</vt:lpstr>
      <vt:lpstr>PowerPoint Presentation</vt:lpstr>
      <vt:lpstr>Validity</vt:lpstr>
      <vt:lpstr>Who has what</vt:lpstr>
      <vt:lpstr>Broadcasting</vt:lpstr>
      <vt:lpstr>PowerPoint Presentation</vt:lpstr>
      <vt:lpstr>Anonymity</vt:lpstr>
      <vt:lpstr>Anonymity</vt:lpstr>
      <vt:lpstr>PowerPoint Presentation</vt:lpstr>
      <vt:lpstr>Currency</vt:lpstr>
      <vt:lpstr>Currency = Chain of digital signatures</vt:lpstr>
      <vt:lpstr>PowerPoint Presentation</vt:lpstr>
      <vt:lpstr>Double spending</vt:lpstr>
      <vt:lpstr>Double spending</vt:lpstr>
      <vt:lpstr>Cancelling a transaction</vt:lpstr>
      <vt:lpstr>The arrow of time</vt:lpstr>
      <vt:lpstr>The arrow of time</vt:lpstr>
      <vt:lpstr>Blocks</vt:lpstr>
      <vt:lpstr>PowerPoint Presentation</vt:lpstr>
      <vt:lpstr>Proof of work</vt:lpstr>
      <vt:lpstr>PowerPoint Presentation</vt:lpstr>
      <vt:lpstr>PowerPoint Presentation</vt:lpstr>
      <vt:lpstr>Proof of work</vt:lpstr>
      <vt:lpstr>Proof of work</vt:lpstr>
      <vt:lpstr>Transaction validation</vt:lpstr>
      <vt:lpstr>Transaction validation</vt:lpstr>
      <vt:lpstr>Bitcoin mining</vt:lpstr>
      <vt:lpstr>PowerPoint Presentation</vt:lpstr>
      <vt:lpstr>Technical details</vt:lpstr>
      <vt:lpstr>Bitcoin today</vt:lpstr>
      <vt:lpstr>Thank you! 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dionyziz</dc:creator>
  <cp:lastModifiedBy>dionyziz</cp:lastModifiedBy>
  <cp:revision>92</cp:revision>
  <dcterms:created xsi:type="dcterms:W3CDTF">2012-02-16T15:07:42Z</dcterms:created>
  <dcterms:modified xsi:type="dcterms:W3CDTF">2012-03-25T19:22:15Z</dcterms:modified>
</cp:coreProperties>
</file>