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57" r:id="rId28"/>
    <p:sldId id="258" r:id="rId29"/>
    <p:sldId id="285" r:id="rId3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2215-333C-4AEE-B001-FBDB1C37E9B1}" type="datetimeFigureOut">
              <a:rPr lang="el-GR" smtClean="0"/>
              <a:t>21/12/2011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CF79-58A1-4A35-984C-845A0604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124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2215-333C-4AEE-B001-FBDB1C37E9B1}" type="datetimeFigureOut">
              <a:rPr lang="el-GR" smtClean="0"/>
              <a:t>21/12/2011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CF79-58A1-4A35-984C-845A0604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942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2215-333C-4AEE-B001-FBDB1C37E9B1}" type="datetimeFigureOut">
              <a:rPr lang="el-GR" smtClean="0"/>
              <a:t>21/12/2011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CF79-58A1-4A35-984C-845A0604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327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2215-333C-4AEE-B001-FBDB1C37E9B1}" type="datetimeFigureOut">
              <a:rPr lang="el-GR" smtClean="0"/>
              <a:t>21/12/2011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CF79-58A1-4A35-984C-845A0604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506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2215-333C-4AEE-B001-FBDB1C37E9B1}" type="datetimeFigureOut">
              <a:rPr lang="el-GR" smtClean="0"/>
              <a:t>21/12/2011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CF79-58A1-4A35-984C-845A0604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612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2215-333C-4AEE-B001-FBDB1C37E9B1}" type="datetimeFigureOut">
              <a:rPr lang="el-GR" smtClean="0"/>
              <a:t>21/12/2011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CF79-58A1-4A35-984C-845A0604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0898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2215-333C-4AEE-B001-FBDB1C37E9B1}" type="datetimeFigureOut">
              <a:rPr lang="el-GR" smtClean="0"/>
              <a:t>21/12/2011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CF79-58A1-4A35-984C-845A0604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3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2215-333C-4AEE-B001-FBDB1C37E9B1}" type="datetimeFigureOut">
              <a:rPr lang="el-GR" smtClean="0"/>
              <a:t>21/12/2011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CF79-58A1-4A35-984C-845A0604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946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2215-333C-4AEE-B001-FBDB1C37E9B1}" type="datetimeFigureOut">
              <a:rPr lang="el-GR" smtClean="0"/>
              <a:t>21/12/2011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CF79-58A1-4A35-984C-845A0604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826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2215-333C-4AEE-B001-FBDB1C37E9B1}" type="datetimeFigureOut">
              <a:rPr lang="el-GR" smtClean="0"/>
              <a:t>21/12/2011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CF79-58A1-4A35-984C-845A0604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678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2215-333C-4AEE-B001-FBDB1C37E9B1}" type="datetimeFigureOut">
              <a:rPr lang="el-GR" smtClean="0"/>
              <a:t>21/12/2011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CF79-58A1-4A35-984C-845A0604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26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E2215-333C-4AEE-B001-FBDB1C37E9B1}" type="datetimeFigureOut">
              <a:rPr lang="el-GR" smtClean="0"/>
              <a:t>21/12/2011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CF79-58A1-4A35-984C-845A0604C5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1648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amagio.co.uk/wp-content/gallery/skidracerv2/SKiD_Racer_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36151" y="609600"/>
            <a:ext cx="6671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Γραφικά υπολογιστών στο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endParaRPr lang="el-G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3030" y="6324600"/>
            <a:ext cx="5874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 smtClean="0"/>
              <a:t>Αριστοτέλειο Πανεπιστήμιο Θεσσαλονίκης, Δεκέμβρης 2011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3248601" y="5105400"/>
            <a:ext cx="28634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Πέτρος Αγγελάτος</a:t>
            </a:r>
          </a:p>
          <a:p>
            <a:pPr algn="ctr"/>
            <a:r>
              <a:rPr lang="el-G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Διονύσης Ζήνδρος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86" y="5986790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" dirty="0" smtClean="0"/>
              <a:t>Εικόνα</a:t>
            </a:r>
            <a:r>
              <a:rPr lang="en-US" sz="1100" dirty="0" smtClean="0"/>
              <a:t>:</a:t>
            </a:r>
            <a:r>
              <a:rPr lang="el-GR" sz="1100" dirty="0" smtClean="0"/>
              <a:t> </a:t>
            </a:r>
            <a:r>
              <a:rPr lang="en-US" sz="1100" dirty="0" smtClean="0"/>
              <a:t>© </a:t>
            </a:r>
            <a:r>
              <a:rPr lang="en-US" sz="1100" dirty="0" err="1"/>
              <a:t>Gamagio</a:t>
            </a:r>
            <a:r>
              <a:rPr lang="en-US" sz="1100" dirty="0"/>
              <a:t> Limited</a:t>
            </a:r>
            <a:endParaRPr lang="el-GR" sz="1100" dirty="0"/>
          </a:p>
        </p:txBody>
      </p:sp>
    </p:spTree>
    <p:extLst>
      <p:ext uri="{BB962C8B-B14F-4D97-AF65-F5344CB8AC3E}">
        <p14:creationId xmlns:p14="http://schemas.microsoft.com/office/powerpoint/2010/main" val="38749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onlinesecondpaycheck.com/Images/bluepri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144"/>
            <a:ext cx="8991600" cy="68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27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gamershell.com/static/screenshots/2728/42593_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28" y="21770"/>
            <a:ext cx="8547372" cy="683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1828" y="6585150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© Microsoft</a:t>
            </a:r>
            <a:endParaRPr lang="el-GR" sz="1100" dirty="0"/>
          </a:p>
        </p:txBody>
      </p:sp>
    </p:spTree>
    <p:extLst>
      <p:ext uri="{BB962C8B-B14F-4D97-AF65-F5344CB8AC3E}">
        <p14:creationId xmlns:p14="http://schemas.microsoft.com/office/powerpoint/2010/main" val="63828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2.bp.blogspot.com/_wR6oZDpNjAE/TLpXD9kLyfI/AAAAAAAAAPc/u6GtLtpkKIs/s1600/IMG_82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8134" y="6019800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προοπτική</a:t>
            </a:r>
            <a:endParaRPr lang="el-G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585150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© photo-fysi.blogspot.com</a:t>
            </a:r>
            <a:endParaRPr lang="el-GR" sz="1100" dirty="0"/>
          </a:p>
        </p:txBody>
      </p:sp>
    </p:spTree>
    <p:extLst>
      <p:ext uri="{BB962C8B-B14F-4D97-AF65-F5344CB8AC3E}">
        <p14:creationId xmlns:p14="http://schemas.microsoft.com/office/powerpoint/2010/main" val="196902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2819400" y="1458686"/>
            <a:ext cx="3200400" cy="41148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ight Triangle 5"/>
          <p:cNvSpPr/>
          <p:nvPr/>
        </p:nvSpPr>
        <p:spPr>
          <a:xfrm rot="10800000">
            <a:off x="2895601" y="1447800"/>
            <a:ext cx="3200400" cy="4114800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172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54529" y="769829"/>
            <a:ext cx="7696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10100" y="782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0</a:t>
            </a:r>
            <a:endParaRPr lang="el-GR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5329" y="782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l-GR" sz="3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76300" y="693629"/>
            <a:ext cx="76744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6300" y="4250201"/>
            <a:ext cx="7696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45129" y="436516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-1</a:t>
            </a:r>
            <a:endParaRPr lang="el-GR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88329" y="436516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0</a:t>
            </a:r>
            <a:endParaRPr lang="el-GR" sz="3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24400" y="4174001"/>
            <a:ext cx="27921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79129" y="43433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l-GR" sz="32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772801" y="693629"/>
            <a:ext cx="12056" cy="3352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36088" y="4949940"/>
            <a:ext cx="34855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x’ = x, </a:t>
            </a:r>
            <a:r>
              <a:rPr lang="el-GR" sz="3600" dirty="0" smtClean="0">
                <a:solidFill>
                  <a:schemeClr val="bg1"/>
                </a:solidFill>
              </a:rPr>
              <a:t>αν </a:t>
            </a:r>
            <a:r>
              <a:rPr lang="en-US" sz="3600" dirty="0" smtClean="0">
                <a:solidFill>
                  <a:schemeClr val="bg1"/>
                </a:solidFill>
              </a:rPr>
              <a:t>0 </a:t>
            </a:r>
            <a:r>
              <a:rPr lang="el-GR" sz="3600" dirty="0">
                <a:solidFill>
                  <a:schemeClr val="bg1"/>
                </a:solidFill>
              </a:rPr>
              <a:t>≤</a:t>
            </a:r>
            <a:r>
              <a:rPr lang="en-US" sz="3600" dirty="0" smtClean="0">
                <a:solidFill>
                  <a:schemeClr val="bg1"/>
                </a:solidFill>
              </a:rPr>
              <a:t> x </a:t>
            </a:r>
            <a:r>
              <a:rPr lang="el-GR" sz="3600" dirty="0">
                <a:solidFill>
                  <a:schemeClr val="bg1"/>
                </a:solidFill>
              </a:rPr>
              <a:t>≤</a:t>
            </a:r>
            <a:r>
              <a:rPr lang="en-US" sz="3600" dirty="0" smtClean="0">
                <a:solidFill>
                  <a:schemeClr val="bg1"/>
                </a:solidFill>
              </a:rPr>
              <a:t> 1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    0, </a:t>
            </a:r>
            <a:r>
              <a:rPr lang="el-GR" sz="3600" dirty="0" smtClean="0">
                <a:solidFill>
                  <a:schemeClr val="bg1"/>
                </a:solidFill>
              </a:rPr>
              <a:t>αν </a:t>
            </a:r>
            <a:r>
              <a:rPr lang="en-US" sz="3600" dirty="0" smtClean="0">
                <a:solidFill>
                  <a:schemeClr val="bg1"/>
                </a:solidFill>
              </a:rPr>
              <a:t>x &lt; 0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    1, </a:t>
            </a:r>
            <a:r>
              <a:rPr lang="el-GR" sz="3600" dirty="0" smtClean="0">
                <a:solidFill>
                  <a:schemeClr val="bg1"/>
                </a:solidFill>
              </a:rPr>
              <a:t>αν </a:t>
            </a:r>
            <a:r>
              <a:rPr lang="en-US" sz="3600" dirty="0" smtClean="0">
                <a:solidFill>
                  <a:schemeClr val="bg1"/>
                </a:solidFill>
              </a:rPr>
              <a:t>x &gt; 1</a:t>
            </a:r>
            <a:endParaRPr lang="el-GR" sz="3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407729" y="693629"/>
            <a:ext cx="0" cy="3352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197929" y="693629"/>
            <a:ext cx="12056" cy="3352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604442" y="693629"/>
            <a:ext cx="12056" cy="3352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36129" y="693629"/>
            <a:ext cx="12056" cy="3352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93329" y="693629"/>
            <a:ext cx="12056" cy="3352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950529" y="693629"/>
            <a:ext cx="12056" cy="3352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91000" y="693629"/>
            <a:ext cx="581801" cy="332014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52800" y="693629"/>
            <a:ext cx="1420001" cy="332014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295400" y="693629"/>
            <a:ext cx="3488872" cy="3374571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424058" y="693629"/>
            <a:ext cx="1034142" cy="332014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09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ile:Triangle.Centroid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832" y="1099066"/>
            <a:ext cx="283028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8515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© </a:t>
            </a:r>
            <a:r>
              <a:rPr lang="en-US" sz="1100" dirty="0" err="1" smtClean="0">
                <a:solidFill>
                  <a:schemeClr val="bg1"/>
                </a:solidFill>
              </a:rPr>
              <a:t>Limaner</a:t>
            </a:r>
            <a:endParaRPr lang="el-GR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65432" y="7063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603" y="3200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6118" y="3200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7682" y="2057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928" y="3962400"/>
            <a:ext cx="22620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</a:t>
            </a:r>
            <a:r>
              <a:rPr lang="en-US" baseline="-25000" dirty="0" err="1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= ( A</a:t>
            </a:r>
            <a:r>
              <a:rPr lang="en-US" baseline="-25000" dirty="0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+ </a:t>
            </a:r>
            <a:r>
              <a:rPr lang="en-US" dirty="0" err="1" smtClean="0">
                <a:solidFill>
                  <a:schemeClr val="bg1"/>
                </a:solidFill>
              </a:rPr>
              <a:t>B</a:t>
            </a:r>
            <a:r>
              <a:rPr lang="en-US" baseline="-25000" dirty="0" err="1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+ </a:t>
            </a:r>
            <a:r>
              <a:rPr lang="en-US" dirty="0" err="1" smtClean="0">
                <a:solidFill>
                  <a:schemeClr val="bg1"/>
                </a:solidFill>
              </a:rPr>
              <a:t>C</a:t>
            </a:r>
            <a:r>
              <a:rPr lang="en-US" baseline="-25000" dirty="0" err="1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) / 3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W</a:t>
            </a:r>
            <a:r>
              <a:rPr lang="en-US" baseline="-25000" dirty="0" err="1" smtClean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 = ( A</a:t>
            </a:r>
            <a:r>
              <a:rPr lang="en-US" baseline="-25000" dirty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 + B</a:t>
            </a:r>
            <a:r>
              <a:rPr lang="en-US" baseline="-25000" dirty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 + C</a:t>
            </a:r>
            <a:r>
              <a:rPr lang="en-US" baseline="-25000" dirty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 ) / 3</a:t>
            </a:r>
            <a:endParaRPr lang="el-GR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W</a:t>
            </a:r>
            <a:r>
              <a:rPr lang="en-US" baseline="-25000" dirty="0" err="1">
                <a:solidFill>
                  <a:schemeClr val="bg1"/>
                </a:solidFill>
              </a:rPr>
              <a:t>z</a:t>
            </a:r>
            <a:r>
              <a:rPr lang="en-US" dirty="0" smtClean="0">
                <a:solidFill>
                  <a:schemeClr val="bg1"/>
                </a:solidFill>
              </a:rPr>
              <a:t> = (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>
                <a:solidFill>
                  <a:schemeClr val="bg1"/>
                </a:solidFill>
              </a:rPr>
              <a:t>z</a:t>
            </a:r>
            <a:r>
              <a:rPr lang="en-US" dirty="0" smtClean="0">
                <a:solidFill>
                  <a:schemeClr val="bg1"/>
                </a:solidFill>
              </a:rPr>
              <a:t> + </a:t>
            </a:r>
            <a:r>
              <a:rPr lang="en-US" dirty="0" err="1" smtClean="0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z</a:t>
            </a:r>
            <a:r>
              <a:rPr lang="en-US" dirty="0" smtClean="0">
                <a:solidFill>
                  <a:schemeClr val="bg1"/>
                </a:solidFill>
              </a:rPr>
              <a:t> + </a:t>
            </a:r>
            <a:r>
              <a:rPr lang="en-US" dirty="0" err="1" smtClean="0">
                <a:solidFill>
                  <a:schemeClr val="bg1"/>
                </a:solidFill>
              </a:rPr>
              <a:t>C</a:t>
            </a:r>
            <a:r>
              <a:rPr lang="en-US" baseline="-25000" dirty="0" err="1">
                <a:solidFill>
                  <a:schemeClr val="bg1"/>
                </a:solidFill>
              </a:rPr>
              <a:t>z</a:t>
            </a:r>
            <a:r>
              <a:rPr lang="en-US" dirty="0" smtClean="0">
                <a:solidFill>
                  <a:schemeClr val="bg1"/>
                </a:solidFill>
              </a:rPr>
              <a:t> ) / 3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 = ( </a:t>
            </a:r>
            <a:r>
              <a:rPr lang="en-US" b="1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+ </a:t>
            </a:r>
            <a:r>
              <a:rPr lang="en-US" b="1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+ </a:t>
            </a:r>
            <a:r>
              <a:rPr lang="en-US" b="1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 ) / 3</a:t>
            </a:r>
            <a:endParaRPr lang="el-GR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6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585150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© </a:t>
            </a:r>
            <a:r>
              <a:rPr lang="en-US" sz="1100" u="sng" dirty="0">
                <a:solidFill>
                  <a:schemeClr val="bg1"/>
                </a:solidFill>
              </a:rPr>
              <a:t>Oleg </a:t>
            </a:r>
            <a:r>
              <a:rPr lang="en-US" sz="1100" u="sng" dirty="0" err="1">
                <a:solidFill>
                  <a:schemeClr val="bg1"/>
                </a:solidFill>
              </a:rPr>
              <a:t>Alexandrov</a:t>
            </a:r>
            <a:endParaRPr lang="el-GR" sz="11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File:Surface normal illustr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12" y="990600"/>
            <a:ext cx="261269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03186" y="80593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37389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585150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© </a:t>
            </a:r>
            <a:r>
              <a:rPr lang="en-US" sz="1100" u="sng" dirty="0">
                <a:solidFill>
                  <a:schemeClr val="bg1"/>
                </a:solidFill>
              </a:rPr>
              <a:t>Oleg </a:t>
            </a:r>
            <a:r>
              <a:rPr lang="en-US" sz="1100" u="sng" dirty="0" err="1">
                <a:solidFill>
                  <a:schemeClr val="bg1"/>
                </a:solidFill>
              </a:rPr>
              <a:t>Alexandrov</a:t>
            </a:r>
            <a:endParaRPr lang="el-GR" sz="11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File:Surface normal illustr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4" y="3657600"/>
            <a:ext cx="261269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8344" y="3689866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</a:t>
            </a:r>
            <a:endParaRPr lang="el-GR" dirty="0"/>
          </a:p>
        </p:txBody>
      </p:sp>
      <p:pic>
        <p:nvPicPr>
          <p:cNvPr id="14338" name="Picture 2" descr="http://api.ning.com/files/5wadJeqLuUxQ6mFP*x*OwtQ-tvnDsX3mE-vLTEFNRBVfWo4W*1phId5YqQzHPKZe6kHUtq61DFi71cLaREvdTN1f5QrbWkm5/su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4800"/>
            <a:ext cx="1308840" cy="126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628983" y="1175266"/>
            <a:ext cx="0" cy="133933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75595" y="2569811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38347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585150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© </a:t>
            </a:r>
            <a:r>
              <a:rPr lang="en-US" sz="1100" u="sng" dirty="0">
                <a:solidFill>
                  <a:schemeClr val="bg1"/>
                </a:solidFill>
              </a:rPr>
              <a:t>Oleg </a:t>
            </a:r>
            <a:r>
              <a:rPr lang="en-US" sz="1100" u="sng" dirty="0" err="1">
                <a:solidFill>
                  <a:schemeClr val="bg1"/>
                </a:solidFill>
              </a:rPr>
              <a:t>Alexandrov</a:t>
            </a:r>
            <a:endParaRPr lang="el-GR" sz="11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File:Surface normal illustr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5" y="870466"/>
            <a:ext cx="261269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5645" y="902732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</a:t>
            </a:r>
            <a:endParaRPr lang="el-GR" dirty="0"/>
          </a:p>
        </p:txBody>
      </p:sp>
      <p:pic>
        <p:nvPicPr>
          <p:cNvPr id="14338" name="Picture 2" descr="http://api.ning.com/files/5wadJeqLuUxQ6mFP*x*OwtQ-tvnDsX3mE-vLTEFNRBVfWo4W*1phId5YqQzHPKZe6kHUtq61DFi71cLaREvdTN1f5QrbWkm5/su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1308840" cy="126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4616820" y="984570"/>
            <a:ext cx="2698380" cy="66966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52783" y="1828800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9908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585150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© </a:t>
            </a:r>
            <a:r>
              <a:rPr lang="en-US" sz="1100" u="sng" dirty="0">
                <a:solidFill>
                  <a:schemeClr val="bg1"/>
                </a:solidFill>
              </a:rPr>
              <a:t>Oleg </a:t>
            </a:r>
            <a:r>
              <a:rPr lang="en-US" sz="1100" u="sng" dirty="0" err="1">
                <a:solidFill>
                  <a:schemeClr val="bg1"/>
                </a:solidFill>
              </a:rPr>
              <a:t>Alexandrov</a:t>
            </a:r>
            <a:endParaRPr lang="el-GR" sz="11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File:Surface normal illustr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5" y="870466"/>
            <a:ext cx="261269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5645" y="902732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</a:t>
            </a:r>
            <a:endParaRPr lang="el-GR" dirty="0"/>
          </a:p>
        </p:txBody>
      </p:sp>
      <p:pic>
        <p:nvPicPr>
          <p:cNvPr id="14338" name="Picture 2" descr="http://api.ning.com/files/5wadJeqLuUxQ6mFP*x*OwtQ-tvnDsX3mE-vLTEFNRBVfWo4W*1phId5YqQzHPKZe6kHUtq61DFi71cLaREvdTN1f5QrbWkm5/su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013466"/>
            <a:ext cx="1308840" cy="126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4641845" y="2645033"/>
            <a:ext cx="3130555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00620" y="2198132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4641844" y="4419600"/>
            <a:ext cx="3113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( </a:t>
            </a:r>
            <a:r>
              <a:rPr lang="en-US" b="1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+ </a:t>
            </a:r>
            <a:r>
              <a:rPr lang="en-US" b="1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+ </a:t>
            </a:r>
            <a:r>
              <a:rPr lang="en-US" b="1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) / 3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max( 0, -</a:t>
            </a:r>
            <a:r>
              <a:rPr lang="en-US" b="1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</a:t>
            </a:r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)</a:t>
            </a:r>
          </a:p>
          <a:p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R’ = I * R</a:t>
            </a:r>
          </a:p>
          <a:p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G’ = I * G</a:t>
            </a:r>
          </a:p>
          <a:p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B’ = I * B</a:t>
            </a:r>
          </a:p>
        </p:txBody>
      </p:sp>
    </p:spTree>
    <p:extLst>
      <p:ext uri="{BB962C8B-B14F-4D97-AF65-F5344CB8AC3E}">
        <p14:creationId xmlns:p14="http://schemas.microsoft.com/office/powerpoint/2010/main" val="160367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a6.sphotos.ak.fbcdn.net/hphotos-ak-snc7/s720x720/297660_2654285516704_1242803155_33311411_211587368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60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971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upload.wikimedia.org/wikipedia/commons/thumb/7/70/Checkerboard_pattern.svg/220px-Checkerboard_patter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1" y="225340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76650" y="4159735"/>
            <a:ext cx="11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u</a:t>
            </a:r>
            <a:endParaRPr lang="el-GR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507" y="1359445"/>
            <a:ext cx="11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v</a:t>
            </a:r>
            <a:endParaRPr lang="el-GR" sz="20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19150" y="1759555"/>
            <a:ext cx="0" cy="2589349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19150" y="4358339"/>
            <a:ext cx="2743200" cy="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59555"/>
            <a:ext cx="1295400" cy="281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467600" y="3609945"/>
            <a:ext cx="11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z</a:t>
            </a:r>
            <a:endParaRPr lang="el-GR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8157" y="1495578"/>
            <a:ext cx="11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y</a:t>
            </a:r>
            <a:endParaRPr lang="el-GR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19800" y="1895688"/>
            <a:ext cx="0" cy="2589349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19800" y="3810000"/>
            <a:ext cx="1371600" cy="68447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64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26786" y="4419600"/>
            <a:ext cx="1579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x’ = x + s</a:t>
            </a:r>
          </a:p>
          <a:p>
            <a:pPr algn="ctr"/>
            <a:endParaRPr lang="en-US" dirty="0">
              <a:solidFill>
                <a:schemeClr val="bg1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P’</a:t>
            </a:r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b="1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 </a:t>
            </a:r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+ </a:t>
            </a:r>
            <a:r>
              <a:rPr lang="en-US" b="1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</a:t>
            </a:r>
            <a:endParaRPr lang="en-US" b="1" dirty="0" smtClean="0">
              <a:solidFill>
                <a:schemeClr val="bg1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85150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© Peter </a:t>
            </a:r>
            <a:r>
              <a:rPr lang="en-US" sz="1100" dirty="0" err="1" smtClean="0">
                <a:solidFill>
                  <a:schemeClr val="bg1"/>
                </a:solidFill>
              </a:rPr>
              <a:t>Collingridge</a:t>
            </a:r>
            <a:endParaRPr lang="el-GR" sz="1100" dirty="0">
              <a:solidFill>
                <a:schemeClr val="bg1"/>
              </a:solidFill>
            </a:endParaRPr>
          </a:p>
        </p:txBody>
      </p:sp>
      <p:pic>
        <p:nvPicPr>
          <p:cNvPr id="18437" name="Picture 5" descr="http://www.petercollingridge.co.uk/sites/files/peter/cube_trans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11" y="990600"/>
            <a:ext cx="34766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6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35981" y="4419600"/>
            <a:ext cx="1160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x’ = </a:t>
            </a:r>
            <a:r>
              <a:rPr lang="el-GR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λ</a:t>
            </a:r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</a:t>
            </a:r>
            <a:endParaRPr lang="en-US" dirty="0">
              <a:solidFill>
                <a:schemeClr val="bg1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y’ = </a:t>
            </a:r>
            <a:r>
              <a:rPr lang="el-GR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λ</a:t>
            </a:r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z’ = </a:t>
            </a:r>
            <a:r>
              <a:rPr lang="el-GR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λ</a:t>
            </a:r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z</a:t>
            </a:r>
          </a:p>
          <a:p>
            <a:pPr algn="ctr"/>
            <a:endParaRPr lang="en-US" dirty="0">
              <a:solidFill>
                <a:schemeClr val="bg1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P’</a:t>
            </a:r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l-GR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λ</a:t>
            </a:r>
            <a:r>
              <a:rPr lang="en-US" b="1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85150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© Microsoft</a:t>
            </a:r>
            <a:endParaRPr lang="el-GR" sz="1100" dirty="0">
              <a:solidFill>
                <a:schemeClr val="bg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2" y="1676400"/>
            <a:ext cx="2511425" cy="186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090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585150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© Microsoft</a:t>
            </a:r>
            <a:endParaRPr lang="el-GR" sz="1100" dirty="0">
              <a:solidFill>
                <a:schemeClr val="bg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28" y="2286000"/>
            <a:ext cx="29210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32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585150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© </a:t>
            </a:r>
            <a:r>
              <a:rPr lang="en-US" sz="1100" u="sng" dirty="0">
                <a:solidFill>
                  <a:schemeClr val="bg1"/>
                </a:solidFill>
              </a:rPr>
              <a:t>Oleg </a:t>
            </a:r>
            <a:r>
              <a:rPr lang="en-US" sz="1100" u="sng" dirty="0" err="1">
                <a:solidFill>
                  <a:schemeClr val="bg1"/>
                </a:solidFill>
              </a:rPr>
              <a:t>Alexandrov</a:t>
            </a:r>
            <a:endParaRPr lang="el-GR" sz="1100" dirty="0">
              <a:solidFill>
                <a:schemeClr val="bg1"/>
              </a:solidFill>
            </a:endParaRPr>
          </a:p>
        </p:txBody>
      </p:sp>
      <p:pic>
        <p:nvPicPr>
          <p:cNvPr id="21506" name="Picture 2" descr="File:Rotation illustration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571751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24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585150"/>
            <a:ext cx="1670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© Mets501; </a:t>
            </a:r>
            <a:r>
              <a:rPr lang="en-US" sz="1100" dirty="0">
                <a:solidFill>
                  <a:schemeClr val="bg1"/>
                </a:solidFill>
              </a:rPr>
              <a:t> Emil </a:t>
            </a:r>
            <a:r>
              <a:rPr lang="en-US" sz="1100" dirty="0" err="1">
                <a:solidFill>
                  <a:schemeClr val="bg1"/>
                </a:solidFill>
              </a:rPr>
              <a:t>Mikulic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l-GR" sz="1100" dirty="0">
              <a:solidFill>
                <a:schemeClr val="bg1"/>
              </a:solidFill>
            </a:endParaRPr>
          </a:p>
        </p:txBody>
      </p:sp>
      <p:pic>
        <p:nvPicPr>
          <p:cNvPr id="22530" name="Picture 2" descr="File:Polar to cartesia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8086"/>
            <a:ext cx="323052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46045" y="4211046"/>
            <a:ext cx="28344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 = </a:t>
            </a:r>
            <a:r>
              <a:rPr lang="en-US" dirty="0" err="1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sqrt</a:t>
            </a:r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 x</a:t>
            </a:r>
            <a:r>
              <a:rPr lang="el-GR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²</a:t>
            </a:r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+ y</a:t>
            </a:r>
            <a:r>
              <a:rPr lang="el-GR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²</a:t>
            </a:r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)</a:t>
            </a:r>
          </a:p>
          <a:p>
            <a:r>
              <a:rPr lang="el-GR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θ = </a:t>
            </a:r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atan2( y, x )</a:t>
            </a:r>
          </a:p>
          <a:p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r' = r</a:t>
            </a:r>
          </a:p>
          <a:p>
            <a:r>
              <a:rPr lang="el-GR" dirty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θ</a:t>
            </a:r>
            <a:r>
              <a:rPr lang="el-GR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 = θ + φ</a:t>
            </a:r>
          </a:p>
          <a:p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x' = </a:t>
            </a:r>
            <a:r>
              <a:rPr lang="en-US" dirty="0" err="1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r'cos</a:t>
            </a:r>
            <a:r>
              <a:rPr lang="el-GR" dirty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θ</a:t>
            </a:r>
            <a:r>
              <a:rPr lang="el-GR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</a:p>
          <a:p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y' = </a:t>
            </a:r>
            <a:r>
              <a:rPr lang="en-US" dirty="0" err="1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r'sin</a:t>
            </a:r>
            <a:r>
              <a:rPr lang="el-GR" dirty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θ</a:t>
            </a:r>
            <a:r>
              <a:rPr lang="el-GR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49086"/>
            <a:ext cx="3344560" cy="3189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18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Συγχαρητήρια! Μάθαμε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 smtClean="0"/>
              <a:t>Τι είναι HTML5, canvas, WebGL;</a:t>
            </a:r>
          </a:p>
          <a:p>
            <a:r>
              <a:rPr lang="el-GR" dirty="0" smtClean="0"/>
              <a:t>Πώς ζωγραφίζουμε σε μία ιστοσελίδα;</a:t>
            </a:r>
          </a:p>
          <a:p>
            <a:r>
              <a:rPr lang="el-GR" dirty="0" smtClean="0"/>
              <a:t>Ποια είναι η λογική της ζωγραφικής σε υπολογιστή γενικότερα;</a:t>
            </a:r>
          </a:p>
          <a:p>
            <a:r>
              <a:rPr lang="el-GR" dirty="0" smtClean="0"/>
              <a:t>Πρωταρχικές δομές: σημείο, ευθεία, τρίγωνα</a:t>
            </a:r>
          </a:p>
          <a:p>
            <a:r>
              <a:rPr lang="el-GR" dirty="0" smtClean="0"/>
              <a:t>Από το 0D έως το 3D</a:t>
            </a:r>
          </a:p>
          <a:p>
            <a:r>
              <a:rPr lang="el-GR" dirty="0" smtClean="0"/>
              <a:t>Μετασχηματισμοί: Μετακίνηση, περιστροφή, μεγέθυνση</a:t>
            </a:r>
          </a:p>
          <a:p>
            <a:r>
              <a:rPr lang="el-GR" dirty="0" smtClean="0"/>
              <a:t>Φωτισμός</a:t>
            </a:r>
          </a:p>
          <a:p>
            <a:r>
              <a:rPr lang="el-GR" dirty="0" smtClean="0"/>
              <a:t>Συστήματα σωματιδίων</a:t>
            </a:r>
          </a:p>
          <a:p>
            <a:r>
              <a:rPr lang="el-GR" dirty="0" smtClean="0"/>
              <a:t>Εφέ φωτιάς και καπνού</a:t>
            </a:r>
          </a:p>
          <a:p>
            <a:r>
              <a:rPr lang="el-GR" dirty="0" smtClean="0"/>
              <a:t>Φορτώνουμε κόσμους και άλλα έτοιμα μοντέλα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06324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.contentreserve.com/ImageType-100/0447-1/%7BE53AA1C0-C87B-4D25-BF68-47EA9574247E%7DImg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68086"/>
            <a:ext cx="451485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657" y="6585151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© </a:t>
            </a:r>
            <a:r>
              <a:rPr lang="en-US" sz="1100" dirty="0"/>
              <a:t>Addison-Wesley Professional</a:t>
            </a:r>
            <a:endParaRPr lang="el-GR" sz="1100" dirty="0"/>
          </a:p>
        </p:txBody>
      </p:sp>
    </p:spTree>
    <p:extLst>
      <p:ext uri="{BB962C8B-B14F-4D97-AF65-F5344CB8AC3E}">
        <p14:creationId xmlns:p14="http://schemas.microsoft.com/office/powerpoint/2010/main" val="29123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461963"/>
            <a:ext cx="4352925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657" y="6585151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© </a:t>
            </a:r>
            <a:r>
              <a:rPr lang="en-US" sz="1100" dirty="0"/>
              <a:t>AK Peters</a:t>
            </a:r>
            <a:endParaRPr lang="el-GR" sz="1100" dirty="0"/>
          </a:p>
        </p:txBody>
      </p:sp>
    </p:spTree>
    <p:extLst>
      <p:ext uri="{BB962C8B-B14F-4D97-AF65-F5344CB8AC3E}">
        <p14:creationId xmlns:p14="http://schemas.microsoft.com/office/powerpoint/2010/main" val="13288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5.mshcdn.com/wp-content/gallery/the-elder-scrolls-v-skyrim-fighting-to-beat-modern-warfare-3-sales/Markarth01_wLeg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219" y="0"/>
            <a:ext cx="121919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657" y="658515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 Bethesda</a:t>
            </a:r>
            <a:endParaRPr lang="el-G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76200" y="0"/>
            <a:ext cx="8229600" cy="2971800"/>
          </a:xfrm>
        </p:spPr>
        <p:txBody>
          <a:bodyPr>
            <a:normAutofit/>
          </a:bodyPr>
          <a:lstStyle/>
          <a:p>
            <a:pPr algn="r"/>
            <a:r>
              <a:rPr lang="el-GR" dirty="0" smtClean="0"/>
              <a:t>ευχαριστούμε </a:t>
            </a:r>
            <a:r>
              <a:rPr lang="en-US" dirty="0" smtClean="0"/>
              <a:t>:)</a:t>
            </a:r>
            <a:br>
              <a:rPr lang="en-US" dirty="0" smtClean="0"/>
            </a:br>
            <a:r>
              <a:rPr lang="el-GR" sz="6400" dirty="0" smtClean="0"/>
              <a:t>ερωτήσεις;</a:t>
            </a:r>
            <a:endParaRPr lang="el-GR" sz="6400" dirty="0"/>
          </a:p>
        </p:txBody>
      </p:sp>
    </p:spTree>
    <p:extLst>
      <p:ext uri="{BB962C8B-B14F-4D97-AF65-F5344CB8AC3E}">
        <p14:creationId xmlns:p14="http://schemas.microsoft.com/office/powerpoint/2010/main" val="9066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Θα μάθουμε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Τι είναι γραφικά υπολογιστών</a:t>
            </a:r>
          </a:p>
          <a:p>
            <a:r>
              <a:rPr lang="el-GR" dirty="0" smtClean="0"/>
              <a:t>Από τις 0 στις 3 διαστάσεις</a:t>
            </a:r>
          </a:p>
          <a:p>
            <a:r>
              <a:rPr lang="en-US" dirty="0" smtClean="0"/>
              <a:t>3D </a:t>
            </a:r>
            <a:r>
              <a:rPr lang="el-GR" dirty="0" smtClean="0"/>
              <a:t>αντικείμενα και κόσμοι</a:t>
            </a:r>
          </a:p>
          <a:p>
            <a:r>
              <a:rPr lang="el-GR" dirty="0" smtClean="0"/>
              <a:t>Εφέ με σωματίδια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0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reativecommonssingapore.files.wordpress.com/2008/09/cclogo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1"/>
            <a:ext cx="8153400" cy="194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49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ile:Cartesian-coordinate-syste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480059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657" y="6477000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© K. </a:t>
            </a:r>
            <a:r>
              <a:rPr lang="en-US" sz="1100" dirty="0" err="1" smtClean="0">
                <a:solidFill>
                  <a:schemeClr val="bg1"/>
                </a:solidFill>
              </a:rPr>
              <a:t>Bolino</a:t>
            </a:r>
            <a:endParaRPr lang="el-G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838200"/>
            <a:ext cx="7696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93771" y="76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0</a:t>
            </a:r>
            <a:endParaRPr lang="el-GR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3730" y="76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l-GR" sz="3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756472" y="762000"/>
            <a:ext cx="2743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9971" y="4318572"/>
            <a:ext cx="7696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28800" y="447097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-1</a:t>
            </a:r>
            <a:endParaRPr lang="el-GR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44709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0</a:t>
            </a:r>
            <a:endParaRPr lang="el-GR" sz="3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025328" y="4242372"/>
            <a:ext cx="54749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49301" y="447097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l-GR" sz="32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087846" y="762000"/>
            <a:ext cx="2680682" cy="3352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6827" y="2286000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2x - 1</a:t>
            </a:r>
            <a:endParaRPr lang="el-GR" sz="3600" dirty="0">
              <a:solidFill>
                <a:srgbClr val="00B05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500258" y="762000"/>
            <a:ext cx="0" cy="3352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6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828800" y="1524000"/>
            <a:ext cx="76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38057" y="1524000"/>
            <a:ext cx="2590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2097066">
            <a:off x="3243585" y="3291087"/>
            <a:ext cx="2438400" cy="25146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1644724" y="9144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0D</a:t>
            </a:r>
            <a:endParaRPr lang="el-G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82371" y="9144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1D</a:t>
            </a:r>
            <a:endParaRPr lang="el-G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81400" y="30480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2D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4345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upload.wikimedia.org/wikipedia/commons/thumb/2/2c/3D_coordinate_system.svg/487px-3D_coordinate_syste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99" y="838200"/>
            <a:ext cx="5350101" cy="53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657" y="6477000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© </a:t>
            </a:r>
            <a:r>
              <a:rPr lang="en-US" sz="1100" dirty="0" err="1" smtClean="0">
                <a:solidFill>
                  <a:schemeClr val="bg1"/>
                </a:solidFill>
              </a:rPr>
              <a:t>Sakurambo</a:t>
            </a:r>
            <a:endParaRPr lang="el-G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2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dict.net/img/orthographic+projection+(geometry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5000625" cy="55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47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362</Words>
  <Application>Microsoft Office PowerPoint</Application>
  <PresentationFormat>On-screen Show (4:3)</PresentationFormat>
  <Paragraphs>97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Θα μάθουμε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Συγχαρητήρια! Μάθαμε</vt:lpstr>
      <vt:lpstr>PowerPoint Presentation</vt:lpstr>
      <vt:lpstr>PowerPoint Presentation</vt:lpstr>
      <vt:lpstr>ευχαριστούμε :) ερωτήσεις;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dionyziz</dc:creator>
  <cp:lastModifiedBy>dionyziz</cp:lastModifiedBy>
  <cp:revision>18</cp:revision>
  <dcterms:created xsi:type="dcterms:W3CDTF">2011-12-21T10:17:11Z</dcterms:created>
  <dcterms:modified xsi:type="dcterms:W3CDTF">2011-12-21T12:30:58Z</dcterms:modified>
</cp:coreProperties>
</file>