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81" r:id="rId7"/>
    <p:sldId id="282" r:id="rId8"/>
    <p:sldId id="284" r:id="rId9"/>
    <p:sldId id="283" r:id="rId10"/>
    <p:sldId id="280" r:id="rId11"/>
    <p:sldId id="260" r:id="rId12"/>
    <p:sldId id="263" r:id="rId13"/>
    <p:sldId id="269" r:id="rId14"/>
    <p:sldId id="270" r:id="rId15"/>
    <p:sldId id="271" r:id="rId16"/>
    <p:sldId id="262" r:id="rId17"/>
    <p:sldId id="264" r:id="rId18"/>
    <p:sldId id="265" r:id="rId19"/>
    <p:sldId id="266" r:id="rId20"/>
    <p:sldId id="267" r:id="rId21"/>
    <p:sldId id="272" r:id="rId22"/>
    <p:sldId id="273" r:id="rId23"/>
    <p:sldId id="274" r:id="rId24"/>
    <p:sldId id="275" r:id="rId25"/>
    <p:sldId id="285" r:id="rId26"/>
    <p:sldId id="277" r:id="rId27"/>
    <p:sldId id="279" r:id="rId28"/>
    <p:sldId id="25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4848"/>
    <a:srgbClr val="3671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58" autoAdjust="0"/>
    <p:restoredTop sz="94660"/>
  </p:normalViewPr>
  <p:slideViewPr>
    <p:cSldViewPr snapToGrid="0">
      <p:cViewPr varScale="1">
        <p:scale>
          <a:sx n="83" d="100"/>
          <a:sy n="83" d="100"/>
        </p:scale>
        <p:origin x="79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ABEE0A-A417-4964-E9FB-826CF474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59D698-33AD-CECC-C49E-B7C2F4A92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52C280-F756-31F9-B594-C01023671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0C2C-C254-47A3-B73D-D51898DCD2A9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292070-E153-AE91-480F-4237138C9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A67BC6-7195-166B-E6FE-300B32AA6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B94E-55F3-4735-9555-38179DD6E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87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2BC21C-C194-ACAF-01A7-FC9DD1483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8EF956-733F-62DE-C3C3-800A01494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03F14F-E2FF-5070-BF93-D96596296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0C2C-C254-47A3-B73D-D51898DCD2A9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E290BB-8878-57EF-E85D-0C44475E4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EFA754-6F09-33DB-CE60-4208466DA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B94E-55F3-4735-9555-38179DD6E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7124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E4E4E51-0301-A989-87C6-ABD9241BF7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277266-0FF3-BD3B-3F14-1FE0A90BD2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4DB969-4FCB-F8D5-592F-7CF691D3E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0C2C-C254-47A3-B73D-D51898DCD2A9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665C94-548B-F4D5-859E-D2FDC4FF0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D8E5DF-E4EC-022F-69C1-BE9129F01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B94E-55F3-4735-9555-38179DD6E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40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96DFB-C050-6F0F-4FAF-21E980552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9EED87-FAAF-EC5E-7417-A6F43E2E5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7F9AA8-BD54-27FD-0F1E-FD145843E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0C2C-C254-47A3-B73D-D51898DCD2A9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3736B8-3769-9820-9875-A9CA37AE6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0C7FBB-47E5-096F-589F-085A66AA4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B94E-55F3-4735-9555-38179DD6E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805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AAC9C4-B33E-C59B-8085-D09AA2AC0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301B02-6471-A9A1-89D4-9D60BA6B2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C01BCF-FC9E-EF3F-5ED5-814BE3739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0C2C-C254-47A3-B73D-D51898DCD2A9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AD115D-2976-D006-6F10-CFED0EC37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098BFB-1CFE-AAF4-42EE-6645E0E2F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B94E-55F3-4735-9555-38179DD6E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70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0C6EB-4FCB-FEC2-6214-14B6B0C0B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1EC085-CD27-3C4E-F7EA-307B51C024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438833-7658-F328-819A-680F0FDB1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6BCEE5-3756-95E4-2D45-05F077FAA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0C2C-C254-47A3-B73D-D51898DCD2A9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7B6420-8CB6-6691-B837-637F4D795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D979DA-AA22-0F04-59CF-60B9EA78B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B94E-55F3-4735-9555-38179DD6E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6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913034-B012-E768-BC6E-BDBE4BF5B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F60110-E867-30A5-D9B6-EDA56487B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814060-C2BE-7F5C-CFA3-C06D3E35E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CE52686-EB1B-B259-2256-0DCC9B8098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9A00B6C-D224-6A79-700B-89A02982BE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2409AF5-CFC7-A434-AED8-5C204A6FC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0C2C-C254-47A3-B73D-D51898DCD2A9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66AA5D-139D-88F4-95B4-85311626E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C14A901-70F3-51F7-0BC0-03CEAFD1A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B94E-55F3-4735-9555-38179DD6E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77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86CC85-ABBF-FB73-2CEF-ED857520A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76A342-BBD5-8BF5-2139-D0F92ED89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0C2C-C254-47A3-B73D-D51898DCD2A9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115502-260C-82A1-511B-58C4E1CFB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3BBB06-1B8C-A605-8315-D11867EB6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B94E-55F3-4735-9555-38179DD6E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62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388B29-A0F2-B352-0F7B-005955156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0C2C-C254-47A3-B73D-D51898DCD2A9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E79D77F-4A47-518E-6613-30FFD483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82E76E-68E4-FD08-377E-C20ADA502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B94E-55F3-4735-9555-38179DD6E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2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FB12B-1915-56E5-70AD-9158A5072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E2DA7C-470C-16AA-B82E-4B8B46307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E4D593-3240-9545-B33D-1E714116E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B0A8FC-D564-5F55-A80D-3DDDF2D98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0C2C-C254-47A3-B73D-D51898DCD2A9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8BFFC7-DFDB-E89A-0242-615851089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C31B0A-2F1E-1CB8-289C-2064CC043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B94E-55F3-4735-9555-38179DD6E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29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9A31E5-0671-F5E1-23FA-0DD7965E1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FE256BE-33D9-D5BE-5D61-8B9E242FDE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A15137-360F-36BB-4F41-F9F0743F8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83F6F0-91D2-C084-FC2A-8F4C4666A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0C2C-C254-47A3-B73D-D51898DCD2A9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D540EC-11F8-79A2-89E5-EF05F9DFC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511709-6113-ADA7-2D99-08A002166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B94E-55F3-4735-9555-38179DD6E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64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4E98A5-EE46-9417-E0CE-96ABAA454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E47F0B-09D8-C9DE-01E5-43DE51D91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27638D-CCDA-4BB1-1A9E-42CE6747A8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D40C2C-C254-47A3-B73D-D51898DCD2A9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901FB7-1530-580E-322A-F902EE4DE3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328AA9-B712-025F-1D28-270D7E0D0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59B94E-55F3-4735-9555-38179DD6E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40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2000"/>
            <a:lum/>
          </a:blip>
          <a:srcRect/>
          <a:stretch>
            <a:fillRect t="50000" b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DCD2402-A51A-0DA7-0CEE-392E6EFF49A1}"/>
              </a:ext>
            </a:extLst>
          </p:cNvPr>
          <p:cNvSpPr txBox="1"/>
          <p:nvPr/>
        </p:nvSpPr>
        <p:spPr>
          <a:xfrm>
            <a:off x="389965" y="517711"/>
            <a:ext cx="39668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b="1" dirty="0">
                <a:solidFill>
                  <a:srgbClr val="484848"/>
                </a:solidFill>
              </a:rPr>
              <a:t>공동구매 매칭 서비스 </a:t>
            </a:r>
            <a:endParaRPr lang="en-US" sz="7200" b="1" dirty="0">
              <a:solidFill>
                <a:srgbClr val="484848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78A879-8305-9D69-741A-8C126824C456}"/>
              </a:ext>
            </a:extLst>
          </p:cNvPr>
          <p:cNvSpPr txBox="1"/>
          <p:nvPr/>
        </p:nvSpPr>
        <p:spPr>
          <a:xfrm>
            <a:off x="10566003" y="6067495"/>
            <a:ext cx="1582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이상혁 </a:t>
            </a:r>
            <a:r>
              <a:rPr lang="en-US" altLang="ko-KR" sz="1600" b="1" dirty="0"/>
              <a:t>  </a:t>
            </a:r>
            <a:r>
              <a:rPr lang="ko-KR" altLang="en-US" sz="1600" b="1" dirty="0"/>
              <a:t>한승훈 </a:t>
            </a:r>
            <a:endParaRPr lang="en-US" altLang="ko-KR" sz="1600" b="1" dirty="0"/>
          </a:p>
          <a:p>
            <a:r>
              <a:rPr lang="ko-KR" altLang="en-US" sz="1600" b="1" dirty="0" err="1"/>
              <a:t>신승민</a:t>
            </a:r>
            <a:r>
              <a:rPr lang="en-US" altLang="ko-KR" sz="1600" b="1" dirty="0"/>
              <a:t>   </a:t>
            </a:r>
            <a:r>
              <a:rPr lang="ko-KR" altLang="en-US" sz="1600" b="1" dirty="0"/>
              <a:t>이재영</a:t>
            </a:r>
            <a:endParaRPr lang="en-US" sz="1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CA657B-30D5-26E8-B890-69552D32D180}"/>
              </a:ext>
            </a:extLst>
          </p:cNvPr>
          <p:cNvSpPr txBox="1"/>
          <p:nvPr/>
        </p:nvSpPr>
        <p:spPr>
          <a:xfrm>
            <a:off x="389965" y="3934031"/>
            <a:ext cx="1606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484848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가제 </a:t>
            </a:r>
            <a:r>
              <a:rPr lang="en-US" altLang="ko-KR" sz="1600" b="1" dirty="0">
                <a:solidFill>
                  <a:srgbClr val="484848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600" b="1" dirty="0">
                <a:solidFill>
                  <a:srgbClr val="484848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한바구니</a:t>
            </a:r>
            <a:endParaRPr lang="en-US" sz="1600" b="1" dirty="0">
              <a:solidFill>
                <a:srgbClr val="484848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6990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2000"/>
            <a:lum/>
          </a:blip>
          <a:srcRect/>
          <a:stretch>
            <a:fillRect t="50000" b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9DE4DB-6EA6-3619-534E-52BE99C7B57D}"/>
              </a:ext>
            </a:extLst>
          </p:cNvPr>
          <p:cNvSpPr txBox="1"/>
          <p:nvPr/>
        </p:nvSpPr>
        <p:spPr>
          <a:xfrm>
            <a:off x="0" y="0"/>
            <a:ext cx="1272208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2</a:t>
            </a:r>
            <a:br>
              <a:rPr lang="en-US" dirty="0"/>
            </a:br>
            <a:r>
              <a:rPr lang="ko-KR" altLang="en-US" dirty="0"/>
              <a:t>서비스</a:t>
            </a:r>
            <a:br>
              <a:rPr lang="en-US" altLang="ko-KR" dirty="0"/>
            </a:br>
            <a:r>
              <a:rPr lang="en-US" altLang="ko-KR" sz="1200" dirty="0"/>
              <a:t>service scenario</a:t>
            </a:r>
            <a:endParaRPr lang="en-US" sz="12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058CEC9-C5F0-81B2-EEE2-4C16C0FC7278}"/>
              </a:ext>
            </a:extLst>
          </p:cNvPr>
          <p:cNvGrpSpPr/>
          <p:nvPr/>
        </p:nvGrpSpPr>
        <p:grpSpPr>
          <a:xfrm>
            <a:off x="1317093" y="152904"/>
            <a:ext cx="1378903" cy="679076"/>
            <a:chOff x="3843225" y="2057400"/>
            <a:chExt cx="1378903" cy="679076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48345305-24C3-7166-C496-A98568F2C27B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BC3CC77-DFFC-5634-ABDE-675AAE380CE7}"/>
                </a:ext>
              </a:extLst>
            </p:cNvPr>
            <p:cNvSpPr txBox="1"/>
            <p:nvPr/>
          </p:nvSpPr>
          <p:spPr>
            <a:xfrm>
              <a:off x="3918566" y="2189189"/>
              <a:ext cx="1228220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회원가입 </a:t>
              </a:r>
              <a:r>
                <a:rPr lang="en-US" altLang="ko-KR" sz="1050" b="1" dirty="0"/>
                <a:t>- </a:t>
              </a:r>
              <a:r>
                <a:rPr lang="ko-KR" altLang="en-US" sz="1050" b="1" dirty="0"/>
                <a:t>로그인</a:t>
              </a:r>
              <a:br>
                <a:rPr lang="en-US" sz="1050" b="1" dirty="0"/>
              </a:br>
              <a:r>
                <a:rPr lang="en-US" sz="1050" b="1" dirty="0"/>
                <a:t>JWT</a:t>
              </a:r>
              <a:r>
                <a:rPr lang="ko-KR" altLang="en-US" sz="1050" b="1" dirty="0"/>
                <a:t> </a:t>
              </a:r>
              <a:r>
                <a:rPr lang="en-US" altLang="ko-KR" sz="1050" b="1" dirty="0"/>
                <a:t>-</a:t>
              </a:r>
              <a:r>
                <a:rPr lang="ko-KR" altLang="en-US" sz="1050" b="1" dirty="0"/>
                <a:t> 보안</a:t>
              </a:r>
              <a:endParaRPr lang="en-US" sz="1050" b="1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11236685-62A2-5900-83D3-93C4A0630D4A}"/>
              </a:ext>
            </a:extLst>
          </p:cNvPr>
          <p:cNvGrpSpPr/>
          <p:nvPr/>
        </p:nvGrpSpPr>
        <p:grpSpPr>
          <a:xfrm>
            <a:off x="14619381" y="497542"/>
            <a:ext cx="1423788" cy="2234894"/>
            <a:chOff x="3798340" y="2057400"/>
            <a:chExt cx="1423788" cy="679076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5208F055-45F3-C807-4DEF-824B287AC4C5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57654B3-FF8A-AAB4-AC24-EB1D77707FC7}"/>
                </a:ext>
              </a:extLst>
            </p:cNvPr>
            <p:cNvSpPr txBox="1"/>
            <p:nvPr/>
          </p:nvSpPr>
          <p:spPr>
            <a:xfrm>
              <a:off x="3798340" y="2105428"/>
              <a:ext cx="1423788" cy="420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공동구매 게시판</a:t>
              </a:r>
              <a:endParaRPr lang="en-US" altLang="ko-KR" sz="1050" b="1" dirty="0"/>
            </a:p>
            <a:p>
              <a:pPr algn="ctr"/>
              <a:br>
                <a:rPr lang="en-US" altLang="ko-KR" sz="1050" b="1" dirty="0"/>
              </a:br>
              <a:r>
                <a:rPr lang="en-US" altLang="ko-KR" sz="1050" b="1" dirty="0"/>
                <a:t>“ </a:t>
              </a:r>
            </a:p>
            <a:p>
              <a:pPr algn="ctr"/>
              <a:r>
                <a:rPr lang="ko-KR" altLang="en-US" sz="1050" b="1" dirty="0"/>
                <a:t>일반적인 게시판</a:t>
              </a:r>
              <a:br>
                <a:rPr lang="en-US" altLang="ko-KR" sz="1050" b="1" dirty="0"/>
              </a:br>
              <a:r>
                <a:rPr lang="ko-KR" altLang="en-US" sz="1050" b="1" dirty="0"/>
                <a:t>형태에 공동구매라는</a:t>
              </a:r>
              <a:br>
                <a:rPr lang="en-US" altLang="ko-KR" sz="1050" b="1" dirty="0"/>
              </a:br>
              <a:r>
                <a:rPr lang="ko-KR" altLang="en-US" sz="1050" b="1" dirty="0"/>
                <a:t>키워드에 알맞은</a:t>
              </a:r>
              <a:br>
                <a:rPr lang="en-US" altLang="ko-KR" sz="1050" b="1" dirty="0"/>
              </a:br>
              <a:r>
                <a:rPr lang="en-US" altLang="ko-KR" sz="1050" b="1" dirty="0"/>
                <a:t>UI</a:t>
              </a:r>
              <a:r>
                <a:rPr lang="ko-KR" altLang="en-US" sz="1050" b="1" dirty="0"/>
                <a:t>와 기능 추가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endParaRPr lang="en-US" sz="1050" b="1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C24251F-C3D0-F8AD-CCFD-8A3F323E9879}"/>
              </a:ext>
            </a:extLst>
          </p:cNvPr>
          <p:cNvSpPr txBox="1"/>
          <p:nvPr/>
        </p:nvSpPr>
        <p:spPr>
          <a:xfrm>
            <a:off x="14709149" y="2198665"/>
            <a:ext cx="133402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solidFill>
                  <a:srgbClr val="484848"/>
                </a:solidFill>
              </a:rPr>
              <a:t>- </a:t>
            </a:r>
            <a:r>
              <a:rPr lang="ko-KR" altLang="en-US" sz="1050" b="1" dirty="0">
                <a:solidFill>
                  <a:srgbClr val="484848"/>
                </a:solidFill>
              </a:rPr>
              <a:t>학교 별 구분</a:t>
            </a:r>
            <a:br>
              <a:rPr lang="en-US" altLang="ko-KR" sz="1050" b="1" dirty="0">
                <a:solidFill>
                  <a:srgbClr val="484848"/>
                </a:solidFill>
              </a:rPr>
            </a:br>
            <a:r>
              <a:rPr lang="en-US" altLang="ko-KR" sz="1050" b="1" dirty="0">
                <a:solidFill>
                  <a:srgbClr val="484848"/>
                </a:solidFill>
              </a:rPr>
              <a:t>- </a:t>
            </a:r>
            <a:r>
              <a:rPr lang="ko-KR" altLang="en-US" sz="1050" b="1" dirty="0">
                <a:solidFill>
                  <a:srgbClr val="484848"/>
                </a:solidFill>
              </a:rPr>
              <a:t>기숙사 </a:t>
            </a:r>
            <a:r>
              <a:rPr lang="en-US" altLang="ko-KR" sz="1050" b="1" dirty="0">
                <a:solidFill>
                  <a:srgbClr val="484848"/>
                </a:solidFill>
              </a:rPr>
              <a:t>/ </a:t>
            </a:r>
            <a:r>
              <a:rPr lang="ko-KR" altLang="en-US" sz="1050" b="1" dirty="0">
                <a:solidFill>
                  <a:srgbClr val="484848"/>
                </a:solidFill>
              </a:rPr>
              <a:t>자취 구분</a:t>
            </a:r>
            <a:endParaRPr lang="en-US" sz="1050" dirty="0">
              <a:solidFill>
                <a:srgbClr val="484848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7832DBB-0AD6-4D0D-53FA-0E05E485A78B}"/>
              </a:ext>
            </a:extLst>
          </p:cNvPr>
          <p:cNvGrpSpPr/>
          <p:nvPr/>
        </p:nvGrpSpPr>
        <p:grpSpPr>
          <a:xfrm>
            <a:off x="14667422" y="2963742"/>
            <a:ext cx="1378903" cy="1384994"/>
            <a:chOff x="3843225" y="2057400"/>
            <a:chExt cx="1378903" cy="679076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9B32964D-35C5-C24F-E3E0-764763AC8816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3B75506-B2FD-1789-D96F-C4F4507BFB94}"/>
                </a:ext>
              </a:extLst>
            </p:cNvPr>
            <p:cNvSpPr txBox="1"/>
            <p:nvPr/>
          </p:nvSpPr>
          <p:spPr>
            <a:xfrm>
              <a:off x="3868431" y="2134900"/>
              <a:ext cx="1316386" cy="5998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실시간 채팅</a:t>
              </a:r>
              <a:br>
                <a:rPr lang="en-US" altLang="ko-KR" sz="1050" b="1" dirty="0"/>
              </a:b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r>
                <a:rPr lang="en-US" altLang="ko-KR" sz="1050" b="1" dirty="0" err="1"/>
                <a:t>websocket</a:t>
              </a:r>
              <a:r>
                <a:rPr lang="ko-KR" altLang="en-US" sz="1050" b="1" dirty="0"/>
                <a:t>을</a:t>
              </a:r>
              <a:br>
                <a:rPr lang="en-US" altLang="ko-KR" sz="1050" b="1" dirty="0"/>
              </a:br>
              <a:r>
                <a:rPr lang="ko-KR" altLang="en-US" sz="1050" b="1" dirty="0"/>
                <a:t>활용한 실시간 채팅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endParaRPr lang="en-US" sz="1050" b="1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EF00118-1257-B50F-211B-A7330E4B2619}"/>
              </a:ext>
            </a:extLst>
          </p:cNvPr>
          <p:cNvGrpSpPr/>
          <p:nvPr/>
        </p:nvGrpSpPr>
        <p:grpSpPr>
          <a:xfrm>
            <a:off x="-6621258" y="1361525"/>
            <a:ext cx="1378903" cy="679076"/>
            <a:chOff x="3843225" y="2057400"/>
            <a:chExt cx="1378903" cy="679076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435618C-4162-5C9D-3C6A-5E4F3EC0CECE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7AD71D4-033D-FCE7-2A37-7FF166DE9A5A}"/>
                </a:ext>
              </a:extLst>
            </p:cNvPr>
            <p:cNvSpPr txBox="1"/>
            <p:nvPr/>
          </p:nvSpPr>
          <p:spPr>
            <a:xfrm>
              <a:off x="3872881" y="2189189"/>
              <a:ext cx="131959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추천 시스템을 위한</a:t>
              </a:r>
              <a:br>
                <a:rPr lang="en-US" altLang="ko-KR" sz="1050" b="1" dirty="0"/>
              </a:br>
              <a:r>
                <a:rPr lang="ko-KR" altLang="en-US" sz="1050" b="1" dirty="0"/>
                <a:t>프로필 수집</a:t>
              </a:r>
              <a:endParaRPr lang="en-US" sz="1050" b="1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F98A3C3-4420-6E92-540F-0C98420673FB}"/>
              </a:ext>
            </a:extLst>
          </p:cNvPr>
          <p:cNvGrpSpPr/>
          <p:nvPr/>
        </p:nvGrpSpPr>
        <p:grpSpPr>
          <a:xfrm>
            <a:off x="-6621258" y="2225508"/>
            <a:ext cx="1378903" cy="1111637"/>
            <a:chOff x="3843225" y="2057400"/>
            <a:chExt cx="1378903" cy="708870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997F551-0BBF-2CB6-6CAB-162C2517F17E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F6AEC50-AB66-2252-759F-1126DA1F47A7}"/>
                </a:ext>
              </a:extLst>
            </p:cNvPr>
            <p:cNvSpPr txBox="1"/>
            <p:nvPr/>
          </p:nvSpPr>
          <p:spPr>
            <a:xfrm>
              <a:off x="3872881" y="2189189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/>
                <a:t>Oauth2</a:t>
              </a:r>
              <a:r>
                <a:rPr lang="ko-KR" altLang="en-US" sz="1050" b="1" dirty="0"/>
                <a:t>를 이용한</a:t>
              </a:r>
              <a:br>
                <a:rPr lang="en-US" sz="1050" b="1" dirty="0"/>
              </a:br>
              <a:r>
                <a:rPr lang="en-US" sz="1050" b="1" dirty="0"/>
                <a:t>Google, </a:t>
              </a:r>
              <a:r>
                <a:rPr lang="en-US" sz="1050" b="1" dirty="0" err="1"/>
                <a:t>KakaoTalk</a:t>
              </a:r>
              <a:br>
                <a:rPr lang="en-US" sz="1050" b="1" dirty="0"/>
              </a:br>
              <a:r>
                <a:rPr lang="ko-KR" altLang="en-US" sz="1050" b="1" dirty="0"/>
                <a:t>등의 소셜 로그인</a:t>
              </a:r>
              <a:endParaRPr lang="en-US" sz="1050" b="1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7668C16-3145-F042-E70D-647D40A7395D}"/>
              </a:ext>
            </a:extLst>
          </p:cNvPr>
          <p:cNvGrpSpPr/>
          <p:nvPr/>
        </p:nvGrpSpPr>
        <p:grpSpPr>
          <a:xfrm>
            <a:off x="-6621259" y="3475329"/>
            <a:ext cx="1378903" cy="1950560"/>
            <a:chOff x="3843225" y="2057400"/>
            <a:chExt cx="1378903" cy="679076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4A93805F-C692-094E-4E44-36DF732AA86D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24DA4B8-A3B6-96D1-9629-346FA1884B6C}"/>
                </a:ext>
              </a:extLst>
            </p:cNvPr>
            <p:cNvSpPr txBox="1"/>
            <p:nvPr/>
          </p:nvSpPr>
          <p:spPr>
            <a:xfrm>
              <a:off x="3973871" y="2189189"/>
              <a:ext cx="1124170" cy="425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학생 인증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r>
                <a:rPr lang="ko-KR" altLang="en-US" sz="1050" b="1" dirty="0"/>
                <a:t>학교 인증 </a:t>
              </a:r>
              <a:r>
                <a:rPr lang="en-US" altLang="ko-KR" sz="1050" b="1" dirty="0"/>
                <a:t>API</a:t>
              </a:r>
              <a:r>
                <a:rPr lang="ko-KR" altLang="en-US" sz="1050" b="1" dirty="0"/>
                <a:t>를</a:t>
              </a:r>
              <a:br>
                <a:rPr lang="en-US" altLang="ko-KR" sz="1050" b="1" dirty="0"/>
              </a:br>
              <a:r>
                <a:rPr lang="ko-KR" altLang="en-US" sz="1050" b="1" dirty="0"/>
                <a:t>활용하여</a:t>
              </a:r>
              <a:br>
                <a:rPr lang="en-US" altLang="ko-KR" sz="1050" b="1" dirty="0"/>
              </a:br>
              <a:r>
                <a:rPr lang="ko-KR" altLang="en-US" sz="1050" b="1" dirty="0"/>
                <a:t>재학 여부 및</a:t>
              </a:r>
              <a:br>
                <a:rPr lang="en-US" altLang="ko-KR" sz="1050" b="1" dirty="0"/>
              </a:br>
              <a:r>
                <a:rPr lang="en-US" altLang="ko-KR" sz="1050" b="1" dirty="0"/>
                <a:t>E-mail </a:t>
              </a:r>
              <a:r>
                <a:rPr lang="ko-KR" altLang="en-US" sz="1050" b="1" dirty="0"/>
                <a:t>인증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endParaRPr lang="en-US" sz="1050" b="1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72A48DB-6918-7B14-1213-2D81B460769E}"/>
              </a:ext>
            </a:extLst>
          </p:cNvPr>
          <p:cNvGrpSpPr/>
          <p:nvPr/>
        </p:nvGrpSpPr>
        <p:grpSpPr>
          <a:xfrm>
            <a:off x="16548905" y="497547"/>
            <a:ext cx="1387360" cy="1727962"/>
            <a:chOff x="3834768" y="2057400"/>
            <a:chExt cx="1387360" cy="679076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54F32261-3A32-59DC-3EED-1A105BDDEF25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CB12156-5CB0-2AF4-69B7-BA4E21455F76}"/>
                </a:ext>
              </a:extLst>
            </p:cNvPr>
            <p:cNvSpPr txBox="1"/>
            <p:nvPr/>
          </p:nvSpPr>
          <p:spPr>
            <a:xfrm>
              <a:off x="3834768" y="2134900"/>
              <a:ext cx="1378903" cy="494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정보 관리</a:t>
              </a:r>
              <a:br>
                <a:rPr lang="en-US" altLang="ko-KR" sz="1050" b="1" dirty="0"/>
              </a:b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r>
                <a:rPr lang="en-US" altLang="ko-KR" sz="1050" b="1" dirty="0" err="1"/>
                <a:t>mysql</a:t>
              </a:r>
              <a:r>
                <a:rPr lang="en-US" altLang="ko-KR" sz="1050" b="1" dirty="0"/>
                <a:t> </a:t>
              </a:r>
              <a:r>
                <a:rPr lang="ko-KR" altLang="en-US" sz="1050" b="1" dirty="0"/>
                <a:t>과 </a:t>
              </a:r>
              <a:r>
                <a:rPr lang="en-US" altLang="ko-KR" sz="1050" b="1" dirty="0"/>
                <a:t>MongoDB</a:t>
              </a:r>
              <a:br>
                <a:rPr lang="en-US" altLang="ko-KR" sz="1050" b="1" dirty="0"/>
              </a:br>
              <a:r>
                <a:rPr lang="ko-KR" altLang="en-US" sz="1050" b="1" dirty="0"/>
                <a:t>를 사용하여</a:t>
              </a:r>
              <a:br>
                <a:rPr lang="en-US" altLang="ko-KR" sz="1050" b="1" dirty="0"/>
              </a:br>
              <a:r>
                <a:rPr lang="ko-KR" altLang="en-US" sz="1050" b="1" dirty="0"/>
                <a:t>유저 정보 및</a:t>
              </a:r>
              <a:br>
                <a:rPr lang="en-US" altLang="ko-KR" sz="1050" b="1" dirty="0"/>
              </a:br>
              <a:r>
                <a:rPr lang="ko-KR" altLang="en-US" sz="1050" b="1" dirty="0"/>
                <a:t>거래 로그 관리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endParaRPr lang="en-US" sz="1050" b="1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DD8B101-29C3-AE08-3EA4-BB03E3B0C957}"/>
              </a:ext>
            </a:extLst>
          </p:cNvPr>
          <p:cNvGrpSpPr/>
          <p:nvPr/>
        </p:nvGrpSpPr>
        <p:grpSpPr>
          <a:xfrm>
            <a:off x="16512837" y="2538792"/>
            <a:ext cx="1451038" cy="2234894"/>
            <a:chOff x="3796099" y="2057400"/>
            <a:chExt cx="1451038" cy="679076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B0BA8E51-7B4D-DBA1-A0D1-67B15C195E22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2D54201-CC7D-B11A-295B-C93DFCE8969B}"/>
                </a:ext>
              </a:extLst>
            </p:cNvPr>
            <p:cNvSpPr txBox="1"/>
            <p:nvPr/>
          </p:nvSpPr>
          <p:spPr>
            <a:xfrm>
              <a:off x="3796099" y="2161268"/>
              <a:ext cx="1451038" cy="469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추천 시스템</a:t>
              </a:r>
              <a:br>
                <a:rPr lang="en-US" altLang="ko-KR" sz="1050" b="1" dirty="0"/>
              </a:br>
              <a:br>
                <a:rPr lang="en-US" altLang="ko-KR" sz="1050" b="1" dirty="0"/>
              </a:br>
              <a:r>
                <a:rPr lang="en-US" altLang="ko-KR" sz="1050" b="1" dirty="0"/>
                <a:t>“ </a:t>
              </a:r>
            </a:p>
            <a:p>
              <a:pPr algn="ctr"/>
              <a:r>
                <a:rPr lang="en-US" altLang="ko-KR" sz="1050" b="1" dirty="0" err="1"/>
                <a:t>mongoDB</a:t>
              </a:r>
              <a:r>
                <a:rPr lang="ko-KR" altLang="en-US" sz="1050" b="1" dirty="0"/>
                <a:t>에 저장된</a:t>
              </a:r>
              <a:br>
                <a:rPr lang="en-US" altLang="ko-KR" sz="1050" b="1" dirty="0"/>
              </a:br>
              <a:r>
                <a:rPr lang="ko-KR" altLang="en-US" sz="1050" b="1" dirty="0"/>
                <a:t>거래 로그를 분석하여</a:t>
              </a:r>
              <a:br>
                <a:rPr lang="en-US" altLang="ko-KR" sz="1050" b="1" dirty="0"/>
              </a:br>
              <a:r>
                <a:rPr lang="ko-KR" altLang="en-US" sz="1050" b="1" dirty="0"/>
                <a:t>개별 사용자에게</a:t>
              </a:r>
              <a:br>
                <a:rPr lang="en-US" altLang="ko-KR" sz="1050" b="1" dirty="0"/>
              </a:br>
              <a:r>
                <a:rPr lang="ko-KR" altLang="en-US" sz="1050" b="1" dirty="0"/>
                <a:t>품목을 추천하는</a:t>
              </a:r>
              <a:br>
                <a:rPr lang="en-US" altLang="ko-KR" sz="1050" b="1" dirty="0"/>
              </a:br>
              <a:r>
                <a:rPr lang="ko-KR" altLang="en-US" sz="1050" b="1" dirty="0"/>
                <a:t>시스템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endParaRPr lang="en-US" sz="1050" b="1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1F760A1-3A65-D683-1462-A0B8EB21C1E0}"/>
              </a:ext>
            </a:extLst>
          </p:cNvPr>
          <p:cNvGrpSpPr/>
          <p:nvPr/>
        </p:nvGrpSpPr>
        <p:grpSpPr>
          <a:xfrm>
            <a:off x="18442001" y="497546"/>
            <a:ext cx="1387360" cy="1727962"/>
            <a:chOff x="3834768" y="2057400"/>
            <a:chExt cx="1387360" cy="679076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DCE2C15C-E047-A1A8-5D99-78C1B8755EF1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FBDF115-F0B4-0408-9B4B-0C03CAA1D698}"/>
                </a:ext>
              </a:extLst>
            </p:cNvPr>
            <p:cNvSpPr txBox="1"/>
            <p:nvPr/>
          </p:nvSpPr>
          <p:spPr>
            <a:xfrm>
              <a:off x="3834768" y="2134900"/>
              <a:ext cx="1378903" cy="5442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자동 구매 예약</a:t>
              </a:r>
              <a:br>
                <a:rPr lang="en-US" altLang="ko-KR" sz="1050" b="1" dirty="0"/>
              </a:b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r>
                <a:rPr lang="ko-KR" altLang="en-US" sz="1050" b="1" dirty="0"/>
                <a:t>유저가 특정 시간대를 설정 시 자동으로 구매 희망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endParaRPr lang="en-US" sz="1050" b="1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7D033C1-ECAF-9752-4399-B66D6B7AC2F7}"/>
              </a:ext>
            </a:extLst>
          </p:cNvPr>
          <p:cNvGrpSpPr/>
          <p:nvPr/>
        </p:nvGrpSpPr>
        <p:grpSpPr>
          <a:xfrm>
            <a:off x="18437772" y="2530326"/>
            <a:ext cx="1387360" cy="2645823"/>
            <a:chOff x="3834768" y="2057400"/>
            <a:chExt cx="1387360" cy="703843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CF900A7E-61B2-2293-D7AF-C7DDD0EF610D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4522444-BABC-41B2-D57B-65C6FC319CB9}"/>
                </a:ext>
              </a:extLst>
            </p:cNvPr>
            <p:cNvSpPr txBox="1"/>
            <p:nvPr/>
          </p:nvSpPr>
          <p:spPr>
            <a:xfrm>
              <a:off x="3834768" y="2134900"/>
              <a:ext cx="1387359" cy="626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자동 거래 생성</a:t>
              </a:r>
              <a:br>
                <a:rPr lang="en-US" altLang="ko-KR" sz="1050" b="1" dirty="0"/>
              </a:b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r>
                <a:rPr lang="ko-KR" altLang="en-US" sz="1050" b="1" dirty="0"/>
                <a:t>특정 품목이 특정 시간대에 예약이</a:t>
              </a:r>
              <a:br>
                <a:rPr lang="en-US" altLang="ko-KR" sz="1050" b="1" dirty="0"/>
              </a:br>
              <a:r>
                <a:rPr lang="ko-KR" altLang="en-US" sz="1050" b="1" dirty="0"/>
                <a:t>몰린다면 자동으로</a:t>
              </a:r>
              <a:br>
                <a:rPr lang="en-US" altLang="ko-KR" sz="1050" b="1" dirty="0"/>
              </a:br>
              <a:r>
                <a:rPr lang="ko-KR" altLang="en-US" sz="1050" b="1" dirty="0"/>
                <a:t>해당 품목에 대한</a:t>
              </a:r>
              <a:br>
                <a:rPr lang="en-US" altLang="ko-KR" sz="1050" b="1" dirty="0"/>
              </a:br>
              <a:r>
                <a:rPr lang="ko-KR" altLang="en-US" sz="1050" b="1" dirty="0"/>
                <a:t>거래 글을</a:t>
              </a:r>
              <a:br>
                <a:rPr lang="en-US" altLang="ko-KR" sz="1050" b="1" dirty="0"/>
              </a:br>
              <a:r>
                <a:rPr lang="ko-KR" altLang="en-US" sz="1050" b="1" dirty="0"/>
                <a:t>게시판에 생성</a:t>
              </a:r>
              <a:br>
                <a:rPr lang="en-US" altLang="ko-KR" sz="1050" b="1" dirty="0"/>
              </a:br>
              <a:br>
                <a:rPr lang="en-US" altLang="ko-KR" sz="1050" b="1" dirty="0"/>
              </a:br>
              <a:r>
                <a:rPr lang="ko-KR" altLang="en-US" sz="1050" b="1" dirty="0"/>
                <a:t>후에 직접 구매할 사람을 정함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endParaRPr lang="en-US" sz="1050" b="1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C9795F4-F0DA-E769-B38D-2AEA43BF0557}"/>
              </a:ext>
            </a:extLst>
          </p:cNvPr>
          <p:cNvGrpSpPr/>
          <p:nvPr/>
        </p:nvGrpSpPr>
        <p:grpSpPr>
          <a:xfrm>
            <a:off x="9201296" y="1098672"/>
            <a:ext cx="1378903" cy="4046265"/>
            <a:chOff x="3843225" y="2057400"/>
            <a:chExt cx="1378903" cy="679076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936E8C28-AC18-E8A7-FDA9-F1D3559B9BBB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6153399-212E-7A75-5648-A83B1AF152E0}"/>
                </a:ext>
              </a:extLst>
            </p:cNvPr>
            <p:cNvSpPr txBox="1"/>
            <p:nvPr/>
          </p:nvSpPr>
          <p:spPr>
            <a:xfrm>
              <a:off x="4193513" y="2360558"/>
              <a:ext cx="678326" cy="42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DB</a:t>
              </a:r>
            </a:p>
          </p:txBody>
        </p:sp>
      </p:grpSp>
      <p:sp>
        <p:nvSpPr>
          <p:cNvPr id="33" name="AutoShape 2" descr="Design a PowerPoint slide with a gray color scheme, illustrating the concept of a server and a client in a network. The server should be represented by a deep blue color to symbolize stability and reliability. The client should be depicted in a light green color, indicating flexibility and growth. The server is larger and more central, showing its role as a central hub for requests. The client is smaller, positioned towards the edge of the slide, signifying its role as a requester. The connection between them is shown by dashed lines, representing the network communication.">
            <a:extLst>
              <a:ext uri="{FF2B5EF4-FFF2-40B4-BE49-F238E27FC236}">
                <a16:creationId xmlns:a16="http://schemas.microsoft.com/office/drawing/2014/main" id="{96859000-5D2A-953D-7A32-5F49305D84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AutoShape 4" descr="Design a PowerPoint slide with a gray color scheme, illustrating the concept of a server and a client in a network. The server should be represented by a deep blue color to symbolize stability and reliability. The client should be depicted in a light green color, indicating flexibility and growth. The server is larger and more central, showing its role as a central hub for requests. The client is smaller, positioned towards the edge of the slide, signifying its role as a requester. The connection between them is shown by dashed lines, representing the network communication.">
            <a:extLst>
              <a:ext uri="{FF2B5EF4-FFF2-40B4-BE49-F238E27FC236}">
                <a16:creationId xmlns:a16="http://schemas.microsoft.com/office/drawing/2014/main" id="{73EFC238-4D83-C373-46E2-B1B7FE23E0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19400" y="15240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2D77FA1-2631-42F9-8286-4891E16E9C92}"/>
              </a:ext>
            </a:extLst>
          </p:cNvPr>
          <p:cNvGrpSpPr/>
          <p:nvPr/>
        </p:nvGrpSpPr>
        <p:grpSpPr>
          <a:xfrm>
            <a:off x="2330756" y="1098205"/>
            <a:ext cx="1378903" cy="4046733"/>
            <a:chOff x="3843225" y="2057400"/>
            <a:chExt cx="1378903" cy="679076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388039E1-704F-6D52-97B1-840EF40D0E65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9191919-D056-44E5-46E3-B69FA57A737D}"/>
                </a:ext>
              </a:extLst>
            </p:cNvPr>
            <p:cNvSpPr txBox="1"/>
            <p:nvPr/>
          </p:nvSpPr>
          <p:spPr>
            <a:xfrm>
              <a:off x="4193513" y="2360558"/>
              <a:ext cx="678326" cy="90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bg1">
                      <a:lumMod val="65000"/>
                    </a:schemeClr>
                  </a:solidFill>
                </a:rPr>
                <a:t>Client</a:t>
              </a: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62D0A1D-A789-03D4-55C6-AAFCE3A5B733}"/>
              </a:ext>
            </a:extLst>
          </p:cNvPr>
          <p:cNvGrpSpPr/>
          <p:nvPr/>
        </p:nvGrpSpPr>
        <p:grpSpPr>
          <a:xfrm>
            <a:off x="3861848" y="1107708"/>
            <a:ext cx="1921763" cy="289378"/>
            <a:chOff x="3814465" y="2367226"/>
            <a:chExt cx="4813300" cy="276999"/>
          </a:xfrm>
        </p:grpSpPr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25269F8E-9ECB-E9B0-A589-3CA4B242E052}"/>
                </a:ext>
              </a:extLst>
            </p:cNvPr>
            <p:cNvCxnSpPr/>
            <p:nvPr/>
          </p:nvCxnSpPr>
          <p:spPr>
            <a:xfrm>
              <a:off x="3814465" y="2644225"/>
              <a:ext cx="4813300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F8277B1-940A-9277-DC2C-AD4AECB0CB85}"/>
                </a:ext>
              </a:extLst>
            </p:cNvPr>
            <p:cNvSpPr txBox="1"/>
            <p:nvPr/>
          </p:nvSpPr>
          <p:spPr>
            <a:xfrm>
              <a:off x="4809971" y="2367226"/>
              <a:ext cx="10629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>
                      <a:lumMod val="65000"/>
                    </a:schemeClr>
                  </a:solidFill>
                </a:rPr>
                <a:t>register data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FCFEE2C1-AFA6-1640-BA68-AE76166223EE}"/>
              </a:ext>
            </a:extLst>
          </p:cNvPr>
          <p:cNvGrpSpPr/>
          <p:nvPr/>
        </p:nvGrpSpPr>
        <p:grpSpPr>
          <a:xfrm>
            <a:off x="5802802" y="1098205"/>
            <a:ext cx="1378903" cy="4046265"/>
            <a:chOff x="3843225" y="2057400"/>
            <a:chExt cx="1378903" cy="679076"/>
          </a:xfrm>
        </p:grpSpPr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CD9F7C59-5E64-50EF-82DE-A4D9FC70404D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36718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1DC39A0-10D0-7973-19CA-A662CB77B3DC}"/>
                </a:ext>
              </a:extLst>
            </p:cNvPr>
            <p:cNvSpPr txBox="1"/>
            <p:nvPr/>
          </p:nvSpPr>
          <p:spPr>
            <a:xfrm>
              <a:off x="4193513" y="2360558"/>
              <a:ext cx="678326" cy="90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36718F"/>
                  </a:solidFill>
                </a:rPr>
                <a:t>Server</a:t>
              </a: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E29A6137-3933-6346-E827-B9C2F5D15329}"/>
              </a:ext>
            </a:extLst>
          </p:cNvPr>
          <p:cNvGrpSpPr/>
          <p:nvPr/>
        </p:nvGrpSpPr>
        <p:grpSpPr>
          <a:xfrm>
            <a:off x="7118117" y="1113897"/>
            <a:ext cx="2177840" cy="276999"/>
            <a:chOff x="3368579" y="2382242"/>
            <a:chExt cx="5454675" cy="265149"/>
          </a:xfrm>
        </p:grpSpPr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792DAB8E-2103-3F57-3FE8-E76F9E382AA2}"/>
                </a:ext>
              </a:extLst>
            </p:cNvPr>
            <p:cNvCxnSpPr/>
            <p:nvPr/>
          </p:nvCxnSpPr>
          <p:spPr>
            <a:xfrm>
              <a:off x="3689266" y="2644225"/>
              <a:ext cx="4813300" cy="0"/>
            </a:xfrm>
            <a:prstGeom prst="straightConnector1">
              <a:avLst/>
            </a:prstGeom>
            <a:ln>
              <a:solidFill>
                <a:srgbClr val="36718F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D4BF002-15E4-87C2-0CE6-9092519BD37B}"/>
                </a:ext>
              </a:extLst>
            </p:cNvPr>
            <p:cNvSpPr txBox="1"/>
            <p:nvPr/>
          </p:nvSpPr>
          <p:spPr>
            <a:xfrm>
              <a:off x="3368579" y="2382242"/>
              <a:ext cx="5454675" cy="2651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36718F"/>
                  </a:solidFill>
                </a:rPr>
                <a:t>save user data, auth : GUEST</a:t>
              </a: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5D5C07CE-47D4-A2C1-B60C-7D071943AA9C}"/>
              </a:ext>
            </a:extLst>
          </p:cNvPr>
          <p:cNvGrpSpPr/>
          <p:nvPr/>
        </p:nvGrpSpPr>
        <p:grpSpPr>
          <a:xfrm rot="10800000">
            <a:off x="3726037" y="1980948"/>
            <a:ext cx="1921763" cy="282037"/>
            <a:chOff x="3689266" y="2644225"/>
            <a:chExt cx="4813300" cy="269972"/>
          </a:xfrm>
        </p:grpSpPr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092AA9B8-3F55-C2EA-2C35-EB0E8E4118C4}"/>
                </a:ext>
              </a:extLst>
            </p:cNvPr>
            <p:cNvCxnSpPr/>
            <p:nvPr/>
          </p:nvCxnSpPr>
          <p:spPr>
            <a:xfrm>
              <a:off x="3689266" y="2644225"/>
              <a:ext cx="4813300" cy="0"/>
            </a:xfrm>
            <a:prstGeom prst="straightConnector1">
              <a:avLst/>
            </a:prstGeom>
            <a:ln>
              <a:solidFill>
                <a:srgbClr val="36718F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B01631B-CBC2-446F-F0E0-87245A9E1235}"/>
                </a:ext>
              </a:extLst>
            </p:cNvPr>
            <p:cNvSpPr txBox="1"/>
            <p:nvPr/>
          </p:nvSpPr>
          <p:spPr>
            <a:xfrm rot="10800000">
              <a:off x="6927972" y="2649047"/>
              <a:ext cx="462682" cy="2651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A970E5A4-0538-22E5-1715-53E12BC700B9}"/>
              </a:ext>
            </a:extLst>
          </p:cNvPr>
          <p:cNvGrpSpPr/>
          <p:nvPr/>
        </p:nvGrpSpPr>
        <p:grpSpPr>
          <a:xfrm>
            <a:off x="3848015" y="1574025"/>
            <a:ext cx="1921763" cy="292334"/>
            <a:chOff x="3826224" y="2364397"/>
            <a:chExt cx="4813300" cy="279828"/>
          </a:xfrm>
        </p:grpSpPr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85AF7B5F-7C10-35CC-D48D-0657AAB38FD2}"/>
                </a:ext>
              </a:extLst>
            </p:cNvPr>
            <p:cNvCxnSpPr/>
            <p:nvPr/>
          </p:nvCxnSpPr>
          <p:spPr>
            <a:xfrm>
              <a:off x="3826224" y="2644225"/>
              <a:ext cx="4813300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3FFAD7F-0884-20CC-90D0-018283DAD149}"/>
                </a:ext>
              </a:extLst>
            </p:cNvPr>
            <p:cNvSpPr txBox="1"/>
            <p:nvPr/>
          </p:nvSpPr>
          <p:spPr>
            <a:xfrm>
              <a:off x="5502977" y="2364397"/>
              <a:ext cx="1321714" cy="2651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>
                      <a:lumMod val="65000"/>
                    </a:schemeClr>
                  </a:solidFill>
                </a:rPr>
                <a:t>login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B9791BF3-C8EE-23E1-8D4F-6AB71B17D319}"/>
              </a:ext>
            </a:extLst>
          </p:cNvPr>
          <p:cNvSpPr txBox="1"/>
          <p:nvPr/>
        </p:nvSpPr>
        <p:spPr>
          <a:xfrm>
            <a:off x="3848015" y="1989523"/>
            <a:ext cx="1832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36718F"/>
                </a:solidFill>
              </a:rPr>
              <a:t>redirect :/email-verified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201FE76-7B57-B90E-E2CB-727231E40E88}"/>
              </a:ext>
            </a:extLst>
          </p:cNvPr>
          <p:cNvGrpSpPr/>
          <p:nvPr/>
        </p:nvGrpSpPr>
        <p:grpSpPr>
          <a:xfrm>
            <a:off x="3848015" y="2409146"/>
            <a:ext cx="1921763" cy="276999"/>
            <a:chOff x="3801388" y="2379076"/>
            <a:chExt cx="4813300" cy="265149"/>
          </a:xfrm>
        </p:grpSpPr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280BB9FB-CD78-930E-4612-646C138C1367}"/>
                </a:ext>
              </a:extLst>
            </p:cNvPr>
            <p:cNvCxnSpPr/>
            <p:nvPr/>
          </p:nvCxnSpPr>
          <p:spPr>
            <a:xfrm>
              <a:off x="3801388" y="2638874"/>
              <a:ext cx="4813300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F44CE91-8E50-D670-00E5-85FDD8D70513}"/>
                </a:ext>
              </a:extLst>
            </p:cNvPr>
            <p:cNvSpPr txBox="1"/>
            <p:nvPr/>
          </p:nvSpPr>
          <p:spPr>
            <a:xfrm>
              <a:off x="4665149" y="2379076"/>
              <a:ext cx="3051826" cy="2651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>
                      <a:lumMod val="65000"/>
                    </a:schemeClr>
                  </a:solidFill>
                </a:rPr>
                <a:t>verifying email</a:t>
              </a: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2DFA6062-92D5-2405-47CB-4A99BDADEBF9}"/>
              </a:ext>
            </a:extLst>
          </p:cNvPr>
          <p:cNvGrpSpPr/>
          <p:nvPr/>
        </p:nvGrpSpPr>
        <p:grpSpPr>
          <a:xfrm>
            <a:off x="7214729" y="2378603"/>
            <a:ext cx="1982209" cy="301955"/>
            <a:chOff x="3617884" y="2355188"/>
            <a:chExt cx="4964695" cy="289037"/>
          </a:xfrm>
        </p:grpSpPr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63538503-F87D-12EC-AEE5-5F4832ECF225}"/>
                </a:ext>
              </a:extLst>
            </p:cNvPr>
            <p:cNvCxnSpPr/>
            <p:nvPr/>
          </p:nvCxnSpPr>
          <p:spPr>
            <a:xfrm>
              <a:off x="3689266" y="2644225"/>
              <a:ext cx="4813300" cy="0"/>
            </a:xfrm>
            <a:prstGeom prst="straightConnector1">
              <a:avLst/>
            </a:prstGeom>
            <a:ln>
              <a:solidFill>
                <a:srgbClr val="36718F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B59DD10-6B83-9ACD-E5E7-A7833DC1543C}"/>
                </a:ext>
              </a:extLst>
            </p:cNvPr>
            <p:cNvSpPr txBox="1"/>
            <p:nvPr/>
          </p:nvSpPr>
          <p:spPr>
            <a:xfrm>
              <a:off x="3617884" y="2355188"/>
              <a:ext cx="4964695" cy="2651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36718F"/>
                  </a:solidFill>
                </a:rPr>
                <a:t>change auth to : VERIFIED</a:t>
              </a:r>
            </a:p>
          </p:txBody>
        </p:sp>
      </p:grpSp>
      <p:sp>
        <p:nvSpPr>
          <p:cNvPr id="92" name="화살표: 왼쪽으로 구부러짐 91">
            <a:extLst>
              <a:ext uri="{FF2B5EF4-FFF2-40B4-BE49-F238E27FC236}">
                <a16:creationId xmlns:a16="http://schemas.microsoft.com/office/drawing/2014/main" id="{A1940926-8769-D8D6-945E-230502E7646A}"/>
              </a:ext>
            </a:extLst>
          </p:cNvPr>
          <p:cNvSpPr/>
          <p:nvPr/>
        </p:nvSpPr>
        <p:spPr>
          <a:xfrm>
            <a:off x="5877494" y="1881375"/>
            <a:ext cx="278952" cy="439725"/>
          </a:xfrm>
          <a:prstGeom prst="curvedLeftArrow">
            <a:avLst>
              <a:gd name="adj1" fmla="val 11122"/>
              <a:gd name="adj2" fmla="val 50000"/>
              <a:gd name="adj3" fmla="val 25000"/>
            </a:avLst>
          </a:prstGeom>
          <a:solidFill>
            <a:srgbClr val="3671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1BC0A67A-79CD-AC66-3BD5-445D96F017E8}"/>
              </a:ext>
            </a:extLst>
          </p:cNvPr>
          <p:cNvGrpSpPr/>
          <p:nvPr/>
        </p:nvGrpSpPr>
        <p:grpSpPr>
          <a:xfrm>
            <a:off x="3848015" y="2838749"/>
            <a:ext cx="1921763" cy="277000"/>
            <a:chOff x="3840961" y="2373726"/>
            <a:chExt cx="4813300" cy="265150"/>
          </a:xfrm>
        </p:grpSpPr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4979F344-5357-675A-EFA7-FC17F6973265}"/>
                </a:ext>
              </a:extLst>
            </p:cNvPr>
            <p:cNvCxnSpPr/>
            <p:nvPr/>
          </p:nvCxnSpPr>
          <p:spPr>
            <a:xfrm>
              <a:off x="3840961" y="2638876"/>
              <a:ext cx="4813300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D872BB6-CA59-B91E-C97A-AE615C1A9A55}"/>
                </a:ext>
              </a:extLst>
            </p:cNvPr>
            <p:cNvSpPr txBox="1"/>
            <p:nvPr/>
          </p:nvSpPr>
          <p:spPr>
            <a:xfrm>
              <a:off x="5358312" y="2373726"/>
              <a:ext cx="1715176" cy="2651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>
                      <a:lumMod val="65000"/>
                    </a:schemeClr>
                  </a:solidFill>
                </a:rPr>
                <a:t>access</a:t>
              </a: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AAEF6698-CE27-7014-4D1F-36B925D160F8}"/>
              </a:ext>
            </a:extLst>
          </p:cNvPr>
          <p:cNvGrpSpPr/>
          <p:nvPr/>
        </p:nvGrpSpPr>
        <p:grpSpPr>
          <a:xfrm rot="10800000">
            <a:off x="3734865" y="3258918"/>
            <a:ext cx="1921763" cy="277000"/>
            <a:chOff x="3732939" y="2649047"/>
            <a:chExt cx="4813300" cy="265150"/>
          </a:xfrm>
        </p:grpSpPr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4C3D04D-EFA8-3A32-B5F4-7E13228E3092}"/>
                </a:ext>
              </a:extLst>
            </p:cNvPr>
            <p:cNvCxnSpPr/>
            <p:nvPr/>
          </p:nvCxnSpPr>
          <p:spPr>
            <a:xfrm>
              <a:off x="3732939" y="2666232"/>
              <a:ext cx="4813300" cy="0"/>
            </a:xfrm>
            <a:prstGeom prst="straightConnector1">
              <a:avLst/>
            </a:prstGeom>
            <a:ln>
              <a:solidFill>
                <a:srgbClr val="36718F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8C65FF93-1A54-1B98-8806-71B3169E7D89}"/>
                </a:ext>
              </a:extLst>
            </p:cNvPr>
            <p:cNvSpPr txBox="1"/>
            <p:nvPr/>
          </p:nvSpPr>
          <p:spPr>
            <a:xfrm rot="10800000">
              <a:off x="6927972" y="2649047"/>
              <a:ext cx="462682" cy="2651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869743D4-AD25-AD72-C4DD-D5FC03CC7FC4}"/>
              </a:ext>
            </a:extLst>
          </p:cNvPr>
          <p:cNvSpPr txBox="1"/>
          <p:nvPr/>
        </p:nvSpPr>
        <p:spPr>
          <a:xfrm>
            <a:off x="4111702" y="3266599"/>
            <a:ext cx="1422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36718F"/>
                </a:solidFill>
              </a:rPr>
              <a:t>Redirect :/profile</a:t>
            </a: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C07AFDD1-C6CC-F152-4E18-138A8D90D8C6}"/>
              </a:ext>
            </a:extLst>
          </p:cNvPr>
          <p:cNvCxnSpPr/>
          <p:nvPr/>
        </p:nvCxnSpPr>
        <p:spPr>
          <a:xfrm>
            <a:off x="3839722" y="3918132"/>
            <a:ext cx="192176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283528A-11DD-26EA-FD08-D4F80F9A5365}"/>
              </a:ext>
            </a:extLst>
          </p:cNvPr>
          <p:cNvSpPr txBox="1"/>
          <p:nvPr/>
        </p:nvSpPr>
        <p:spPr>
          <a:xfrm>
            <a:off x="4240223" y="3644817"/>
            <a:ext cx="1082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Insert profile</a:t>
            </a:r>
          </a:p>
        </p:txBody>
      </p:sp>
      <p:sp>
        <p:nvSpPr>
          <p:cNvPr id="106" name="화살표: 왼쪽으로 구부러짐 105">
            <a:extLst>
              <a:ext uri="{FF2B5EF4-FFF2-40B4-BE49-F238E27FC236}">
                <a16:creationId xmlns:a16="http://schemas.microsoft.com/office/drawing/2014/main" id="{78EFE2FD-66C8-C4B2-A384-B85BB7FFAE68}"/>
              </a:ext>
            </a:extLst>
          </p:cNvPr>
          <p:cNvSpPr/>
          <p:nvPr/>
        </p:nvSpPr>
        <p:spPr>
          <a:xfrm>
            <a:off x="5883653" y="3117282"/>
            <a:ext cx="278952" cy="439725"/>
          </a:xfrm>
          <a:prstGeom prst="curvedLeftArrow">
            <a:avLst>
              <a:gd name="adj1" fmla="val 11122"/>
              <a:gd name="adj2" fmla="val 50000"/>
              <a:gd name="adj3" fmla="val 25000"/>
            </a:avLst>
          </a:prstGeom>
          <a:solidFill>
            <a:srgbClr val="3671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5C58437D-82F7-D04D-2F57-B46F89BB0375}"/>
              </a:ext>
            </a:extLst>
          </p:cNvPr>
          <p:cNvGrpSpPr/>
          <p:nvPr/>
        </p:nvGrpSpPr>
        <p:grpSpPr>
          <a:xfrm>
            <a:off x="7243445" y="4017313"/>
            <a:ext cx="1921763" cy="278536"/>
            <a:chOff x="3689266" y="2377605"/>
            <a:chExt cx="4813300" cy="266620"/>
          </a:xfrm>
        </p:grpSpPr>
        <p:cxnSp>
          <p:nvCxnSpPr>
            <p:cNvPr id="108" name="직선 화살표 연결선 107">
              <a:extLst>
                <a:ext uri="{FF2B5EF4-FFF2-40B4-BE49-F238E27FC236}">
                  <a16:creationId xmlns:a16="http://schemas.microsoft.com/office/drawing/2014/main" id="{38CEC262-4CD2-976F-BEF7-04C8D8ACAF3A}"/>
                </a:ext>
              </a:extLst>
            </p:cNvPr>
            <p:cNvCxnSpPr/>
            <p:nvPr/>
          </p:nvCxnSpPr>
          <p:spPr>
            <a:xfrm>
              <a:off x="3689266" y="2644225"/>
              <a:ext cx="4813300" cy="0"/>
            </a:xfrm>
            <a:prstGeom prst="straightConnector1">
              <a:avLst/>
            </a:prstGeom>
            <a:ln>
              <a:solidFill>
                <a:srgbClr val="36718F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0817BF49-E2D2-12D1-1937-EA3EE28317BA}"/>
                </a:ext>
              </a:extLst>
            </p:cNvPr>
            <p:cNvSpPr txBox="1"/>
            <p:nvPr/>
          </p:nvSpPr>
          <p:spPr>
            <a:xfrm>
              <a:off x="4423708" y="2377605"/>
              <a:ext cx="3356959" cy="2651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36718F"/>
                  </a:solidFill>
                </a:rPr>
                <a:t>save profile data</a:t>
              </a: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5D3054FB-8158-9E46-5705-0CA4692BD7A8}"/>
              </a:ext>
            </a:extLst>
          </p:cNvPr>
          <p:cNvGrpSpPr/>
          <p:nvPr/>
        </p:nvGrpSpPr>
        <p:grpSpPr>
          <a:xfrm>
            <a:off x="7235411" y="3629389"/>
            <a:ext cx="1921763" cy="297197"/>
            <a:chOff x="3689266" y="2359742"/>
            <a:chExt cx="4813300" cy="284483"/>
          </a:xfrm>
        </p:grpSpPr>
        <p:cxnSp>
          <p:nvCxnSpPr>
            <p:cNvPr id="127" name="직선 화살표 연결선 126">
              <a:extLst>
                <a:ext uri="{FF2B5EF4-FFF2-40B4-BE49-F238E27FC236}">
                  <a16:creationId xmlns:a16="http://schemas.microsoft.com/office/drawing/2014/main" id="{3AB76507-2900-44EE-9353-73DB90757C69}"/>
                </a:ext>
              </a:extLst>
            </p:cNvPr>
            <p:cNvCxnSpPr/>
            <p:nvPr/>
          </p:nvCxnSpPr>
          <p:spPr>
            <a:xfrm>
              <a:off x="3689266" y="2644225"/>
              <a:ext cx="4813300" cy="0"/>
            </a:xfrm>
            <a:prstGeom prst="straightConnector1">
              <a:avLst/>
            </a:prstGeom>
            <a:ln>
              <a:solidFill>
                <a:srgbClr val="36718F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CA143786-F777-BF57-F881-222F6238CFFA}"/>
                </a:ext>
              </a:extLst>
            </p:cNvPr>
            <p:cNvSpPr txBox="1"/>
            <p:nvPr/>
          </p:nvSpPr>
          <p:spPr>
            <a:xfrm>
              <a:off x="3982999" y="2359742"/>
              <a:ext cx="4298219" cy="2651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36718F"/>
                  </a:solidFill>
                </a:rPr>
                <a:t>change auth to : USER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4687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2000"/>
            <a:lum/>
          </a:blip>
          <a:srcRect/>
          <a:stretch>
            <a:fillRect t="50000" b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9DE4DB-6EA6-3619-534E-52BE99C7B57D}"/>
              </a:ext>
            </a:extLst>
          </p:cNvPr>
          <p:cNvSpPr txBox="1"/>
          <p:nvPr/>
        </p:nvSpPr>
        <p:spPr>
          <a:xfrm>
            <a:off x="0" y="0"/>
            <a:ext cx="1272208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2</a:t>
            </a:r>
            <a:br>
              <a:rPr lang="en-US" dirty="0"/>
            </a:br>
            <a:r>
              <a:rPr lang="ko-KR" altLang="en-US" dirty="0"/>
              <a:t>서비스</a:t>
            </a:r>
            <a:br>
              <a:rPr lang="en-US" altLang="ko-KR" dirty="0"/>
            </a:br>
            <a:r>
              <a:rPr lang="en-US" altLang="ko-KR" sz="1200" dirty="0"/>
              <a:t>service scenario</a:t>
            </a:r>
            <a:endParaRPr lang="en-US" sz="12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058CEC9-C5F0-81B2-EEE2-4C16C0FC7278}"/>
              </a:ext>
            </a:extLst>
          </p:cNvPr>
          <p:cNvGrpSpPr/>
          <p:nvPr/>
        </p:nvGrpSpPr>
        <p:grpSpPr>
          <a:xfrm>
            <a:off x="1317093" y="152904"/>
            <a:ext cx="1378903" cy="679076"/>
            <a:chOff x="3843225" y="2057400"/>
            <a:chExt cx="1378903" cy="679076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48345305-24C3-7166-C496-A98568F2C27B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BC3CC77-DFFC-5634-ABDE-675AAE380CE7}"/>
                </a:ext>
              </a:extLst>
            </p:cNvPr>
            <p:cNvSpPr txBox="1"/>
            <p:nvPr/>
          </p:nvSpPr>
          <p:spPr>
            <a:xfrm>
              <a:off x="3918566" y="2189189"/>
              <a:ext cx="1228220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회원가입 </a:t>
              </a:r>
              <a:r>
                <a:rPr lang="en-US" altLang="ko-KR" sz="1050" b="1" dirty="0"/>
                <a:t>- </a:t>
              </a:r>
              <a:r>
                <a:rPr lang="ko-KR" altLang="en-US" sz="1050" b="1" dirty="0"/>
                <a:t>로그인</a:t>
              </a:r>
              <a:br>
                <a:rPr lang="en-US" sz="1050" b="1" dirty="0"/>
              </a:br>
              <a:r>
                <a:rPr lang="en-US" sz="1050" b="1" dirty="0"/>
                <a:t>JWT</a:t>
              </a:r>
              <a:r>
                <a:rPr lang="ko-KR" altLang="en-US" sz="1050" b="1" dirty="0"/>
                <a:t> </a:t>
              </a:r>
              <a:r>
                <a:rPr lang="en-US" altLang="ko-KR" sz="1050" b="1" dirty="0"/>
                <a:t>-</a:t>
              </a:r>
              <a:r>
                <a:rPr lang="ko-KR" altLang="en-US" sz="1050" b="1" dirty="0"/>
                <a:t> 보안</a:t>
              </a:r>
              <a:endParaRPr lang="en-US" sz="1050" b="1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11236685-62A2-5900-83D3-93C4A0630D4A}"/>
              </a:ext>
            </a:extLst>
          </p:cNvPr>
          <p:cNvGrpSpPr/>
          <p:nvPr/>
        </p:nvGrpSpPr>
        <p:grpSpPr>
          <a:xfrm>
            <a:off x="14619381" y="497542"/>
            <a:ext cx="1423788" cy="2234894"/>
            <a:chOff x="3798340" y="2057400"/>
            <a:chExt cx="1423788" cy="679076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5208F055-45F3-C807-4DEF-824B287AC4C5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57654B3-FF8A-AAB4-AC24-EB1D77707FC7}"/>
                </a:ext>
              </a:extLst>
            </p:cNvPr>
            <p:cNvSpPr txBox="1"/>
            <p:nvPr/>
          </p:nvSpPr>
          <p:spPr>
            <a:xfrm>
              <a:off x="3798340" y="2105428"/>
              <a:ext cx="1423788" cy="420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공동구매 게시판</a:t>
              </a:r>
              <a:endParaRPr lang="en-US" altLang="ko-KR" sz="1050" b="1" dirty="0"/>
            </a:p>
            <a:p>
              <a:pPr algn="ctr"/>
              <a:br>
                <a:rPr lang="en-US" altLang="ko-KR" sz="1050" b="1" dirty="0"/>
              </a:br>
              <a:r>
                <a:rPr lang="en-US" altLang="ko-KR" sz="1050" b="1" dirty="0"/>
                <a:t>“ </a:t>
              </a:r>
            </a:p>
            <a:p>
              <a:pPr algn="ctr"/>
              <a:r>
                <a:rPr lang="ko-KR" altLang="en-US" sz="1050" b="1" dirty="0"/>
                <a:t>일반적인 게시판</a:t>
              </a:r>
              <a:br>
                <a:rPr lang="en-US" altLang="ko-KR" sz="1050" b="1" dirty="0"/>
              </a:br>
              <a:r>
                <a:rPr lang="ko-KR" altLang="en-US" sz="1050" b="1" dirty="0"/>
                <a:t>형태에 공동구매라는</a:t>
              </a:r>
              <a:br>
                <a:rPr lang="en-US" altLang="ko-KR" sz="1050" b="1" dirty="0"/>
              </a:br>
              <a:r>
                <a:rPr lang="ko-KR" altLang="en-US" sz="1050" b="1" dirty="0"/>
                <a:t>키워드에 알맞은</a:t>
              </a:r>
              <a:br>
                <a:rPr lang="en-US" altLang="ko-KR" sz="1050" b="1" dirty="0"/>
              </a:br>
              <a:r>
                <a:rPr lang="en-US" altLang="ko-KR" sz="1050" b="1" dirty="0"/>
                <a:t>UI</a:t>
              </a:r>
              <a:r>
                <a:rPr lang="ko-KR" altLang="en-US" sz="1050" b="1" dirty="0"/>
                <a:t>와 기능 추가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endParaRPr lang="en-US" sz="1050" b="1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C24251F-C3D0-F8AD-CCFD-8A3F323E9879}"/>
              </a:ext>
            </a:extLst>
          </p:cNvPr>
          <p:cNvSpPr txBox="1"/>
          <p:nvPr/>
        </p:nvSpPr>
        <p:spPr>
          <a:xfrm>
            <a:off x="14709149" y="2198665"/>
            <a:ext cx="133402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solidFill>
                  <a:srgbClr val="484848"/>
                </a:solidFill>
              </a:rPr>
              <a:t>- </a:t>
            </a:r>
            <a:r>
              <a:rPr lang="ko-KR" altLang="en-US" sz="1050" b="1" dirty="0">
                <a:solidFill>
                  <a:srgbClr val="484848"/>
                </a:solidFill>
              </a:rPr>
              <a:t>학교 별 구분</a:t>
            </a:r>
            <a:br>
              <a:rPr lang="en-US" altLang="ko-KR" sz="1050" b="1" dirty="0">
                <a:solidFill>
                  <a:srgbClr val="484848"/>
                </a:solidFill>
              </a:rPr>
            </a:br>
            <a:r>
              <a:rPr lang="en-US" altLang="ko-KR" sz="1050" b="1" dirty="0">
                <a:solidFill>
                  <a:srgbClr val="484848"/>
                </a:solidFill>
              </a:rPr>
              <a:t>- </a:t>
            </a:r>
            <a:r>
              <a:rPr lang="ko-KR" altLang="en-US" sz="1050" b="1" dirty="0">
                <a:solidFill>
                  <a:srgbClr val="484848"/>
                </a:solidFill>
              </a:rPr>
              <a:t>기숙사 </a:t>
            </a:r>
            <a:r>
              <a:rPr lang="en-US" altLang="ko-KR" sz="1050" b="1" dirty="0">
                <a:solidFill>
                  <a:srgbClr val="484848"/>
                </a:solidFill>
              </a:rPr>
              <a:t>/ </a:t>
            </a:r>
            <a:r>
              <a:rPr lang="ko-KR" altLang="en-US" sz="1050" b="1" dirty="0">
                <a:solidFill>
                  <a:srgbClr val="484848"/>
                </a:solidFill>
              </a:rPr>
              <a:t>자취 구분</a:t>
            </a:r>
            <a:endParaRPr lang="en-US" sz="1050" dirty="0">
              <a:solidFill>
                <a:srgbClr val="484848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7832DBB-0AD6-4D0D-53FA-0E05E485A78B}"/>
              </a:ext>
            </a:extLst>
          </p:cNvPr>
          <p:cNvGrpSpPr/>
          <p:nvPr/>
        </p:nvGrpSpPr>
        <p:grpSpPr>
          <a:xfrm>
            <a:off x="14667422" y="2963742"/>
            <a:ext cx="1378903" cy="1384994"/>
            <a:chOff x="3843225" y="2057400"/>
            <a:chExt cx="1378903" cy="679076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9B32964D-35C5-C24F-E3E0-764763AC8816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3B75506-B2FD-1789-D96F-C4F4507BFB94}"/>
                </a:ext>
              </a:extLst>
            </p:cNvPr>
            <p:cNvSpPr txBox="1"/>
            <p:nvPr/>
          </p:nvSpPr>
          <p:spPr>
            <a:xfrm>
              <a:off x="3868431" y="2134900"/>
              <a:ext cx="1316386" cy="5998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실시간 채팅</a:t>
              </a:r>
              <a:br>
                <a:rPr lang="en-US" altLang="ko-KR" sz="1050" b="1" dirty="0"/>
              </a:b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r>
                <a:rPr lang="en-US" altLang="ko-KR" sz="1050" b="1" dirty="0" err="1"/>
                <a:t>websocket</a:t>
              </a:r>
              <a:r>
                <a:rPr lang="ko-KR" altLang="en-US" sz="1050" b="1" dirty="0"/>
                <a:t>을</a:t>
              </a:r>
              <a:br>
                <a:rPr lang="en-US" altLang="ko-KR" sz="1050" b="1" dirty="0"/>
              </a:br>
              <a:r>
                <a:rPr lang="ko-KR" altLang="en-US" sz="1050" b="1" dirty="0"/>
                <a:t>활용한 실시간 채팅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endParaRPr lang="en-US" sz="1050" b="1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EF00118-1257-B50F-211B-A7330E4B2619}"/>
              </a:ext>
            </a:extLst>
          </p:cNvPr>
          <p:cNvGrpSpPr/>
          <p:nvPr/>
        </p:nvGrpSpPr>
        <p:grpSpPr>
          <a:xfrm>
            <a:off x="-6621258" y="1361525"/>
            <a:ext cx="1378903" cy="679076"/>
            <a:chOff x="3843225" y="2057400"/>
            <a:chExt cx="1378903" cy="679076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435618C-4162-5C9D-3C6A-5E4F3EC0CECE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7AD71D4-033D-FCE7-2A37-7FF166DE9A5A}"/>
                </a:ext>
              </a:extLst>
            </p:cNvPr>
            <p:cNvSpPr txBox="1"/>
            <p:nvPr/>
          </p:nvSpPr>
          <p:spPr>
            <a:xfrm>
              <a:off x="3872881" y="2189189"/>
              <a:ext cx="131959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추천 시스템을 위한</a:t>
              </a:r>
              <a:br>
                <a:rPr lang="en-US" altLang="ko-KR" sz="1050" b="1" dirty="0"/>
              </a:br>
              <a:r>
                <a:rPr lang="ko-KR" altLang="en-US" sz="1050" b="1" dirty="0"/>
                <a:t>프로필 수집</a:t>
              </a:r>
              <a:endParaRPr lang="en-US" sz="1050" b="1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F98A3C3-4420-6E92-540F-0C98420673FB}"/>
              </a:ext>
            </a:extLst>
          </p:cNvPr>
          <p:cNvGrpSpPr/>
          <p:nvPr/>
        </p:nvGrpSpPr>
        <p:grpSpPr>
          <a:xfrm>
            <a:off x="-6621258" y="2225508"/>
            <a:ext cx="1378903" cy="1111637"/>
            <a:chOff x="3843225" y="2057400"/>
            <a:chExt cx="1378903" cy="708870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997F551-0BBF-2CB6-6CAB-162C2517F17E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F6AEC50-AB66-2252-759F-1126DA1F47A7}"/>
                </a:ext>
              </a:extLst>
            </p:cNvPr>
            <p:cNvSpPr txBox="1"/>
            <p:nvPr/>
          </p:nvSpPr>
          <p:spPr>
            <a:xfrm>
              <a:off x="3872881" y="2189189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/>
                <a:t>Oauth2</a:t>
              </a:r>
              <a:r>
                <a:rPr lang="ko-KR" altLang="en-US" sz="1050" b="1" dirty="0"/>
                <a:t>를 이용한</a:t>
              </a:r>
              <a:br>
                <a:rPr lang="en-US" sz="1050" b="1" dirty="0"/>
              </a:br>
              <a:r>
                <a:rPr lang="en-US" sz="1050" b="1" dirty="0"/>
                <a:t>Google, </a:t>
              </a:r>
              <a:r>
                <a:rPr lang="en-US" sz="1050" b="1" dirty="0" err="1"/>
                <a:t>KakaoTalk</a:t>
              </a:r>
              <a:br>
                <a:rPr lang="en-US" sz="1050" b="1" dirty="0"/>
              </a:br>
              <a:r>
                <a:rPr lang="ko-KR" altLang="en-US" sz="1050" b="1" dirty="0"/>
                <a:t>등의 소셜 로그인</a:t>
              </a:r>
              <a:endParaRPr lang="en-US" sz="1050" b="1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7668C16-3145-F042-E70D-647D40A7395D}"/>
              </a:ext>
            </a:extLst>
          </p:cNvPr>
          <p:cNvGrpSpPr/>
          <p:nvPr/>
        </p:nvGrpSpPr>
        <p:grpSpPr>
          <a:xfrm>
            <a:off x="-6621259" y="3475329"/>
            <a:ext cx="1378903" cy="1950560"/>
            <a:chOff x="3843225" y="2057400"/>
            <a:chExt cx="1378903" cy="679076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4A93805F-C692-094E-4E44-36DF732AA86D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24DA4B8-A3B6-96D1-9629-346FA1884B6C}"/>
                </a:ext>
              </a:extLst>
            </p:cNvPr>
            <p:cNvSpPr txBox="1"/>
            <p:nvPr/>
          </p:nvSpPr>
          <p:spPr>
            <a:xfrm>
              <a:off x="3973871" y="2189189"/>
              <a:ext cx="1124170" cy="425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학생 인증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r>
                <a:rPr lang="ko-KR" altLang="en-US" sz="1050" b="1" dirty="0"/>
                <a:t>학교 인증 </a:t>
              </a:r>
              <a:r>
                <a:rPr lang="en-US" altLang="ko-KR" sz="1050" b="1" dirty="0"/>
                <a:t>API</a:t>
              </a:r>
              <a:r>
                <a:rPr lang="ko-KR" altLang="en-US" sz="1050" b="1" dirty="0"/>
                <a:t>를</a:t>
              </a:r>
              <a:br>
                <a:rPr lang="en-US" altLang="ko-KR" sz="1050" b="1" dirty="0"/>
              </a:br>
              <a:r>
                <a:rPr lang="ko-KR" altLang="en-US" sz="1050" b="1" dirty="0"/>
                <a:t>활용하여</a:t>
              </a:r>
              <a:br>
                <a:rPr lang="en-US" altLang="ko-KR" sz="1050" b="1" dirty="0"/>
              </a:br>
              <a:r>
                <a:rPr lang="ko-KR" altLang="en-US" sz="1050" b="1" dirty="0"/>
                <a:t>재학 여부 및</a:t>
              </a:r>
              <a:br>
                <a:rPr lang="en-US" altLang="ko-KR" sz="1050" b="1" dirty="0"/>
              </a:br>
              <a:r>
                <a:rPr lang="en-US" altLang="ko-KR" sz="1050" b="1" dirty="0"/>
                <a:t>E-mail </a:t>
              </a:r>
              <a:r>
                <a:rPr lang="ko-KR" altLang="en-US" sz="1050" b="1" dirty="0"/>
                <a:t>인증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endParaRPr lang="en-US" sz="1050" b="1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72A48DB-6918-7B14-1213-2D81B460769E}"/>
              </a:ext>
            </a:extLst>
          </p:cNvPr>
          <p:cNvGrpSpPr/>
          <p:nvPr/>
        </p:nvGrpSpPr>
        <p:grpSpPr>
          <a:xfrm>
            <a:off x="16548905" y="497547"/>
            <a:ext cx="1387360" cy="1727962"/>
            <a:chOff x="3834768" y="2057400"/>
            <a:chExt cx="1387360" cy="679076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54F32261-3A32-59DC-3EED-1A105BDDEF25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CB12156-5CB0-2AF4-69B7-BA4E21455F76}"/>
                </a:ext>
              </a:extLst>
            </p:cNvPr>
            <p:cNvSpPr txBox="1"/>
            <p:nvPr/>
          </p:nvSpPr>
          <p:spPr>
            <a:xfrm>
              <a:off x="3834768" y="2134900"/>
              <a:ext cx="1378903" cy="494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정보 관리</a:t>
              </a:r>
              <a:br>
                <a:rPr lang="en-US" altLang="ko-KR" sz="1050" b="1" dirty="0"/>
              </a:b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r>
                <a:rPr lang="en-US" altLang="ko-KR" sz="1050" b="1" dirty="0" err="1"/>
                <a:t>mysql</a:t>
              </a:r>
              <a:r>
                <a:rPr lang="en-US" altLang="ko-KR" sz="1050" b="1" dirty="0"/>
                <a:t> </a:t>
              </a:r>
              <a:r>
                <a:rPr lang="ko-KR" altLang="en-US" sz="1050" b="1" dirty="0"/>
                <a:t>과 </a:t>
              </a:r>
              <a:r>
                <a:rPr lang="en-US" altLang="ko-KR" sz="1050" b="1" dirty="0"/>
                <a:t>MongoDB</a:t>
              </a:r>
              <a:br>
                <a:rPr lang="en-US" altLang="ko-KR" sz="1050" b="1" dirty="0"/>
              </a:br>
              <a:r>
                <a:rPr lang="ko-KR" altLang="en-US" sz="1050" b="1" dirty="0"/>
                <a:t>를 사용하여</a:t>
              </a:r>
              <a:br>
                <a:rPr lang="en-US" altLang="ko-KR" sz="1050" b="1" dirty="0"/>
              </a:br>
              <a:r>
                <a:rPr lang="ko-KR" altLang="en-US" sz="1050" b="1" dirty="0"/>
                <a:t>유저 정보 및</a:t>
              </a:r>
              <a:br>
                <a:rPr lang="en-US" altLang="ko-KR" sz="1050" b="1" dirty="0"/>
              </a:br>
              <a:r>
                <a:rPr lang="ko-KR" altLang="en-US" sz="1050" b="1" dirty="0"/>
                <a:t>거래 로그 관리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endParaRPr lang="en-US" sz="1050" b="1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DD8B101-29C3-AE08-3EA4-BB03E3B0C957}"/>
              </a:ext>
            </a:extLst>
          </p:cNvPr>
          <p:cNvGrpSpPr/>
          <p:nvPr/>
        </p:nvGrpSpPr>
        <p:grpSpPr>
          <a:xfrm>
            <a:off x="16512837" y="2538792"/>
            <a:ext cx="1451038" cy="2234894"/>
            <a:chOff x="3796099" y="2057400"/>
            <a:chExt cx="1451038" cy="679076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B0BA8E51-7B4D-DBA1-A0D1-67B15C195E22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2D54201-CC7D-B11A-295B-C93DFCE8969B}"/>
                </a:ext>
              </a:extLst>
            </p:cNvPr>
            <p:cNvSpPr txBox="1"/>
            <p:nvPr/>
          </p:nvSpPr>
          <p:spPr>
            <a:xfrm>
              <a:off x="3796099" y="2161268"/>
              <a:ext cx="1451038" cy="469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추천 시스템</a:t>
              </a:r>
              <a:br>
                <a:rPr lang="en-US" altLang="ko-KR" sz="1050" b="1" dirty="0"/>
              </a:br>
              <a:br>
                <a:rPr lang="en-US" altLang="ko-KR" sz="1050" b="1" dirty="0"/>
              </a:br>
              <a:r>
                <a:rPr lang="en-US" altLang="ko-KR" sz="1050" b="1" dirty="0"/>
                <a:t>“ </a:t>
              </a:r>
            </a:p>
            <a:p>
              <a:pPr algn="ctr"/>
              <a:r>
                <a:rPr lang="en-US" altLang="ko-KR" sz="1050" b="1" dirty="0" err="1"/>
                <a:t>mongoDB</a:t>
              </a:r>
              <a:r>
                <a:rPr lang="ko-KR" altLang="en-US" sz="1050" b="1" dirty="0"/>
                <a:t>에 저장된</a:t>
              </a:r>
              <a:br>
                <a:rPr lang="en-US" altLang="ko-KR" sz="1050" b="1" dirty="0"/>
              </a:br>
              <a:r>
                <a:rPr lang="ko-KR" altLang="en-US" sz="1050" b="1" dirty="0"/>
                <a:t>거래 로그를 분석하여</a:t>
              </a:r>
              <a:br>
                <a:rPr lang="en-US" altLang="ko-KR" sz="1050" b="1" dirty="0"/>
              </a:br>
              <a:r>
                <a:rPr lang="ko-KR" altLang="en-US" sz="1050" b="1" dirty="0"/>
                <a:t>개별 사용자에게</a:t>
              </a:r>
              <a:br>
                <a:rPr lang="en-US" altLang="ko-KR" sz="1050" b="1" dirty="0"/>
              </a:br>
              <a:r>
                <a:rPr lang="ko-KR" altLang="en-US" sz="1050" b="1" dirty="0"/>
                <a:t>품목을 추천하는</a:t>
              </a:r>
              <a:br>
                <a:rPr lang="en-US" altLang="ko-KR" sz="1050" b="1" dirty="0"/>
              </a:br>
              <a:r>
                <a:rPr lang="ko-KR" altLang="en-US" sz="1050" b="1" dirty="0"/>
                <a:t>시스템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endParaRPr lang="en-US" sz="1050" b="1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1F760A1-3A65-D683-1462-A0B8EB21C1E0}"/>
              </a:ext>
            </a:extLst>
          </p:cNvPr>
          <p:cNvGrpSpPr/>
          <p:nvPr/>
        </p:nvGrpSpPr>
        <p:grpSpPr>
          <a:xfrm>
            <a:off x="18442001" y="497546"/>
            <a:ext cx="1387360" cy="1727962"/>
            <a:chOff x="3834768" y="2057400"/>
            <a:chExt cx="1387360" cy="679076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DCE2C15C-E047-A1A8-5D99-78C1B8755EF1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FBDF115-F0B4-0408-9B4B-0C03CAA1D698}"/>
                </a:ext>
              </a:extLst>
            </p:cNvPr>
            <p:cNvSpPr txBox="1"/>
            <p:nvPr/>
          </p:nvSpPr>
          <p:spPr>
            <a:xfrm>
              <a:off x="3834768" y="2134900"/>
              <a:ext cx="1378903" cy="5442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자동 구매 예약</a:t>
              </a:r>
              <a:br>
                <a:rPr lang="en-US" altLang="ko-KR" sz="1050" b="1" dirty="0"/>
              </a:b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r>
                <a:rPr lang="ko-KR" altLang="en-US" sz="1050" b="1" dirty="0"/>
                <a:t>유저가 특정 시간대를 설정 시 자동으로 구매 희망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endParaRPr lang="en-US" sz="1050" b="1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7D033C1-ECAF-9752-4399-B66D6B7AC2F7}"/>
              </a:ext>
            </a:extLst>
          </p:cNvPr>
          <p:cNvGrpSpPr/>
          <p:nvPr/>
        </p:nvGrpSpPr>
        <p:grpSpPr>
          <a:xfrm>
            <a:off x="18437772" y="2530326"/>
            <a:ext cx="1387360" cy="2645823"/>
            <a:chOff x="3834768" y="2057400"/>
            <a:chExt cx="1387360" cy="703843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CF900A7E-61B2-2293-D7AF-C7DDD0EF610D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4522444-BABC-41B2-D57B-65C6FC319CB9}"/>
                </a:ext>
              </a:extLst>
            </p:cNvPr>
            <p:cNvSpPr txBox="1"/>
            <p:nvPr/>
          </p:nvSpPr>
          <p:spPr>
            <a:xfrm>
              <a:off x="3834768" y="2134900"/>
              <a:ext cx="1387359" cy="626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자동 거래 생성</a:t>
              </a:r>
              <a:br>
                <a:rPr lang="en-US" altLang="ko-KR" sz="1050" b="1" dirty="0"/>
              </a:b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r>
                <a:rPr lang="ko-KR" altLang="en-US" sz="1050" b="1" dirty="0"/>
                <a:t>특정 품목이 특정 시간대에 예약이</a:t>
              </a:r>
              <a:br>
                <a:rPr lang="en-US" altLang="ko-KR" sz="1050" b="1" dirty="0"/>
              </a:br>
              <a:r>
                <a:rPr lang="ko-KR" altLang="en-US" sz="1050" b="1" dirty="0"/>
                <a:t>몰린다면 자동으로</a:t>
              </a:r>
              <a:br>
                <a:rPr lang="en-US" altLang="ko-KR" sz="1050" b="1" dirty="0"/>
              </a:br>
              <a:r>
                <a:rPr lang="ko-KR" altLang="en-US" sz="1050" b="1" dirty="0"/>
                <a:t>해당 품목에 대한</a:t>
              </a:r>
              <a:br>
                <a:rPr lang="en-US" altLang="ko-KR" sz="1050" b="1" dirty="0"/>
              </a:br>
              <a:r>
                <a:rPr lang="ko-KR" altLang="en-US" sz="1050" b="1" dirty="0"/>
                <a:t>거래 글을</a:t>
              </a:r>
              <a:br>
                <a:rPr lang="en-US" altLang="ko-KR" sz="1050" b="1" dirty="0"/>
              </a:br>
              <a:r>
                <a:rPr lang="ko-KR" altLang="en-US" sz="1050" b="1" dirty="0"/>
                <a:t>게시판에 생성</a:t>
              </a:r>
              <a:br>
                <a:rPr lang="en-US" altLang="ko-KR" sz="1050" b="1" dirty="0"/>
              </a:br>
              <a:br>
                <a:rPr lang="en-US" altLang="ko-KR" sz="1050" b="1" dirty="0"/>
              </a:br>
              <a:r>
                <a:rPr lang="ko-KR" altLang="en-US" sz="1050" b="1" dirty="0"/>
                <a:t>후에 직접 구매할 사람을 정함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endParaRPr lang="en-US" sz="1050" b="1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EB5CB80-0545-65E4-BB21-3A0ADDDB332B}"/>
              </a:ext>
            </a:extLst>
          </p:cNvPr>
          <p:cNvSpPr txBox="1"/>
          <p:nvPr/>
        </p:nvSpPr>
        <p:spPr>
          <a:xfrm>
            <a:off x="167888" y="1953433"/>
            <a:ext cx="1989647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Access Token</a:t>
            </a:r>
            <a:br>
              <a:rPr lang="en-US" altLang="ko-KR" sz="1050" b="1" dirty="0"/>
            </a:br>
            <a:r>
              <a:rPr lang="en-US" altLang="ko-KR" sz="1050" b="1" dirty="0"/>
              <a:t>- Subject</a:t>
            </a:r>
            <a:br>
              <a:rPr lang="en-US" altLang="ko-KR" sz="1050" b="1" dirty="0"/>
            </a:br>
            <a:r>
              <a:rPr lang="en-US" altLang="ko-KR" sz="1050" b="1" dirty="0"/>
              <a:t>- Authorities</a:t>
            </a:r>
            <a:br>
              <a:rPr lang="en-US" altLang="ko-KR" sz="1050" b="1" dirty="0"/>
            </a:br>
            <a:r>
              <a:rPr lang="en-US" altLang="ko-KR" sz="1050" b="1" dirty="0"/>
              <a:t>- Expiration Date – 2 Hours</a:t>
            </a:r>
            <a:br>
              <a:rPr lang="en-US" altLang="ko-KR" sz="1050" b="1" dirty="0"/>
            </a:br>
            <a:r>
              <a:rPr lang="en-US" altLang="ko-KR" sz="1050" b="1" dirty="0"/>
              <a:t>- Signature Algorithm – HS256</a:t>
            </a:r>
            <a:endParaRPr lang="en-US" sz="105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46C83C-ECB0-228C-B6EF-6393D21BF9C2}"/>
              </a:ext>
            </a:extLst>
          </p:cNvPr>
          <p:cNvSpPr txBox="1"/>
          <p:nvPr/>
        </p:nvSpPr>
        <p:spPr>
          <a:xfrm>
            <a:off x="167887" y="3038586"/>
            <a:ext cx="1989647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Access Token</a:t>
            </a:r>
            <a:br>
              <a:rPr lang="en-US" altLang="ko-KR" sz="1050" b="1" dirty="0"/>
            </a:br>
            <a:r>
              <a:rPr lang="en-US" altLang="ko-KR" sz="1050" b="1" dirty="0"/>
              <a:t>- Expiration Date – 30 Days</a:t>
            </a:r>
            <a:br>
              <a:rPr lang="en-US" altLang="ko-KR" sz="1050" b="1" dirty="0"/>
            </a:br>
            <a:r>
              <a:rPr lang="en-US" altLang="ko-KR" sz="1050" b="1" dirty="0"/>
              <a:t>- Signature Algorithm – HS256</a:t>
            </a:r>
            <a:endParaRPr lang="en-US" sz="1050" b="1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C9795F4-F0DA-E769-B38D-2AEA43BF0557}"/>
              </a:ext>
            </a:extLst>
          </p:cNvPr>
          <p:cNvGrpSpPr/>
          <p:nvPr/>
        </p:nvGrpSpPr>
        <p:grpSpPr>
          <a:xfrm>
            <a:off x="9201296" y="1098672"/>
            <a:ext cx="1378903" cy="4046265"/>
            <a:chOff x="3843225" y="2057400"/>
            <a:chExt cx="1378903" cy="679076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936E8C28-AC18-E8A7-FDA9-F1D3559B9BBB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6153399-212E-7A75-5648-A83B1AF152E0}"/>
                </a:ext>
              </a:extLst>
            </p:cNvPr>
            <p:cNvSpPr txBox="1"/>
            <p:nvPr/>
          </p:nvSpPr>
          <p:spPr>
            <a:xfrm>
              <a:off x="4193513" y="2360558"/>
              <a:ext cx="678326" cy="42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DB</a:t>
              </a:r>
            </a:p>
          </p:txBody>
        </p:sp>
      </p:grpSp>
      <p:sp>
        <p:nvSpPr>
          <p:cNvPr id="33" name="AutoShape 2" descr="Design a PowerPoint slide with a gray color scheme, illustrating the concept of a server and a client in a network. The server should be represented by a deep blue color to symbolize stability and reliability. The client should be depicted in a light green color, indicating flexibility and growth. The server is larger and more central, showing its role as a central hub for requests. The client is smaller, positioned towards the edge of the slide, signifying its role as a requester. The connection between them is shown by dashed lines, representing the network communication.">
            <a:extLst>
              <a:ext uri="{FF2B5EF4-FFF2-40B4-BE49-F238E27FC236}">
                <a16:creationId xmlns:a16="http://schemas.microsoft.com/office/drawing/2014/main" id="{96859000-5D2A-953D-7A32-5F49305D84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AutoShape 4" descr="Design a PowerPoint slide with a gray color scheme, illustrating the concept of a server and a client in a network. The server should be represented by a deep blue color to symbolize stability and reliability. The client should be depicted in a light green color, indicating flexibility and growth. The server is larger and more central, showing its role as a central hub for requests. The client is smaller, positioned towards the edge of the slide, signifying its role as a requester. The connection between them is shown by dashed lines, representing the network communication.">
            <a:extLst>
              <a:ext uri="{FF2B5EF4-FFF2-40B4-BE49-F238E27FC236}">
                <a16:creationId xmlns:a16="http://schemas.microsoft.com/office/drawing/2014/main" id="{73EFC238-4D83-C373-46E2-B1B7FE23E0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19400" y="15240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2D77FA1-2631-42F9-8286-4891E16E9C92}"/>
              </a:ext>
            </a:extLst>
          </p:cNvPr>
          <p:cNvGrpSpPr/>
          <p:nvPr/>
        </p:nvGrpSpPr>
        <p:grpSpPr>
          <a:xfrm>
            <a:off x="2330756" y="1098205"/>
            <a:ext cx="1378903" cy="4046733"/>
            <a:chOff x="3843225" y="2057400"/>
            <a:chExt cx="1378903" cy="679076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388039E1-704F-6D52-97B1-840EF40D0E65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9191919-D056-44E5-46E3-B69FA57A737D}"/>
                </a:ext>
              </a:extLst>
            </p:cNvPr>
            <p:cNvSpPr txBox="1"/>
            <p:nvPr/>
          </p:nvSpPr>
          <p:spPr>
            <a:xfrm>
              <a:off x="4193513" y="2360558"/>
              <a:ext cx="678326" cy="90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bg1">
                      <a:lumMod val="65000"/>
                    </a:schemeClr>
                  </a:solidFill>
                </a:rPr>
                <a:t>Client</a:t>
              </a: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62D0A1D-A789-03D4-55C6-AAFCE3A5B733}"/>
              </a:ext>
            </a:extLst>
          </p:cNvPr>
          <p:cNvGrpSpPr/>
          <p:nvPr/>
        </p:nvGrpSpPr>
        <p:grpSpPr>
          <a:xfrm>
            <a:off x="3810315" y="1109167"/>
            <a:ext cx="1921763" cy="283189"/>
            <a:chOff x="3814465" y="2373150"/>
            <a:chExt cx="4813300" cy="271075"/>
          </a:xfrm>
        </p:grpSpPr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25269F8E-9ECB-E9B0-A589-3CA4B242E052}"/>
                </a:ext>
              </a:extLst>
            </p:cNvPr>
            <p:cNvCxnSpPr/>
            <p:nvPr/>
          </p:nvCxnSpPr>
          <p:spPr>
            <a:xfrm>
              <a:off x="3814465" y="2644225"/>
              <a:ext cx="4813300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F8277B1-940A-9277-DC2C-AD4AECB0CB85}"/>
                </a:ext>
              </a:extLst>
            </p:cNvPr>
            <p:cNvSpPr txBox="1"/>
            <p:nvPr/>
          </p:nvSpPr>
          <p:spPr>
            <a:xfrm>
              <a:off x="5370522" y="2373150"/>
              <a:ext cx="1614803" cy="2651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>
                      <a:lumMod val="65000"/>
                    </a:schemeClr>
                  </a:solidFill>
                </a:rPr>
                <a:t>log - in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FCFEE2C1-AFA6-1640-BA68-AE76166223EE}"/>
              </a:ext>
            </a:extLst>
          </p:cNvPr>
          <p:cNvGrpSpPr/>
          <p:nvPr/>
        </p:nvGrpSpPr>
        <p:grpSpPr>
          <a:xfrm>
            <a:off x="5802802" y="1098205"/>
            <a:ext cx="1418700" cy="4046265"/>
            <a:chOff x="3843225" y="2057400"/>
            <a:chExt cx="1418700" cy="679076"/>
          </a:xfrm>
        </p:grpSpPr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CD9F7C59-5E64-50EF-82DE-A4D9FC70404D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36718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1DC39A0-10D0-7973-19CA-A662CB77B3DC}"/>
                </a:ext>
              </a:extLst>
            </p:cNvPr>
            <p:cNvSpPr txBox="1"/>
            <p:nvPr/>
          </p:nvSpPr>
          <p:spPr>
            <a:xfrm>
              <a:off x="4068125" y="2377697"/>
              <a:ext cx="1193800" cy="36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36718F"/>
                  </a:solidFill>
                </a:rPr>
                <a:t>check expiration date</a:t>
              </a: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E29A6137-3933-6346-E827-B9C2F5D15329}"/>
              </a:ext>
            </a:extLst>
          </p:cNvPr>
          <p:cNvGrpSpPr/>
          <p:nvPr/>
        </p:nvGrpSpPr>
        <p:grpSpPr>
          <a:xfrm>
            <a:off x="7252429" y="1098205"/>
            <a:ext cx="1921764" cy="276999"/>
            <a:chOff x="3689266" y="2382242"/>
            <a:chExt cx="4813300" cy="265149"/>
          </a:xfrm>
        </p:grpSpPr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792DAB8E-2103-3F57-3FE8-E76F9E382AA2}"/>
                </a:ext>
              </a:extLst>
            </p:cNvPr>
            <p:cNvCxnSpPr/>
            <p:nvPr/>
          </p:nvCxnSpPr>
          <p:spPr>
            <a:xfrm>
              <a:off x="3689266" y="2644225"/>
              <a:ext cx="4813300" cy="0"/>
            </a:xfrm>
            <a:prstGeom prst="straightConnector1">
              <a:avLst/>
            </a:prstGeom>
            <a:ln>
              <a:solidFill>
                <a:srgbClr val="36718F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D4BF002-15E4-87C2-0CE6-9092519BD37B}"/>
                </a:ext>
              </a:extLst>
            </p:cNvPr>
            <p:cNvSpPr txBox="1"/>
            <p:nvPr/>
          </p:nvSpPr>
          <p:spPr>
            <a:xfrm>
              <a:off x="4323738" y="2382242"/>
              <a:ext cx="3674619" cy="2651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36718F"/>
                  </a:solidFill>
                </a:rPr>
                <a:t>save refresh token</a:t>
              </a: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5D5C07CE-47D4-A2C1-B60C-7D071943AA9C}"/>
              </a:ext>
            </a:extLst>
          </p:cNvPr>
          <p:cNvGrpSpPr/>
          <p:nvPr/>
        </p:nvGrpSpPr>
        <p:grpSpPr>
          <a:xfrm rot="10800000">
            <a:off x="3780383" y="1424965"/>
            <a:ext cx="1921763" cy="282037"/>
            <a:chOff x="3689266" y="2644225"/>
            <a:chExt cx="4813300" cy="269972"/>
          </a:xfrm>
        </p:grpSpPr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092AA9B8-3F55-C2EA-2C35-EB0E8E4118C4}"/>
                </a:ext>
              </a:extLst>
            </p:cNvPr>
            <p:cNvCxnSpPr/>
            <p:nvPr/>
          </p:nvCxnSpPr>
          <p:spPr>
            <a:xfrm>
              <a:off x="3689266" y="2644225"/>
              <a:ext cx="4813300" cy="0"/>
            </a:xfrm>
            <a:prstGeom prst="straightConnector1">
              <a:avLst/>
            </a:prstGeom>
            <a:ln>
              <a:solidFill>
                <a:srgbClr val="36718F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B01631B-CBC2-446F-F0E0-87245A9E1235}"/>
                </a:ext>
              </a:extLst>
            </p:cNvPr>
            <p:cNvSpPr txBox="1"/>
            <p:nvPr/>
          </p:nvSpPr>
          <p:spPr>
            <a:xfrm rot="10800000">
              <a:off x="6927972" y="2649047"/>
              <a:ext cx="462682" cy="2651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B9791BF3-C8EE-23E1-8D4F-6AB71B17D319}"/>
              </a:ext>
            </a:extLst>
          </p:cNvPr>
          <p:cNvSpPr txBox="1"/>
          <p:nvPr/>
        </p:nvSpPr>
        <p:spPr>
          <a:xfrm>
            <a:off x="4000514" y="1437111"/>
            <a:ext cx="15849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36718F"/>
                </a:solidFill>
              </a:rPr>
              <a:t>response : </a:t>
            </a:r>
            <a:r>
              <a:rPr lang="en-US" sz="1200" b="1" dirty="0" err="1">
                <a:solidFill>
                  <a:srgbClr val="36718F"/>
                </a:solidFill>
              </a:rPr>
              <a:t>JwtToken</a:t>
            </a:r>
            <a:endParaRPr lang="en-US" sz="1200" b="1" dirty="0">
              <a:solidFill>
                <a:srgbClr val="36718F"/>
              </a:solidFill>
            </a:endParaRPr>
          </a:p>
        </p:txBody>
      </p:sp>
      <p:sp>
        <p:nvSpPr>
          <p:cNvPr id="92" name="화살표: 왼쪽으로 구부러짐 91">
            <a:extLst>
              <a:ext uri="{FF2B5EF4-FFF2-40B4-BE49-F238E27FC236}">
                <a16:creationId xmlns:a16="http://schemas.microsoft.com/office/drawing/2014/main" id="{A1940926-8769-D8D6-945E-230502E7646A}"/>
              </a:ext>
            </a:extLst>
          </p:cNvPr>
          <p:cNvSpPr/>
          <p:nvPr/>
        </p:nvSpPr>
        <p:spPr>
          <a:xfrm>
            <a:off x="5871067" y="1423086"/>
            <a:ext cx="278952" cy="327364"/>
          </a:xfrm>
          <a:prstGeom prst="curvedLeftArrow">
            <a:avLst>
              <a:gd name="adj1" fmla="val 11122"/>
              <a:gd name="adj2" fmla="val 50000"/>
              <a:gd name="adj3" fmla="val 25000"/>
            </a:avLst>
          </a:prstGeom>
          <a:solidFill>
            <a:srgbClr val="3671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1BC0A67A-79CD-AC66-3BD5-445D96F017E8}"/>
              </a:ext>
            </a:extLst>
          </p:cNvPr>
          <p:cNvGrpSpPr/>
          <p:nvPr/>
        </p:nvGrpSpPr>
        <p:grpSpPr>
          <a:xfrm>
            <a:off x="3848015" y="2838749"/>
            <a:ext cx="1921763" cy="277000"/>
            <a:chOff x="3840961" y="2373726"/>
            <a:chExt cx="4813300" cy="265150"/>
          </a:xfrm>
        </p:grpSpPr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4979F344-5357-675A-EFA7-FC17F6973265}"/>
                </a:ext>
              </a:extLst>
            </p:cNvPr>
            <p:cNvCxnSpPr/>
            <p:nvPr/>
          </p:nvCxnSpPr>
          <p:spPr>
            <a:xfrm>
              <a:off x="3840961" y="2638876"/>
              <a:ext cx="4813300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D872BB6-CA59-B91E-C97A-AE615C1A9A55}"/>
                </a:ext>
              </a:extLst>
            </p:cNvPr>
            <p:cNvSpPr txBox="1"/>
            <p:nvPr/>
          </p:nvSpPr>
          <p:spPr>
            <a:xfrm>
              <a:off x="5358312" y="2373726"/>
              <a:ext cx="1715176" cy="2651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>
                      <a:lumMod val="65000"/>
                    </a:schemeClr>
                  </a:solidFill>
                </a:rPr>
                <a:t>access</a:t>
              </a: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AAEF6698-CE27-7014-4D1F-36B925D160F8}"/>
              </a:ext>
            </a:extLst>
          </p:cNvPr>
          <p:cNvGrpSpPr/>
          <p:nvPr/>
        </p:nvGrpSpPr>
        <p:grpSpPr>
          <a:xfrm rot="10800000">
            <a:off x="3793280" y="3263495"/>
            <a:ext cx="1921763" cy="277000"/>
            <a:chOff x="3732939" y="2649047"/>
            <a:chExt cx="4813300" cy="265150"/>
          </a:xfrm>
        </p:grpSpPr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4C3D04D-EFA8-3A32-B5F4-7E13228E3092}"/>
                </a:ext>
              </a:extLst>
            </p:cNvPr>
            <p:cNvCxnSpPr/>
            <p:nvPr/>
          </p:nvCxnSpPr>
          <p:spPr>
            <a:xfrm>
              <a:off x="3732939" y="2666232"/>
              <a:ext cx="4813300" cy="0"/>
            </a:xfrm>
            <a:prstGeom prst="straightConnector1">
              <a:avLst/>
            </a:prstGeom>
            <a:ln>
              <a:solidFill>
                <a:srgbClr val="36718F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8C65FF93-1A54-1B98-8806-71B3169E7D89}"/>
                </a:ext>
              </a:extLst>
            </p:cNvPr>
            <p:cNvSpPr txBox="1"/>
            <p:nvPr/>
          </p:nvSpPr>
          <p:spPr>
            <a:xfrm rot="10800000">
              <a:off x="6927972" y="2649047"/>
              <a:ext cx="462682" cy="2651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869743D4-AD25-AD72-C4DD-D5FC03CC7FC4}"/>
              </a:ext>
            </a:extLst>
          </p:cNvPr>
          <p:cNvSpPr txBox="1"/>
          <p:nvPr/>
        </p:nvSpPr>
        <p:spPr>
          <a:xfrm>
            <a:off x="3695614" y="3261605"/>
            <a:ext cx="22124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36718F"/>
                </a:solidFill>
              </a:rPr>
              <a:t>Response : “</a:t>
            </a:r>
            <a:r>
              <a:rPr lang="en-US" sz="1000" b="1" dirty="0" err="1">
                <a:solidFill>
                  <a:srgbClr val="36718F"/>
                </a:solidFill>
              </a:rPr>
              <a:t>unvalid</a:t>
            </a:r>
            <a:r>
              <a:rPr lang="en-US" sz="1000" b="1" dirty="0">
                <a:solidFill>
                  <a:srgbClr val="36718F"/>
                </a:solidFill>
              </a:rPr>
              <a:t> access token”</a:t>
            </a: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C07AFDD1-C6CC-F152-4E18-138A8D90D8C6}"/>
              </a:ext>
            </a:extLst>
          </p:cNvPr>
          <p:cNvCxnSpPr/>
          <p:nvPr/>
        </p:nvCxnSpPr>
        <p:spPr>
          <a:xfrm>
            <a:off x="3839722" y="3918132"/>
            <a:ext cx="192176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283528A-11DD-26EA-FD08-D4F80F9A5365}"/>
              </a:ext>
            </a:extLst>
          </p:cNvPr>
          <p:cNvSpPr txBox="1"/>
          <p:nvPr/>
        </p:nvSpPr>
        <p:spPr>
          <a:xfrm>
            <a:off x="4205440" y="3649587"/>
            <a:ext cx="11903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/refresh-token</a:t>
            </a:r>
          </a:p>
        </p:txBody>
      </p:sp>
      <p:sp>
        <p:nvSpPr>
          <p:cNvPr id="106" name="화살표: 왼쪽으로 구부러짐 105">
            <a:extLst>
              <a:ext uri="{FF2B5EF4-FFF2-40B4-BE49-F238E27FC236}">
                <a16:creationId xmlns:a16="http://schemas.microsoft.com/office/drawing/2014/main" id="{78EFE2FD-66C8-C4B2-A384-B85BB7FFAE68}"/>
              </a:ext>
            </a:extLst>
          </p:cNvPr>
          <p:cNvSpPr/>
          <p:nvPr/>
        </p:nvSpPr>
        <p:spPr>
          <a:xfrm>
            <a:off x="5888226" y="3124243"/>
            <a:ext cx="278952" cy="439725"/>
          </a:xfrm>
          <a:prstGeom prst="curvedLeftArrow">
            <a:avLst>
              <a:gd name="adj1" fmla="val 11122"/>
              <a:gd name="adj2" fmla="val 50000"/>
              <a:gd name="adj3" fmla="val 25000"/>
            </a:avLst>
          </a:prstGeom>
          <a:solidFill>
            <a:srgbClr val="3671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5C58437D-82F7-D04D-2F57-B46F89BB0375}"/>
              </a:ext>
            </a:extLst>
          </p:cNvPr>
          <p:cNvGrpSpPr/>
          <p:nvPr/>
        </p:nvGrpSpPr>
        <p:grpSpPr>
          <a:xfrm>
            <a:off x="7228051" y="4038834"/>
            <a:ext cx="1921763" cy="276999"/>
            <a:chOff x="3689266" y="2387385"/>
            <a:chExt cx="4813300" cy="265149"/>
          </a:xfrm>
        </p:grpSpPr>
        <p:cxnSp>
          <p:nvCxnSpPr>
            <p:cNvPr id="108" name="직선 화살표 연결선 107">
              <a:extLst>
                <a:ext uri="{FF2B5EF4-FFF2-40B4-BE49-F238E27FC236}">
                  <a16:creationId xmlns:a16="http://schemas.microsoft.com/office/drawing/2014/main" id="{38CEC262-4CD2-976F-BEF7-04C8D8ACAF3A}"/>
                </a:ext>
              </a:extLst>
            </p:cNvPr>
            <p:cNvCxnSpPr/>
            <p:nvPr/>
          </p:nvCxnSpPr>
          <p:spPr>
            <a:xfrm>
              <a:off x="3689266" y="2644225"/>
              <a:ext cx="4813300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0817BF49-E2D2-12D1-1937-EA3EE28317BA}"/>
                </a:ext>
              </a:extLst>
            </p:cNvPr>
            <p:cNvSpPr txBox="1"/>
            <p:nvPr/>
          </p:nvSpPr>
          <p:spPr>
            <a:xfrm>
              <a:off x="4805140" y="2387385"/>
              <a:ext cx="2333153" cy="2651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return true</a:t>
              </a: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5D3054FB-8158-9E46-5705-0CA4692BD7A8}"/>
              </a:ext>
            </a:extLst>
          </p:cNvPr>
          <p:cNvGrpSpPr/>
          <p:nvPr/>
        </p:nvGrpSpPr>
        <p:grpSpPr>
          <a:xfrm>
            <a:off x="7261381" y="3635690"/>
            <a:ext cx="1921763" cy="290900"/>
            <a:chOff x="3689266" y="2365770"/>
            <a:chExt cx="4813300" cy="278455"/>
          </a:xfrm>
        </p:grpSpPr>
        <p:cxnSp>
          <p:nvCxnSpPr>
            <p:cNvPr id="127" name="직선 화살표 연결선 126">
              <a:extLst>
                <a:ext uri="{FF2B5EF4-FFF2-40B4-BE49-F238E27FC236}">
                  <a16:creationId xmlns:a16="http://schemas.microsoft.com/office/drawing/2014/main" id="{3AB76507-2900-44EE-9353-73DB90757C69}"/>
                </a:ext>
              </a:extLst>
            </p:cNvPr>
            <p:cNvCxnSpPr/>
            <p:nvPr/>
          </p:nvCxnSpPr>
          <p:spPr>
            <a:xfrm>
              <a:off x="3689266" y="2644225"/>
              <a:ext cx="4813300" cy="0"/>
            </a:xfrm>
            <a:prstGeom prst="straightConnector1">
              <a:avLst/>
            </a:prstGeom>
            <a:ln>
              <a:solidFill>
                <a:srgbClr val="36718F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CA143786-F777-BF57-F881-222F6238CFFA}"/>
                </a:ext>
              </a:extLst>
            </p:cNvPr>
            <p:cNvSpPr txBox="1"/>
            <p:nvPr/>
          </p:nvSpPr>
          <p:spPr>
            <a:xfrm>
              <a:off x="3817115" y="2365770"/>
              <a:ext cx="4643020" cy="2651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36718F"/>
                  </a:solidFill>
                </a:rPr>
                <a:t>validate response token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6E81CA4F-983E-86F2-D2E3-C98278E02C73}"/>
              </a:ext>
            </a:extLst>
          </p:cNvPr>
          <p:cNvGrpSpPr/>
          <p:nvPr/>
        </p:nvGrpSpPr>
        <p:grpSpPr>
          <a:xfrm>
            <a:off x="3793280" y="2098853"/>
            <a:ext cx="1921763" cy="282860"/>
            <a:chOff x="3814465" y="2373466"/>
            <a:chExt cx="4813300" cy="270759"/>
          </a:xfrm>
        </p:grpSpPr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7CB15E8-7F18-FBDE-0F5A-F81C39E45EB9}"/>
                </a:ext>
              </a:extLst>
            </p:cNvPr>
            <p:cNvCxnSpPr/>
            <p:nvPr/>
          </p:nvCxnSpPr>
          <p:spPr>
            <a:xfrm>
              <a:off x="3814465" y="2644225"/>
              <a:ext cx="4813300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6AFC030-97DB-32E4-2D6E-5B172E63A2F3}"/>
                </a:ext>
              </a:extLst>
            </p:cNvPr>
            <p:cNvSpPr txBox="1"/>
            <p:nvPr/>
          </p:nvSpPr>
          <p:spPr>
            <a:xfrm>
              <a:off x="4307418" y="2373466"/>
              <a:ext cx="3922261" cy="2651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>
                  <a:solidFill>
                    <a:schemeClr val="bg1">
                      <a:lumMod val="65000"/>
                    </a:schemeClr>
                  </a:solidFill>
                </a:rPr>
                <a:t>AccessToken</a:t>
              </a:r>
              <a:r>
                <a:rPr lang="en-US" sz="1200" b="1" dirty="0">
                  <a:solidFill>
                    <a:schemeClr val="bg1">
                      <a:lumMod val="65000"/>
                    </a:schemeClr>
                  </a:solidFill>
                </a:rPr>
                <a:t> expire</a:t>
              </a: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1FD13345-D56E-7FEC-034E-426EC4C6B6DE}"/>
              </a:ext>
            </a:extLst>
          </p:cNvPr>
          <p:cNvGrpSpPr/>
          <p:nvPr/>
        </p:nvGrpSpPr>
        <p:grpSpPr>
          <a:xfrm rot="10800000">
            <a:off x="3791340" y="4053630"/>
            <a:ext cx="1921763" cy="282037"/>
            <a:chOff x="3689266" y="2644225"/>
            <a:chExt cx="4813300" cy="269972"/>
          </a:xfrm>
        </p:grpSpPr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70C4F8F9-B229-43D7-E58A-289319016E2D}"/>
                </a:ext>
              </a:extLst>
            </p:cNvPr>
            <p:cNvCxnSpPr/>
            <p:nvPr/>
          </p:nvCxnSpPr>
          <p:spPr>
            <a:xfrm>
              <a:off x="3689266" y="2644225"/>
              <a:ext cx="4813300" cy="0"/>
            </a:xfrm>
            <a:prstGeom prst="straightConnector1">
              <a:avLst/>
            </a:prstGeom>
            <a:ln>
              <a:solidFill>
                <a:srgbClr val="36718F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AFD6E57-0AF0-8C8F-FA25-29E3D56451F0}"/>
                </a:ext>
              </a:extLst>
            </p:cNvPr>
            <p:cNvSpPr txBox="1"/>
            <p:nvPr/>
          </p:nvSpPr>
          <p:spPr>
            <a:xfrm rot="10800000">
              <a:off x="6927972" y="2649047"/>
              <a:ext cx="462682" cy="2651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72C674DA-D2B1-D42F-6207-A316A74374EE}"/>
              </a:ext>
            </a:extLst>
          </p:cNvPr>
          <p:cNvSpPr txBox="1"/>
          <p:nvPr/>
        </p:nvSpPr>
        <p:spPr>
          <a:xfrm>
            <a:off x="3990097" y="4035678"/>
            <a:ext cx="15849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36718F"/>
                </a:solidFill>
              </a:rPr>
              <a:t>response : </a:t>
            </a:r>
            <a:r>
              <a:rPr lang="en-US" sz="1200" b="1" dirty="0" err="1">
                <a:solidFill>
                  <a:srgbClr val="36718F"/>
                </a:solidFill>
              </a:rPr>
              <a:t>JwtToken</a:t>
            </a:r>
            <a:endParaRPr lang="en-US" sz="1200" b="1" dirty="0">
              <a:solidFill>
                <a:srgbClr val="36718F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C92D2-F61A-0CAE-37C7-118E55629E01}"/>
              </a:ext>
            </a:extLst>
          </p:cNvPr>
          <p:cNvSpPr txBox="1"/>
          <p:nvPr/>
        </p:nvSpPr>
        <p:spPr>
          <a:xfrm>
            <a:off x="6154558" y="1437111"/>
            <a:ext cx="9973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rgbClr val="36718F"/>
                </a:solidFill>
              </a:rPr>
              <a:t>Create JWT token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18AA8368-7212-892A-013C-37AF18D0C93B}"/>
              </a:ext>
            </a:extLst>
          </p:cNvPr>
          <p:cNvCxnSpPr>
            <a:cxnSpLocks/>
          </p:cNvCxnSpPr>
          <p:nvPr/>
        </p:nvCxnSpPr>
        <p:spPr>
          <a:xfrm flipH="1">
            <a:off x="6010543" y="4347827"/>
            <a:ext cx="894959" cy="0"/>
          </a:xfrm>
          <a:prstGeom prst="straightConnector1">
            <a:avLst/>
          </a:prstGeom>
          <a:ln>
            <a:solidFill>
              <a:srgbClr val="36718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28FFC44-E578-C065-FA46-3D0DC8B8234B}"/>
              </a:ext>
            </a:extLst>
          </p:cNvPr>
          <p:cNvSpPr txBox="1"/>
          <p:nvPr/>
        </p:nvSpPr>
        <p:spPr>
          <a:xfrm>
            <a:off x="5971418" y="4078868"/>
            <a:ext cx="9973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rgbClr val="36718F"/>
                </a:solidFill>
              </a:rPr>
              <a:t>Create JWT token</a:t>
            </a: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56F1E886-BE42-919F-9971-64E1DCB803AA}"/>
              </a:ext>
            </a:extLst>
          </p:cNvPr>
          <p:cNvGrpSpPr/>
          <p:nvPr/>
        </p:nvGrpSpPr>
        <p:grpSpPr>
          <a:xfrm>
            <a:off x="7243229" y="4524486"/>
            <a:ext cx="1983235" cy="244734"/>
            <a:chOff x="3671010" y="2409961"/>
            <a:chExt cx="4967268" cy="234264"/>
          </a:xfrm>
        </p:grpSpPr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C1514EAD-6DEA-B8A1-E61C-D2D3D7C8E94F}"/>
                </a:ext>
              </a:extLst>
            </p:cNvPr>
            <p:cNvCxnSpPr/>
            <p:nvPr/>
          </p:nvCxnSpPr>
          <p:spPr>
            <a:xfrm>
              <a:off x="3689266" y="2644225"/>
              <a:ext cx="4813300" cy="0"/>
            </a:xfrm>
            <a:prstGeom prst="straightConnector1">
              <a:avLst/>
            </a:prstGeom>
            <a:ln>
              <a:solidFill>
                <a:srgbClr val="36718F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2B9553A-C08B-3475-6C63-21A82FD8DED0}"/>
                </a:ext>
              </a:extLst>
            </p:cNvPr>
            <p:cNvSpPr txBox="1"/>
            <p:nvPr/>
          </p:nvSpPr>
          <p:spPr>
            <a:xfrm>
              <a:off x="3671010" y="2409961"/>
              <a:ext cx="4967268" cy="2209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solidFill>
                    <a:srgbClr val="36718F"/>
                  </a:solidFill>
                </a:rPr>
                <a:t>delete and save new refresh token</a:t>
              </a:r>
            </a:p>
          </p:txBody>
        </p:sp>
      </p:grpSp>
      <p:sp>
        <p:nvSpPr>
          <p:cNvPr id="81" name="화살표: 왼쪽으로 구부러짐 80">
            <a:extLst>
              <a:ext uri="{FF2B5EF4-FFF2-40B4-BE49-F238E27FC236}">
                <a16:creationId xmlns:a16="http://schemas.microsoft.com/office/drawing/2014/main" id="{DC2A35B9-8F9B-17C7-F623-D5F00E58D5A6}"/>
              </a:ext>
            </a:extLst>
          </p:cNvPr>
          <p:cNvSpPr/>
          <p:nvPr/>
        </p:nvSpPr>
        <p:spPr>
          <a:xfrm flipH="1">
            <a:off x="3404314" y="1735696"/>
            <a:ext cx="222918" cy="327364"/>
          </a:xfrm>
          <a:prstGeom prst="curvedLeftArrow">
            <a:avLst>
              <a:gd name="adj1" fmla="val 11122"/>
              <a:gd name="adj2" fmla="val 50000"/>
              <a:gd name="adj3" fmla="val 25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0445CFB-6B3D-1955-940C-9B12734FB524}"/>
              </a:ext>
            </a:extLst>
          </p:cNvPr>
          <p:cNvSpPr txBox="1"/>
          <p:nvPr/>
        </p:nvSpPr>
        <p:spPr>
          <a:xfrm>
            <a:off x="2309499" y="1645996"/>
            <a:ext cx="1217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Insert token to header</a:t>
            </a:r>
          </a:p>
        </p:txBody>
      </p:sp>
      <p:sp>
        <p:nvSpPr>
          <p:cNvPr id="83" name="화살표: 왼쪽으로 구부러짐 82">
            <a:extLst>
              <a:ext uri="{FF2B5EF4-FFF2-40B4-BE49-F238E27FC236}">
                <a16:creationId xmlns:a16="http://schemas.microsoft.com/office/drawing/2014/main" id="{ED01C15D-BC45-C3EB-3C71-CECD66FC3224}"/>
              </a:ext>
            </a:extLst>
          </p:cNvPr>
          <p:cNvSpPr/>
          <p:nvPr/>
        </p:nvSpPr>
        <p:spPr>
          <a:xfrm flipH="1">
            <a:off x="3412276" y="3563968"/>
            <a:ext cx="222918" cy="327364"/>
          </a:xfrm>
          <a:prstGeom prst="curvedLeftArrow">
            <a:avLst>
              <a:gd name="adj1" fmla="val 11122"/>
              <a:gd name="adj2" fmla="val 50000"/>
              <a:gd name="adj3" fmla="val 25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245C429-0A3F-93FE-66E4-2D2529BF18A7}"/>
              </a:ext>
            </a:extLst>
          </p:cNvPr>
          <p:cNvSpPr txBox="1"/>
          <p:nvPr/>
        </p:nvSpPr>
        <p:spPr>
          <a:xfrm>
            <a:off x="2300897" y="3456246"/>
            <a:ext cx="12634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request – refresh token</a:t>
            </a:r>
          </a:p>
        </p:txBody>
      </p:sp>
      <p:sp>
        <p:nvSpPr>
          <p:cNvPr id="85" name="화살표: 왼쪽으로 구부러짐 84">
            <a:extLst>
              <a:ext uri="{FF2B5EF4-FFF2-40B4-BE49-F238E27FC236}">
                <a16:creationId xmlns:a16="http://schemas.microsoft.com/office/drawing/2014/main" id="{D8789EBF-686C-148F-7F3F-3EA6A5B78F8F}"/>
              </a:ext>
            </a:extLst>
          </p:cNvPr>
          <p:cNvSpPr/>
          <p:nvPr/>
        </p:nvSpPr>
        <p:spPr>
          <a:xfrm flipH="1">
            <a:off x="3425083" y="4434917"/>
            <a:ext cx="222918" cy="327364"/>
          </a:xfrm>
          <a:prstGeom prst="curvedLeftArrow">
            <a:avLst>
              <a:gd name="adj1" fmla="val 11122"/>
              <a:gd name="adj2" fmla="val 50000"/>
              <a:gd name="adj3" fmla="val 25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A6DC17E-CFD0-DE12-40F1-198048D2172C}"/>
              </a:ext>
            </a:extLst>
          </p:cNvPr>
          <p:cNvSpPr txBox="1"/>
          <p:nvPr/>
        </p:nvSpPr>
        <p:spPr>
          <a:xfrm>
            <a:off x="2330268" y="4345217"/>
            <a:ext cx="1217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Insert token to header</a:t>
            </a:r>
          </a:p>
        </p:txBody>
      </p:sp>
    </p:spTree>
    <p:extLst>
      <p:ext uri="{BB962C8B-B14F-4D97-AF65-F5344CB8AC3E}">
        <p14:creationId xmlns:p14="http://schemas.microsoft.com/office/powerpoint/2010/main" val="268275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2000"/>
            <a:lum/>
          </a:blip>
          <a:srcRect/>
          <a:stretch>
            <a:fillRect t="50000" b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9DE4DB-6EA6-3619-534E-52BE99C7B57D}"/>
              </a:ext>
            </a:extLst>
          </p:cNvPr>
          <p:cNvSpPr txBox="1"/>
          <p:nvPr/>
        </p:nvSpPr>
        <p:spPr>
          <a:xfrm>
            <a:off x="0" y="0"/>
            <a:ext cx="1272208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2</a:t>
            </a:r>
            <a:br>
              <a:rPr lang="en-US" dirty="0"/>
            </a:br>
            <a:r>
              <a:rPr lang="ko-KR" altLang="en-US" dirty="0"/>
              <a:t>서비스</a:t>
            </a:r>
            <a:br>
              <a:rPr lang="en-US" altLang="ko-KR" dirty="0"/>
            </a:br>
            <a:r>
              <a:rPr lang="en-US" altLang="ko-KR" sz="1200" dirty="0"/>
              <a:t>service scenario</a:t>
            </a:r>
            <a:endParaRPr lang="en-US" sz="12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058CEC9-C5F0-81B2-EEE2-4C16C0FC7278}"/>
              </a:ext>
            </a:extLst>
          </p:cNvPr>
          <p:cNvGrpSpPr/>
          <p:nvPr/>
        </p:nvGrpSpPr>
        <p:grpSpPr>
          <a:xfrm>
            <a:off x="-6163393" y="497542"/>
            <a:ext cx="1378903" cy="679076"/>
            <a:chOff x="3843225" y="2057400"/>
            <a:chExt cx="1378903" cy="679076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48345305-24C3-7166-C496-A98568F2C27B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BC3CC77-DFFC-5634-ABDE-675AAE380CE7}"/>
                </a:ext>
              </a:extLst>
            </p:cNvPr>
            <p:cNvSpPr txBox="1"/>
            <p:nvPr/>
          </p:nvSpPr>
          <p:spPr>
            <a:xfrm>
              <a:off x="3918566" y="2189189"/>
              <a:ext cx="1228220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회원가입 </a:t>
              </a:r>
              <a:r>
                <a:rPr lang="en-US" altLang="ko-KR" sz="1050" b="1" dirty="0"/>
                <a:t>- </a:t>
              </a:r>
              <a:r>
                <a:rPr lang="ko-KR" altLang="en-US" sz="1050" b="1" dirty="0"/>
                <a:t>로그인</a:t>
              </a:r>
              <a:br>
                <a:rPr lang="en-US" sz="1050" b="1" dirty="0"/>
              </a:br>
              <a:r>
                <a:rPr lang="en-US" sz="1050" b="1" dirty="0"/>
                <a:t>JWT</a:t>
              </a:r>
              <a:r>
                <a:rPr lang="ko-KR" altLang="en-US" sz="1050" b="1" dirty="0"/>
                <a:t> </a:t>
              </a:r>
              <a:r>
                <a:rPr lang="en-US" altLang="ko-KR" sz="1050" b="1" dirty="0"/>
                <a:t>-</a:t>
              </a:r>
              <a:r>
                <a:rPr lang="ko-KR" altLang="en-US" sz="1050" b="1" dirty="0"/>
                <a:t> 보안</a:t>
              </a:r>
              <a:endParaRPr lang="en-US" sz="1050" b="1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11236685-62A2-5900-83D3-93C4A0630D4A}"/>
              </a:ext>
            </a:extLst>
          </p:cNvPr>
          <p:cNvGrpSpPr/>
          <p:nvPr/>
        </p:nvGrpSpPr>
        <p:grpSpPr>
          <a:xfrm>
            <a:off x="5129411" y="497542"/>
            <a:ext cx="1423788" cy="2234894"/>
            <a:chOff x="3798340" y="2057400"/>
            <a:chExt cx="1423788" cy="679076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5208F055-45F3-C807-4DEF-824B287AC4C5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57654B3-FF8A-AAB4-AC24-EB1D77707FC7}"/>
                </a:ext>
              </a:extLst>
            </p:cNvPr>
            <p:cNvSpPr txBox="1"/>
            <p:nvPr/>
          </p:nvSpPr>
          <p:spPr>
            <a:xfrm>
              <a:off x="3798340" y="2105428"/>
              <a:ext cx="1423788" cy="420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공동구매 게시판</a:t>
              </a:r>
              <a:endParaRPr lang="en-US" altLang="ko-KR" sz="1050" b="1" dirty="0"/>
            </a:p>
            <a:p>
              <a:pPr algn="ctr"/>
              <a:br>
                <a:rPr lang="en-US" altLang="ko-KR" sz="1050" b="1" dirty="0"/>
              </a:br>
              <a:r>
                <a:rPr lang="en-US" altLang="ko-KR" sz="1050" b="1" dirty="0"/>
                <a:t>“ </a:t>
              </a:r>
            </a:p>
            <a:p>
              <a:pPr algn="ctr"/>
              <a:r>
                <a:rPr lang="ko-KR" altLang="en-US" sz="1050" b="1" dirty="0"/>
                <a:t>일반적인 게시판</a:t>
              </a:r>
              <a:br>
                <a:rPr lang="en-US" altLang="ko-KR" sz="1050" b="1" dirty="0"/>
              </a:br>
              <a:r>
                <a:rPr lang="ko-KR" altLang="en-US" sz="1050" b="1" dirty="0"/>
                <a:t>형태에 공동구매라는</a:t>
              </a:r>
              <a:br>
                <a:rPr lang="en-US" altLang="ko-KR" sz="1050" b="1" dirty="0"/>
              </a:br>
              <a:r>
                <a:rPr lang="ko-KR" altLang="en-US" sz="1050" b="1" dirty="0"/>
                <a:t>키워드에 알맞은</a:t>
              </a:r>
              <a:br>
                <a:rPr lang="en-US" altLang="ko-KR" sz="1050" b="1" dirty="0"/>
              </a:br>
              <a:r>
                <a:rPr lang="en-US" altLang="ko-KR" sz="1050" b="1" dirty="0"/>
                <a:t>UI</a:t>
              </a:r>
              <a:r>
                <a:rPr lang="ko-KR" altLang="en-US" sz="1050" b="1" dirty="0"/>
                <a:t>와 기능 추가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endParaRPr lang="en-US" sz="1050" b="1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C24251F-C3D0-F8AD-CCFD-8A3F323E9879}"/>
              </a:ext>
            </a:extLst>
          </p:cNvPr>
          <p:cNvSpPr txBox="1"/>
          <p:nvPr/>
        </p:nvSpPr>
        <p:spPr>
          <a:xfrm>
            <a:off x="5219179" y="2198665"/>
            <a:ext cx="133402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solidFill>
                  <a:srgbClr val="484848"/>
                </a:solidFill>
              </a:rPr>
              <a:t>- </a:t>
            </a:r>
            <a:r>
              <a:rPr lang="ko-KR" altLang="en-US" sz="1050" b="1" dirty="0">
                <a:solidFill>
                  <a:srgbClr val="484848"/>
                </a:solidFill>
              </a:rPr>
              <a:t>학교 별 구분</a:t>
            </a:r>
            <a:br>
              <a:rPr lang="en-US" altLang="ko-KR" sz="1050" b="1" dirty="0">
                <a:solidFill>
                  <a:srgbClr val="484848"/>
                </a:solidFill>
              </a:rPr>
            </a:br>
            <a:r>
              <a:rPr lang="en-US" altLang="ko-KR" sz="1050" b="1" dirty="0">
                <a:solidFill>
                  <a:srgbClr val="484848"/>
                </a:solidFill>
              </a:rPr>
              <a:t>- </a:t>
            </a:r>
            <a:r>
              <a:rPr lang="ko-KR" altLang="en-US" sz="1050" b="1" dirty="0">
                <a:solidFill>
                  <a:srgbClr val="484848"/>
                </a:solidFill>
              </a:rPr>
              <a:t>기숙사 </a:t>
            </a:r>
            <a:r>
              <a:rPr lang="en-US" altLang="ko-KR" sz="1050" b="1" dirty="0">
                <a:solidFill>
                  <a:srgbClr val="484848"/>
                </a:solidFill>
              </a:rPr>
              <a:t>/ </a:t>
            </a:r>
            <a:r>
              <a:rPr lang="ko-KR" altLang="en-US" sz="1050" b="1" dirty="0">
                <a:solidFill>
                  <a:srgbClr val="484848"/>
                </a:solidFill>
              </a:rPr>
              <a:t>자취 구분</a:t>
            </a:r>
            <a:endParaRPr lang="en-US" sz="1050" dirty="0">
              <a:solidFill>
                <a:srgbClr val="484848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7832DBB-0AD6-4D0D-53FA-0E05E485A78B}"/>
              </a:ext>
            </a:extLst>
          </p:cNvPr>
          <p:cNvGrpSpPr/>
          <p:nvPr/>
        </p:nvGrpSpPr>
        <p:grpSpPr>
          <a:xfrm>
            <a:off x="5177452" y="2963742"/>
            <a:ext cx="1378903" cy="1384994"/>
            <a:chOff x="3843225" y="2057400"/>
            <a:chExt cx="1378903" cy="679076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9B32964D-35C5-C24F-E3E0-764763AC8816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3B75506-B2FD-1789-D96F-C4F4507BFB94}"/>
                </a:ext>
              </a:extLst>
            </p:cNvPr>
            <p:cNvSpPr txBox="1"/>
            <p:nvPr/>
          </p:nvSpPr>
          <p:spPr>
            <a:xfrm>
              <a:off x="3868431" y="2134900"/>
              <a:ext cx="1316386" cy="5998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실시간 채팅</a:t>
              </a:r>
              <a:br>
                <a:rPr lang="en-US" altLang="ko-KR" sz="1050" b="1" dirty="0"/>
              </a:b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r>
                <a:rPr lang="en-US" altLang="ko-KR" sz="1050" b="1" dirty="0" err="1"/>
                <a:t>websocket</a:t>
              </a:r>
              <a:r>
                <a:rPr lang="ko-KR" altLang="en-US" sz="1050" b="1" dirty="0"/>
                <a:t>을</a:t>
              </a:r>
              <a:br>
                <a:rPr lang="en-US" altLang="ko-KR" sz="1050" b="1" dirty="0"/>
              </a:br>
              <a:r>
                <a:rPr lang="ko-KR" altLang="en-US" sz="1050" b="1" dirty="0"/>
                <a:t>활용한 실시간 채팅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endParaRPr lang="en-US" sz="1050" b="1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EF00118-1257-B50F-211B-A7330E4B2619}"/>
              </a:ext>
            </a:extLst>
          </p:cNvPr>
          <p:cNvGrpSpPr/>
          <p:nvPr/>
        </p:nvGrpSpPr>
        <p:grpSpPr>
          <a:xfrm>
            <a:off x="-6163394" y="1361525"/>
            <a:ext cx="1378903" cy="679076"/>
            <a:chOff x="3843225" y="2057400"/>
            <a:chExt cx="1378903" cy="679076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435618C-4162-5C9D-3C6A-5E4F3EC0CECE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7AD71D4-033D-FCE7-2A37-7FF166DE9A5A}"/>
                </a:ext>
              </a:extLst>
            </p:cNvPr>
            <p:cNvSpPr txBox="1"/>
            <p:nvPr/>
          </p:nvSpPr>
          <p:spPr>
            <a:xfrm>
              <a:off x="3874487" y="2189189"/>
              <a:ext cx="131638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데이터 분석을 위한</a:t>
              </a:r>
              <a:br>
                <a:rPr lang="en-US" altLang="ko-KR" sz="1050" b="1" dirty="0"/>
              </a:br>
              <a:r>
                <a:rPr lang="ko-KR" altLang="en-US" sz="1050" b="1" dirty="0"/>
                <a:t>프로필 수집</a:t>
              </a:r>
              <a:endParaRPr lang="en-US" sz="1050" b="1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F98A3C3-4420-6E92-540F-0C98420673FB}"/>
              </a:ext>
            </a:extLst>
          </p:cNvPr>
          <p:cNvGrpSpPr/>
          <p:nvPr/>
        </p:nvGrpSpPr>
        <p:grpSpPr>
          <a:xfrm>
            <a:off x="-6163394" y="2225508"/>
            <a:ext cx="1378903" cy="1111637"/>
            <a:chOff x="3843225" y="2057400"/>
            <a:chExt cx="1378903" cy="708870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997F551-0BBF-2CB6-6CAB-162C2517F17E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F6AEC50-AB66-2252-759F-1126DA1F47A7}"/>
                </a:ext>
              </a:extLst>
            </p:cNvPr>
            <p:cNvSpPr txBox="1"/>
            <p:nvPr/>
          </p:nvSpPr>
          <p:spPr>
            <a:xfrm>
              <a:off x="3872881" y="2189189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/>
                <a:t>Oauth2</a:t>
              </a:r>
              <a:r>
                <a:rPr lang="ko-KR" altLang="en-US" sz="1050" b="1" dirty="0"/>
                <a:t>를 이용한</a:t>
              </a:r>
              <a:br>
                <a:rPr lang="en-US" sz="1050" b="1" dirty="0"/>
              </a:br>
              <a:r>
                <a:rPr lang="en-US" sz="1050" b="1" dirty="0"/>
                <a:t>Google, </a:t>
              </a:r>
              <a:r>
                <a:rPr lang="en-US" sz="1050" b="1" dirty="0" err="1"/>
                <a:t>KakaoTalk</a:t>
              </a:r>
              <a:br>
                <a:rPr lang="en-US" sz="1050" b="1" dirty="0"/>
              </a:br>
              <a:r>
                <a:rPr lang="ko-KR" altLang="en-US" sz="1050" b="1" dirty="0"/>
                <a:t>등의 소셜 로그인</a:t>
              </a:r>
              <a:endParaRPr lang="en-US" sz="1050" b="1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7668C16-3145-F042-E70D-647D40A7395D}"/>
              </a:ext>
            </a:extLst>
          </p:cNvPr>
          <p:cNvGrpSpPr/>
          <p:nvPr/>
        </p:nvGrpSpPr>
        <p:grpSpPr>
          <a:xfrm>
            <a:off x="-6163395" y="3475329"/>
            <a:ext cx="1378903" cy="1950560"/>
            <a:chOff x="3843225" y="2057400"/>
            <a:chExt cx="1378903" cy="679076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4A93805F-C692-094E-4E44-36DF732AA86D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24DA4B8-A3B6-96D1-9629-346FA1884B6C}"/>
                </a:ext>
              </a:extLst>
            </p:cNvPr>
            <p:cNvSpPr txBox="1"/>
            <p:nvPr/>
          </p:nvSpPr>
          <p:spPr>
            <a:xfrm>
              <a:off x="3973871" y="2189189"/>
              <a:ext cx="1124170" cy="425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학생 인증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r>
                <a:rPr lang="ko-KR" altLang="en-US" sz="1050" b="1" dirty="0"/>
                <a:t>학교 인증 </a:t>
              </a:r>
              <a:r>
                <a:rPr lang="en-US" altLang="ko-KR" sz="1050" b="1" dirty="0"/>
                <a:t>API</a:t>
              </a:r>
              <a:r>
                <a:rPr lang="ko-KR" altLang="en-US" sz="1050" b="1" dirty="0"/>
                <a:t>를</a:t>
              </a:r>
              <a:br>
                <a:rPr lang="en-US" altLang="ko-KR" sz="1050" b="1" dirty="0"/>
              </a:br>
              <a:r>
                <a:rPr lang="ko-KR" altLang="en-US" sz="1050" b="1" dirty="0"/>
                <a:t>활용하여</a:t>
              </a:r>
              <a:br>
                <a:rPr lang="en-US" altLang="ko-KR" sz="1050" b="1" dirty="0"/>
              </a:br>
              <a:r>
                <a:rPr lang="ko-KR" altLang="en-US" sz="1050" b="1" dirty="0"/>
                <a:t>재학 여부 및</a:t>
              </a:r>
              <a:br>
                <a:rPr lang="en-US" altLang="ko-KR" sz="1050" b="1" dirty="0"/>
              </a:br>
              <a:r>
                <a:rPr lang="en-US" altLang="ko-KR" sz="1050" b="1" dirty="0"/>
                <a:t>E-mail </a:t>
              </a:r>
              <a:r>
                <a:rPr lang="ko-KR" altLang="en-US" sz="1050" b="1" dirty="0"/>
                <a:t>인증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endParaRPr lang="en-US" sz="1050" b="1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72A48DB-6918-7B14-1213-2D81B460769E}"/>
              </a:ext>
            </a:extLst>
          </p:cNvPr>
          <p:cNvGrpSpPr/>
          <p:nvPr/>
        </p:nvGrpSpPr>
        <p:grpSpPr>
          <a:xfrm>
            <a:off x="14526723" y="497547"/>
            <a:ext cx="1387360" cy="1727962"/>
            <a:chOff x="3834768" y="2057400"/>
            <a:chExt cx="1387360" cy="679076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54F32261-3A32-59DC-3EED-1A105BDDEF25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CB12156-5CB0-2AF4-69B7-BA4E21455F76}"/>
                </a:ext>
              </a:extLst>
            </p:cNvPr>
            <p:cNvSpPr txBox="1"/>
            <p:nvPr/>
          </p:nvSpPr>
          <p:spPr>
            <a:xfrm>
              <a:off x="3834768" y="2134900"/>
              <a:ext cx="1378903" cy="494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정보 관리</a:t>
              </a:r>
              <a:br>
                <a:rPr lang="en-US" altLang="ko-KR" sz="1050" b="1" dirty="0"/>
              </a:b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r>
                <a:rPr lang="en-US" altLang="ko-KR" sz="1050" b="1" dirty="0" err="1"/>
                <a:t>mysql</a:t>
              </a:r>
              <a:r>
                <a:rPr lang="en-US" altLang="ko-KR" sz="1050" b="1" dirty="0"/>
                <a:t> </a:t>
              </a:r>
              <a:r>
                <a:rPr lang="ko-KR" altLang="en-US" sz="1050" b="1" dirty="0"/>
                <a:t>과 </a:t>
              </a:r>
              <a:r>
                <a:rPr lang="en-US" altLang="ko-KR" sz="1050" b="1" dirty="0"/>
                <a:t>MongoDB</a:t>
              </a:r>
              <a:br>
                <a:rPr lang="en-US" altLang="ko-KR" sz="1050" b="1" dirty="0"/>
              </a:br>
              <a:r>
                <a:rPr lang="ko-KR" altLang="en-US" sz="1050" b="1" dirty="0"/>
                <a:t>를 사용하여</a:t>
              </a:r>
              <a:br>
                <a:rPr lang="en-US" altLang="ko-KR" sz="1050" b="1" dirty="0"/>
              </a:br>
              <a:r>
                <a:rPr lang="ko-KR" altLang="en-US" sz="1050" b="1" dirty="0"/>
                <a:t>유저 정보 및</a:t>
              </a:r>
              <a:br>
                <a:rPr lang="en-US" altLang="ko-KR" sz="1050" b="1" dirty="0"/>
              </a:br>
              <a:r>
                <a:rPr lang="ko-KR" altLang="en-US" sz="1050" b="1" dirty="0"/>
                <a:t>거래 로그 관리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endParaRPr lang="en-US" sz="1050" b="1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DD8B101-29C3-AE08-3EA4-BB03E3B0C957}"/>
              </a:ext>
            </a:extLst>
          </p:cNvPr>
          <p:cNvGrpSpPr/>
          <p:nvPr/>
        </p:nvGrpSpPr>
        <p:grpSpPr>
          <a:xfrm>
            <a:off x="14490655" y="2538792"/>
            <a:ext cx="1451038" cy="2234894"/>
            <a:chOff x="3796099" y="2057400"/>
            <a:chExt cx="1451038" cy="679076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B0BA8E51-7B4D-DBA1-A0D1-67B15C195E22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2D54201-CC7D-B11A-295B-C93DFCE8969B}"/>
                </a:ext>
              </a:extLst>
            </p:cNvPr>
            <p:cNvSpPr txBox="1"/>
            <p:nvPr/>
          </p:nvSpPr>
          <p:spPr>
            <a:xfrm>
              <a:off x="3796099" y="2161268"/>
              <a:ext cx="1451038" cy="469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추천 시스템</a:t>
              </a:r>
              <a:br>
                <a:rPr lang="en-US" altLang="ko-KR" sz="1050" b="1" dirty="0"/>
              </a:br>
              <a:br>
                <a:rPr lang="en-US" altLang="ko-KR" sz="1050" b="1" dirty="0"/>
              </a:br>
              <a:r>
                <a:rPr lang="en-US" altLang="ko-KR" sz="1050" b="1" dirty="0"/>
                <a:t>“ </a:t>
              </a:r>
            </a:p>
            <a:p>
              <a:pPr algn="ctr"/>
              <a:r>
                <a:rPr lang="en-US" altLang="ko-KR" sz="1050" b="1" dirty="0" err="1"/>
                <a:t>mongoDB</a:t>
              </a:r>
              <a:r>
                <a:rPr lang="ko-KR" altLang="en-US" sz="1050" b="1" dirty="0"/>
                <a:t>에 저장된</a:t>
              </a:r>
              <a:br>
                <a:rPr lang="en-US" altLang="ko-KR" sz="1050" b="1" dirty="0"/>
              </a:br>
              <a:r>
                <a:rPr lang="ko-KR" altLang="en-US" sz="1050" b="1" dirty="0"/>
                <a:t>거래 로그를 분석하여</a:t>
              </a:r>
              <a:br>
                <a:rPr lang="en-US" altLang="ko-KR" sz="1050" b="1" dirty="0"/>
              </a:br>
              <a:r>
                <a:rPr lang="ko-KR" altLang="en-US" sz="1050" b="1" dirty="0"/>
                <a:t>개별 사용자에게</a:t>
              </a:r>
              <a:br>
                <a:rPr lang="en-US" altLang="ko-KR" sz="1050" b="1" dirty="0"/>
              </a:br>
              <a:r>
                <a:rPr lang="ko-KR" altLang="en-US" sz="1050" b="1" dirty="0"/>
                <a:t>품목을 추천하는</a:t>
              </a:r>
              <a:br>
                <a:rPr lang="en-US" altLang="ko-KR" sz="1050" b="1" dirty="0"/>
              </a:br>
              <a:r>
                <a:rPr lang="ko-KR" altLang="en-US" sz="1050" b="1" dirty="0"/>
                <a:t>시스템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endParaRPr lang="en-US" sz="1050" b="1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1F760A1-3A65-D683-1462-A0B8EB21C1E0}"/>
              </a:ext>
            </a:extLst>
          </p:cNvPr>
          <p:cNvGrpSpPr/>
          <p:nvPr/>
        </p:nvGrpSpPr>
        <p:grpSpPr>
          <a:xfrm>
            <a:off x="16419819" y="497546"/>
            <a:ext cx="1387360" cy="1727962"/>
            <a:chOff x="3834768" y="2057400"/>
            <a:chExt cx="1387360" cy="679076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DCE2C15C-E047-A1A8-5D99-78C1B8755EF1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FBDF115-F0B4-0408-9B4B-0C03CAA1D698}"/>
                </a:ext>
              </a:extLst>
            </p:cNvPr>
            <p:cNvSpPr txBox="1"/>
            <p:nvPr/>
          </p:nvSpPr>
          <p:spPr>
            <a:xfrm>
              <a:off x="3834768" y="2134900"/>
              <a:ext cx="1378903" cy="5442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자동 구매 예약</a:t>
              </a:r>
              <a:br>
                <a:rPr lang="en-US" altLang="ko-KR" sz="1050" b="1" dirty="0"/>
              </a:b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r>
                <a:rPr lang="ko-KR" altLang="en-US" sz="1050" b="1" dirty="0"/>
                <a:t>유저가 특정 시간대를 설정 시 자동으로 구매 희망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endParaRPr lang="en-US" sz="1050" b="1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7D033C1-ECAF-9752-4399-B66D6B7AC2F7}"/>
              </a:ext>
            </a:extLst>
          </p:cNvPr>
          <p:cNvGrpSpPr/>
          <p:nvPr/>
        </p:nvGrpSpPr>
        <p:grpSpPr>
          <a:xfrm>
            <a:off x="16415590" y="2530326"/>
            <a:ext cx="1387360" cy="2645823"/>
            <a:chOff x="3834768" y="2057400"/>
            <a:chExt cx="1387360" cy="703843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CF900A7E-61B2-2293-D7AF-C7DDD0EF610D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4522444-BABC-41B2-D57B-65C6FC319CB9}"/>
                </a:ext>
              </a:extLst>
            </p:cNvPr>
            <p:cNvSpPr txBox="1"/>
            <p:nvPr/>
          </p:nvSpPr>
          <p:spPr>
            <a:xfrm>
              <a:off x="3834768" y="2134900"/>
              <a:ext cx="1387359" cy="626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자동 거래 생성</a:t>
              </a:r>
              <a:br>
                <a:rPr lang="en-US" altLang="ko-KR" sz="1050" b="1" dirty="0"/>
              </a:b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r>
                <a:rPr lang="ko-KR" altLang="en-US" sz="1050" b="1" dirty="0"/>
                <a:t>특정 품목이 특정 시간대에 예약이</a:t>
              </a:r>
              <a:br>
                <a:rPr lang="en-US" altLang="ko-KR" sz="1050" b="1" dirty="0"/>
              </a:br>
              <a:r>
                <a:rPr lang="ko-KR" altLang="en-US" sz="1050" b="1" dirty="0"/>
                <a:t>몰린다면 자동으로</a:t>
              </a:r>
              <a:br>
                <a:rPr lang="en-US" altLang="ko-KR" sz="1050" b="1" dirty="0"/>
              </a:br>
              <a:r>
                <a:rPr lang="ko-KR" altLang="en-US" sz="1050" b="1" dirty="0"/>
                <a:t>해당 품목에 대한</a:t>
              </a:r>
              <a:br>
                <a:rPr lang="en-US" altLang="ko-KR" sz="1050" b="1" dirty="0"/>
              </a:br>
              <a:r>
                <a:rPr lang="ko-KR" altLang="en-US" sz="1050" b="1" dirty="0"/>
                <a:t>거래 글을</a:t>
              </a:r>
              <a:br>
                <a:rPr lang="en-US" altLang="ko-KR" sz="1050" b="1" dirty="0"/>
              </a:br>
              <a:r>
                <a:rPr lang="ko-KR" altLang="en-US" sz="1050" b="1" dirty="0"/>
                <a:t>게시판에 생성</a:t>
              </a:r>
              <a:br>
                <a:rPr lang="en-US" altLang="ko-KR" sz="1050" b="1" dirty="0"/>
              </a:br>
              <a:br>
                <a:rPr lang="en-US" altLang="ko-KR" sz="1050" b="1" dirty="0"/>
              </a:br>
              <a:r>
                <a:rPr lang="ko-KR" altLang="en-US" sz="1050" b="1" dirty="0"/>
                <a:t>후에 직접 구매할 사람을 정함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endParaRPr lang="en-US" sz="105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15750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2000"/>
            <a:lum/>
          </a:blip>
          <a:srcRect/>
          <a:stretch>
            <a:fillRect t="50000" b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9DE4DB-6EA6-3619-534E-52BE99C7B57D}"/>
              </a:ext>
            </a:extLst>
          </p:cNvPr>
          <p:cNvSpPr txBox="1"/>
          <p:nvPr/>
        </p:nvSpPr>
        <p:spPr>
          <a:xfrm>
            <a:off x="0" y="0"/>
            <a:ext cx="1272208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2</a:t>
            </a:r>
            <a:br>
              <a:rPr lang="en-US" dirty="0"/>
            </a:br>
            <a:r>
              <a:rPr lang="ko-KR" altLang="en-US" dirty="0"/>
              <a:t>서비스</a:t>
            </a:r>
            <a:br>
              <a:rPr lang="en-US" altLang="ko-KR" dirty="0"/>
            </a:br>
            <a:r>
              <a:rPr lang="en-US" altLang="ko-KR" sz="1200" dirty="0"/>
              <a:t>service scenario</a:t>
            </a:r>
            <a:endParaRPr lang="en-US" sz="12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058CEC9-C5F0-81B2-EEE2-4C16C0FC7278}"/>
              </a:ext>
            </a:extLst>
          </p:cNvPr>
          <p:cNvGrpSpPr/>
          <p:nvPr/>
        </p:nvGrpSpPr>
        <p:grpSpPr>
          <a:xfrm>
            <a:off x="-6163393" y="497542"/>
            <a:ext cx="1378903" cy="679076"/>
            <a:chOff x="3843225" y="2057400"/>
            <a:chExt cx="1378903" cy="679076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48345305-24C3-7166-C496-A98568F2C27B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BC3CC77-DFFC-5634-ABDE-675AAE380CE7}"/>
                </a:ext>
              </a:extLst>
            </p:cNvPr>
            <p:cNvSpPr txBox="1"/>
            <p:nvPr/>
          </p:nvSpPr>
          <p:spPr>
            <a:xfrm>
              <a:off x="3918566" y="2189189"/>
              <a:ext cx="1228220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회원가입 </a:t>
              </a:r>
              <a:r>
                <a:rPr lang="en-US" altLang="ko-KR" sz="1050" b="1" dirty="0"/>
                <a:t>- </a:t>
              </a:r>
              <a:r>
                <a:rPr lang="ko-KR" altLang="en-US" sz="1050" b="1" dirty="0"/>
                <a:t>로그인</a:t>
              </a:r>
              <a:br>
                <a:rPr lang="en-US" sz="1050" b="1" dirty="0"/>
              </a:br>
              <a:r>
                <a:rPr lang="en-US" sz="1050" b="1" dirty="0"/>
                <a:t>JWT</a:t>
              </a:r>
              <a:r>
                <a:rPr lang="ko-KR" altLang="en-US" sz="1050" b="1" dirty="0"/>
                <a:t> </a:t>
              </a:r>
              <a:r>
                <a:rPr lang="en-US" altLang="ko-KR" sz="1050" b="1" dirty="0"/>
                <a:t>-</a:t>
              </a:r>
              <a:r>
                <a:rPr lang="ko-KR" altLang="en-US" sz="1050" b="1" dirty="0"/>
                <a:t> 보안</a:t>
              </a:r>
              <a:endParaRPr lang="en-US" sz="1050" b="1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11236685-62A2-5900-83D3-93C4A0630D4A}"/>
              </a:ext>
            </a:extLst>
          </p:cNvPr>
          <p:cNvGrpSpPr/>
          <p:nvPr/>
        </p:nvGrpSpPr>
        <p:grpSpPr>
          <a:xfrm>
            <a:off x="5129411" y="497542"/>
            <a:ext cx="1423788" cy="2234894"/>
            <a:chOff x="3798340" y="2057400"/>
            <a:chExt cx="1423788" cy="679076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5208F055-45F3-C807-4DEF-824B287AC4C5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57654B3-FF8A-AAB4-AC24-EB1D77707FC7}"/>
                </a:ext>
              </a:extLst>
            </p:cNvPr>
            <p:cNvSpPr txBox="1"/>
            <p:nvPr/>
          </p:nvSpPr>
          <p:spPr>
            <a:xfrm>
              <a:off x="3798340" y="2105428"/>
              <a:ext cx="1423788" cy="420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공동구매 게시판</a:t>
              </a:r>
              <a:endParaRPr lang="en-US" altLang="ko-KR" sz="1050" b="1" dirty="0"/>
            </a:p>
            <a:p>
              <a:pPr algn="ctr"/>
              <a:br>
                <a:rPr lang="en-US" altLang="ko-KR" sz="1050" b="1" dirty="0"/>
              </a:br>
              <a:r>
                <a:rPr lang="en-US" altLang="ko-KR" sz="1050" b="1" dirty="0"/>
                <a:t>“ </a:t>
              </a:r>
            </a:p>
            <a:p>
              <a:pPr algn="ctr"/>
              <a:r>
                <a:rPr lang="ko-KR" altLang="en-US" sz="1050" b="1" dirty="0"/>
                <a:t>일반적인 게시판</a:t>
              </a:r>
              <a:br>
                <a:rPr lang="en-US" altLang="ko-KR" sz="1050" b="1" dirty="0"/>
              </a:br>
              <a:r>
                <a:rPr lang="ko-KR" altLang="en-US" sz="1050" b="1" dirty="0"/>
                <a:t>형태에 공동구매라는</a:t>
              </a:r>
              <a:br>
                <a:rPr lang="en-US" altLang="ko-KR" sz="1050" b="1" dirty="0"/>
              </a:br>
              <a:r>
                <a:rPr lang="ko-KR" altLang="en-US" sz="1050" b="1" dirty="0"/>
                <a:t>키워드에 알맞은</a:t>
              </a:r>
              <a:br>
                <a:rPr lang="en-US" altLang="ko-KR" sz="1050" b="1" dirty="0"/>
              </a:br>
              <a:r>
                <a:rPr lang="en-US" altLang="ko-KR" sz="1050" b="1" dirty="0"/>
                <a:t>UI</a:t>
              </a:r>
              <a:r>
                <a:rPr lang="ko-KR" altLang="en-US" sz="1050" b="1" dirty="0"/>
                <a:t>와 기능 추가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endParaRPr lang="en-US" sz="1050" b="1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C24251F-C3D0-F8AD-CCFD-8A3F323E9879}"/>
              </a:ext>
            </a:extLst>
          </p:cNvPr>
          <p:cNvSpPr txBox="1"/>
          <p:nvPr/>
        </p:nvSpPr>
        <p:spPr>
          <a:xfrm>
            <a:off x="5219179" y="2198665"/>
            <a:ext cx="133402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solidFill>
                  <a:srgbClr val="484848"/>
                </a:solidFill>
              </a:rPr>
              <a:t>- </a:t>
            </a:r>
            <a:r>
              <a:rPr lang="ko-KR" altLang="en-US" sz="1050" b="1" dirty="0">
                <a:solidFill>
                  <a:srgbClr val="484848"/>
                </a:solidFill>
              </a:rPr>
              <a:t>학교 별 구분</a:t>
            </a:r>
            <a:br>
              <a:rPr lang="en-US" altLang="ko-KR" sz="1050" b="1" dirty="0">
                <a:solidFill>
                  <a:srgbClr val="484848"/>
                </a:solidFill>
              </a:rPr>
            </a:br>
            <a:r>
              <a:rPr lang="en-US" altLang="ko-KR" sz="1050" b="1" dirty="0">
                <a:solidFill>
                  <a:srgbClr val="484848"/>
                </a:solidFill>
              </a:rPr>
              <a:t>- </a:t>
            </a:r>
            <a:r>
              <a:rPr lang="ko-KR" altLang="en-US" sz="1050" b="1" dirty="0">
                <a:solidFill>
                  <a:srgbClr val="484848"/>
                </a:solidFill>
              </a:rPr>
              <a:t>기숙사 </a:t>
            </a:r>
            <a:r>
              <a:rPr lang="en-US" altLang="ko-KR" sz="1050" b="1" dirty="0">
                <a:solidFill>
                  <a:srgbClr val="484848"/>
                </a:solidFill>
              </a:rPr>
              <a:t>/ </a:t>
            </a:r>
            <a:r>
              <a:rPr lang="ko-KR" altLang="en-US" sz="1050" b="1" dirty="0">
                <a:solidFill>
                  <a:srgbClr val="484848"/>
                </a:solidFill>
              </a:rPr>
              <a:t>자취 구분</a:t>
            </a:r>
            <a:endParaRPr lang="en-US" sz="1050" dirty="0">
              <a:solidFill>
                <a:srgbClr val="484848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7832DBB-0AD6-4D0D-53FA-0E05E485A78B}"/>
              </a:ext>
            </a:extLst>
          </p:cNvPr>
          <p:cNvGrpSpPr/>
          <p:nvPr/>
        </p:nvGrpSpPr>
        <p:grpSpPr>
          <a:xfrm>
            <a:off x="5177452" y="2963742"/>
            <a:ext cx="1378903" cy="1384994"/>
            <a:chOff x="3843225" y="2057400"/>
            <a:chExt cx="1378903" cy="679076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9B32964D-35C5-C24F-E3E0-764763AC8816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3B75506-B2FD-1789-D96F-C4F4507BFB94}"/>
                </a:ext>
              </a:extLst>
            </p:cNvPr>
            <p:cNvSpPr txBox="1"/>
            <p:nvPr/>
          </p:nvSpPr>
          <p:spPr>
            <a:xfrm>
              <a:off x="3868431" y="2134900"/>
              <a:ext cx="1316386" cy="5998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실시간 채팅</a:t>
              </a:r>
              <a:br>
                <a:rPr lang="en-US" altLang="ko-KR" sz="1050" b="1" dirty="0"/>
              </a:b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r>
                <a:rPr lang="en-US" altLang="ko-KR" sz="1050" b="1" dirty="0" err="1"/>
                <a:t>websocket</a:t>
              </a:r>
              <a:r>
                <a:rPr lang="ko-KR" altLang="en-US" sz="1050" b="1" dirty="0"/>
                <a:t>을</a:t>
              </a:r>
              <a:br>
                <a:rPr lang="en-US" altLang="ko-KR" sz="1050" b="1" dirty="0"/>
              </a:br>
              <a:r>
                <a:rPr lang="ko-KR" altLang="en-US" sz="1050" b="1" dirty="0"/>
                <a:t>활용한 실시간 채팅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endParaRPr lang="en-US" sz="1050" b="1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EF00118-1257-B50F-211B-A7330E4B2619}"/>
              </a:ext>
            </a:extLst>
          </p:cNvPr>
          <p:cNvGrpSpPr/>
          <p:nvPr/>
        </p:nvGrpSpPr>
        <p:grpSpPr>
          <a:xfrm>
            <a:off x="-6163394" y="1361525"/>
            <a:ext cx="1378903" cy="679076"/>
            <a:chOff x="3843225" y="2057400"/>
            <a:chExt cx="1378903" cy="679076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435618C-4162-5C9D-3C6A-5E4F3EC0CECE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7AD71D4-033D-FCE7-2A37-7FF166DE9A5A}"/>
                </a:ext>
              </a:extLst>
            </p:cNvPr>
            <p:cNvSpPr txBox="1"/>
            <p:nvPr/>
          </p:nvSpPr>
          <p:spPr>
            <a:xfrm>
              <a:off x="3874487" y="2189189"/>
              <a:ext cx="131638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데이터 분석을 위한</a:t>
              </a:r>
              <a:br>
                <a:rPr lang="en-US" altLang="ko-KR" sz="1050" b="1" dirty="0"/>
              </a:br>
              <a:r>
                <a:rPr lang="ko-KR" altLang="en-US" sz="1050" b="1" dirty="0"/>
                <a:t>프로필 수집</a:t>
              </a:r>
              <a:endParaRPr lang="en-US" sz="1050" b="1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F98A3C3-4420-6E92-540F-0C98420673FB}"/>
              </a:ext>
            </a:extLst>
          </p:cNvPr>
          <p:cNvGrpSpPr/>
          <p:nvPr/>
        </p:nvGrpSpPr>
        <p:grpSpPr>
          <a:xfrm>
            <a:off x="-6163394" y="2225508"/>
            <a:ext cx="1378903" cy="1111637"/>
            <a:chOff x="3843225" y="2057400"/>
            <a:chExt cx="1378903" cy="708870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997F551-0BBF-2CB6-6CAB-162C2517F17E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F6AEC50-AB66-2252-759F-1126DA1F47A7}"/>
                </a:ext>
              </a:extLst>
            </p:cNvPr>
            <p:cNvSpPr txBox="1"/>
            <p:nvPr/>
          </p:nvSpPr>
          <p:spPr>
            <a:xfrm>
              <a:off x="3872881" y="2189189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/>
                <a:t>Oauth2</a:t>
              </a:r>
              <a:r>
                <a:rPr lang="ko-KR" altLang="en-US" sz="1050" b="1" dirty="0"/>
                <a:t>를 이용한</a:t>
              </a:r>
              <a:br>
                <a:rPr lang="en-US" sz="1050" b="1" dirty="0"/>
              </a:br>
              <a:r>
                <a:rPr lang="en-US" sz="1050" b="1" dirty="0"/>
                <a:t>Google, </a:t>
              </a:r>
              <a:r>
                <a:rPr lang="en-US" sz="1050" b="1" dirty="0" err="1"/>
                <a:t>KakaoTalk</a:t>
              </a:r>
              <a:br>
                <a:rPr lang="en-US" sz="1050" b="1" dirty="0"/>
              </a:br>
              <a:r>
                <a:rPr lang="ko-KR" altLang="en-US" sz="1050" b="1" dirty="0"/>
                <a:t>등의 소셜 로그인</a:t>
              </a:r>
              <a:endParaRPr lang="en-US" sz="1050" b="1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7668C16-3145-F042-E70D-647D40A7395D}"/>
              </a:ext>
            </a:extLst>
          </p:cNvPr>
          <p:cNvGrpSpPr/>
          <p:nvPr/>
        </p:nvGrpSpPr>
        <p:grpSpPr>
          <a:xfrm>
            <a:off x="-6163395" y="3475329"/>
            <a:ext cx="1378903" cy="1950560"/>
            <a:chOff x="3843225" y="2057400"/>
            <a:chExt cx="1378903" cy="679076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4A93805F-C692-094E-4E44-36DF732AA86D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24DA4B8-A3B6-96D1-9629-346FA1884B6C}"/>
                </a:ext>
              </a:extLst>
            </p:cNvPr>
            <p:cNvSpPr txBox="1"/>
            <p:nvPr/>
          </p:nvSpPr>
          <p:spPr>
            <a:xfrm>
              <a:off x="3973871" y="2189189"/>
              <a:ext cx="1124170" cy="425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학생 인증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r>
                <a:rPr lang="ko-KR" altLang="en-US" sz="1050" b="1" dirty="0"/>
                <a:t>학교 인증 </a:t>
              </a:r>
              <a:r>
                <a:rPr lang="en-US" altLang="ko-KR" sz="1050" b="1" dirty="0"/>
                <a:t>API</a:t>
              </a:r>
              <a:r>
                <a:rPr lang="ko-KR" altLang="en-US" sz="1050" b="1" dirty="0"/>
                <a:t>를</a:t>
              </a:r>
              <a:br>
                <a:rPr lang="en-US" altLang="ko-KR" sz="1050" b="1" dirty="0"/>
              </a:br>
              <a:r>
                <a:rPr lang="ko-KR" altLang="en-US" sz="1050" b="1" dirty="0"/>
                <a:t>활용하여</a:t>
              </a:r>
              <a:br>
                <a:rPr lang="en-US" altLang="ko-KR" sz="1050" b="1" dirty="0"/>
              </a:br>
              <a:r>
                <a:rPr lang="ko-KR" altLang="en-US" sz="1050" b="1" dirty="0"/>
                <a:t>재학 여부 및</a:t>
              </a:r>
              <a:br>
                <a:rPr lang="en-US" altLang="ko-KR" sz="1050" b="1" dirty="0"/>
              </a:br>
              <a:r>
                <a:rPr lang="en-US" altLang="ko-KR" sz="1050" b="1" dirty="0"/>
                <a:t>E-mail </a:t>
              </a:r>
              <a:r>
                <a:rPr lang="ko-KR" altLang="en-US" sz="1050" b="1" dirty="0"/>
                <a:t>인증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endParaRPr lang="en-US" sz="1050" b="1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72A48DB-6918-7B14-1213-2D81B460769E}"/>
              </a:ext>
            </a:extLst>
          </p:cNvPr>
          <p:cNvGrpSpPr/>
          <p:nvPr/>
        </p:nvGrpSpPr>
        <p:grpSpPr>
          <a:xfrm>
            <a:off x="14526723" y="497547"/>
            <a:ext cx="1387360" cy="1727962"/>
            <a:chOff x="3834768" y="2057400"/>
            <a:chExt cx="1387360" cy="679076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54F32261-3A32-59DC-3EED-1A105BDDEF25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CB12156-5CB0-2AF4-69B7-BA4E21455F76}"/>
                </a:ext>
              </a:extLst>
            </p:cNvPr>
            <p:cNvSpPr txBox="1"/>
            <p:nvPr/>
          </p:nvSpPr>
          <p:spPr>
            <a:xfrm>
              <a:off x="3834768" y="2134900"/>
              <a:ext cx="1378903" cy="494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정보 관리</a:t>
              </a:r>
              <a:br>
                <a:rPr lang="en-US" altLang="ko-KR" sz="1050" b="1" dirty="0"/>
              </a:b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r>
                <a:rPr lang="en-US" altLang="ko-KR" sz="1050" b="1" dirty="0" err="1"/>
                <a:t>mysql</a:t>
              </a:r>
              <a:r>
                <a:rPr lang="en-US" altLang="ko-KR" sz="1050" b="1" dirty="0"/>
                <a:t> </a:t>
              </a:r>
              <a:r>
                <a:rPr lang="ko-KR" altLang="en-US" sz="1050" b="1" dirty="0"/>
                <a:t>과 </a:t>
              </a:r>
              <a:r>
                <a:rPr lang="en-US" altLang="ko-KR" sz="1050" b="1" dirty="0"/>
                <a:t>MongoDB</a:t>
              </a:r>
              <a:br>
                <a:rPr lang="en-US" altLang="ko-KR" sz="1050" b="1" dirty="0"/>
              </a:br>
              <a:r>
                <a:rPr lang="ko-KR" altLang="en-US" sz="1050" b="1" dirty="0"/>
                <a:t>를 사용하여</a:t>
              </a:r>
              <a:br>
                <a:rPr lang="en-US" altLang="ko-KR" sz="1050" b="1" dirty="0"/>
              </a:br>
              <a:r>
                <a:rPr lang="ko-KR" altLang="en-US" sz="1050" b="1" dirty="0"/>
                <a:t>유저 정보 및</a:t>
              </a:r>
              <a:br>
                <a:rPr lang="en-US" altLang="ko-KR" sz="1050" b="1" dirty="0"/>
              </a:br>
              <a:r>
                <a:rPr lang="ko-KR" altLang="en-US" sz="1050" b="1" dirty="0"/>
                <a:t>거래 로그 관리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endParaRPr lang="en-US" sz="1050" b="1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DD8B101-29C3-AE08-3EA4-BB03E3B0C957}"/>
              </a:ext>
            </a:extLst>
          </p:cNvPr>
          <p:cNvGrpSpPr/>
          <p:nvPr/>
        </p:nvGrpSpPr>
        <p:grpSpPr>
          <a:xfrm>
            <a:off x="14490655" y="2538792"/>
            <a:ext cx="1451038" cy="2234894"/>
            <a:chOff x="3796099" y="2057400"/>
            <a:chExt cx="1451038" cy="679076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B0BA8E51-7B4D-DBA1-A0D1-67B15C195E22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2D54201-CC7D-B11A-295B-C93DFCE8969B}"/>
                </a:ext>
              </a:extLst>
            </p:cNvPr>
            <p:cNvSpPr txBox="1"/>
            <p:nvPr/>
          </p:nvSpPr>
          <p:spPr>
            <a:xfrm>
              <a:off x="3796099" y="2161268"/>
              <a:ext cx="1451038" cy="469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추천 시스템</a:t>
              </a:r>
              <a:br>
                <a:rPr lang="en-US" altLang="ko-KR" sz="1050" b="1" dirty="0"/>
              </a:br>
              <a:br>
                <a:rPr lang="en-US" altLang="ko-KR" sz="1050" b="1" dirty="0"/>
              </a:br>
              <a:r>
                <a:rPr lang="en-US" altLang="ko-KR" sz="1050" b="1" dirty="0"/>
                <a:t>“ </a:t>
              </a:r>
            </a:p>
            <a:p>
              <a:pPr algn="ctr"/>
              <a:r>
                <a:rPr lang="en-US" altLang="ko-KR" sz="1050" b="1" dirty="0" err="1"/>
                <a:t>mongoDB</a:t>
              </a:r>
              <a:r>
                <a:rPr lang="ko-KR" altLang="en-US" sz="1050" b="1" dirty="0"/>
                <a:t>에 저장된</a:t>
              </a:r>
              <a:br>
                <a:rPr lang="en-US" altLang="ko-KR" sz="1050" b="1" dirty="0"/>
              </a:br>
              <a:r>
                <a:rPr lang="ko-KR" altLang="en-US" sz="1050" b="1" dirty="0"/>
                <a:t>거래 로그를 분석하여</a:t>
              </a:r>
              <a:br>
                <a:rPr lang="en-US" altLang="ko-KR" sz="1050" b="1" dirty="0"/>
              </a:br>
              <a:r>
                <a:rPr lang="ko-KR" altLang="en-US" sz="1050" b="1" dirty="0"/>
                <a:t>개별 사용자에게</a:t>
              </a:r>
              <a:br>
                <a:rPr lang="en-US" altLang="ko-KR" sz="1050" b="1" dirty="0"/>
              </a:br>
              <a:r>
                <a:rPr lang="ko-KR" altLang="en-US" sz="1050" b="1" dirty="0"/>
                <a:t>품목을 추천하는</a:t>
              </a:r>
              <a:br>
                <a:rPr lang="en-US" altLang="ko-KR" sz="1050" b="1" dirty="0"/>
              </a:br>
              <a:r>
                <a:rPr lang="ko-KR" altLang="en-US" sz="1050" b="1" dirty="0"/>
                <a:t>시스템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endParaRPr lang="en-US" sz="1050" b="1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1F760A1-3A65-D683-1462-A0B8EB21C1E0}"/>
              </a:ext>
            </a:extLst>
          </p:cNvPr>
          <p:cNvGrpSpPr/>
          <p:nvPr/>
        </p:nvGrpSpPr>
        <p:grpSpPr>
          <a:xfrm>
            <a:off x="16419819" y="497546"/>
            <a:ext cx="1387360" cy="1727962"/>
            <a:chOff x="3834768" y="2057400"/>
            <a:chExt cx="1387360" cy="679076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DCE2C15C-E047-A1A8-5D99-78C1B8755EF1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FBDF115-F0B4-0408-9B4B-0C03CAA1D698}"/>
                </a:ext>
              </a:extLst>
            </p:cNvPr>
            <p:cNvSpPr txBox="1"/>
            <p:nvPr/>
          </p:nvSpPr>
          <p:spPr>
            <a:xfrm>
              <a:off x="3834768" y="2134900"/>
              <a:ext cx="1378903" cy="5442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자동 구매 예약</a:t>
              </a:r>
              <a:br>
                <a:rPr lang="en-US" altLang="ko-KR" sz="1050" b="1" dirty="0"/>
              </a:b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r>
                <a:rPr lang="ko-KR" altLang="en-US" sz="1050" b="1" dirty="0"/>
                <a:t>유저가 특정 시간대를 설정 시 자동으로 구매 희망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endParaRPr lang="en-US" sz="1050" b="1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7D033C1-ECAF-9752-4399-B66D6B7AC2F7}"/>
              </a:ext>
            </a:extLst>
          </p:cNvPr>
          <p:cNvGrpSpPr/>
          <p:nvPr/>
        </p:nvGrpSpPr>
        <p:grpSpPr>
          <a:xfrm>
            <a:off x="16415590" y="2530326"/>
            <a:ext cx="1387360" cy="2645823"/>
            <a:chOff x="3834768" y="2057400"/>
            <a:chExt cx="1387360" cy="703843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CF900A7E-61B2-2293-D7AF-C7DDD0EF610D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4522444-BABC-41B2-D57B-65C6FC319CB9}"/>
                </a:ext>
              </a:extLst>
            </p:cNvPr>
            <p:cNvSpPr txBox="1"/>
            <p:nvPr/>
          </p:nvSpPr>
          <p:spPr>
            <a:xfrm>
              <a:off x="3834768" y="2134900"/>
              <a:ext cx="1387359" cy="626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자동 거래 생성</a:t>
              </a:r>
              <a:br>
                <a:rPr lang="en-US" altLang="ko-KR" sz="1050" b="1" dirty="0"/>
              </a:b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r>
                <a:rPr lang="ko-KR" altLang="en-US" sz="1050" b="1" dirty="0"/>
                <a:t>특정 품목이 특정 시간대에 예약이</a:t>
              </a:r>
              <a:br>
                <a:rPr lang="en-US" altLang="ko-KR" sz="1050" b="1" dirty="0"/>
              </a:br>
              <a:r>
                <a:rPr lang="ko-KR" altLang="en-US" sz="1050" b="1" dirty="0"/>
                <a:t>몰린다면 자동으로</a:t>
              </a:r>
              <a:br>
                <a:rPr lang="en-US" altLang="ko-KR" sz="1050" b="1" dirty="0"/>
              </a:br>
              <a:r>
                <a:rPr lang="ko-KR" altLang="en-US" sz="1050" b="1" dirty="0"/>
                <a:t>해당 품목에 대한</a:t>
              </a:r>
              <a:br>
                <a:rPr lang="en-US" altLang="ko-KR" sz="1050" b="1" dirty="0"/>
              </a:br>
              <a:r>
                <a:rPr lang="ko-KR" altLang="en-US" sz="1050" b="1" dirty="0"/>
                <a:t>거래 글을</a:t>
              </a:r>
              <a:br>
                <a:rPr lang="en-US" altLang="ko-KR" sz="1050" b="1" dirty="0"/>
              </a:br>
              <a:r>
                <a:rPr lang="ko-KR" altLang="en-US" sz="1050" b="1" dirty="0"/>
                <a:t>게시판에 생성</a:t>
              </a:r>
              <a:br>
                <a:rPr lang="en-US" altLang="ko-KR" sz="1050" b="1" dirty="0"/>
              </a:br>
              <a:br>
                <a:rPr lang="en-US" altLang="ko-KR" sz="1050" b="1" dirty="0"/>
              </a:br>
              <a:r>
                <a:rPr lang="ko-KR" altLang="en-US" sz="1050" b="1" dirty="0"/>
                <a:t>후에 직접 구매할 사람을 정함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endParaRPr lang="en-US" sz="1050" b="1" dirty="0"/>
            </a:p>
          </p:txBody>
        </p:sp>
      </p:grpSp>
      <p:sp>
        <p:nvSpPr>
          <p:cNvPr id="4" name="화살표: 왼쪽으로 구부러짐 3">
            <a:extLst>
              <a:ext uri="{FF2B5EF4-FFF2-40B4-BE49-F238E27FC236}">
                <a16:creationId xmlns:a16="http://schemas.microsoft.com/office/drawing/2014/main" id="{99AD6320-B7F6-7A2D-54A0-EC7DF7800BAC}"/>
              </a:ext>
            </a:extLst>
          </p:cNvPr>
          <p:cNvSpPr/>
          <p:nvPr/>
        </p:nvSpPr>
        <p:spPr>
          <a:xfrm flipH="1">
            <a:off x="3662617" y="1199142"/>
            <a:ext cx="1261153" cy="2466069"/>
          </a:xfrm>
          <a:prstGeom prst="curvedLeftArrow">
            <a:avLst>
              <a:gd name="adj1" fmla="val 4022"/>
              <a:gd name="adj2" fmla="val 20600"/>
              <a:gd name="adj3" fmla="val 22985"/>
            </a:avLst>
          </a:prstGeom>
          <a:solidFill>
            <a:srgbClr val="4848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892DFF-586E-FB21-BA8A-6D5242F6A845}"/>
              </a:ext>
            </a:extLst>
          </p:cNvPr>
          <p:cNvSpPr txBox="1"/>
          <p:nvPr/>
        </p:nvSpPr>
        <p:spPr>
          <a:xfrm>
            <a:off x="1636933" y="2113913"/>
            <a:ext cx="198323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b="1" dirty="0"/>
              <a:t>게시판에 의한 거래 성사</a:t>
            </a:r>
            <a:endParaRPr lang="en-US" altLang="ko-KR" sz="1050" b="1" dirty="0"/>
          </a:p>
          <a:p>
            <a:pPr algn="ctr"/>
            <a:br>
              <a:rPr lang="en-US" altLang="ko-KR" sz="1050" b="1" dirty="0"/>
            </a:br>
            <a:r>
              <a:rPr lang="en-US" altLang="ko-KR" sz="1050" b="1" dirty="0"/>
              <a:t>- </a:t>
            </a:r>
            <a:r>
              <a:rPr lang="ko-KR" altLang="en-US" sz="1050" b="1" dirty="0"/>
              <a:t>해당 거래에 대한 </a:t>
            </a:r>
            <a:r>
              <a:rPr lang="ko-KR" altLang="en-US" sz="1050" b="1" dirty="0" err="1"/>
              <a:t>채팅방</a:t>
            </a:r>
            <a:r>
              <a:rPr lang="ko-KR" altLang="en-US" sz="1050" b="1" dirty="0"/>
              <a:t> 개설</a:t>
            </a:r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40471294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2000"/>
            <a:lum/>
          </a:blip>
          <a:srcRect/>
          <a:stretch>
            <a:fillRect t="50000" b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9DE4DB-6EA6-3619-534E-52BE99C7B57D}"/>
              </a:ext>
            </a:extLst>
          </p:cNvPr>
          <p:cNvSpPr txBox="1"/>
          <p:nvPr/>
        </p:nvSpPr>
        <p:spPr>
          <a:xfrm>
            <a:off x="0" y="0"/>
            <a:ext cx="1272208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2</a:t>
            </a:r>
            <a:br>
              <a:rPr lang="en-US" dirty="0"/>
            </a:br>
            <a:r>
              <a:rPr lang="ko-KR" altLang="en-US" dirty="0"/>
              <a:t>서비스</a:t>
            </a:r>
            <a:br>
              <a:rPr lang="en-US" altLang="ko-KR" dirty="0"/>
            </a:br>
            <a:r>
              <a:rPr lang="en-US" altLang="ko-KR" sz="1200" dirty="0"/>
              <a:t>service scenario</a:t>
            </a:r>
            <a:endParaRPr lang="en-US" sz="12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058CEC9-C5F0-81B2-EEE2-4C16C0FC7278}"/>
              </a:ext>
            </a:extLst>
          </p:cNvPr>
          <p:cNvGrpSpPr/>
          <p:nvPr/>
        </p:nvGrpSpPr>
        <p:grpSpPr>
          <a:xfrm>
            <a:off x="-6163393" y="497542"/>
            <a:ext cx="1378903" cy="679076"/>
            <a:chOff x="3843225" y="2057400"/>
            <a:chExt cx="1378903" cy="679076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48345305-24C3-7166-C496-A98568F2C27B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BC3CC77-DFFC-5634-ABDE-675AAE380CE7}"/>
                </a:ext>
              </a:extLst>
            </p:cNvPr>
            <p:cNvSpPr txBox="1"/>
            <p:nvPr/>
          </p:nvSpPr>
          <p:spPr>
            <a:xfrm>
              <a:off x="3918566" y="2189189"/>
              <a:ext cx="1228220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회원가입 </a:t>
              </a:r>
              <a:r>
                <a:rPr lang="en-US" altLang="ko-KR" sz="1050" b="1" dirty="0"/>
                <a:t>- </a:t>
              </a:r>
              <a:r>
                <a:rPr lang="ko-KR" altLang="en-US" sz="1050" b="1" dirty="0"/>
                <a:t>로그인</a:t>
              </a:r>
              <a:br>
                <a:rPr lang="en-US" sz="1050" b="1" dirty="0"/>
              </a:br>
              <a:r>
                <a:rPr lang="en-US" sz="1050" b="1" dirty="0"/>
                <a:t>JWT</a:t>
              </a:r>
              <a:r>
                <a:rPr lang="ko-KR" altLang="en-US" sz="1050" b="1" dirty="0"/>
                <a:t> </a:t>
              </a:r>
              <a:r>
                <a:rPr lang="en-US" altLang="ko-KR" sz="1050" b="1" dirty="0"/>
                <a:t>-</a:t>
              </a:r>
              <a:r>
                <a:rPr lang="ko-KR" altLang="en-US" sz="1050" b="1" dirty="0"/>
                <a:t> 보안</a:t>
              </a:r>
              <a:endParaRPr lang="en-US" sz="1050" b="1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11236685-62A2-5900-83D3-93C4A0630D4A}"/>
              </a:ext>
            </a:extLst>
          </p:cNvPr>
          <p:cNvGrpSpPr/>
          <p:nvPr/>
        </p:nvGrpSpPr>
        <p:grpSpPr>
          <a:xfrm>
            <a:off x="-4653846" y="497542"/>
            <a:ext cx="1423788" cy="2234894"/>
            <a:chOff x="3798340" y="2057400"/>
            <a:chExt cx="1423788" cy="679076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5208F055-45F3-C807-4DEF-824B287AC4C5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57654B3-FF8A-AAB4-AC24-EB1D77707FC7}"/>
                </a:ext>
              </a:extLst>
            </p:cNvPr>
            <p:cNvSpPr txBox="1"/>
            <p:nvPr/>
          </p:nvSpPr>
          <p:spPr>
            <a:xfrm>
              <a:off x="3798340" y="2105428"/>
              <a:ext cx="1423788" cy="420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공동구매 게시판</a:t>
              </a:r>
              <a:endParaRPr lang="en-US" altLang="ko-KR" sz="1050" b="1" dirty="0"/>
            </a:p>
            <a:p>
              <a:pPr algn="ctr"/>
              <a:br>
                <a:rPr lang="en-US" altLang="ko-KR" sz="1050" b="1" dirty="0"/>
              </a:br>
              <a:r>
                <a:rPr lang="en-US" altLang="ko-KR" sz="1050" b="1" dirty="0"/>
                <a:t>“ </a:t>
              </a:r>
            </a:p>
            <a:p>
              <a:pPr algn="ctr"/>
              <a:r>
                <a:rPr lang="ko-KR" altLang="en-US" sz="1050" b="1" dirty="0"/>
                <a:t>일반적인 게시판</a:t>
              </a:r>
              <a:br>
                <a:rPr lang="en-US" altLang="ko-KR" sz="1050" b="1" dirty="0"/>
              </a:br>
              <a:r>
                <a:rPr lang="ko-KR" altLang="en-US" sz="1050" b="1" dirty="0"/>
                <a:t>형태에 공동구매라는</a:t>
              </a:r>
              <a:br>
                <a:rPr lang="en-US" altLang="ko-KR" sz="1050" b="1" dirty="0"/>
              </a:br>
              <a:r>
                <a:rPr lang="ko-KR" altLang="en-US" sz="1050" b="1" dirty="0"/>
                <a:t>키워드에 알맞은</a:t>
              </a:r>
              <a:br>
                <a:rPr lang="en-US" altLang="ko-KR" sz="1050" b="1" dirty="0"/>
              </a:br>
              <a:r>
                <a:rPr lang="en-US" altLang="ko-KR" sz="1050" b="1" dirty="0"/>
                <a:t>UI</a:t>
              </a:r>
              <a:r>
                <a:rPr lang="ko-KR" altLang="en-US" sz="1050" b="1" dirty="0"/>
                <a:t>와 기능 추가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endParaRPr lang="en-US" sz="1050" b="1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C24251F-C3D0-F8AD-CCFD-8A3F323E9879}"/>
              </a:ext>
            </a:extLst>
          </p:cNvPr>
          <p:cNvSpPr txBox="1"/>
          <p:nvPr/>
        </p:nvSpPr>
        <p:spPr>
          <a:xfrm>
            <a:off x="-4564078" y="2198665"/>
            <a:ext cx="133402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solidFill>
                  <a:srgbClr val="484848"/>
                </a:solidFill>
              </a:rPr>
              <a:t>- </a:t>
            </a:r>
            <a:r>
              <a:rPr lang="ko-KR" altLang="en-US" sz="1050" b="1" dirty="0">
                <a:solidFill>
                  <a:srgbClr val="484848"/>
                </a:solidFill>
              </a:rPr>
              <a:t>학교 별 구분</a:t>
            </a:r>
            <a:br>
              <a:rPr lang="en-US" altLang="ko-KR" sz="1050" b="1" dirty="0">
                <a:solidFill>
                  <a:srgbClr val="484848"/>
                </a:solidFill>
              </a:rPr>
            </a:br>
            <a:r>
              <a:rPr lang="en-US" altLang="ko-KR" sz="1050" b="1" dirty="0">
                <a:solidFill>
                  <a:srgbClr val="484848"/>
                </a:solidFill>
              </a:rPr>
              <a:t>- </a:t>
            </a:r>
            <a:r>
              <a:rPr lang="ko-KR" altLang="en-US" sz="1050" b="1" dirty="0">
                <a:solidFill>
                  <a:srgbClr val="484848"/>
                </a:solidFill>
              </a:rPr>
              <a:t>기숙사 </a:t>
            </a:r>
            <a:r>
              <a:rPr lang="en-US" altLang="ko-KR" sz="1050" b="1" dirty="0">
                <a:solidFill>
                  <a:srgbClr val="484848"/>
                </a:solidFill>
              </a:rPr>
              <a:t>/ </a:t>
            </a:r>
            <a:r>
              <a:rPr lang="ko-KR" altLang="en-US" sz="1050" b="1" dirty="0">
                <a:solidFill>
                  <a:srgbClr val="484848"/>
                </a:solidFill>
              </a:rPr>
              <a:t>자취 구분</a:t>
            </a:r>
            <a:endParaRPr lang="en-US" sz="1050" dirty="0">
              <a:solidFill>
                <a:srgbClr val="484848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7832DBB-0AD6-4D0D-53FA-0E05E485A78B}"/>
              </a:ext>
            </a:extLst>
          </p:cNvPr>
          <p:cNvGrpSpPr/>
          <p:nvPr/>
        </p:nvGrpSpPr>
        <p:grpSpPr>
          <a:xfrm>
            <a:off x="-4605805" y="2963742"/>
            <a:ext cx="1378903" cy="1384994"/>
            <a:chOff x="3843225" y="2057400"/>
            <a:chExt cx="1378903" cy="679076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9B32964D-35C5-C24F-E3E0-764763AC8816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3B75506-B2FD-1789-D96F-C4F4507BFB94}"/>
                </a:ext>
              </a:extLst>
            </p:cNvPr>
            <p:cNvSpPr txBox="1"/>
            <p:nvPr/>
          </p:nvSpPr>
          <p:spPr>
            <a:xfrm>
              <a:off x="3868431" y="2134900"/>
              <a:ext cx="1316386" cy="5998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실시간 채팅</a:t>
              </a:r>
              <a:br>
                <a:rPr lang="en-US" altLang="ko-KR" sz="1050" b="1" dirty="0"/>
              </a:b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r>
                <a:rPr lang="en-US" altLang="ko-KR" sz="1050" b="1" dirty="0" err="1"/>
                <a:t>websocket</a:t>
              </a:r>
              <a:r>
                <a:rPr lang="ko-KR" altLang="en-US" sz="1050" b="1" dirty="0"/>
                <a:t>을</a:t>
              </a:r>
              <a:br>
                <a:rPr lang="en-US" altLang="ko-KR" sz="1050" b="1" dirty="0"/>
              </a:br>
              <a:r>
                <a:rPr lang="ko-KR" altLang="en-US" sz="1050" b="1" dirty="0"/>
                <a:t>활용한 실시간 채팅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endParaRPr lang="en-US" sz="1050" b="1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EF00118-1257-B50F-211B-A7330E4B2619}"/>
              </a:ext>
            </a:extLst>
          </p:cNvPr>
          <p:cNvGrpSpPr/>
          <p:nvPr/>
        </p:nvGrpSpPr>
        <p:grpSpPr>
          <a:xfrm>
            <a:off x="-6163394" y="1361525"/>
            <a:ext cx="1378903" cy="679076"/>
            <a:chOff x="3843225" y="2057400"/>
            <a:chExt cx="1378903" cy="679076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435618C-4162-5C9D-3C6A-5E4F3EC0CECE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7AD71D4-033D-FCE7-2A37-7FF166DE9A5A}"/>
                </a:ext>
              </a:extLst>
            </p:cNvPr>
            <p:cNvSpPr txBox="1"/>
            <p:nvPr/>
          </p:nvSpPr>
          <p:spPr>
            <a:xfrm>
              <a:off x="3874487" y="2189189"/>
              <a:ext cx="131638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데이터 분석을 위한</a:t>
              </a:r>
              <a:br>
                <a:rPr lang="en-US" altLang="ko-KR" sz="1050" b="1" dirty="0"/>
              </a:br>
              <a:r>
                <a:rPr lang="ko-KR" altLang="en-US" sz="1050" b="1" dirty="0"/>
                <a:t>프로필 수집</a:t>
              </a:r>
              <a:endParaRPr lang="en-US" sz="1050" b="1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F98A3C3-4420-6E92-540F-0C98420673FB}"/>
              </a:ext>
            </a:extLst>
          </p:cNvPr>
          <p:cNvGrpSpPr/>
          <p:nvPr/>
        </p:nvGrpSpPr>
        <p:grpSpPr>
          <a:xfrm>
            <a:off x="-6163394" y="2225508"/>
            <a:ext cx="1378903" cy="1111637"/>
            <a:chOff x="3843225" y="2057400"/>
            <a:chExt cx="1378903" cy="708870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997F551-0BBF-2CB6-6CAB-162C2517F17E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F6AEC50-AB66-2252-759F-1126DA1F47A7}"/>
                </a:ext>
              </a:extLst>
            </p:cNvPr>
            <p:cNvSpPr txBox="1"/>
            <p:nvPr/>
          </p:nvSpPr>
          <p:spPr>
            <a:xfrm>
              <a:off x="3872881" y="2189189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/>
                <a:t>Oauth2</a:t>
              </a:r>
              <a:r>
                <a:rPr lang="ko-KR" altLang="en-US" sz="1050" b="1" dirty="0"/>
                <a:t>를 이용한</a:t>
              </a:r>
              <a:br>
                <a:rPr lang="en-US" sz="1050" b="1" dirty="0"/>
              </a:br>
              <a:r>
                <a:rPr lang="en-US" sz="1050" b="1" dirty="0"/>
                <a:t>Google, </a:t>
              </a:r>
              <a:r>
                <a:rPr lang="en-US" sz="1050" b="1" dirty="0" err="1"/>
                <a:t>KakaoTalk</a:t>
              </a:r>
              <a:br>
                <a:rPr lang="en-US" sz="1050" b="1" dirty="0"/>
              </a:br>
              <a:r>
                <a:rPr lang="ko-KR" altLang="en-US" sz="1050" b="1" dirty="0"/>
                <a:t>등의 소셜 로그인</a:t>
              </a:r>
              <a:endParaRPr lang="en-US" sz="1050" b="1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7668C16-3145-F042-E70D-647D40A7395D}"/>
              </a:ext>
            </a:extLst>
          </p:cNvPr>
          <p:cNvGrpSpPr/>
          <p:nvPr/>
        </p:nvGrpSpPr>
        <p:grpSpPr>
          <a:xfrm>
            <a:off x="-6163395" y="3475329"/>
            <a:ext cx="1378903" cy="1950560"/>
            <a:chOff x="3843225" y="2057400"/>
            <a:chExt cx="1378903" cy="679076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4A93805F-C692-094E-4E44-36DF732AA86D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24DA4B8-A3B6-96D1-9629-346FA1884B6C}"/>
                </a:ext>
              </a:extLst>
            </p:cNvPr>
            <p:cNvSpPr txBox="1"/>
            <p:nvPr/>
          </p:nvSpPr>
          <p:spPr>
            <a:xfrm>
              <a:off x="3973871" y="2189189"/>
              <a:ext cx="1124170" cy="425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학생 인증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r>
                <a:rPr lang="ko-KR" altLang="en-US" sz="1050" b="1" dirty="0"/>
                <a:t>학교 인증 </a:t>
              </a:r>
              <a:r>
                <a:rPr lang="en-US" altLang="ko-KR" sz="1050" b="1" dirty="0"/>
                <a:t>API</a:t>
              </a:r>
              <a:r>
                <a:rPr lang="ko-KR" altLang="en-US" sz="1050" b="1" dirty="0"/>
                <a:t>를</a:t>
              </a:r>
              <a:br>
                <a:rPr lang="en-US" altLang="ko-KR" sz="1050" b="1" dirty="0"/>
              </a:br>
              <a:r>
                <a:rPr lang="ko-KR" altLang="en-US" sz="1050" b="1" dirty="0"/>
                <a:t>활용하여</a:t>
              </a:r>
              <a:br>
                <a:rPr lang="en-US" altLang="ko-KR" sz="1050" b="1" dirty="0"/>
              </a:br>
              <a:r>
                <a:rPr lang="ko-KR" altLang="en-US" sz="1050" b="1" dirty="0"/>
                <a:t>재학 여부 및</a:t>
              </a:r>
              <a:br>
                <a:rPr lang="en-US" altLang="ko-KR" sz="1050" b="1" dirty="0"/>
              </a:br>
              <a:r>
                <a:rPr lang="en-US" altLang="ko-KR" sz="1050" b="1" dirty="0"/>
                <a:t>E-mail </a:t>
              </a:r>
              <a:r>
                <a:rPr lang="ko-KR" altLang="en-US" sz="1050" b="1" dirty="0"/>
                <a:t>인증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endParaRPr lang="en-US" sz="1050" b="1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72A48DB-6918-7B14-1213-2D81B460769E}"/>
              </a:ext>
            </a:extLst>
          </p:cNvPr>
          <p:cNvGrpSpPr/>
          <p:nvPr/>
        </p:nvGrpSpPr>
        <p:grpSpPr>
          <a:xfrm>
            <a:off x="5363018" y="497547"/>
            <a:ext cx="1387360" cy="1727962"/>
            <a:chOff x="3834768" y="2057400"/>
            <a:chExt cx="1387360" cy="679076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54F32261-3A32-59DC-3EED-1A105BDDEF25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CB12156-5CB0-2AF4-69B7-BA4E21455F76}"/>
                </a:ext>
              </a:extLst>
            </p:cNvPr>
            <p:cNvSpPr txBox="1"/>
            <p:nvPr/>
          </p:nvSpPr>
          <p:spPr>
            <a:xfrm>
              <a:off x="3834768" y="2134900"/>
              <a:ext cx="1378903" cy="494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정보 관리</a:t>
              </a:r>
              <a:br>
                <a:rPr lang="en-US" altLang="ko-KR" sz="1050" b="1" dirty="0"/>
              </a:b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r>
                <a:rPr lang="en-US" altLang="ko-KR" sz="1050" b="1" dirty="0" err="1"/>
                <a:t>mysql</a:t>
              </a:r>
              <a:r>
                <a:rPr lang="en-US" altLang="ko-KR" sz="1050" b="1" dirty="0"/>
                <a:t> </a:t>
              </a:r>
              <a:r>
                <a:rPr lang="ko-KR" altLang="en-US" sz="1050" b="1" dirty="0"/>
                <a:t>과 </a:t>
              </a:r>
              <a:r>
                <a:rPr lang="en-US" altLang="ko-KR" sz="1050" b="1" dirty="0"/>
                <a:t>MongoDB</a:t>
              </a:r>
              <a:br>
                <a:rPr lang="en-US" altLang="ko-KR" sz="1050" b="1" dirty="0"/>
              </a:br>
              <a:r>
                <a:rPr lang="ko-KR" altLang="en-US" sz="1050" b="1" dirty="0"/>
                <a:t>를 사용하여</a:t>
              </a:r>
              <a:br>
                <a:rPr lang="en-US" altLang="ko-KR" sz="1050" b="1" dirty="0"/>
              </a:br>
              <a:r>
                <a:rPr lang="ko-KR" altLang="en-US" sz="1050" b="1" dirty="0"/>
                <a:t>유저 정보 및</a:t>
              </a:r>
              <a:br>
                <a:rPr lang="en-US" altLang="ko-KR" sz="1050" b="1" dirty="0"/>
              </a:br>
              <a:r>
                <a:rPr lang="ko-KR" altLang="en-US" sz="1050" b="1" dirty="0"/>
                <a:t>거래 로그 관리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endParaRPr lang="en-US" sz="1050" b="1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DD8B101-29C3-AE08-3EA4-BB03E3B0C957}"/>
              </a:ext>
            </a:extLst>
          </p:cNvPr>
          <p:cNvGrpSpPr/>
          <p:nvPr/>
        </p:nvGrpSpPr>
        <p:grpSpPr>
          <a:xfrm>
            <a:off x="5326950" y="2538792"/>
            <a:ext cx="1451038" cy="2234894"/>
            <a:chOff x="3796099" y="2057400"/>
            <a:chExt cx="1451038" cy="679076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B0BA8E51-7B4D-DBA1-A0D1-67B15C195E22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2D54201-CC7D-B11A-295B-C93DFCE8969B}"/>
                </a:ext>
              </a:extLst>
            </p:cNvPr>
            <p:cNvSpPr txBox="1"/>
            <p:nvPr/>
          </p:nvSpPr>
          <p:spPr>
            <a:xfrm>
              <a:off x="3796099" y="2161268"/>
              <a:ext cx="1451038" cy="469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추천 시스템</a:t>
              </a:r>
              <a:br>
                <a:rPr lang="en-US" altLang="ko-KR" sz="1050" b="1" dirty="0"/>
              </a:br>
              <a:br>
                <a:rPr lang="en-US" altLang="ko-KR" sz="1050" b="1" dirty="0"/>
              </a:br>
              <a:r>
                <a:rPr lang="en-US" altLang="ko-KR" sz="1050" b="1" dirty="0"/>
                <a:t>“ </a:t>
              </a:r>
            </a:p>
            <a:p>
              <a:pPr algn="ctr"/>
              <a:r>
                <a:rPr lang="en-US" altLang="ko-KR" sz="1050" b="1" dirty="0" err="1"/>
                <a:t>mongoDB</a:t>
              </a:r>
              <a:r>
                <a:rPr lang="ko-KR" altLang="en-US" sz="1050" b="1" dirty="0"/>
                <a:t>에 저장된</a:t>
              </a:r>
              <a:br>
                <a:rPr lang="en-US" altLang="ko-KR" sz="1050" b="1" dirty="0"/>
              </a:br>
              <a:r>
                <a:rPr lang="ko-KR" altLang="en-US" sz="1050" b="1" dirty="0"/>
                <a:t>거래 로그를 분석하여</a:t>
              </a:r>
              <a:br>
                <a:rPr lang="en-US" altLang="ko-KR" sz="1050" b="1" dirty="0"/>
              </a:br>
              <a:r>
                <a:rPr lang="ko-KR" altLang="en-US" sz="1050" b="1" dirty="0"/>
                <a:t>개별 사용자에게</a:t>
              </a:r>
              <a:br>
                <a:rPr lang="en-US" altLang="ko-KR" sz="1050" b="1" dirty="0"/>
              </a:br>
              <a:r>
                <a:rPr lang="ko-KR" altLang="en-US" sz="1050" b="1" dirty="0"/>
                <a:t>품목을 추천하는</a:t>
              </a:r>
              <a:br>
                <a:rPr lang="en-US" altLang="ko-KR" sz="1050" b="1" dirty="0"/>
              </a:br>
              <a:r>
                <a:rPr lang="ko-KR" altLang="en-US" sz="1050" b="1" dirty="0"/>
                <a:t>시스템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endParaRPr lang="en-US" sz="1050" b="1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1F760A1-3A65-D683-1462-A0B8EB21C1E0}"/>
              </a:ext>
            </a:extLst>
          </p:cNvPr>
          <p:cNvGrpSpPr/>
          <p:nvPr/>
        </p:nvGrpSpPr>
        <p:grpSpPr>
          <a:xfrm>
            <a:off x="16419819" y="497546"/>
            <a:ext cx="1387360" cy="1727962"/>
            <a:chOff x="3834768" y="2057400"/>
            <a:chExt cx="1387360" cy="679076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DCE2C15C-E047-A1A8-5D99-78C1B8755EF1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FBDF115-F0B4-0408-9B4B-0C03CAA1D698}"/>
                </a:ext>
              </a:extLst>
            </p:cNvPr>
            <p:cNvSpPr txBox="1"/>
            <p:nvPr/>
          </p:nvSpPr>
          <p:spPr>
            <a:xfrm>
              <a:off x="3834768" y="2134900"/>
              <a:ext cx="1378903" cy="5442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자동 구매 예약</a:t>
              </a:r>
              <a:br>
                <a:rPr lang="en-US" altLang="ko-KR" sz="1050" b="1" dirty="0"/>
              </a:b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r>
                <a:rPr lang="ko-KR" altLang="en-US" sz="1050" b="1" dirty="0"/>
                <a:t>유저가 특정 시간대를 설정 시 자동으로 구매 희망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endParaRPr lang="en-US" sz="1050" b="1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7D033C1-ECAF-9752-4399-B66D6B7AC2F7}"/>
              </a:ext>
            </a:extLst>
          </p:cNvPr>
          <p:cNvGrpSpPr/>
          <p:nvPr/>
        </p:nvGrpSpPr>
        <p:grpSpPr>
          <a:xfrm>
            <a:off x="16415590" y="2530326"/>
            <a:ext cx="1387360" cy="2645823"/>
            <a:chOff x="3834768" y="2057400"/>
            <a:chExt cx="1387360" cy="703843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CF900A7E-61B2-2293-D7AF-C7DDD0EF610D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4522444-BABC-41B2-D57B-65C6FC319CB9}"/>
                </a:ext>
              </a:extLst>
            </p:cNvPr>
            <p:cNvSpPr txBox="1"/>
            <p:nvPr/>
          </p:nvSpPr>
          <p:spPr>
            <a:xfrm>
              <a:off x="3834768" y="2134900"/>
              <a:ext cx="1387359" cy="626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자동 거래 생성</a:t>
              </a:r>
              <a:br>
                <a:rPr lang="en-US" altLang="ko-KR" sz="1050" b="1" dirty="0"/>
              </a:b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r>
                <a:rPr lang="ko-KR" altLang="en-US" sz="1050" b="1" dirty="0"/>
                <a:t>특정 품목이 특정 시간대에 예약이</a:t>
              </a:r>
              <a:br>
                <a:rPr lang="en-US" altLang="ko-KR" sz="1050" b="1" dirty="0"/>
              </a:br>
              <a:r>
                <a:rPr lang="ko-KR" altLang="en-US" sz="1050" b="1" dirty="0"/>
                <a:t>몰린다면 자동으로</a:t>
              </a:r>
              <a:br>
                <a:rPr lang="en-US" altLang="ko-KR" sz="1050" b="1" dirty="0"/>
              </a:br>
              <a:r>
                <a:rPr lang="ko-KR" altLang="en-US" sz="1050" b="1" dirty="0"/>
                <a:t>해당 품목에 대한</a:t>
              </a:r>
              <a:br>
                <a:rPr lang="en-US" altLang="ko-KR" sz="1050" b="1" dirty="0"/>
              </a:br>
              <a:r>
                <a:rPr lang="ko-KR" altLang="en-US" sz="1050" b="1" dirty="0"/>
                <a:t>거래 글을</a:t>
              </a:r>
              <a:br>
                <a:rPr lang="en-US" altLang="ko-KR" sz="1050" b="1" dirty="0"/>
              </a:br>
              <a:r>
                <a:rPr lang="ko-KR" altLang="en-US" sz="1050" b="1" dirty="0"/>
                <a:t>게시판에 생성</a:t>
              </a:r>
              <a:br>
                <a:rPr lang="en-US" altLang="ko-KR" sz="1050" b="1" dirty="0"/>
              </a:br>
              <a:br>
                <a:rPr lang="en-US" altLang="ko-KR" sz="1050" b="1" dirty="0"/>
              </a:br>
              <a:r>
                <a:rPr lang="ko-KR" altLang="en-US" sz="1050" b="1" dirty="0"/>
                <a:t>후에 직접 구매할 사람을 정함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endParaRPr lang="en-US" sz="105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732168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2000"/>
            <a:lum/>
          </a:blip>
          <a:srcRect/>
          <a:stretch>
            <a:fillRect t="50000" b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9DE4DB-6EA6-3619-534E-52BE99C7B57D}"/>
              </a:ext>
            </a:extLst>
          </p:cNvPr>
          <p:cNvSpPr txBox="1"/>
          <p:nvPr/>
        </p:nvSpPr>
        <p:spPr>
          <a:xfrm>
            <a:off x="0" y="0"/>
            <a:ext cx="1272208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2</a:t>
            </a:r>
            <a:br>
              <a:rPr lang="en-US" dirty="0"/>
            </a:br>
            <a:r>
              <a:rPr lang="ko-KR" altLang="en-US" dirty="0"/>
              <a:t>서비스</a:t>
            </a:r>
            <a:br>
              <a:rPr lang="en-US" altLang="ko-KR" dirty="0"/>
            </a:br>
            <a:r>
              <a:rPr lang="en-US" altLang="ko-KR" sz="1200" dirty="0"/>
              <a:t>service scenario</a:t>
            </a:r>
            <a:endParaRPr lang="en-US" sz="12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058CEC9-C5F0-81B2-EEE2-4C16C0FC7278}"/>
              </a:ext>
            </a:extLst>
          </p:cNvPr>
          <p:cNvGrpSpPr/>
          <p:nvPr/>
        </p:nvGrpSpPr>
        <p:grpSpPr>
          <a:xfrm>
            <a:off x="-6163393" y="497542"/>
            <a:ext cx="1378903" cy="679076"/>
            <a:chOff x="3843225" y="2057400"/>
            <a:chExt cx="1378903" cy="679076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48345305-24C3-7166-C496-A98568F2C27B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BC3CC77-DFFC-5634-ABDE-675AAE380CE7}"/>
                </a:ext>
              </a:extLst>
            </p:cNvPr>
            <p:cNvSpPr txBox="1"/>
            <p:nvPr/>
          </p:nvSpPr>
          <p:spPr>
            <a:xfrm>
              <a:off x="3918566" y="2189189"/>
              <a:ext cx="1228220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회원가입 </a:t>
              </a:r>
              <a:r>
                <a:rPr lang="en-US" altLang="ko-KR" sz="1050" b="1" dirty="0"/>
                <a:t>- </a:t>
              </a:r>
              <a:r>
                <a:rPr lang="ko-KR" altLang="en-US" sz="1050" b="1" dirty="0"/>
                <a:t>로그인</a:t>
              </a:r>
              <a:br>
                <a:rPr lang="en-US" sz="1050" b="1" dirty="0"/>
              </a:br>
              <a:r>
                <a:rPr lang="en-US" sz="1050" b="1" dirty="0"/>
                <a:t>JWT</a:t>
              </a:r>
              <a:r>
                <a:rPr lang="ko-KR" altLang="en-US" sz="1050" b="1" dirty="0"/>
                <a:t> </a:t>
              </a:r>
              <a:r>
                <a:rPr lang="en-US" altLang="ko-KR" sz="1050" b="1" dirty="0"/>
                <a:t>-</a:t>
              </a:r>
              <a:r>
                <a:rPr lang="ko-KR" altLang="en-US" sz="1050" b="1" dirty="0"/>
                <a:t> 보안</a:t>
              </a:r>
              <a:endParaRPr lang="en-US" sz="1050" b="1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11236685-62A2-5900-83D3-93C4A0630D4A}"/>
              </a:ext>
            </a:extLst>
          </p:cNvPr>
          <p:cNvGrpSpPr/>
          <p:nvPr/>
        </p:nvGrpSpPr>
        <p:grpSpPr>
          <a:xfrm>
            <a:off x="-4653846" y="497542"/>
            <a:ext cx="1423788" cy="2234894"/>
            <a:chOff x="3798340" y="2057400"/>
            <a:chExt cx="1423788" cy="679076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5208F055-45F3-C807-4DEF-824B287AC4C5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57654B3-FF8A-AAB4-AC24-EB1D77707FC7}"/>
                </a:ext>
              </a:extLst>
            </p:cNvPr>
            <p:cNvSpPr txBox="1"/>
            <p:nvPr/>
          </p:nvSpPr>
          <p:spPr>
            <a:xfrm>
              <a:off x="3798340" y="2105428"/>
              <a:ext cx="1423788" cy="420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공동구매 게시판</a:t>
              </a:r>
              <a:endParaRPr lang="en-US" altLang="ko-KR" sz="1050" b="1" dirty="0"/>
            </a:p>
            <a:p>
              <a:pPr algn="ctr"/>
              <a:br>
                <a:rPr lang="en-US" altLang="ko-KR" sz="1050" b="1" dirty="0"/>
              </a:br>
              <a:r>
                <a:rPr lang="en-US" altLang="ko-KR" sz="1050" b="1" dirty="0"/>
                <a:t>“ </a:t>
              </a:r>
            </a:p>
            <a:p>
              <a:pPr algn="ctr"/>
              <a:r>
                <a:rPr lang="ko-KR" altLang="en-US" sz="1050" b="1" dirty="0"/>
                <a:t>일반적인 게시판</a:t>
              </a:r>
              <a:br>
                <a:rPr lang="en-US" altLang="ko-KR" sz="1050" b="1" dirty="0"/>
              </a:br>
              <a:r>
                <a:rPr lang="ko-KR" altLang="en-US" sz="1050" b="1" dirty="0"/>
                <a:t>형태에 공동구매라는</a:t>
              </a:r>
              <a:br>
                <a:rPr lang="en-US" altLang="ko-KR" sz="1050" b="1" dirty="0"/>
              </a:br>
              <a:r>
                <a:rPr lang="ko-KR" altLang="en-US" sz="1050" b="1" dirty="0"/>
                <a:t>키워드에 알맞은</a:t>
              </a:r>
              <a:br>
                <a:rPr lang="en-US" altLang="ko-KR" sz="1050" b="1" dirty="0"/>
              </a:br>
              <a:r>
                <a:rPr lang="en-US" altLang="ko-KR" sz="1050" b="1" dirty="0"/>
                <a:t>UI</a:t>
              </a:r>
              <a:r>
                <a:rPr lang="ko-KR" altLang="en-US" sz="1050" b="1" dirty="0"/>
                <a:t>와 기능 추가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endParaRPr lang="en-US" sz="1050" b="1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C24251F-C3D0-F8AD-CCFD-8A3F323E9879}"/>
              </a:ext>
            </a:extLst>
          </p:cNvPr>
          <p:cNvSpPr txBox="1"/>
          <p:nvPr/>
        </p:nvSpPr>
        <p:spPr>
          <a:xfrm>
            <a:off x="-4564078" y="2198665"/>
            <a:ext cx="133402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solidFill>
                  <a:srgbClr val="484848"/>
                </a:solidFill>
              </a:rPr>
              <a:t>- </a:t>
            </a:r>
            <a:r>
              <a:rPr lang="ko-KR" altLang="en-US" sz="1050" b="1" dirty="0">
                <a:solidFill>
                  <a:srgbClr val="484848"/>
                </a:solidFill>
              </a:rPr>
              <a:t>학교 별 구분</a:t>
            </a:r>
            <a:br>
              <a:rPr lang="en-US" altLang="ko-KR" sz="1050" b="1" dirty="0">
                <a:solidFill>
                  <a:srgbClr val="484848"/>
                </a:solidFill>
              </a:rPr>
            </a:br>
            <a:r>
              <a:rPr lang="en-US" altLang="ko-KR" sz="1050" b="1" dirty="0">
                <a:solidFill>
                  <a:srgbClr val="484848"/>
                </a:solidFill>
              </a:rPr>
              <a:t>- </a:t>
            </a:r>
            <a:r>
              <a:rPr lang="ko-KR" altLang="en-US" sz="1050" b="1" dirty="0">
                <a:solidFill>
                  <a:srgbClr val="484848"/>
                </a:solidFill>
              </a:rPr>
              <a:t>기숙사 </a:t>
            </a:r>
            <a:r>
              <a:rPr lang="en-US" altLang="ko-KR" sz="1050" b="1" dirty="0">
                <a:solidFill>
                  <a:srgbClr val="484848"/>
                </a:solidFill>
              </a:rPr>
              <a:t>/ </a:t>
            </a:r>
            <a:r>
              <a:rPr lang="ko-KR" altLang="en-US" sz="1050" b="1" dirty="0">
                <a:solidFill>
                  <a:srgbClr val="484848"/>
                </a:solidFill>
              </a:rPr>
              <a:t>자취 구분</a:t>
            </a:r>
            <a:endParaRPr lang="en-US" sz="1050" dirty="0">
              <a:solidFill>
                <a:srgbClr val="484848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7832DBB-0AD6-4D0D-53FA-0E05E485A78B}"/>
              </a:ext>
            </a:extLst>
          </p:cNvPr>
          <p:cNvGrpSpPr/>
          <p:nvPr/>
        </p:nvGrpSpPr>
        <p:grpSpPr>
          <a:xfrm>
            <a:off x="-4605805" y="2963742"/>
            <a:ext cx="1378903" cy="1384994"/>
            <a:chOff x="3843225" y="2057400"/>
            <a:chExt cx="1378903" cy="679076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9B32964D-35C5-C24F-E3E0-764763AC8816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3B75506-B2FD-1789-D96F-C4F4507BFB94}"/>
                </a:ext>
              </a:extLst>
            </p:cNvPr>
            <p:cNvSpPr txBox="1"/>
            <p:nvPr/>
          </p:nvSpPr>
          <p:spPr>
            <a:xfrm>
              <a:off x="3868431" y="2134900"/>
              <a:ext cx="1316386" cy="5998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실시간 채팅</a:t>
              </a:r>
              <a:br>
                <a:rPr lang="en-US" altLang="ko-KR" sz="1050" b="1" dirty="0"/>
              </a:b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r>
                <a:rPr lang="en-US" altLang="ko-KR" sz="1050" b="1" dirty="0" err="1"/>
                <a:t>websocket</a:t>
              </a:r>
              <a:r>
                <a:rPr lang="ko-KR" altLang="en-US" sz="1050" b="1" dirty="0"/>
                <a:t>을</a:t>
              </a:r>
              <a:br>
                <a:rPr lang="en-US" altLang="ko-KR" sz="1050" b="1" dirty="0"/>
              </a:br>
              <a:r>
                <a:rPr lang="ko-KR" altLang="en-US" sz="1050" b="1" dirty="0"/>
                <a:t>활용한 실시간 채팅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endParaRPr lang="en-US" sz="1050" b="1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EF00118-1257-B50F-211B-A7330E4B2619}"/>
              </a:ext>
            </a:extLst>
          </p:cNvPr>
          <p:cNvGrpSpPr/>
          <p:nvPr/>
        </p:nvGrpSpPr>
        <p:grpSpPr>
          <a:xfrm>
            <a:off x="-6163394" y="1361525"/>
            <a:ext cx="1378903" cy="679076"/>
            <a:chOff x="3843225" y="2057400"/>
            <a:chExt cx="1378903" cy="679076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435618C-4162-5C9D-3C6A-5E4F3EC0CECE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7AD71D4-033D-FCE7-2A37-7FF166DE9A5A}"/>
                </a:ext>
              </a:extLst>
            </p:cNvPr>
            <p:cNvSpPr txBox="1"/>
            <p:nvPr/>
          </p:nvSpPr>
          <p:spPr>
            <a:xfrm>
              <a:off x="3874487" y="2189189"/>
              <a:ext cx="131638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데이터 분석을 위한</a:t>
              </a:r>
              <a:br>
                <a:rPr lang="en-US" altLang="ko-KR" sz="1050" b="1" dirty="0"/>
              </a:br>
              <a:r>
                <a:rPr lang="ko-KR" altLang="en-US" sz="1050" b="1" dirty="0"/>
                <a:t>프로필 수집</a:t>
              </a:r>
              <a:endParaRPr lang="en-US" sz="1050" b="1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F98A3C3-4420-6E92-540F-0C98420673FB}"/>
              </a:ext>
            </a:extLst>
          </p:cNvPr>
          <p:cNvGrpSpPr/>
          <p:nvPr/>
        </p:nvGrpSpPr>
        <p:grpSpPr>
          <a:xfrm>
            <a:off x="-6163394" y="2225508"/>
            <a:ext cx="1378903" cy="1111637"/>
            <a:chOff x="3843225" y="2057400"/>
            <a:chExt cx="1378903" cy="708870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997F551-0BBF-2CB6-6CAB-162C2517F17E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F6AEC50-AB66-2252-759F-1126DA1F47A7}"/>
                </a:ext>
              </a:extLst>
            </p:cNvPr>
            <p:cNvSpPr txBox="1"/>
            <p:nvPr/>
          </p:nvSpPr>
          <p:spPr>
            <a:xfrm>
              <a:off x="3872881" y="2189189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/>
                <a:t>Oauth2</a:t>
              </a:r>
              <a:r>
                <a:rPr lang="ko-KR" altLang="en-US" sz="1050" b="1" dirty="0"/>
                <a:t>를 이용한</a:t>
              </a:r>
              <a:br>
                <a:rPr lang="en-US" sz="1050" b="1" dirty="0"/>
              </a:br>
              <a:r>
                <a:rPr lang="en-US" sz="1050" b="1" dirty="0"/>
                <a:t>Google, </a:t>
              </a:r>
              <a:r>
                <a:rPr lang="en-US" sz="1050" b="1" dirty="0" err="1"/>
                <a:t>KakaoTalk</a:t>
              </a:r>
              <a:br>
                <a:rPr lang="en-US" sz="1050" b="1" dirty="0"/>
              </a:br>
              <a:r>
                <a:rPr lang="ko-KR" altLang="en-US" sz="1050" b="1" dirty="0"/>
                <a:t>등의 소셜 로그인</a:t>
              </a:r>
              <a:endParaRPr lang="en-US" sz="1050" b="1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7668C16-3145-F042-E70D-647D40A7395D}"/>
              </a:ext>
            </a:extLst>
          </p:cNvPr>
          <p:cNvGrpSpPr/>
          <p:nvPr/>
        </p:nvGrpSpPr>
        <p:grpSpPr>
          <a:xfrm>
            <a:off x="-6163395" y="3475329"/>
            <a:ext cx="1378903" cy="1950560"/>
            <a:chOff x="3843225" y="2057400"/>
            <a:chExt cx="1378903" cy="679076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4A93805F-C692-094E-4E44-36DF732AA86D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24DA4B8-A3B6-96D1-9629-346FA1884B6C}"/>
                </a:ext>
              </a:extLst>
            </p:cNvPr>
            <p:cNvSpPr txBox="1"/>
            <p:nvPr/>
          </p:nvSpPr>
          <p:spPr>
            <a:xfrm>
              <a:off x="3973871" y="2189189"/>
              <a:ext cx="1124170" cy="425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학생 인증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r>
                <a:rPr lang="ko-KR" altLang="en-US" sz="1050" b="1" dirty="0"/>
                <a:t>학교 인증 </a:t>
              </a:r>
              <a:r>
                <a:rPr lang="en-US" altLang="ko-KR" sz="1050" b="1" dirty="0"/>
                <a:t>API</a:t>
              </a:r>
              <a:r>
                <a:rPr lang="ko-KR" altLang="en-US" sz="1050" b="1" dirty="0"/>
                <a:t>를</a:t>
              </a:r>
              <a:br>
                <a:rPr lang="en-US" altLang="ko-KR" sz="1050" b="1" dirty="0"/>
              </a:br>
              <a:r>
                <a:rPr lang="ko-KR" altLang="en-US" sz="1050" b="1" dirty="0"/>
                <a:t>활용하여</a:t>
              </a:r>
              <a:br>
                <a:rPr lang="en-US" altLang="ko-KR" sz="1050" b="1" dirty="0"/>
              </a:br>
              <a:r>
                <a:rPr lang="ko-KR" altLang="en-US" sz="1050" b="1" dirty="0"/>
                <a:t>재학 여부 및</a:t>
              </a:r>
              <a:br>
                <a:rPr lang="en-US" altLang="ko-KR" sz="1050" b="1" dirty="0"/>
              </a:br>
              <a:r>
                <a:rPr lang="en-US" altLang="ko-KR" sz="1050" b="1" dirty="0"/>
                <a:t>E-mail </a:t>
              </a:r>
              <a:r>
                <a:rPr lang="ko-KR" altLang="en-US" sz="1050" b="1" dirty="0"/>
                <a:t>인증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endParaRPr lang="en-US" sz="1050" b="1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72A48DB-6918-7B14-1213-2D81B460769E}"/>
              </a:ext>
            </a:extLst>
          </p:cNvPr>
          <p:cNvGrpSpPr/>
          <p:nvPr/>
        </p:nvGrpSpPr>
        <p:grpSpPr>
          <a:xfrm>
            <a:off x="-3065881" y="497547"/>
            <a:ext cx="1387360" cy="1727962"/>
            <a:chOff x="3834768" y="2057400"/>
            <a:chExt cx="1387360" cy="679076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54F32261-3A32-59DC-3EED-1A105BDDEF25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CB12156-5CB0-2AF4-69B7-BA4E21455F76}"/>
                </a:ext>
              </a:extLst>
            </p:cNvPr>
            <p:cNvSpPr txBox="1"/>
            <p:nvPr/>
          </p:nvSpPr>
          <p:spPr>
            <a:xfrm>
              <a:off x="3834768" y="2134900"/>
              <a:ext cx="1378903" cy="494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정보 관리</a:t>
              </a:r>
              <a:br>
                <a:rPr lang="en-US" altLang="ko-KR" sz="1050" b="1" dirty="0"/>
              </a:b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r>
                <a:rPr lang="en-US" altLang="ko-KR" sz="1050" b="1" dirty="0" err="1"/>
                <a:t>mysql</a:t>
              </a:r>
              <a:r>
                <a:rPr lang="en-US" altLang="ko-KR" sz="1050" b="1" dirty="0"/>
                <a:t> </a:t>
              </a:r>
              <a:r>
                <a:rPr lang="ko-KR" altLang="en-US" sz="1050" b="1" dirty="0"/>
                <a:t>과 </a:t>
              </a:r>
              <a:r>
                <a:rPr lang="en-US" altLang="ko-KR" sz="1050" b="1" dirty="0"/>
                <a:t>MongoDB</a:t>
              </a:r>
              <a:br>
                <a:rPr lang="en-US" altLang="ko-KR" sz="1050" b="1" dirty="0"/>
              </a:br>
              <a:r>
                <a:rPr lang="ko-KR" altLang="en-US" sz="1050" b="1" dirty="0"/>
                <a:t>를 사용하여</a:t>
              </a:r>
              <a:br>
                <a:rPr lang="en-US" altLang="ko-KR" sz="1050" b="1" dirty="0"/>
              </a:br>
              <a:r>
                <a:rPr lang="ko-KR" altLang="en-US" sz="1050" b="1" dirty="0"/>
                <a:t>유저 정보 및</a:t>
              </a:r>
              <a:br>
                <a:rPr lang="en-US" altLang="ko-KR" sz="1050" b="1" dirty="0"/>
              </a:br>
              <a:r>
                <a:rPr lang="ko-KR" altLang="en-US" sz="1050" b="1" dirty="0"/>
                <a:t>거래 로그 관리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endParaRPr lang="en-US" sz="1050" b="1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DD8B101-29C3-AE08-3EA4-BB03E3B0C957}"/>
              </a:ext>
            </a:extLst>
          </p:cNvPr>
          <p:cNvGrpSpPr/>
          <p:nvPr/>
        </p:nvGrpSpPr>
        <p:grpSpPr>
          <a:xfrm>
            <a:off x="-3101949" y="2538792"/>
            <a:ext cx="1451038" cy="2234894"/>
            <a:chOff x="3796099" y="2057400"/>
            <a:chExt cx="1451038" cy="679076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B0BA8E51-7B4D-DBA1-A0D1-67B15C195E22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2D54201-CC7D-B11A-295B-C93DFCE8969B}"/>
                </a:ext>
              </a:extLst>
            </p:cNvPr>
            <p:cNvSpPr txBox="1"/>
            <p:nvPr/>
          </p:nvSpPr>
          <p:spPr>
            <a:xfrm>
              <a:off x="3796099" y="2161268"/>
              <a:ext cx="1451038" cy="469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추천 시스템</a:t>
              </a:r>
              <a:br>
                <a:rPr lang="en-US" altLang="ko-KR" sz="1050" b="1" dirty="0"/>
              </a:br>
              <a:br>
                <a:rPr lang="en-US" altLang="ko-KR" sz="1050" b="1" dirty="0"/>
              </a:br>
              <a:r>
                <a:rPr lang="en-US" altLang="ko-KR" sz="1050" b="1" dirty="0"/>
                <a:t>“ </a:t>
              </a:r>
            </a:p>
            <a:p>
              <a:pPr algn="ctr"/>
              <a:r>
                <a:rPr lang="en-US" altLang="ko-KR" sz="1050" b="1" dirty="0" err="1"/>
                <a:t>mongoDB</a:t>
              </a:r>
              <a:r>
                <a:rPr lang="ko-KR" altLang="en-US" sz="1050" b="1" dirty="0"/>
                <a:t>에 저장된</a:t>
              </a:r>
              <a:br>
                <a:rPr lang="en-US" altLang="ko-KR" sz="1050" b="1" dirty="0"/>
              </a:br>
              <a:r>
                <a:rPr lang="ko-KR" altLang="en-US" sz="1050" b="1" dirty="0"/>
                <a:t>거래 로그를 분석하여</a:t>
              </a:r>
              <a:br>
                <a:rPr lang="en-US" altLang="ko-KR" sz="1050" b="1" dirty="0"/>
              </a:br>
              <a:r>
                <a:rPr lang="ko-KR" altLang="en-US" sz="1050" b="1" dirty="0"/>
                <a:t>개별 사용자에게</a:t>
              </a:r>
              <a:br>
                <a:rPr lang="en-US" altLang="ko-KR" sz="1050" b="1" dirty="0"/>
              </a:br>
              <a:r>
                <a:rPr lang="ko-KR" altLang="en-US" sz="1050" b="1" dirty="0"/>
                <a:t>품목을 추천하는</a:t>
              </a:r>
              <a:br>
                <a:rPr lang="en-US" altLang="ko-KR" sz="1050" b="1" dirty="0"/>
              </a:br>
              <a:r>
                <a:rPr lang="ko-KR" altLang="en-US" sz="1050" b="1" dirty="0"/>
                <a:t>시스템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endParaRPr lang="en-US" sz="1050" b="1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1F760A1-3A65-D683-1462-A0B8EB21C1E0}"/>
              </a:ext>
            </a:extLst>
          </p:cNvPr>
          <p:cNvGrpSpPr/>
          <p:nvPr/>
        </p:nvGrpSpPr>
        <p:grpSpPr>
          <a:xfrm>
            <a:off x="5363018" y="497546"/>
            <a:ext cx="1387360" cy="1727962"/>
            <a:chOff x="3834768" y="2057400"/>
            <a:chExt cx="1387360" cy="679076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DCE2C15C-E047-A1A8-5D99-78C1B8755EF1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FBDF115-F0B4-0408-9B4B-0C03CAA1D698}"/>
                </a:ext>
              </a:extLst>
            </p:cNvPr>
            <p:cNvSpPr txBox="1"/>
            <p:nvPr/>
          </p:nvSpPr>
          <p:spPr>
            <a:xfrm>
              <a:off x="3834768" y="2134900"/>
              <a:ext cx="1378903" cy="5442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자동 구매 예약</a:t>
              </a:r>
              <a:br>
                <a:rPr lang="en-US" altLang="ko-KR" sz="1050" b="1" dirty="0"/>
              </a:b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r>
                <a:rPr lang="ko-KR" altLang="en-US" sz="1050" b="1" dirty="0"/>
                <a:t>유저가 특정 시간대를 설정 시 자동으로 구매 희망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endParaRPr lang="en-US" sz="1050" b="1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7D033C1-ECAF-9752-4399-B66D6B7AC2F7}"/>
              </a:ext>
            </a:extLst>
          </p:cNvPr>
          <p:cNvGrpSpPr/>
          <p:nvPr/>
        </p:nvGrpSpPr>
        <p:grpSpPr>
          <a:xfrm>
            <a:off x="5358789" y="2530326"/>
            <a:ext cx="1387360" cy="2645823"/>
            <a:chOff x="3834768" y="2057400"/>
            <a:chExt cx="1387360" cy="703843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CF900A7E-61B2-2293-D7AF-C7DDD0EF610D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4522444-BABC-41B2-D57B-65C6FC319CB9}"/>
                </a:ext>
              </a:extLst>
            </p:cNvPr>
            <p:cNvSpPr txBox="1"/>
            <p:nvPr/>
          </p:nvSpPr>
          <p:spPr>
            <a:xfrm>
              <a:off x="3834768" y="2134900"/>
              <a:ext cx="1387359" cy="626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자동 거래 생성</a:t>
              </a:r>
              <a:br>
                <a:rPr lang="en-US" altLang="ko-KR" sz="1050" b="1" dirty="0"/>
              </a:b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r>
                <a:rPr lang="ko-KR" altLang="en-US" sz="1050" b="1" dirty="0"/>
                <a:t>특정 품목이 특정 시간대에 예약이</a:t>
              </a:r>
              <a:br>
                <a:rPr lang="en-US" altLang="ko-KR" sz="1050" b="1" dirty="0"/>
              </a:br>
              <a:r>
                <a:rPr lang="ko-KR" altLang="en-US" sz="1050" b="1" dirty="0"/>
                <a:t>몰린다면 자동으로</a:t>
              </a:r>
              <a:br>
                <a:rPr lang="en-US" altLang="ko-KR" sz="1050" b="1" dirty="0"/>
              </a:br>
              <a:r>
                <a:rPr lang="ko-KR" altLang="en-US" sz="1050" b="1" dirty="0"/>
                <a:t>해당 품목에 대한</a:t>
              </a:r>
              <a:br>
                <a:rPr lang="en-US" altLang="ko-KR" sz="1050" b="1" dirty="0"/>
              </a:br>
              <a:r>
                <a:rPr lang="ko-KR" altLang="en-US" sz="1050" b="1" dirty="0"/>
                <a:t>거래 글을</a:t>
              </a:r>
              <a:br>
                <a:rPr lang="en-US" altLang="ko-KR" sz="1050" b="1" dirty="0"/>
              </a:br>
              <a:r>
                <a:rPr lang="ko-KR" altLang="en-US" sz="1050" b="1" dirty="0"/>
                <a:t>게시판에 생성</a:t>
              </a:r>
              <a:br>
                <a:rPr lang="en-US" altLang="ko-KR" sz="1050" b="1" dirty="0"/>
              </a:br>
              <a:br>
                <a:rPr lang="en-US" altLang="ko-KR" sz="1050" b="1" dirty="0"/>
              </a:br>
              <a:r>
                <a:rPr lang="ko-KR" altLang="en-US" sz="1050" b="1" dirty="0"/>
                <a:t>후에 직접 구매할 사람을 정함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endParaRPr lang="en-US" sz="105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29302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2000"/>
            <a:lum/>
          </a:blip>
          <a:srcRect/>
          <a:stretch>
            <a:fillRect t="50000" b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9DE4DB-6EA6-3619-534E-52BE99C7B57D}"/>
              </a:ext>
            </a:extLst>
          </p:cNvPr>
          <p:cNvSpPr txBox="1"/>
          <p:nvPr/>
        </p:nvSpPr>
        <p:spPr>
          <a:xfrm>
            <a:off x="5459896" y="2628478"/>
            <a:ext cx="1272208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2</a:t>
            </a:r>
            <a:br>
              <a:rPr lang="en-US" dirty="0"/>
            </a:br>
            <a:r>
              <a:rPr lang="ko-KR" altLang="en-US" dirty="0"/>
              <a:t>서비스</a:t>
            </a:r>
            <a:br>
              <a:rPr lang="en-US" altLang="ko-KR" dirty="0"/>
            </a:br>
            <a:r>
              <a:rPr lang="en-US" altLang="ko-KR" sz="1200" dirty="0"/>
              <a:t>service scenario</a:t>
            </a:r>
            <a:endParaRPr lang="en-US" sz="12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058CEC9-C5F0-81B2-EEE2-4C16C0FC7278}"/>
              </a:ext>
            </a:extLst>
          </p:cNvPr>
          <p:cNvGrpSpPr/>
          <p:nvPr/>
        </p:nvGrpSpPr>
        <p:grpSpPr>
          <a:xfrm>
            <a:off x="-6163393" y="497542"/>
            <a:ext cx="1378903" cy="679076"/>
            <a:chOff x="3843225" y="2057400"/>
            <a:chExt cx="1378903" cy="679076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48345305-24C3-7166-C496-A98568F2C27B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BC3CC77-DFFC-5634-ABDE-675AAE380CE7}"/>
                </a:ext>
              </a:extLst>
            </p:cNvPr>
            <p:cNvSpPr txBox="1"/>
            <p:nvPr/>
          </p:nvSpPr>
          <p:spPr>
            <a:xfrm>
              <a:off x="3918566" y="2189189"/>
              <a:ext cx="1228220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회원가입 </a:t>
              </a:r>
              <a:r>
                <a:rPr lang="en-US" altLang="ko-KR" sz="1050" b="1" dirty="0"/>
                <a:t>- </a:t>
              </a:r>
              <a:r>
                <a:rPr lang="ko-KR" altLang="en-US" sz="1050" b="1" dirty="0"/>
                <a:t>로그인</a:t>
              </a:r>
              <a:br>
                <a:rPr lang="en-US" sz="1050" b="1" dirty="0"/>
              </a:br>
              <a:r>
                <a:rPr lang="en-US" sz="1050" b="1" dirty="0"/>
                <a:t>JWT</a:t>
              </a:r>
              <a:r>
                <a:rPr lang="ko-KR" altLang="en-US" sz="1050" b="1" dirty="0"/>
                <a:t> </a:t>
              </a:r>
              <a:r>
                <a:rPr lang="en-US" altLang="ko-KR" sz="1050" b="1" dirty="0"/>
                <a:t>-</a:t>
              </a:r>
              <a:r>
                <a:rPr lang="ko-KR" altLang="en-US" sz="1050" b="1" dirty="0"/>
                <a:t> 보안</a:t>
              </a:r>
              <a:endParaRPr lang="en-US" sz="1050" b="1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11236685-62A2-5900-83D3-93C4A0630D4A}"/>
              </a:ext>
            </a:extLst>
          </p:cNvPr>
          <p:cNvGrpSpPr/>
          <p:nvPr/>
        </p:nvGrpSpPr>
        <p:grpSpPr>
          <a:xfrm>
            <a:off x="-4653846" y="497542"/>
            <a:ext cx="1423788" cy="2234894"/>
            <a:chOff x="3798340" y="2057400"/>
            <a:chExt cx="1423788" cy="679076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5208F055-45F3-C807-4DEF-824B287AC4C5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57654B3-FF8A-AAB4-AC24-EB1D77707FC7}"/>
                </a:ext>
              </a:extLst>
            </p:cNvPr>
            <p:cNvSpPr txBox="1"/>
            <p:nvPr/>
          </p:nvSpPr>
          <p:spPr>
            <a:xfrm>
              <a:off x="3798340" y="2105428"/>
              <a:ext cx="1423788" cy="420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공동구매 게시판</a:t>
              </a:r>
              <a:endParaRPr lang="en-US" altLang="ko-KR" sz="1050" b="1" dirty="0"/>
            </a:p>
            <a:p>
              <a:pPr algn="ctr"/>
              <a:br>
                <a:rPr lang="en-US" altLang="ko-KR" sz="1050" b="1" dirty="0"/>
              </a:br>
              <a:r>
                <a:rPr lang="en-US" altLang="ko-KR" sz="1050" b="1" dirty="0"/>
                <a:t>“ </a:t>
              </a:r>
            </a:p>
            <a:p>
              <a:pPr algn="ctr"/>
              <a:r>
                <a:rPr lang="ko-KR" altLang="en-US" sz="1050" b="1" dirty="0"/>
                <a:t>일반적인 게시판</a:t>
              </a:r>
              <a:br>
                <a:rPr lang="en-US" altLang="ko-KR" sz="1050" b="1" dirty="0"/>
              </a:br>
              <a:r>
                <a:rPr lang="ko-KR" altLang="en-US" sz="1050" b="1" dirty="0"/>
                <a:t>형태에 공동구매라는</a:t>
              </a:r>
              <a:br>
                <a:rPr lang="en-US" altLang="ko-KR" sz="1050" b="1" dirty="0"/>
              </a:br>
              <a:r>
                <a:rPr lang="ko-KR" altLang="en-US" sz="1050" b="1" dirty="0"/>
                <a:t>키워드에 알맞은</a:t>
              </a:r>
              <a:br>
                <a:rPr lang="en-US" altLang="ko-KR" sz="1050" b="1" dirty="0"/>
              </a:br>
              <a:r>
                <a:rPr lang="en-US" altLang="ko-KR" sz="1050" b="1" dirty="0"/>
                <a:t>UI</a:t>
              </a:r>
              <a:r>
                <a:rPr lang="ko-KR" altLang="en-US" sz="1050" b="1" dirty="0"/>
                <a:t>와 기능 추가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endParaRPr lang="en-US" sz="1050" b="1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C24251F-C3D0-F8AD-CCFD-8A3F323E9879}"/>
              </a:ext>
            </a:extLst>
          </p:cNvPr>
          <p:cNvSpPr txBox="1"/>
          <p:nvPr/>
        </p:nvSpPr>
        <p:spPr>
          <a:xfrm>
            <a:off x="-4564078" y="2198665"/>
            <a:ext cx="133402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solidFill>
                  <a:srgbClr val="484848"/>
                </a:solidFill>
              </a:rPr>
              <a:t>- </a:t>
            </a:r>
            <a:r>
              <a:rPr lang="ko-KR" altLang="en-US" sz="1050" b="1" dirty="0">
                <a:solidFill>
                  <a:srgbClr val="484848"/>
                </a:solidFill>
              </a:rPr>
              <a:t>학교 별 구분</a:t>
            </a:r>
            <a:br>
              <a:rPr lang="en-US" altLang="ko-KR" sz="1050" b="1" dirty="0">
                <a:solidFill>
                  <a:srgbClr val="484848"/>
                </a:solidFill>
              </a:rPr>
            </a:br>
            <a:r>
              <a:rPr lang="en-US" altLang="ko-KR" sz="1050" b="1" dirty="0">
                <a:solidFill>
                  <a:srgbClr val="484848"/>
                </a:solidFill>
              </a:rPr>
              <a:t>- </a:t>
            </a:r>
            <a:r>
              <a:rPr lang="ko-KR" altLang="en-US" sz="1050" b="1" dirty="0">
                <a:solidFill>
                  <a:srgbClr val="484848"/>
                </a:solidFill>
              </a:rPr>
              <a:t>기숙사 </a:t>
            </a:r>
            <a:r>
              <a:rPr lang="en-US" altLang="ko-KR" sz="1050" b="1" dirty="0">
                <a:solidFill>
                  <a:srgbClr val="484848"/>
                </a:solidFill>
              </a:rPr>
              <a:t>/ </a:t>
            </a:r>
            <a:r>
              <a:rPr lang="ko-KR" altLang="en-US" sz="1050" b="1" dirty="0">
                <a:solidFill>
                  <a:srgbClr val="484848"/>
                </a:solidFill>
              </a:rPr>
              <a:t>자취 구분</a:t>
            </a:r>
            <a:endParaRPr lang="en-US" sz="1050" dirty="0">
              <a:solidFill>
                <a:srgbClr val="484848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7832DBB-0AD6-4D0D-53FA-0E05E485A78B}"/>
              </a:ext>
            </a:extLst>
          </p:cNvPr>
          <p:cNvGrpSpPr/>
          <p:nvPr/>
        </p:nvGrpSpPr>
        <p:grpSpPr>
          <a:xfrm>
            <a:off x="-4605805" y="2963742"/>
            <a:ext cx="1378903" cy="1384994"/>
            <a:chOff x="3843225" y="2057400"/>
            <a:chExt cx="1378903" cy="679076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9B32964D-35C5-C24F-E3E0-764763AC8816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3B75506-B2FD-1789-D96F-C4F4507BFB94}"/>
                </a:ext>
              </a:extLst>
            </p:cNvPr>
            <p:cNvSpPr txBox="1"/>
            <p:nvPr/>
          </p:nvSpPr>
          <p:spPr>
            <a:xfrm>
              <a:off x="3868431" y="2134900"/>
              <a:ext cx="1316386" cy="5998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실시간 채팅</a:t>
              </a:r>
              <a:br>
                <a:rPr lang="en-US" altLang="ko-KR" sz="1050" b="1" dirty="0"/>
              </a:b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r>
                <a:rPr lang="en-US" altLang="ko-KR" sz="1050" b="1" dirty="0" err="1"/>
                <a:t>websocket</a:t>
              </a:r>
              <a:r>
                <a:rPr lang="ko-KR" altLang="en-US" sz="1050" b="1" dirty="0"/>
                <a:t>을</a:t>
              </a:r>
              <a:br>
                <a:rPr lang="en-US" altLang="ko-KR" sz="1050" b="1" dirty="0"/>
              </a:br>
              <a:r>
                <a:rPr lang="ko-KR" altLang="en-US" sz="1050" b="1" dirty="0"/>
                <a:t>활용한 실시간 채팅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endParaRPr lang="en-US" sz="1050" b="1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EF00118-1257-B50F-211B-A7330E4B2619}"/>
              </a:ext>
            </a:extLst>
          </p:cNvPr>
          <p:cNvGrpSpPr/>
          <p:nvPr/>
        </p:nvGrpSpPr>
        <p:grpSpPr>
          <a:xfrm>
            <a:off x="-6163394" y="1361525"/>
            <a:ext cx="1378903" cy="679076"/>
            <a:chOff x="3843225" y="2057400"/>
            <a:chExt cx="1378903" cy="679076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435618C-4162-5C9D-3C6A-5E4F3EC0CECE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7AD71D4-033D-FCE7-2A37-7FF166DE9A5A}"/>
                </a:ext>
              </a:extLst>
            </p:cNvPr>
            <p:cNvSpPr txBox="1"/>
            <p:nvPr/>
          </p:nvSpPr>
          <p:spPr>
            <a:xfrm>
              <a:off x="3874487" y="2189189"/>
              <a:ext cx="131638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데이터 분석을 위한</a:t>
              </a:r>
              <a:br>
                <a:rPr lang="en-US" altLang="ko-KR" sz="1050" b="1" dirty="0"/>
              </a:br>
              <a:r>
                <a:rPr lang="ko-KR" altLang="en-US" sz="1050" b="1" dirty="0"/>
                <a:t>프로필 수집</a:t>
              </a:r>
              <a:endParaRPr lang="en-US" sz="1050" b="1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F98A3C3-4420-6E92-540F-0C98420673FB}"/>
              </a:ext>
            </a:extLst>
          </p:cNvPr>
          <p:cNvGrpSpPr/>
          <p:nvPr/>
        </p:nvGrpSpPr>
        <p:grpSpPr>
          <a:xfrm>
            <a:off x="-6163394" y="2225508"/>
            <a:ext cx="1378903" cy="1111637"/>
            <a:chOff x="3843225" y="2057400"/>
            <a:chExt cx="1378903" cy="708870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997F551-0BBF-2CB6-6CAB-162C2517F17E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F6AEC50-AB66-2252-759F-1126DA1F47A7}"/>
                </a:ext>
              </a:extLst>
            </p:cNvPr>
            <p:cNvSpPr txBox="1"/>
            <p:nvPr/>
          </p:nvSpPr>
          <p:spPr>
            <a:xfrm>
              <a:off x="3872881" y="2189189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/>
                <a:t>Oauth2</a:t>
              </a:r>
              <a:r>
                <a:rPr lang="ko-KR" altLang="en-US" sz="1050" b="1" dirty="0"/>
                <a:t>를 이용한</a:t>
              </a:r>
              <a:br>
                <a:rPr lang="en-US" sz="1050" b="1" dirty="0"/>
              </a:br>
              <a:r>
                <a:rPr lang="en-US" sz="1050" b="1" dirty="0"/>
                <a:t>Google, </a:t>
              </a:r>
              <a:r>
                <a:rPr lang="en-US" sz="1050" b="1" dirty="0" err="1"/>
                <a:t>KakaoTalk</a:t>
              </a:r>
              <a:br>
                <a:rPr lang="en-US" sz="1050" b="1" dirty="0"/>
              </a:br>
              <a:r>
                <a:rPr lang="ko-KR" altLang="en-US" sz="1050" b="1" dirty="0"/>
                <a:t>등의 소셜 로그인</a:t>
              </a:r>
              <a:endParaRPr lang="en-US" sz="1050" b="1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7668C16-3145-F042-E70D-647D40A7395D}"/>
              </a:ext>
            </a:extLst>
          </p:cNvPr>
          <p:cNvGrpSpPr/>
          <p:nvPr/>
        </p:nvGrpSpPr>
        <p:grpSpPr>
          <a:xfrm>
            <a:off x="-6163395" y="3475329"/>
            <a:ext cx="1378903" cy="1950560"/>
            <a:chOff x="3843225" y="2057400"/>
            <a:chExt cx="1378903" cy="679076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4A93805F-C692-094E-4E44-36DF732AA86D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24DA4B8-A3B6-96D1-9629-346FA1884B6C}"/>
                </a:ext>
              </a:extLst>
            </p:cNvPr>
            <p:cNvSpPr txBox="1"/>
            <p:nvPr/>
          </p:nvSpPr>
          <p:spPr>
            <a:xfrm>
              <a:off x="3973871" y="2189189"/>
              <a:ext cx="1124170" cy="425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학생 인증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r>
                <a:rPr lang="ko-KR" altLang="en-US" sz="1050" b="1" dirty="0"/>
                <a:t>학교 인증 </a:t>
              </a:r>
              <a:r>
                <a:rPr lang="en-US" altLang="ko-KR" sz="1050" b="1" dirty="0"/>
                <a:t>API</a:t>
              </a:r>
              <a:r>
                <a:rPr lang="ko-KR" altLang="en-US" sz="1050" b="1" dirty="0"/>
                <a:t>를</a:t>
              </a:r>
              <a:br>
                <a:rPr lang="en-US" altLang="ko-KR" sz="1050" b="1" dirty="0"/>
              </a:br>
              <a:r>
                <a:rPr lang="ko-KR" altLang="en-US" sz="1050" b="1" dirty="0"/>
                <a:t>활용하여</a:t>
              </a:r>
              <a:br>
                <a:rPr lang="en-US" altLang="ko-KR" sz="1050" b="1" dirty="0"/>
              </a:br>
              <a:r>
                <a:rPr lang="ko-KR" altLang="en-US" sz="1050" b="1" dirty="0"/>
                <a:t>재학 여부 및</a:t>
              </a:r>
              <a:br>
                <a:rPr lang="en-US" altLang="ko-KR" sz="1050" b="1" dirty="0"/>
              </a:br>
              <a:r>
                <a:rPr lang="en-US" altLang="ko-KR" sz="1050" b="1" dirty="0"/>
                <a:t>E-mail </a:t>
              </a:r>
              <a:r>
                <a:rPr lang="ko-KR" altLang="en-US" sz="1050" b="1" dirty="0"/>
                <a:t>인증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endParaRPr lang="en-US" sz="1050" b="1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72A48DB-6918-7B14-1213-2D81B460769E}"/>
              </a:ext>
            </a:extLst>
          </p:cNvPr>
          <p:cNvGrpSpPr/>
          <p:nvPr/>
        </p:nvGrpSpPr>
        <p:grpSpPr>
          <a:xfrm>
            <a:off x="-3065881" y="497547"/>
            <a:ext cx="1387360" cy="1727962"/>
            <a:chOff x="3834768" y="2057400"/>
            <a:chExt cx="1387360" cy="679076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54F32261-3A32-59DC-3EED-1A105BDDEF25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CB12156-5CB0-2AF4-69B7-BA4E21455F76}"/>
                </a:ext>
              </a:extLst>
            </p:cNvPr>
            <p:cNvSpPr txBox="1"/>
            <p:nvPr/>
          </p:nvSpPr>
          <p:spPr>
            <a:xfrm>
              <a:off x="3834768" y="2134900"/>
              <a:ext cx="1378903" cy="494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정보 관리</a:t>
              </a:r>
              <a:br>
                <a:rPr lang="en-US" altLang="ko-KR" sz="1050" b="1" dirty="0"/>
              </a:b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r>
                <a:rPr lang="en-US" altLang="ko-KR" sz="1050" b="1" dirty="0" err="1"/>
                <a:t>mysql</a:t>
              </a:r>
              <a:r>
                <a:rPr lang="en-US" altLang="ko-KR" sz="1050" b="1" dirty="0"/>
                <a:t> </a:t>
              </a:r>
              <a:r>
                <a:rPr lang="ko-KR" altLang="en-US" sz="1050" b="1" dirty="0"/>
                <a:t>과 </a:t>
              </a:r>
              <a:r>
                <a:rPr lang="en-US" altLang="ko-KR" sz="1050" b="1" dirty="0"/>
                <a:t>MongoDB</a:t>
              </a:r>
              <a:br>
                <a:rPr lang="en-US" altLang="ko-KR" sz="1050" b="1" dirty="0"/>
              </a:br>
              <a:r>
                <a:rPr lang="ko-KR" altLang="en-US" sz="1050" b="1" dirty="0"/>
                <a:t>를 사용하여</a:t>
              </a:r>
              <a:br>
                <a:rPr lang="en-US" altLang="ko-KR" sz="1050" b="1" dirty="0"/>
              </a:br>
              <a:r>
                <a:rPr lang="ko-KR" altLang="en-US" sz="1050" b="1" dirty="0"/>
                <a:t>유저 정보 및</a:t>
              </a:r>
              <a:br>
                <a:rPr lang="en-US" altLang="ko-KR" sz="1050" b="1" dirty="0"/>
              </a:br>
              <a:r>
                <a:rPr lang="ko-KR" altLang="en-US" sz="1050" b="1" dirty="0"/>
                <a:t>거래 로그 관리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endParaRPr lang="en-US" sz="1050" b="1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DD8B101-29C3-AE08-3EA4-BB03E3B0C957}"/>
              </a:ext>
            </a:extLst>
          </p:cNvPr>
          <p:cNvGrpSpPr/>
          <p:nvPr/>
        </p:nvGrpSpPr>
        <p:grpSpPr>
          <a:xfrm>
            <a:off x="-3101949" y="2538792"/>
            <a:ext cx="1451038" cy="2234894"/>
            <a:chOff x="3796099" y="2057400"/>
            <a:chExt cx="1451038" cy="679076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B0BA8E51-7B4D-DBA1-A0D1-67B15C195E22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2D54201-CC7D-B11A-295B-C93DFCE8969B}"/>
                </a:ext>
              </a:extLst>
            </p:cNvPr>
            <p:cNvSpPr txBox="1"/>
            <p:nvPr/>
          </p:nvSpPr>
          <p:spPr>
            <a:xfrm>
              <a:off x="3796099" y="2161268"/>
              <a:ext cx="1451038" cy="469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추천 시스템</a:t>
              </a:r>
              <a:br>
                <a:rPr lang="en-US" altLang="ko-KR" sz="1050" b="1" dirty="0"/>
              </a:br>
              <a:br>
                <a:rPr lang="en-US" altLang="ko-KR" sz="1050" b="1" dirty="0"/>
              </a:br>
              <a:r>
                <a:rPr lang="en-US" altLang="ko-KR" sz="1050" b="1" dirty="0"/>
                <a:t>“ </a:t>
              </a:r>
            </a:p>
            <a:p>
              <a:pPr algn="ctr"/>
              <a:r>
                <a:rPr lang="en-US" altLang="ko-KR" sz="1050" b="1" dirty="0" err="1"/>
                <a:t>mongoDB</a:t>
              </a:r>
              <a:r>
                <a:rPr lang="ko-KR" altLang="en-US" sz="1050" b="1" dirty="0"/>
                <a:t>에 저장된</a:t>
              </a:r>
              <a:br>
                <a:rPr lang="en-US" altLang="ko-KR" sz="1050" b="1" dirty="0"/>
              </a:br>
              <a:r>
                <a:rPr lang="ko-KR" altLang="en-US" sz="1050" b="1" dirty="0"/>
                <a:t>거래 로그를 분석하여</a:t>
              </a:r>
              <a:br>
                <a:rPr lang="en-US" altLang="ko-KR" sz="1050" b="1" dirty="0"/>
              </a:br>
              <a:r>
                <a:rPr lang="ko-KR" altLang="en-US" sz="1050" b="1" dirty="0"/>
                <a:t>개별 사용자에게</a:t>
              </a:r>
              <a:br>
                <a:rPr lang="en-US" altLang="ko-KR" sz="1050" b="1" dirty="0"/>
              </a:br>
              <a:r>
                <a:rPr lang="ko-KR" altLang="en-US" sz="1050" b="1" dirty="0"/>
                <a:t>품목을 추천하는</a:t>
              </a:r>
              <a:br>
                <a:rPr lang="en-US" altLang="ko-KR" sz="1050" b="1" dirty="0"/>
              </a:br>
              <a:r>
                <a:rPr lang="ko-KR" altLang="en-US" sz="1050" b="1" dirty="0"/>
                <a:t>시스템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endParaRPr lang="en-US" sz="1050" b="1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1F760A1-3A65-D683-1462-A0B8EB21C1E0}"/>
              </a:ext>
            </a:extLst>
          </p:cNvPr>
          <p:cNvGrpSpPr/>
          <p:nvPr/>
        </p:nvGrpSpPr>
        <p:grpSpPr>
          <a:xfrm>
            <a:off x="-1514344" y="497546"/>
            <a:ext cx="1387360" cy="1727962"/>
            <a:chOff x="3834768" y="2057400"/>
            <a:chExt cx="1387360" cy="679076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DCE2C15C-E047-A1A8-5D99-78C1B8755EF1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FBDF115-F0B4-0408-9B4B-0C03CAA1D698}"/>
                </a:ext>
              </a:extLst>
            </p:cNvPr>
            <p:cNvSpPr txBox="1"/>
            <p:nvPr/>
          </p:nvSpPr>
          <p:spPr>
            <a:xfrm>
              <a:off x="3834768" y="2134900"/>
              <a:ext cx="1378903" cy="5442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자동 구매 예약</a:t>
              </a:r>
              <a:br>
                <a:rPr lang="en-US" altLang="ko-KR" sz="1050" b="1" dirty="0"/>
              </a:b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r>
                <a:rPr lang="ko-KR" altLang="en-US" sz="1050" b="1" dirty="0"/>
                <a:t>유저가 특정 시간대를 설정 시 자동으로 구매 희망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endParaRPr lang="en-US" sz="1050" b="1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7D033C1-ECAF-9752-4399-B66D6B7AC2F7}"/>
              </a:ext>
            </a:extLst>
          </p:cNvPr>
          <p:cNvGrpSpPr/>
          <p:nvPr/>
        </p:nvGrpSpPr>
        <p:grpSpPr>
          <a:xfrm>
            <a:off x="-1518573" y="2530326"/>
            <a:ext cx="1387360" cy="2645823"/>
            <a:chOff x="3834768" y="2057400"/>
            <a:chExt cx="1387360" cy="703843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CF900A7E-61B2-2293-D7AF-C7DDD0EF610D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4522444-BABC-41B2-D57B-65C6FC319CB9}"/>
                </a:ext>
              </a:extLst>
            </p:cNvPr>
            <p:cNvSpPr txBox="1"/>
            <p:nvPr/>
          </p:nvSpPr>
          <p:spPr>
            <a:xfrm>
              <a:off x="3834768" y="2134900"/>
              <a:ext cx="1387359" cy="626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자동 거래 생성</a:t>
              </a:r>
              <a:br>
                <a:rPr lang="en-US" altLang="ko-KR" sz="1050" b="1" dirty="0"/>
              </a:b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r>
                <a:rPr lang="ko-KR" altLang="en-US" sz="1050" b="1" dirty="0"/>
                <a:t>특정 품목이 특정 시간대에 예약이</a:t>
              </a:r>
              <a:br>
                <a:rPr lang="en-US" altLang="ko-KR" sz="1050" b="1" dirty="0"/>
              </a:br>
              <a:r>
                <a:rPr lang="ko-KR" altLang="en-US" sz="1050" b="1" dirty="0"/>
                <a:t>몰린다면 자동으로</a:t>
              </a:r>
              <a:br>
                <a:rPr lang="en-US" altLang="ko-KR" sz="1050" b="1" dirty="0"/>
              </a:br>
              <a:r>
                <a:rPr lang="ko-KR" altLang="en-US" sz="1050" b="1" dirty="0"/>
                <a:t>해당 품목에 대한</a:t>
              </a:r>
              <a:br>
                <a:rPr lang="en-US" altLang="ko-KR" sz="1050" b="1" dirty="0"/>
              </a:br>
              <a:r>
                <a:rPr lang="ko-KR" altLang="en-US" sz="1050" b="1" dirty="0"/>
                <a:t>거래 글을</a:t>
              </a:r>
              <a:br>
                <a:rPr lang="en-US" altLang="ko-KR" sz="1050" b="1" dirty="0"/>
              </a:br>
              <a:r>
                <a:rPr lang="ko-KR" altLang="en-US" sz="1050" b="1" dirty="0"/>
                <a:t>게시판에 생성</a:t>
              </a:r>
              <a:br>
                <a:rPr lang="en-US" altLang="ko-KR" sz="1050" b="1" dirty="0"/>
              </a:br>
              <a:br>
                <a:rPr lang="en-US" altLang="ko-KR" sz="1050" b="1" dirty="0"/>
              </a:br>
              <a:r>
                <a:rPr lang="ko-KR" altLang="en-US" sz="1050" b="1" dirty="0"/>
                <a:t>후에 직접 구매할 사람을 정함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endParaRPr lang="en-US" sz="105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716992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2000"/>
            <a:lum/>
          </a:blip>
          <a:srcRect/>
          <a:stretch>
            <a:fillRect t="50000" b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9DE4DB-6EA6-3619-534E-52BE99C7B57D}"/>
              </a:ext>
            </a:extLst>
          </p:cNvPr>
          <p:cNvSpPr txBox="1"/>
          <p:nvPr/>
        </p:nvSpPr>
        <p:spPr>
          <a:xfrm>
            <a:off x="5468268" y="2628478"/>
            <a:ext cx="125547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3</a:t>
            </a:r>
            <a:br>
              <a:rPr lang="en-US" dirty="0"/>
            </a:br>
            <a:r>
              <a:rPr lang="ko-KR" altLang="en-US" dirty="0"/>
              <a:t>디자인</a:t>
            </a:r>
            <a:br>
              <a:rPr lang="en-US" altLang="ko-KR" dirty="0"/>
            </a:br>
            <a:r>
              <a:rPr lang="en-US" altLang="ko-KR" sz="1200" dirty="0"/>
              <a:t>design mock-up</a:t>
            </a:r>
            <a:endParaRPr lang="en-US" sz="12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058CEC9-C5F0-81B2-EEE2-4C16C0FC7278}"/>
              </a:ext>
            </a:extLst>
          </p:cNvPr>
          <p:cNvGrpSpPr/>
          <p:nvPr/>
        </p:nvGrpSpPr>
        <p:grpSpPr>
          <a:xfrm>
            <a:off x="-6163393" y="497542"/>
            <a:ext cx="1378903" cy="679076"/>
            <a:chOff x="3843225" y="2057400"/>
            <a:chExt cx="1378903" cy="679076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48345305-24C3-7166-C496-A98568F2C27B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BC3CC77-DFFC-5634-ABDE-675AAE380CE7}"/>
                </a:ext>
              </a:extLst>
            </p:cNvPr>
            <p:cNvSpPr txBox="1"/>
            <p:nvPr/>
          </p:nvSpPr>
          <p:spPr>
            <a:xfrm>
              <a:off x="3918566" y="2189189"/>
              <a:ext cx="1228220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회원가입 </a:t>
              </a:r>
              <a:r>
                <a:rPr lang="en-US" altLang="ko-KR" sz="1050" b="1" dirty="0"/>
                <a:t>- </a:t>
              </a:r>
              <a:r>
                <a:rPr lang="ko-KR" altLang="en-US" sz="1050" b="1" dirty="0"/>
                <a:t>로그인</a:t>
              </a:r>
              <a:br>
                <a:rPr lang="en-US" sz="1050" b="1" dirty="0"/>
              </a:br>
              <a:r>
                <a:rPr lang="en-US" sz="1050" b="1" dirty="0"/>
                <a:t>JWT</a:t>
              </a:r>
              <a:r>
                <a:rPr lang="ko-KR" altLang="en-US" sz="1050" b="1" dirty="0"/>
                <a:t> </a:t>
              </a:r>
              <a:r>
                <a:rPr lang="en-US" altLang="ko-KR" sz="1050" b="1" dirty="0"/>
                <a:t>-</a:t>
              </a:r>
              <a:r>
                <a:rPr lang="ko-KR" altLang="en-US" sz="1050" b="1" dirty="0"/>
                <a:t> 보안</a:t>
              </a:r>
              <a:endParaRPr lang="en-US" sz="1050" b="1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11236685-62A2-5900-83D3-93C4A0630D4A}"/>
              </a:ext>
            </a:extLst>
          </p:cNvPr>
          <p:cNvGrpSpPr/>
          <p:nvPr/>
        </p:nvGrpSpPr>
        <p:grpSpPr>
          <a:xfrm>
            <a:off x="-4653846" y="497542"/>
            <a:ext cx="1423788" cy="2234894"/>
            <a:chOff x="3798340" y="2057400"/>
            <a:chExt cx="1423788" cy="679076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5208F055-45F3-C807-4DEF-824B287AC4C5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57654B3-FF8A-AAB4-AC24-EB1D77707FC7}"/>
                </a:ext>
              </a:extLst>
            </p:cNvPr>
            <p:cNvSpPr txBox="1"/>
            <p:nvPr/>
          </p:nvSpPr>
          <p:spPr>
            <a:xfrm>
              <a:off x="3798340" y="2105428"/>
              <a:ext cx="1423788" cy="420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공동구매 게시판</a:t>
              </a:r>
              <a:endParaRPr lang="en-US" altLang="ko-KR" sz="1050" b="1" dirty="0"/>
            </a:p>
            <a:p>
              <a:pPr algn="ctr"/>
              <a:br>
                <a:rPr lang="en-US" altLang="ko-KR" sz="1050" b="1" dirty="0"/>
              </a:br>
              <a:r>
                <a:rPr lang="en-US" altLang="ko-KR" sz="1050" b="1" dirty="0"/>
                <a:t>“ </a:t>
              </a:r>
            </a:p>
            <a:p>
              <a:pPr algn="ctr"/>
              <a:r>
                <a:rPr lang="ko-KR" altLang="en-US" sz="1050" b="1" dirty="0"/>
                <a:t>일반적인 게시판</a:t>
              </a:r>
              <a:br>
                <a:rPr lang="en-US" altLang="ko-KR" sz="1050" b="1" dirty="0"/>
              </a:br>
              <a:r>
                <a:rPr lang="ko-KR" altLang="en-US" sz="1050" b="1" dirty="0"/>
                <a:t>형태에 공동구매라는</a:t>
              </a:r>
              <a:br>
                <a:rPr lang="en-US" altLang="ko-KR" sz="1050" b="1" dirty="0"/>
              </a:br>
              <a:r>
                <a:rPr lang="ko-KR" altLang="en-US" sz="1050" b="1" dirty="0"/>
                <a:t>키워드에 알맞은</a:t>
              </a:r>
              <a:br>
                <a:rPr lang="en-US" altLang="ko-KR" sz="1050" b="1" dirty="0"/>
              </a:br>
              <a:r>
                <a:rPr lang="en-US" altLang="ko-KR" sz="1050" b="1" dirty="0"/>
                <a:t>UI</a:t>
              </a:r>
              <a:r>
                <a:rPr lang="ko-KR" altLang="en-US" sz="1050" b="1" dirty="0"/>
                <a:t>와 기능 추가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endParaRPr lang="en-US" sz="1050" b="1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C24251F-C3D0-F8AD-CCFD-8A3F323E9879}"/>
              </a:ext>
            </a:extLst>
          </p:cNvPr>
          <p:cNvSpPr txBox="1"/>
          <p:nvPr/>
        </p:nvSpPr>
        <p:spPr>
          <a:xfrm>
            <a:off x="-4564078" y="2198665"/>
            <a:ext cx="133402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solidFill>
                  <a:srgbClr val="484848"/>
                </a:solidFill>
              </a:rPr>
              <a:t>- </a:t>
            </a:r>
            <a:r>
              <a:rPr lang="ko-KR" altLang="en-US" sz="1050" b="1" dirty="0">
                <a:solidFill>
                  <a:srgbClr val="484848"/>
                </a:solidFill>
              </a:rPr>
              <a:t>학교 별 구분</a:t>
            </a:r>
            <a:br>
              <a:rPr lang="en-US" altLang="ko-KR" sz="1050" b="1" dirty="0">
                <a:solidFill>
                  <a:srgbClr val="484848"/>
                </a:solidFill>
              </a:rPr>
            </a:br>
            <a:r>
              <a:rPr lang="en-US" altLang="ko-KR" sz="1050" b="1" dirty="0">
                <a:solidFill>
                  <a:srgbClr val="484848"/>
                </a:solidFill>
              </a:rPr>
              <a:t>- </a:t>
            </a:r>
            <a:r>
              <a:rPr lang="ko-KR" altLang="en-US" sz="1050" b="1" dirty="0">
                <a:solidFill>
                  <a:srgbClr val="484848"/>
                </a:solidFill>
              </a:rPr>
              <a:t>기숙사 </a:t>
            </a:r>
            <a:r>
              <a:rPr lang="en-US" altLang="ko-KR" sz="1050" b="1" dirty="0">
                <a:solidFill>
                  <a:srgbClr val="484848"/>
                </a:solidFill>
              </a:rPr>
              <a:t>/ </a:t>
            </a:r>
            <a:r>
              <a:rPr lang="ko-KR" altLang="en-US" sz="1050" b="1" dirty="0">
                <a:solidFill>
                  <a:srgbClr val="484848"/>
                </a:solidFill>
              </a:rPr>
              <a:t>자취 구분</a:t>
            </a:r>
            <a:endParaRPr lang="en-US" sz="1050" dirty="0">
              <a:solidFill>
                <a:srgbClr val="484848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7832DBB-0AD6-4D0D-53FA-0E05E485A78B}"/>
              </a:ext>
            </a:extLst>
          </p:cNvPr>
          <p:cNvGrpSpPr/>
          <p:nvPr/>
        </p:nvGrpSpPr>
        <p:grpSpPr>
          <a:xfrm>
            <a:off x="-4605805" y="2963742"/>
            <a:ext cx="1378903" cy="1384994"/>
            <a:chOff x="3843225" y="2057400"/>
            <a:chExt cx="1378903" cy="679076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9B32964D-35C5-C24F-E3E0-764763AC8816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3B75506-B2FD-1789-D96F-C4F4507BFB94}"/>
                </a:ext>
              </a:extLst>
            </p:cNvPr>
            <p:cNvSpPr txBox="1"/>
            <p:nvPr/>
          </p:nvSpPr>
          <p:spPr>
            <a:xfrm>
              <a:off x="3868431" y="2134900"/>
              <a:ext cx="1316386" cy="5998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실시간 채팅</a:t>
              </a:r>
              <a:br>
                <a:rPr lang="en-US" altLang="ko-KR" sz="1050" b="1" dirty="0"/>
              </a:b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r>
                <a:rPr lang="en-US" altLang="ko-KR" sz="1050" b="1" dirty="0" err="1"/>
                <a:t>websocket</a:t>
              </a:r>
              <a:r>
                <a:rPr lang="ko-KR" altLang="en-US" sz="1050" b="1" dirty="0"/>
                <a:t>을</a:t>
              </a:r>
              <a:br>
                <a:rPr lang="en-US" altLang="ko-KR" sz="1050" b="1" dirty="0"/>
              </a:br>
              <a:r>
                <a:rPr lang="ko-KR" altLang="en-US" sz="1050" b="1" dirty="0"/>
                <a:t>활용한 실시간 채팅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endParaRPr lang="en-US" sz="1050" b="1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EF00118-1257-B50F-211B-A7330E4B2619}"/>
              </a:ext>
            </a:extLst>
          </p:cNvPr>
          <p:cNvGrpSpPr/>
          <p:nvPr/>
        </p:nvGrpSpPr>
        <p:grpSpPr>
          <a:xfrm>
            <a:off x="-6163394" y="1361525"/>
            <a:ext cx="1378903" cy="679076"/>
            <a:chOff x="3843225" y="2057400"/>
            <a:chExt cx="1378903" cy="679076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435618C-4162-5C9D-3C6A-5E4F3EC0CECE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7AD71D4-033D-FCE7-2A37-7FF166DE9A5A}"/>
                </a:ext>
              </a:extLst>
            </p:cNvPr>
            <p:cNvSpPr txBox="1"/>
            <p:nvPr/>
          </p:nvSpPr>
          <p:spPr>
            <a:xfrm>
              <a:off x="3874487" y="2189189"/>
              <a:ext cx="131638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데이터 분석을 위한</a:t>
              </a:r>
              <a:br>
                <a:rPr lang="en-US" altLang="ko-KR" sz="1050" b="1" dirty="0"/>
              </a:br>
              <a:r>
                <a:rPr lang="ko-KR" altLang="en-US" sz="1050" b="1" dirty="0"/>
                <a:t>프로필 수집</a:t>
              </a:r>
              <a:endParaRPr lang="en-US" sz="1050" b="1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F98A3C3-4420-6E92-540F-0C98420673FB}"/>
              </a:ext>
            </a:extLst>
          </p:cNvPr>
          <p:cNvGrpSpPr/>
          <p:nvPr/>
        </p:nvGrpSpPr>
        <p:grpSpPr>
          <a:xfrm>
            <a:off x="-6163394" y="2225508"/>
            <a:ext cx="1378903" cy="1111637"/>
            <a:chOff x="3843225" y="2057400"/>
            <a:chExt cx="1378903" cy="708870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997F551-0BBF-2CB6-6CAB-162C2517F17E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F6AEC50-AB66-2252-759F-1126DA1F47A7}"/>
                </a:ext>
              </a:extLst>
            </p:cNvPr>
            <p:cNvSpPr txBox="1"/>
            <p:nvPr/>
          </p:nvSpPr>
          <p:spPr>
            <a:xfrm>
              <a:off x="3872881" y="2189189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/>
                <a:t>Oauth2</a:t>
              </a:r>
              <a:r>
                <a:rPr lang="ko-KR" altLang="en-US" sz="1050" b="1" dirty="0"/>
                <a:t>를 이용한</a:t>
              </a:r>
              <a:br>
                <a:rPr lang="en-US" sz="1050" b="1" dirty="0"/>
              </a:br>
              <a:r>
                <a:rPr lang="en-US" sz="1050" b="1" dirty="0"/>
                <a:t>Google, </a:t>
              </a:r>
              <a:r>
                <a:rPr lang="en-US" sz="1050" b="1" dirty="0" err="1"/>
                <a:t>KakaoTalk</a:t>
              </a:r>
              <a:br>
                <a:rPr lang="en-US" sz="1050" b="1" dirty="0"/>
              </a:br>
              <a:r>
                <a:rPr lang="ko-KR" altLang="en-US" sz="1050" b="1" dirty="0"/>
                <a:t>등의 소셜 로그인</a:t>
              </a:r>
              <a:endParaRPr lang="en-US" sz="1050" b="1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7668C16-3145-F042-E70D-647D40A7395D}"/>
              </a:ext>
            </a:extLst>
          </p:cNvPr>
          <p:cNvGrpSpPr/>
          <p:nvPr/>
        </p:nvGrpSpPr>
        <p:grpSpPr>
          <a:xfrm>
            <a:off x="-6163395" y="3475329"/>
            <a:ext cx="1378903" cy="1950560"/>
            <a:chOff x="3843225" y="2057400"/>
            <a:chExt cx="1378903" cy="679076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4A93805F-C692-094E-4E44-36DF732AA86D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24DA4B8-A3B6-96D1-9629-346FA1884B6C}"/>
                </a:ext>
              </a:extLst>
            </p:cNvPr>
            <p:cNvSpPr txBox="1"/>
            <p:nvPr/>
          </p:nvSpPr>
          <p:spPr>
            <a:xfrm>
              <a:off x="3973871" y="2189189"/>
              <a:ext cx="1124170" cy="425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학생 인증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r>
                <a:rPr lang="ko-KR" altLang="en-US" sz="1050" b="1" dirty="0"/>
                <a:t>학교 인증 </a:t>
              </a:r>
              <a:r>
                <a:rPr lang="en-US" altLang="ko-KR" sz="1050" b="1" dirty="0"/>
                <a:t>API</a:t>
              </a:r>
              <a:r>
                <a:rPr lang="ko-KR" altLang="en-US" sz="1050" b="1" dirty="0"/>
                <a:t>를</a:t>
              </a:r>
              <a:br>
                <a:rPr lang="en-US" altLang="ko-KR" sz="1050" b="1" dirty="0"/>
              </a:br>
              <a:r>
                <a:rPr lang="ko-KR" altLang="en-US" sz="1050" b="1" dirty="0"/>
                <a:t>활용하여</a:t>
              </a:r>
              <a:br>
                <a:rPr lang="en-US" altLang="ko-KR" sz="1050" b="1" dirty="0"/>
              </a:br>
              <a:r>
                <a:rPr lang="ko-KR" altLang="en-US" sz="1050" b="1" dirty="0"/>
                <a:t>재학 여부 및</a:t>
              </a:r>
              <a:br>
                <a:rPr lang="en-US" altLang="ko-KR" sz="1050" b="1" dirty="0"/>
              </a:br>
              <a:r>
                <a:rPr lang="en-US" altLang="ko-KR" sz="1050" b="1" dirty="0"/>
                <a:t>E-mail </a:t>
              </a:r>
              <a:r>
                <a:rPr lang="ko-KR" altLang="en-US" sz="1050" b="1" dirty="0"/>
                <a:t>인증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endParaRPr lang="en-US" sz="1050" b="1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72A48DB-6918-7B14-1213-2D81B460769E}"/>
              </a:ext>
            </a:extLst>
          </p:cNvPr>
          <p:cNvGrpSpPr/>
          <p:nvPr/>
        </p:nvGrpSpPr>
        <p:grpSpPr>
          <a:xfrm>
            <a:off x="-3065881" y="497547"/>
            <a:ext cx="1387360" cy="1727962"/>
            <a:chOff x="3834768" y="2057400"/>
            <a:chExt cx="1387360" cy="679076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54F32261-3A32-59DC-3EED-1A105BDDEF25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CB12156-5CB0-2AF4-69B7-BA4E21455F76}"/>
                </a:ext>
              </a:extLst>
            </p:cNvPr>
            <p:cNvSpPr txBox="1"/>
            <p:nvPr/>
          </p:nvSpPr>
          <p:spPr>
            <a:xfrm>
              <a:off x="3834768" y="2134900"/>
              <a:ext cx="1378903" cy="494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정보 관리</a:t>
              </a:r>
              <a:br>
                <a:rPr lang="en-US" altLang="ko-KR" sz="1050" b="1" dirty="0"/>
              </a:b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r>
                <a:rPr lang="en-US" altLang="ko-KR" sz="1050" b="1" dirty="0" err="1"/>
                <a:t>mysql</a:t>
              </a:r>
              <a:r>
                <a:rPr lang="en-US" altLang="ko-KR" sz="1050" b="1" dirty="0"/>
                <a:t> </a:t>
              </a:r>
              <a:r>
                <a:rPr lang="ko-KR" altLang="en-US" sz="1050" b="1" dirty="0"/>
                <a:t>과 </a:t>
              </a:r>
              <a:r>
                <a:rPr lang="en-US" altLang="ko-KR" sz="1050" b="1" dirty="0"/>
                <a:t>MongoDB</a:t>
              </a:r>
              <a:br>
                <a:rPr lang="en-US" altLang="ko-KR" sz="1050" b="1" dirty="0"/>
              </a:br>
              <a:r>
                <a:rPr lang="ko-KR" altLang="en-US" sz="1050" b="1" dirty="0"/>
                <a:t>를 사용하여</a:t>
              </a:r>
              <a:br>
                <a:rPr lang="en-US" altLang="ko-KR" sz="1050" b="1" dirty="0"/>
              </a:br>
              <a:r>
                <a:rPr lang="ko-KR" altLang="en-US" sz="1050" b="1" dirty="0"/>
                <a:t>유저 정보 및</a:t>
              </a:r>
              <a:br>
                <a:rPr lang="en-US" altLang="ko-KR" sz="1050" b="1" dirty="0"/>
              </a:br>
              <a:r>
                <a:rPr lang="ko-KR" altLang="en-US" sz="1050" b="1" dirty="0"/>
                <a:t>거래 로그 관리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endParaRPr lang="en-US" sz="1050" b="1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DD8B101-29C3-AE08-3EA4-BB03E3B0C957}"/>
              </a:ext>
            </a:extLst>
          </p:cNvPr>
          <p:cNvGrpSpPr/>
          <p:nvPr/>
        </p:nvGrpSpPr>
        <p:grpSpPr>
          <a:xfrm>
            <a:off x="-3101949" y="2538792"/>
            <a:ext cx="1451038" cy="2234894"/>
            <a:chOff x="3796099" y="2057400"/>
            <a:chExt cx="1451038" cy="679076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B0BA8E51-7B4D-DBA1-A0D1-67B15C195E22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2D54201-CC7D-B11A-295B-C93DFCE8969B}"/>
                </a:ext>
              </a:extLst>
            </p:cNvPr>
            <p:cNvSpPr txBox="1"/>
            <p:nvPr/>
          </p:nvSpPr>
          <p:spPr>
            <a:xfrm>
              <a:off x="3796099" y="2161268"/>
              <a:ext cx="1451038" cy="469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추천 시스템</a:t>
              </a:r>
              <a:br>
                <a:rPr lang="en-US" altLang="ko-KR" sz="1050" b="1" dirty="0"/>
              </a:br>
              <a:br>
                <a:rPr lang="en-US" altLang="ko-KR" sz="1050" b="1" dirty="0"/>
              </a:br>
              <a:r>
                <a:rPr lang="en-US" altLang="ko-KR" sz="1050" b="1" dirty="0"/>
                <a:t>“ </a:t>
              </a:r>
            </a:p>
            <a:p>
              <a:pPr algn="ctr"/>
              <a:r>
                <a:rPr lang="en-US" altLang="ko-KR" sz="1050" b="1" dirty="0" err="1"/>
                <a:t>mongoDB</a:t>
              </a:r>
              <a:r>
                <a:rPr lang="ko-KR" altLang="en-US" sz="1050" b="1" dirty="0"/>
                <a:t>에 저장된</a:t>
              </a:r>
              <a:br>
                <a:rPr lang="en-US" altLang="ko-KR" sz="1050" b="1" dirty="0"/>
              </a:br>
              <a:r>
                <a:rPr lang="ko-KR" altLang="en-US" sz="1050" b="1" dirty="0"/>
                <a:t>거래 로그를 분석하여</a:t>
              </a:r>
              <a:br>
                <a:rPr lang="en-US" altLang="ko-KR" sz="1050" b="1" dirty="0"/>
              </a:br>
              <a:r>
                <a:rPr lang="ko-KR" altLang="en-US" sz="1050" b="1" dirty="0"/>
                <a:t>개별 사용자에게</a:t>
              </a:r>
              <a:br>
                <a:rPr lang="en-US" altLang="ko-KR" sz="1050" b="1" dirty="0"/>
              </a:br>
              <a:r>
                <a:rPr lang="ko-KR" altLang="en-US" sz="1050" b="1" dirty="0"/>
                <a:t>품목을 추천하는</a:t>
              </a:r>
              <a:br>
                <a:rPr lang="en-US" altLang="ko-KR" sz="1050" b="1" dirty="0"/>
              </a:br>
              <a:r>
                <a:rPr lang="ko-KR" altLang="en-US" sz="1050" b="1" dirty="0"/>
                <a:t>시스템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endParaRPr lang="en-US" sz="1050" b="1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1F760A1-3A65-D683-1462-A0B8EB21C1E0}"/>
              </a:ext>
            </a:extLst>
          </p:cNvPr>
          <p:cNvGrpSpPr/>
          <p:nvPr/>
        </p:nvGrpSpPr>
        <p:grpSpPr>
          <a:xfrm>
            <a:off x="-1514344" y="497546"/>
            <a:ext cx="1387360" cy="1727962"/>
            <a:chOff x="3834768" y="2057400"/>
            <a:chExt cx="1387360" cy="679076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DCE2C15C-E047-A1A8-5D99-78C1B8755EF1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FBDF115-F0B4-0408-9B4B-0C03CAA1D698}"/>
                </a:ext>
              </a:extLst>
            </p:cNvPr>
            <p:cNvSpPr txBox="1"/>
            <p:nvPr/>
          </p:nvSpPr>
          <p:spPr>
            <a:xfrm>
              <a:off x="3834768" y="2134900"/>
              <a:ext cx="1378903" cy="5442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자동 구매 예약</a:t>
              </a:r>
              <a:br>
                <a:rPr lang="en-US" altLang="ko-KR" sz="1050" b="1" dirty="0"/>
              </a:b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r>
                <a:rPr lang="ko-KR" altLang="en-US" sz="1050" b="1" dirty="0"/>
                <a:t>유저가 특정 시간대를 설정 시 자동으로 구매 희망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endParaRPr lang="en-US" sz="1050" b="1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7D033C1-ECAF-9752-4399-B66D6B7AC2F7}"/>
              </a:ext>
            </a:extLst>
          </p:cNvPr>
          <p:cNvGrpSpPr/>
          <p:nvPr/>
        </p:nvGrpSpPr>
        <p:grpSpPr>
          <a:xfrm>
            <a:off x="-1518573" y="2530326"/>
            <a:ext cx="1387360" cy="2645823"/>
            <a:chOff x="3834768" y="2057400"/>
            <a:chExt cx="1387360" cy="703843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CF900A7E-61B2-2293-D7AF-C7DDD0EF610D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4522444-BABC-41B2-D57B-65C6FC319CB9}"/>
                </a:ext>
              </a:extLst>
            </p:cNvPr>
            <p:cNvSpPr txBox="1"/>
            <p:nvPr/>
          </p:nvSpPr>
          <p:spPr>
            <a:xfrm>
              <a:off x="3834768" y="2134900"/>
              <a:ext cx="1387359" cy="626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자동 거래 생성</a:t>
              </a:r>
              <a:br>
                <a:rPr lang="en-US" altLang="ko-KR" sz="1050" b="1" dirty="0"/>
              </a:b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r>
                <a:rPr lang="ko-KR" altLang="en-US" sz="1050" b="1" dirty="0"/>
                <a:t>특정 품목이 특정 시간대에 예약이</a:t>
              </a:r>
              <a:br>
                <a:rPr lang="en-US" altLang="ko-KR" sz="1050" b="1" dirty="0"/>
              </a:br>
              <a:r>
                <a:rPr lang="ko-KR" altLang="en-US" sz="1050" b="1" dirty="0"/>
                <a:t>몰린다면 자동으로</a:t>
              </a:r>
              <a:br>
                <a:rPr lang="en-US" altLang="ko-KR" sz="1050" b="1" dirty="0"/>
              </a:br>
              <a:r>
                <a:rPr lang="ko-KR" altLang="en-US" sz="1050" b="1" dirty="0"/>
                <a:t>해당 품목에 대한</a:t>
              </a:r>
              <a:br>
                <a:rPr lang="en-US" altLang="ko-KR" sz="1050" b="1" dirty="0"/>
              </a:br>
              <a:r>
                <a:rPr lang="ko-KR" altLang="en-US" sz="1050" b="1" dirty="0"/>
                <a:t>거래 글을</a:t>
              </a:r>
              <a:br>
                <a:rPr lang="en-US" altLang="ko-KR" sz="1050" b="1" dirty="0"/>
              </a:br>
              <a:r>
                <a:rPr lang="ko-KR" altLang="en-US" sz="1050" b="1" dirty="0"/>
                <a:t>게시판에 생성</a:t>
              </a:r>
              <a:br>
                <a:rPr lang="en-US" altLang="ko-KR" sz="1050" b="1" dirty="0"/>
              </a:br>
              <a:br>
                <a:rPr lang="en-US" altLang="ko-KR" sz="1050" b="1" dirty="0"/>
              </a:br>
              <a:r>
                <a:rPr lang="ko-KR" altLang="en-US" sz="1050" b="1" dirty="0"/>
                <a:t>후에 직접 구매할 사람을 정함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endParaRPr lang="en-US" sz="105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64749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2000"/>
            <a:lum/>
          </a:blip>
          <a:srcRect/>
          <a:stretch>
            <a:fillRect t="50000" b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9DE4DB-6EA6-3619-534E-52BE99C7B57D}"/>
              </a:ext>
            </a:extLst>
          </p:cNvPr>
          <p:cNvSpPr txBox="1"/>
          <p:nvPr/>
        </p:nvSpPr>
        <p:spPr>
          <a:xfrm>
            <a:off x="0" y="18854"/>
            <a:ext cx="125547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3</a:t>
            </a:r>
            <a:br>
              <a:rPr lang="en-US" dirty="0"/>
            </a:br>
            <a:r>
              <a:rPr lang="ko-KR" altLang="en-US" dirty="0"/>
              <a:t>디자인</a:t>
            </a:r>
            <a:br>
              <a:rPr lang="en-US" altLang="ko-KR" dirty="0"/>
            </a:br>
            <a:r>
              <a:rPr lang="en-US" altLang="ko-KR" sz="1200" dirty="0"/>
              <a:t>design mock-up</a:t>
            </a:r>
            <a:endParaRPr lang="en-US" sz="1200" dirty="0"/>
          </a:p>
        </p:txBody>
      </p:sp>
      <p:pic>
        <p:nvPicPr>
          <p:cNvPr id="3" name="그림 2" descr="텍스트, 화이트, 스크린샷, 폰트이(가) 표시된 사진&#10;&#10;자동 생성된 설명">
            <a:extLst>
              <a:ext uri="{FF2B5EF4-FFF2-40B4-BE49-F238E27FC236}">
                <a16:creationId xmlns:a16="http://schemas.microsoft.com/office/drawing/2014/main" id="{664836F1-922D-FFC0-2E6B-CEB6A53C29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89" y="-4568190"/>
            <a:ext cx="1907596" cy="41300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AE7EC17-98F5-C1E4-8693-B9D48C9F57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0971" y="-4615118"/>
            <a:ext cx="1907596" cy="41610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그림 5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C1EE288A-9DC8-78F1-8C6C-F650FA32ED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650" y="-4583273"/>
            <a:ext cx="1907209" cy="4129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그림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1156F068-745C-6854-43C5-811794C8FE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555" y="-4583273"/>
            <a:ext cx="1907209" cy="4129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그림 7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9542D4A9-D78F-57AB-9699-5E4262EEB6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680" y="-4568190"/>
            <a:ext cx="1907596" cy="41300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87036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2000"/>
            <a:lum/>
          </a:blip>
          <a:srcRect/>
          <a:stretch>
            <a:fillRect t="50000" b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0968DC-2F57-1D63-E980-EF39BE4143E9}"/>
              </a:ext>
            </a:extLst>
          </p:cNvPr>
          <p:cNvSpPr txBox="1"/>
          <p:nvPr/>
        </p:nvSpPr>
        <p:spPr>
          <a:xfrm>
            <a:off x="0" y="18854"/>
            <a:ext cx="125547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3</a:t>
            </a:r>
            <a:br>
              <a:rPr lang="en-US" dirty="0"/>
            </a:br>
            <a:r>
              <a:rPr lang="ko-KR" altLang="en-US" dirty="0"/>
              <a:t>디자인</a:t>
            </a:r>
            <a:br>
              <a:rPr lang="en-US" altLang="ko-KR" dirty="0"/>
            </a:br>
            <a:r>
              <a:rPr lang="en-US" altLang="ko-KR" sz="1200" dirty="0"/>
              <a:t>design mock-up</a:t>
            </a:r>
            <a:endParaRPr lang="en-US" sz="1200" dirty="0"/>
          </a:p>
        </p:txBody>
      </p:sp>
      <p:pic>
        <p:nvPicPr>
          <p:cNvPr id="5" name="그림 4" descr="텍스트, 화이트, 스크린샷, 폰트이(가) 표시된 사진&#10;&#10;자동 생성된 설명">
            <a:extLst>
              <a:ext uri="{FF2B5EF4-FFF2-40B4-BE49-F238E27FC236}">
                <a16:creationId xmlns:a16="http://schemas.microsoft.com/office/drawing/2014/main" id="{4A97139C-7CEE-3179-363D-404B6D66F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89" y="1363980"/>
            <a:ext cx="1907596" cy="41300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1701FDB-6B93-6AF8-E0C8-13DB4A94F3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0971" y="-4615118"/>
            <a:ext cx="1907596" cy="41610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8" name="그림 17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DF535974-E7E5-A76D-EB5B-2AE0F6D948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650" y="-4583273"/>
            <a:ext cx="1907209" cy="4129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" name="그림 18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1594EE54-0EAC-31ED-7E8F-B3BFB1BEC4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555" y="-4583273"/>
            <a:ext cx="1907209" cy="4129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" name="그림 19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CFBA6ADB-69E0-DFDF-4353-942004A93C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680" y="-4568190"/>
            <a:ext cx="1907596" cy="41300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15320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2000"/>
            <a:lum/>
          </a:blip>
          <a:srcRect/>
          <a:stretch>
            <a:fillRect t="50000" b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9DE4DB-6EA6-3619-534E-52BE99C7B57D}"/>
              </a:ext>
            </a:extLst>
          </p:cNvPr>
          <p:cNvSpPr txBox="1"/>
          <p:nvPr/>
        </p:nvSpPr>
        <p:spPr>
          <a:xfrm>
            <a:off x="5390166" y="2936557"/>
            <a:ext cx="141166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1</a:t>
            </a:r>
            <a:br>
              <a:rPr lang="en-US" dirty="0"/>
            </a:br>
            <a:r>
              <a:rPr lang="ko-KR" altLang="en-US" dirty="0"/>
              <a:t>목적</a:t>
            </a:r>
            <a:br>
              <a:rPr lang="en-US" altLang="ko-KR" dirty="0"/>
            </a:br>
            <a:r>
              <a:rPr lang="en-US" altLang="ko-KR" sz="1200" dirty="0"/>
              <a:t>purpose of service</a:t>
            </a:r>
            <a:endParaRPr lang="en-US" sz="12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C0024E0-736C-158F-1A3E-8DDEB1EDA2DA}"/>
              </a:ext>
            </a:extLst>
          </p:cNvPr>
          <p:cNvGrpSpPr/>
          <p:nvPr/>
        </p:nvGrpSpPr>
        <p:grpSpPr>
          <a:xfrm>
            <a:off x="12292400" y="1177066"/>
            <a:ext cx="7893508" cy="4503865"/>
            <a:chOff x="2149253" y="1115513"/>
            <a:chExt cx="7893508" cy="450386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3BD3050-B694-480D-5B9D-7E24DB8E9299}"/>
                </a:ext>
              </a:extLst>
            </p:cNvPr>
            <p:cNvSpPr txBox="1"/>
            <p:nvPr/>
          </p:nvSpPr>
          <p:spPr>
            <a:xfrm>
              <a:off x="2149253" y="2203058"/>
              <a:ext cx="7893508" cy="3416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생필품들은 대개 번들 형태로 대량 판매됨</a:t>
              </a:r>
              <a:endParaRPr lang="en-US" altLang="ko-KR" dirty="0"/>
            </a:p>
            <a:p>
              <a:pPr algn="ctr"/>
              <a:r>
                <a:rPr lang="en-US" altLang="ko-KR" dirty="0"/>
                <a:t>(e.g., </a:t>
              </a:r>
              <a:r>
                <a:rPr lang="ko-KR" altLang="en-US" dirty="0"/>
                <a:t>물</a:t>
              </a:r>
              <a:r>
                <a:rPr lang="en-US" altLang="ko-KR" dirty="0"/>
                <a:t>, </a:t>
              </a:r>
              <a:r>
                <a:rPr lang="ko-KR" altLang="en-US" dirty="0"/>
                <a:t>화장지</a:t>
              </a:r>
              <a:r>
                <a:rPr lang="en-US" altLang="ko-KR" dirty="0"/>
                <a:t>, </a:t>
              </a:r>
              <a:r>
                <a:rPr lang="ko-KR" altLang="en-US" dirty="0"/>
                <a:t>계란 등</a:t>
              </a:r>
              <a:r>
                <a:rPr lang="en-US" altLang="ko-KR" dirty="0"/>
                <a:t>)</a:t>
              </a:r>
            </a:p>
            <a:p>
              <a:pPr algn="ctr"/>
              <a:endParaRPr lang="en-US" altLang="ko-KR" dirty="0"/>
            </a:p>
            <a:p>
              <a:pPr algn="ctr"/>
              <a:r>
                <a:rPr lang="ko-KR" altLang="en-US" dirty="0"/>
                <a:t>이에 비해 대학생의 주거지인 기숙사실 및 자취방</a:t>
              </a:r>
              <a:r>
                <a:rPr lang="en-US" altLang="ko-KR" dirty="0"/>
                <a:t>(</a:t>
              </a:r>
              <a:r>
                <a:rPr lang="ko-KR" altLang="en-US" dirty="0"/>
                <a:t>원룸</a:t>
              </a:r>
              <a:r>
                <a:rPr lang="en-US" altLang="ko-KR" dirty="0"/>
                <a:t>)</a:t>
              </a:r>
              <a:r>
                <a:rPr lang="ko-KR" altLang="en-US" dirty="0"/>
                <a:t>의 수납공간은 협소함 </a:t>
              </a:r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r>
                <a:rPr lang="ko-KR" altLang="en-US" dirty="0"/>
                <a:t>또한 이와 같이 번들 형태로 구매한 생필품들은</a:t>
              </a:r>
              <a:r>
                <a:rPr lang="en-US" altLang="ko-KR" dirty="0"/>
                <a:t>,</a:t>
              </a:r>
            </a:p>
            <a:p>
              <a:pPr algn="ctr"/>
              <a:r>
                <a:rPr lang="ko-KR" altLang="en-US" dirty="0"/>
                <a:t>특히 유통기한이 있는 식재료는</a:t>
              </a:r>
              <a:endParaRPr lang="en-US" altLang="ko-KR" dirty="0"/>
            </a:p>
            <a:p>
              <a:pPr algn="ctr"/>
              <a:r>
                <a:rPr lang="en-US" altLang="ko-KR" dirty="0"/>
                <a:t>1</a:t>
              </a:r>
              <a:r>
                <a:rPr lang="ko-KR" altLang="en-US" dirty="0"/>
                <a:t>인 가구가 소비하기에 다소 부담스러울 수 있음</a:t>
              </a:r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r>
                <a:rPr lang="ko-KR" altLang="en-US" dirty="0"/>
                <a:t>때문에 대학생 간에 공동구매를 매칭해 주는 플랫폼을 제작해</a:t>
              </a:r>
              <a:r>
                <a:rPr lang="en-US" altLang="ko-KR" dirty="0"/>
                <a:t>,</a:t>
              </a:r>
            </a:p>
            <a:p>
              <a:pPr algn="ctr"/>
              <a:r>
                <a:rPr lang="ko-KR" altLang="en-US" dirty="0"/>
                <a:t>해당 문제 상황의 개선을 꾀하고자 함</a:t>
              </a:r>
              <a:endParaRPr lang="en-US" altLang="ko-KR" dirty="0"/>
            </a:p>
            <a:p>
              <a:pPr algn="ctr"/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DEA7927-E4D2-1B9A-7A0A-1E2581E434D8}"/>
                </a:ext>
              </a:extLst>
            </p:cNvPr>
            <p:cNvSpPr txBox="1"/>
            <p:nvPr/>
          </p:nvSpPr>
          <p:spPr>
            <a:xfrm>
              <a:off x="5410555" y="1115513"/>
              <a:ext cx="1370888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200" dirty="0">
                  <a:solidFill>
                    <a:schemeClr val="bg1">
                      <a:lumMod val="50000"/>
                    </a:schemeClr>
                  </a:solidFill>
                </a:rPr>
                <a:t>문제 상황</a:t>
              </a:r>
              <a:endParaRPr lang="en-US" altLang="ko-KR" sz="22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</a:rPr>
                <a:t>problems</a:t>
              </a:r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4196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2000"/>
            <a:lum/>
          </a:blip>
          <a:srcRect/>
          <a:stretch>
            <a:fillRect t="50000" b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화이트, 스크린샷, 폰트이(가) 표시된 사진&#10;&#10;자동 생성된 설명">
            <a:extLst>
              <a:ext uri="{FF2B5EF4-FFF2-40B4-BE49-F238E27FC236}">
                <a16:creationId xmlns:a16="http://schemas.microsoft.com/office/drawing/2014/main" id="{4A97139C-7CEE-3179-363D-404B6D66F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89" y="-4568190"/>
            <a:ext cx="1907596" cy="41300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그림 8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1140D679-F5D4-1D93-264B-49CA8DF927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680" y="1363983"/>
            <a:ext cx="1907596" cy="41300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94DB6E-726F-DCE4-3BB6-5DB646F211A7}"/>
              </a:ext>
            </a:extLst>
          </p:cNvPr>
          <p:cNvSpPr txBox="1"/>
          <p:nvPr/>
        </p:nvSpPr>
        <p:spPr>
          <a:xfrm>
            <a:off x="0" y="18854"/>
            <a:ext cx="125547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3</a:t>
            </a:r>
            <a:br>
              <a:rPr lang="en-US" dirty="0"/>
            </a:br>
            <a:r>
              <a:rPr lang="ko-KR" altLang="en-US" dirty="0"/>
              <a:t>디자인</a:t>
            </a:r>
            <a:br>
              <a:rPr lang="en-US" altLang="ko-KR" dirty="0"/>
            </a:br>
            <a:r>
              <a:rPr lang="en-US" altLang="ko-KR" sz="1200" dirty="0"/>
              <a:t>design mock-up</a:t>
            </a:r>
            <a:endParaRPr lang="en-US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9A187E-1E58-C5F4-216C-B4DB23BAFD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0971" y="-4615118"/>
            <a:ext cx="1907596" cy="41610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그림 5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615542D1-3129-59FA-A90B-26FAA1A5E6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650" y="-4583273"/>
            <a:ext cx="1907209" cy="4129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그림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C90F63E4-BBE1-ACEC-2A69-09A91C17E2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555" y="-4583273"/>
            <a:ext cx="1907209" cy="4129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39065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2000"/>
            <a:lum/>
          </a:blip>
          <a:srcRect/>
          <a:stretch>
            <a:fillRect t="50000" b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3C54A1E-BA82-B324-7B66-D4613617B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0584" y="1363980"/>
            <a:ext cx="1907596" cy="41610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59D7C2-E0C2-53CD-A535-A0C11705DFD5}"/>
              </a:ext>
            </a:extLst>
          </p:cNvPr>
          <p:cNvSpPr txBox="1"/>
          <p:nvPr/>
        </p:nvSpPr>
        <p:spPr>
          <a:xfrm>
            <a:off x="0" y="18854"/>
            <a:ext cx="125547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3</a:t>
            </a:r>
            <a:br>
              <a:rPr lang="en-US" dirty="0"/>
            </a:br>
            <a:r>
              <a:rPr lang="ko-KR" altLang="en-US" dirty="0"/>
              <a:t>디자인</a:t>
            </a:r>
            <a:br>
              <a:rPr lang="en-US" altLang="ko-KR" dirty="0"/>
            </a:br>
            <a:r>
              <a:rPr lang="en-US" altLang="ko-KR" sz="1200" dirty="0"/>
              <a:t>design mock-up</a:t>
            </a:r>
            <a:endParaRPr lang="en-US" sz="1200" dirty="0"/>
          </a:p>
        </p:txBody>
      </p:sp>
      <p:pic>
        <p:nvPicPr>
          <p:cNvPr id="8" name="그림 7" descr="텍스트, 화이트, 스크린샷, 폰트이(가) 표시된 사진&#10;&#10;자동 생성된 설명">
            <a:extLst>
              <a:ext uri="{FF2B5EF4-FFF2-40B4-BE49-F238E27FC236}">
                <a16:creationId xmlns:a16="http://schemas.microsoft.com/office/drawing/2014/main" id="{A3E6E1CF-1DBD-2F56-FA85-5B58BAB220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89" y="-4568190"/>
            <a:ext cx="1907596" cy="41300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그림 10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9EABB3D5-0DC6-6C50-906F-49E16298EB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650" y="-4583273"/>
            <a:ext cx="1907209" cy="4129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그림 11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220890FD-C3A1-863E-D378-BF540D272A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555" y="-4583273"/>
            <a:ext cx="1907209" cy="4129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그림 13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710588CF-E331-41B8-9E91-075C3E6C62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680" y="-4568190"/>
            <a:ext cx="1907596" cy="41300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93502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2000"/>
            <a:lum/>
          </a:blip>
          <a:srcRect/>
          <a:stretch>
            <a:fillRect t="50000" b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3C54A1E-BA82-B324-7B66-D4613617B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0971" y="-4583273"/>
            <a:ext cx="1907596" cy="41610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59D7C2-E0C2-53CD-A535-A0C11705DFD5}"/>
              </a:ext>
            </a:extLst>
          </p:cNvPr>
          <p:cNvSpPr txBox="1"/>
          <p:nvPr/>
        </p:nvSpPr>
        <p:spPr>
          <a:xfrm>
            <a:off x="0" y="18854"/>
            <a:ext cx="125547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3</a:t>
            </a:r>
            <a:br>
              <a:rPr lang="en-US" dirty="0"/>
            </a:br>
            <a:r>
              <a:rPr lang="ko-KR" altLang="en-US" dirty="0"/>
              <a:t>디자인</a:t>
            </a:r>
            <a:br>
              <a:rPr lang="en-US" altLang="ko-KR" dirty="0"/>
            </a:br>
            <a:r>
              <a:rPr lang="en-US" altLang="ko-KR" sz="1200" dirty="0"/>
              <a:t>design mock-up</a:t>
            </a:r>
            <a:endParaRPr lang="en-US" sz="1200" dirty="0"/>
          </a:p>
        </p:txBody>
      </p:sp>
      <p:pic>
        <p:nvPicPr>
          <p:cNvPr id="8" name="그림 7" descr="텍스트, 화이트, 스크린샷, 폰트이(가) 표시된 사진&#10;&#10;자동 생성된 설명">
            <a:extLst>
              <a:ext uri="{FF2B5EF4-FFF2-40B4-BE49-F238E27FC236}">
                <a16:creationId xmlns:a16="http://schemas.microsoft.com/office/drawing/2014/main" id="{A3E6E1CF-1DBD-2F56-FA85-5B58BAB220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89" y="-4568190"/>
            <a:ext cx="1907596" cy="41300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그림 11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220890FD-C3A1-863E-D378-BF540D272A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555" y="-4583273"/>
            <a:ext cx="1907209" cy="4129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그림 13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710588CF-E331-41B8-9E91-075C3E6C62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680" y="-4568190"/>
            <a:ext cx="1907596" cy="41300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" name="그림 1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9EC704B8-3B28-BC78-73EA-FE219D93A2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650" y="1363980"/>
            <a:ext cx="1907209" cy="4129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438825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2000"/>
            <a:lum/>
          </a:blip>
          <a:srcRect/>
          <a:stretch>
            <a:fillRect t="50000" b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E2921A9-9025-2374-02F8-EF6B289061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49940" y="1332975"/>
            <a:ext cx="1907209" cy="41291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647B740-8A13-52EE-B40C-706AE6ADFE38}"/>
              </a:ext>
            </a:extLst>
          </p:cNvPr>
          <p:cNvSpPr txBox="1"/>
          <p:nvPr/>
        </p:nvSpPr>
        <p:spPr>
          <a:xfrm>
            <a:off x="0" y="18854"/>
            <a:ext cx="125547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3</a:t>
            </a:r>
            <a:br>
              <a:rPr lang="en-US" dirty="0"/>
            </a:br>
            <a:r>
              <a:rPr lang="ko-KR" altLang="en-US" dirty="0"/>
              <a:t>디자인</a:t>
            </a:r>
            <a:br>
              <a:rPr lang="en-US" altLang="ko-KR" dirty="0"/>
            </a:br>
            <a:r>
              <a:rPr lang="en-US" altLang="ko-KR" sz="1200" dirty="0"/>
              <a:t>design mock-up</a:t>
            </a:r>
            <a:endParaRPr lang="en-US" sz="1200" dirty="0"/>
          </a:p>
        </p:txBody>
      </p:sp>
      <p:pic>
        <p:nvPicPr>
          <p:cNvPr id="6" name="그림 5" descr="텍스트, 화이트, 스크린샷, 폰트이(가) 표시된 사진&#10;&#10;자동 생성된 설명">
            <a:extLst>
              <a:ext uri="{FF2B5EF4-FFF2-40B4-BE49-F238E27FC236}">
                <a16:creationId xmlns:a16="http://schemas.microsoft.com/office/drawing/2014/main" id="{66E86677-873B-C784-DF6D-280EE95222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89" y="-4568190"/>
            <a:ext cx="1907596" cy="41300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726C942-0D74-383F-488D-6ADF42A9D3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0971" y="-4615118"/>
            <a:ext cx="1907596" cy="41610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그림 7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352EAC54-F117-9D59-A274-9D60F17BDC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650" y="-4583273"/>
            <a:ext cx="1907209" cy="4129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그림 10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04BD6BA2-39F3-73D1-036A-729C13E999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680" y="-4568190"/>
            <a:ext cx="1907596" cy="41300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18317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2000"/>
            <a:lum/>
          </a:blip>
          <a:srcRect/>
          <a:stretch>
            <a:fillRect t="50000" b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5A49221-A214-1995-D80C-1164B2DF2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0971" y="-4615118"/>
            <a:ext cx="1907596" cy="41610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그림 2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0BFC15F4-FF3B-738F-D995-3B4175DEC1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650" y="-4583273"/>
            <a:ext cx="1907209" cy="4129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그림 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65672AAF-2D2D-EF92-5818-A2BD81E55D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555" y="-4583273"/>
            <a:ext cx="1907209" cy="4129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그림 4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A6BBFFB5-70F6-BABF-016F-D3C54BE025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680" y="-4568190"/>
            <a:ext cx="1907596" cy="41300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31823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2000"/>
            <a:lum/>
          </a:blip>
          <a:srcRect/>
          <a:stretch>
            <a:fillRect t="50000" b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90510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2000"/>
            <a:lum/>
          </a:blip>
          <a:srcRect/>
          <a:stretch>
            <a:fillRect t="50000" b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9DE4DB-6EA6-3619-534E-52BE99C7B57D}"/>
              </a:ext>
            </a:extLst>
          </p:cNvPr>
          <p:cNvSpPr txBox="1"/>
          <p:nvPr/>
        </p:nvSpPr>
        <p:spPr>
          <a:xfrm>
            <a:off x="0" y="0"/>
            <a:ext cx="141166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1</a:t>
            </a:r>
            <a:br>
              <a:rPr lang="en-US" dirty="0"/>
            </a:br>
            <a:r>
              <a:rPr lang="ko-KR" altLang="en-US" dirty="0"/>
              <a:t>목적</a:t>
            </a:r>
            <a:br>
              <a:rPr lang="en-US" altLang="ko-KR" dirty="0"/>
            </a:br>
            <a:r>
              <a:rPr lang="en-US" altLang="ko-KR" sz="1200" dirty="0"/>
              <a:t>purpose of service</a:t>
            </a:r>
            <a:endParaRPr lang="en-US" sz="12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7B856DE-59A5-2239-3834-214C17E16BB1}"/>
              </a:ext>
            </a:extLst>
          </p:cNvPr>
          <p:cNvGrpSpPr/>
          <p:nvPr/>
        </p:nvGrpSpPr>
        <p:grpSpPr>
          <a:xfrm>
            <a:off x="2149253" y="1115513"/>
            <a:ext cx="7893508" cy="4503865"/>
            <a:chOff x="2149253" y="1115513"/>
            <a:chExt cx="7893508" cy="450386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B3E96DB-3342-3CE5-2A0A-EA57C90CA887}"/>
                </a:ext>
              </a:extLst>
            </p:cNvPr>
            <p:cNvSpPr txBox="1"/>
            <p:nvPr/>
          </p:nvSpPr>
          <p:spPr>
            <a:xfrm>
              <a:off x="2149253" y="2203058"/>
              <a:ext cx="7893508" cy="3416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생필품들은 대개 번들 형태로 대량 판매됨</a:t>
              </a:r>
              <a:endParaRPr lang="en-US" altLang="ko-KR" dirty="0"/>
            </a:p>
            <a:p>
              <a:pPr algn="ctr"/>
              <a:r>
                <a:rPr lang="en-US" altLang="ko-KR" dirty="0"/>
                <a:t>(e.g., </a:t>
              </a:r>
              <a:r>
                <a:rPr lang="ko-KR" altLang="en-US" dirty="0"/>
                <a:t>물</a:t>
              </a:r>
              <a:r>
                <a:rPr lang="en-US" altLang="ko-KR" dirty="0"/>
                <a:t>, </a:t>
              </a:r>
              <a:r>
                <a:rPr lang="ko-KR" altLang="en-US" dirty="0"/>
                <a:t>화장지</a:t>
              </a:r>
              <a:r>
                <a:rPr lang="en-US" altLang="ko-KR" dirty="0"/>
                <a:t>, </a:t>
              </a:r>
              <a:r>
                <a:rPr lang="ko-KR" altLang="en-US" dirty="0"/>
                <a:t>계란 등</a:t>
              </a:r>
              <a:r>
                <a:rPr lang="en-US" altLang="ko-KR" dirty="0"/>
                <a:t>)</a:t>
              </a:r>
            </a:p>
            <a:p>
              <a:pPr algn="ctr"/>
              <a:endParaRPr lang="en-US" altLang="ko-KR" dirty="0"/>
            </a:p>
            <a:p>
              <a:pPr algn="ctr"/>
              <a:r>
                <a:rPr lang="ko-KR" altLang="en-US" dirty="0"/>
                <a:t>이에 비해 대학생의 주거지인 기숙사실 및 자취방</a:t>
              </a:r>
              <a:r>
                <a:rPr lang="en-US" altLang="ko-KR" dirty="0"/>
                <a:t>(</a:t>
              </a:r>
              <a:r>
                <a:rPr lang="ko-KR" altLang="en-US" dirty="0"/>
                <a:t>원룸</a:t>
              </a:r>
              <a:r>
                <a:rPr lang="en-US" altLang="ko-KR" dirty="0"/>
                <a:t>)</a:t>
              </a:r>
              <a:r>
                <a:rPr lang="ko-KR" altLang="en-US" dirty="0"/>
                <a:t>의 수납공간은 협소함 </a:t>
              </a:r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r>
                <a:rPr lang="ko-KR" altLang="en-US" dirty="0"/>
                <a:t>또한 이와 같이 번들 형태로 구매한 생필품들은</a:t>
              </a:r>
              <a:r>
                <a:rPr lang="en-US" altLang="ko-KR" dirty="0"/>
                <a:t>,</a:t>
              </a:r>
            </a:p>
            <a:p>
              <a:pPr algn="ctr"/>
              <a:r>
                <a:rPr lang="ko-KR" altLang="en-US" dirty="0"/>
                <a:t>특히 유통기한이 있는 식재료는</a:t>
              </a:r>
              <a:endParaRPr lang="en-US" altLang="ko-KR" dirty="0"/>
            </a:p>
            <a:p>
              <a:pPr algn="ctr"/>
              <a:r>
                <a:rPr lang="en-US" altLang="ko-KR" dirty="0"/>
                <a:t>1</a:t>
              </a:r>
              <a:r>
                <a:rPr lang="ko-KR" altLang="en-US" dirty="0"/>
                <a:t>인 가구가 소비하기에 다소 부담스러울 수 있음</a:t>
              </a:r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r>
                <a:rPr lang="ko-KR" altLang="en-US" dirty="0"/>
                <a:t>때문에 대학생 간에 공동구매를 매칭해 주는 플랫폼을 제작해</a:t>
              </a:r>
              <a:r>
                <a:rPr lang="en-US" altLang="ko-KR" dirty="0"/>
                <a:t>,</a:t>
              </a:r>
            </a:p>
            <a:p>
              <a:pPr algn="ctr"/>
              <a:r>
                <a:rPr lang="ko-KR" altLang="en-US" dirty="0"/>
                <a:t>해당 문제 상황의 개선을 꾀하고자 함</a:t>
              </a:r>
              <a:endParaRPr lang="en-US" altLang="ko-KR" dirty="0"/>
            </a:p>
            <a:p>
              <a:pPr algn="ctr"/>
              <a:endParaRPr lang="ko-KR" alt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0A8453A-6B8A-BF05-0A74-2BBA406935C8}"/>
                </a:ext>
              </a:extLst>
            </p:cNvPr>
            <p:cNvSpPr txBox="1"/>
            <p:nvPr/>
          </p:nvSpPr>
          <p:spPr>
            <a:xfrm>
              <a:off x="5410555" y="1115513"/>
              <a:ext cx="1370888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200" dirty="0">
                  <a:solidFill>
                    <a:schemeClr val="bg1">
                      <a:lumMod val="50000"/>
                    </a:schemeClr>
                  </a:solidFill>
                </a:rPr>
                <a:t>문제 상황</a:t>
              </a:r>
              <a:endParaRPr lang="en-US" altLang="ko-KR" sz="22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</a:rPr>
                <a:t>problems</a:t>
              </a:r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28838EE0-9D33-D99C-DF66-3A3A16A97E8D}"/>
              </a:ext>
            </a:extLst>
          </p:cNvPr>
          <p:cNvGrpSpPr/>
          <p:nvPr/>
        </p:nvGrpSpPr>
        <p:grpSpPr>
          <a:xfrm>
            <a:off x="12387258" y="1115513"/>
            <a:ext cx="6056466" cy="4371393"/>
            <a:chOff x="3067767" y="1113032"/>
            <a:chExt cx="6056466" cy="437139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F9C0F63-0FC5-8115-9E22-87693D293DD0}"/>
                </a:ext>
              </a:extLst>
            </p:cNvPr>
            <p:cNvSpPr txBox="1"/>
            <p:nvPr/>
          </p:nvSpPr>
          <p:spPr>
            <a:xfrm>
              <a:off x="5643408" y="1113032"/>
              <a:ext cx="905183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200" dirty="0">
                  <a:solidFill>
                    <a:schemeClr val="bg1">
                      <a:lumMod val="50000"/>
                    </a:schemeClr>
                  </a:solidFill>
                </a:rPr>
                <a:t>이점</a:t>
              </a:r>
              <a:endParaRPr lang="en-US" altLang="ko-KR" sz="22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</a:rPr>
                <a:t>benefits</a:t>
              </a:r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7698F3A-D728-DE54-C6A2-01DD9A1368FE}"/>
                </a:ext>
              </a:extLst>
            </p:cNvPr>
            <p:cNvSpPr txBox="1"/>
            <p:nvPr/>
          </p:nvSpPr>
          <p:spPr>
            <a:xfrm>
              <a:off x="3067767" y="2068105"/>
              <a:ext cx="6056466" cy="3416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- </a:t>
              </a:r>
              <a:r>
                <a:rPr lang="ko-KR" altLang="en-US" dirty="0"/>
                <a:t>수납공간의 절약</a:t>
              </a:r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r>
                <a:rPr lang="en-US" altLang="ko-KR" dirty="0"/>
                <a:t>- </a:t>
              </a:r>
              <a:r>
                <a:rPr lang="ko-KR" altLang="en-US" dirty="0"/>
                <a:t>식재료의 대량 구매로 인한 음식물 낭비 절감</a:t>
              </a:r>
              <a:endParaRPr lang="en-US" altLang="ko-KR" dirty="0"/>
            </a:p>
            <a:p>
              <a:pPr algn="ctr"/>
              <a:endParaRPr lang="en-US" altLang="ko-KR" dirty="0"/>
            </a:p>
            <a:p>
              <a:pPr marL="285750" indent="-285750" algn="ctr">
                <a:buFontTx/>
                <a:buChar char="-"/>
              </a:pPr>
              <a:r>
                <a:rPr lang="ko-KR" altLang="en-US" dirty="0"/>
                <a:t>번들로 대량 판매되는 품목을 부담 없이 구매할 수 있음</a:t>
              </a:r>
              <a:endParaRPr lang="en-US" altLang="ko-KR" dirty="0"/>
            </a:p>
            <a:p>
              <a:pPr algn="ctr"/>
              <a:r>
                <a:rPr lang="en-US" altLang="ko-KR" dirty="0"/>
                <a:t>(e.g., </a:t>
              </a:r>
              <a:r>
                <a:rPr lang="ko-KR" altLang="en-US" dirty="0"/>
                <a:t>닭가슴살</a:t>
              </a:r>
              <a:r>
                <a:rPr lang="en-US" altLang="ko-KR" dirty="0"/>
                <a:t>, </a:t>
              </a:r>
              <a:r>
                <a:rPr lang="ko-KR" altLang="en-US" dirty="0"/>
                <a:t>믹스커피</a:t>
              </a:r>
              <a:r>
                <a:rPr lang="en-US" altLang="ko-KR" dirty="0"/>
                <a:t>, </a:t>
              </a:r>
              <a:r>
                <a:rPr lang="ko-KR" altLang="en-US" dirty="0" err="1"/>
                <a:t>햇반</a:t>
              </a:r>
              <a:r>
                <a:rPr lang="ko-KR" altLang="en-US" dirty="0"/>
                <a:t> 등</a:t>
              </a:r>
              <a:r>
                <a:rPr lang="en-US" altLang="ko-KR" dirty="0"/>
                <a:t>)</a:t>
              </a:r>
            </a:p>
            <a:p>
              <a:pPr algn="ctr"/>
              <a:endParaRPr lang="en-US" altLang="ko-KR" dirty="0"/>
            </a:p>
            <a:p>
              <a:pPr algn="ctr"/>
              <a:r>
                <a:rPr lang="en-US" altLang="ko-KR" dirty="0"/>
                <a:t>- </a:t>
              </a:r>
              <a:r>
                <a:rPr lang="ko-KR" altLang="en-US" dirty="0"/>
                <a:t>도매를 통해 구매 단가를 낮춰</a:t>
              </a:r>
              <a:r>
                <a:rPr lang="en-US" altLang="ko-KR" dirty="0"/>
                <a:t>,</a:t>
              </a:r>
              <a:r>
                <a:rPr lang="ko-KR" altLang="en-US" dirty="0"/>
                <a:t> 대학생의 재정 부담을 완화</a:t>
              </a:r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r>
                <a:rPr lang="en-US" altLang="ko-KR" dirty="0"/>
                <a:t>- </a:t>
              </a:r>
              <a:r>
                <a:rPr lang="ko-KR" altLang="en-US" dirty="0"/>
                <a:t>대학 인증을 통한 거래의 신뢰성 보장</a:t>
              </a:r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r>
                <a:rPr lang="en-US" altLang="ko-KR" dirty="0"/>
                <a:t>- </a:t>
              </a:r>
              <a:r>
                <a:rPr lang="ko-KR" altLang="en-US" dirty="0"/>
                <a:t>대학생들의 유대와</a:t>
              </a:r>
              <a:r>
                <a:rPr lang="en-US" altLang="ko-KR" dirty="0"/>
                <a:t> </a:t>
              </a:r>
              <a:r>
                <a:rPr lang="ko-KR" altLang="en-US" dirty="0"/>
                <a:t>친목을 도모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1928374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2000"/>
            <a:lum/>
          </a:blip>
          <a:srcRect/>
          <a:stretch>
            <a:fillRect t="50000" b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9DE4DB-6EA6-3619-534E-52BE99C7B57D}"/>
              </a:ext>
            </a:extLst>
          </p:cNvPr>
          <p:cNvSpPr txBox="1"/>
          <p:nvPr/>
        </p:nvSpPr>
        <p:spPr>
          <a:xfrm>
            <a:off x="0" y="0"/>
            <a:ext cx="141166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1</a:t>
            </a:r>
            <a:br>
              <a:rPr lang="en-US" dirty="0"/>
            </a:br>
            <a:r>
              <a:rPr lang="ko-KR" altLang="en-US" dirty="0"/>
              <a:t>목적</a:t>
            </a:r>
            <a:br>
              <a:rPr lang="en-US" altLang="ko-KR" dirty="0"/>
            </a:br>
            <a:r>
              <a:rPr lang="en-US" altLang="ko-KR" sz="1200" dirty="0"/>
              <a:t>purpose of service</a:t>
            </a:r>
            <a:endParaRPr lang="en-US" sz="12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7D9865E-D8C9-B41F-12BF-9E05BFF9F36A}"/>
              </a:ext>
            </a:extLst>
          </p:cNvPr>
          <p:cNvGrpSpPr/>
          <p:nvPr/>
        </p:nvGrpSpPr>
        <p:grpSpPr>
          <a:xfrm>
            <a:off x="3067767" y="1113032"/>
            <a:ext cx="6056466" cy="4371393"/>
            <a:chOff x="3067767" y="1113032"/>
            <a:chExt cx="6056466" cy="437139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0A8453A-6B8A-BF05-0A74-2BBA406935C8}"/>
                </a:ext>
              </a:extLst>
            </p:cNvPr>
            <p:cNvSpPr txBox="1"/>
            <p:nvPr/>
          </p:nvSpPr>
          <p:spPr>
            <a:xfrm>
              <a:off x="5643408" y="1113032"/>
              <a:ext cx="905183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200" dirty="0">
                  <a:solidFill>
                    <a:schemeClr val="bg1">
                      <a:lumMod val="50000"/>
                    </a:schemeClr>
                  </a:solidFill>
                </a:rPr>
                <a:t>이점</a:t>
              </a:r>
              <a:endParaRPr lang="en-US" altLang="ko-KR" sz="22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</a:rPr>
                <a:t>benefits</a:t>
              </a:r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74BB45D-B9CB-6112-946C-A1B64813F987}"/>
                </a:ext>
              </a:extLst>
            </p:cNvPr>
            <p:cNvSpPr txBox="1"/>
            <p:nvPr/>
          </p:nvSpPr>
          <p:spPr>
            <a:xfrm>
              <a:off x="3067767" y="2068105"/>
              <a:ext cx="6056466" cy="3416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- </a:t>
              </a:r>
              <a:r>
                <a:rPr lang="ko-KR" altLang="en-US" dirty="0"/>
                <a:t>수납공간의 절약</a:t>
              </a:r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r>
                <a:rPr lang="en-US" altLang="ko-KR" dirty="0"/>
                <a:t>- </a:t>
              </a:r>
              <a:r>
                <a:rPr lang="ko-KR" altLang="en-US" dirty="0"/>
                <a:t>식재료의 대량 구매로 인한 음식물 낭비 절감</a:t>
              </a:r>
              <a:endParaRPr lang="en-US" altLang="ko-KR" dirty="0"/>
            </a:p>
            <a:p>
              <a:pPr algn="ctr"/>
              <a:endParaRPr lang="en-US" altLang="ko-KR" dirty="0"/>
            </a:p>
            <a:p>
              <a:pPr marL="285750" indent="-285750" algn="ctr">
                <a:buFontTx/>
                <a:buChar char="-"/>
              </a:pPr>
              <a:r>
                <a:rPr lang="ko-KR" altLang="en-US" dirty="0"/>
                <a:t>번들로 대량 판매되는 품목을 부담 없이 구매할 수 있음</a:t>
              </a:r>
              <a:endParaRPr lang="en-US" altLang="ko-KR" dirty="0"/>
            </a:p>
            <a:p>
              <a:pPr algn="ctr"/>
              <a:r>
                <a:rPr lang="en-US" altLang="ko-KR" dirty="0"/>
                <a:t>(e.g., </a:t>
              </a:r>
              <a:r>
                <a:rPr lang="ko-KR" altLang="en-US" dirty="0"/>
                <a:t>닭가슴살</a:t>
              </a:r>
              <a:r>
                <a:rPr lang="en-US" altLang="ko-KR" dirty="0"/>
                <a:t>, </a:t>
              </a:r>
              <a:r>
                <a:rPr lang="ko-KR" altLang="en-US" dirty="0"/>
                <a:t>믹스커피</a:t>
              </a:r>
              <a:r>
                <a:rPr lang="en-US" altLang="ko-KR" dirty="0"/>
                <a:t>, </a:t>
              </a:r>
              <a:r>
                <a:rPr lang="ko-KR" altLang="en-US" dirty="0" err="1"/>
                <a:t>햇반</a:t>
              </a:r>
              <a:r>
                <a:rPr lang="ko-KR" altLang="en-US" dirty="0"/>
                <a:t> 등</a:t>
              </a:r>
              <a:r>
                <a:rPr lang="en-US" altLang="ko-KR" dirty="0"/>
                <a:t>)</a:t>
              </a:r>
            </a:p>
            <a:p>
              <a:pPr algn="ctr"/>
              <a:endParaRPr lang="en-US" altLang="ko-KR" dirty="0"/>
            </a:p>
            <a:p>
              <a:pPr algn="ctr"/>
              <a:r>
                <a:rPr lang="en-US" altLang="ko-KR" dirty="0"/>
                <a:t>- </a:t>
              </a:r>
              <a:r>
                <a:rPr lang="ko-KR" altLang="en-US" dirty="0"/>
                <a:t>도매를 통해 구매 단가를 낮춰</a:t>
              </a:r>
              <a:r>
                <a:rPr lang="en-US" altLang="ko-KR" dirty="0"/>
                <a:t>,</a:t>
              </a:r>
              <a:r>
                <a:rPr lang="ko-KR" altLang="en-US" dirty="0"/>
                <a:t> 대학생의 재정 부담을 완화</a:t>
              </a:r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r>
                <a:rPr lang="en-US" altLang="ko-KR" dirty="0"/>
                <a:t>- </a:t>
              </a:r>
              <a:r>
                <a:rPr lang="ko-KR" altLang="en-US" dirty="0"/>
                <a:t>대학 인증을 통한 거래의 신뢰성 보장</a:t>
              </a:r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r>
                <a:rPr lang="en-US" altLang="ko-KR" dirty="0"/>
                <a:t>- </a:t>
              </a:r>
              <a:r>
                <a:rPr lang="ko-KR" altLang="en-US" dirty="0"/>
                <a:t>대학생들의 유대와</a:t>
              </a:r>
              <a:r>
                <a:rPr lang="en-US" altLang="ko-KR" dirty="0"/>
                <a:t> </a:t>
              </a:r>
              <a:r>
                <a:rPr lang="ko-KR" altLang="en-US" dirty="0"/>
                <a:t>친목을 도모</a:t>
              </a:r>
              <a:endParaRPr lang="en-US" altLang="ko-KR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D8F0E53D-47A2-1CA8-4C56-18DA86BE7EF4}"/>
              </a:ext>
            </a:extLst>
          </p:cNvPr>
          <p:cNvGrpSpPr/>
          <p:nvPr/>
        </p:nvGrpSpPr>
        <p:grpSpPr>
          <a:xfrm>
            <a:off x="-8059686" y="1113032"/>
            <a:ext cx="7893508" cy="4503865"/>
            <a:chOff x="2149253" y="1115513"/>
            <a:chExt cx="7893508" cy="450386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DF5BB2-6A27-7271-D11F-058B33F14315}"/>
                </a:ext>
              </a:extLst>
            </p:cNvPr>
            <p:cNvSpPr txBox="1"/>
            <p:nvPr/>
          </p:nvSpPr>
          <p:spPr>
            <a:xfrm>
              <a:off x="2149253" y="2203058"/>
              <a:ext cx="7893508" cy="3416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생필품들은 대개 번들 형태로 대량 판매됨</a:t>
              </a:r>
              <a:endParaRPr lang="en-US" altLang="ko-KR" dirty="0"/>
            </a:p>
            <a:p>
              <a:pPr algn="ctr"/>
              <a:r>
                <a:rPr lang="en-US" altLang="ko-KR" dirty="0"/>
                <a:t>(e.g., </a:t>
              </a:r>
              <a:r>
                <a:rPr lang="ko-KR" altLang="en-US" dirty="0"/>
                <a:t>물</a:t>
              </a:r>
              <a:r>
                <a:rPr lang="en-US" altLang="ko-KR" dirty="0"/>
                <a:t>, </a:t>
              </a:r>
              <a:r>
                <a:rPr lang="ko-KR" altLang="en-US" dirty="0"/>
                <a:t>화장지</a:t>
              </a:r>
              <a:r>
                <a:rPr lang="en-US" altLang="ko-KR" dirty="0"/>
                <a:t>, </a:t>
              </a:r>
              <a:r>
                <a:rPr lang="ko-KR" altLang="en-US" dirty="0"/>
                <a:t>계란 등</a:t>
              </a:r>
              <a:r>
                <a:rPr lang="en-US" altLang="ko-KR" dirty="0"/>
                <a:t>)</a:t>
              </a:r>
            </a:p>
            <a:p>
              <a:pPr algn="ctr"/>
              <a:endParaRPr lang="en-US" altLang="ko-KR" dirty="0"/>
            </a:p>
            <a:p>
              <a:pPr algn="ctr"/>
              <a:r>
                <a:rPr lang="ko-KR" altLang="en-US" dirty="0"/>
                <a:t>이에 비해 대학생의 주거지인 기숙사실 및 자취방</a:t>
              </a:r>
              <a:r>
                <a:rPr lang="en-US" altLang="ko-KR" dirty="0"/>
                <a:t>(</a:t>
              </a:r>
              <a:r>
                <a:rPr lang="ko-KR" altLang="en-US" dirty="0"/>
                <a:t>원룸</a:t>
              </a:r>
              <a:r>
                <a:rPr lang="en-US" altLang="ko-KR" dirty="0"/>
                <a:t>)</a:t>
              </a:r>
              <a:r>
                <a:rPr lang="ko-KR" altLang="en-US" dirty="0"/>
                <a:t>의 수납공간은 협소함 </a:t>
              </a:r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r>
                <a:rPr lang="ko-KR" altLang="en-US" dirty="0"/>
                <a:t>또한 이와 같이 번들 형태로 구매한 생필품들은</a:t>
              </a:r>
              <a:r>
                <a:rPr lang="en-US" altLang="ko-KR" dirty="0"/>
                <a:t>,</a:t>
              </a:r>
            </a:p>
            <a:p>
              <a:pPr algn="ctr"/>
              <a:r>
                <a:rPr lang="ko-KR" altLang="en-US" dirty="0"/>
                <a:t>특히 유통기한이 있는 식재료는</a:t>
              </a:r>
              <a:endParaRPr lang="en-US" altLang="ko-KR" dirty="0"/>
            </a:p>
            <a:p>
              <a:pPr algn="ctr"/>
              <a:r>
                <a:rPr lang="en-US" altLang="ko-KR" dirty="0"/>
                <a:t>1</a:t>
              </a:r>
              <a:r>
                <a:rPr lang="ko-KR" altLang="en-US" dirty="0"/>
                <a:t>인 가구가 소비하기에 다소 부담스러울 수 있음</a:t>
              </a:r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r>
                <a:rPr lang="ko-KR" altLang="en-US" dirty="0"/>
                <a:t>때문에 대학생 간에 공동구매를 매칭해 주는 플랫폼을 제작해</a:t>
              </a:r>
              <a:r>
                <a:rPr lang="en-US" altLang="ko-KR" dirty="0"/>
                <a:t>,</a:t>
              </a:r>
            </a:p>
            <a:p>
              <a:pPr algn="ctr"/>
              <a:r>
                <a:rPr lang="ko-KR" altLang="en-US" dirty="0"/>
                <a:t>해당 문제 상황의 개선을 꾀하고자 함</a:t>
              </a:r>
              <a:endParaRPr lang="en-US" altLang="ko-KR" dirty="0"/>
            </a:p>
            <a:p>
              <a:pPr algn="ctr"/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D3EAC81-5103-93ED-7464-F635839040F2}"/>
                </a:ext>
              </a:extLst>
            </p:cNvPr>
            <p:cNvSpPr txBox="1"/>
            <p:nvPr/>
          </p:nvSpPr>
          <p:spPr>
            <a:xfrm>
              <a:off x="5410555" y="1115513"/>
              <a:ext cx="1370888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200" dirty="0">
                  <a:solidFill>
                    <a:schemeClr val="bg1">
                      <a:lumMod val="50000"/>
                    </a:schemeClr>
                  </a:solidFill>
                </a:rPr>
                <a:t>문제 상황</a:t>
              </a:r>
              <a:endParaRPr lang="en-US" altLang="ko-KR" sz="22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</a:rPr>
                <a:t>problems</a:t>
              </a:r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7FFA1894-4A84-FAD6-42A2-2DF0DBC4EA93}"/>
              </a:ext>
            </a:extLst>
          </p:cNvPr>
          <p:cNvGrpSpPr/>
          <p:nvPr/>
        </p:nvGrpSpPr>
        <p:grpSpPr>
          <a:xfrm>
            <a:off x="12453391" y="1117603"/>
            <a:ext cx="5931432" cy="3680355"/>
            <a:chOff x="3130283" y="1113032"/>
            <a:chExt cx="5931432" cy="368035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6133FFB-28B7-58D3-A956-7F06E1366B7B}"/>
                </a:ext>
              </a:extLst>
            </p:cNvPr>
            <p:cNvSpPr txBox="1"/>
            <p:nvPr/>
          </p:nvSpPr>
          <p:spPr>
            <a:xfrm>
              <a:off x="3130283" y="2208064"/>
              <a:ext cx="5931432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수납공간의 절약</a:t>
              </a:r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r>
                <a:rPr lang="ko-KR" altLang="en-US" dirty="0"/>
                <a:t>식재료의 대량 구매로 인한 음식물 낭비 절감</a:t>
              </a:r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r>
                <a:rPr lang="ko-KR" altLang="en-US" dirty="0"/>
                <a:t>도매를 통해 구매 단가를 낮춰</a:t>
              </a:r>
              <a:r>
                <a:rPr lang="en-US" altLang="ko-KR" dirty="0"/>
                <a:t>,</a:t>
              </a:r>
              <a:r>
                <a:rPr lang="ko-KR" altLang="en-US" dirty="0"/>
                <a:t> 대학생의 재정 부담을 완화</a:t>
              </a:r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r>
                <a:rPr lang="ko-KR" altLang="en-US" dirty="0"/>
                <a:t>대학 인증을 통한 거래의 신뢰성 보장</a:t>
              </a:r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r>
                <a:rPr lang="ko-KR" altLang="en-US" dirty="0"/>
                <a:t>동일 대학 학생들의 유대와</a:t>
              </a:r>
              <a:r>
                <a:rPr lang="en-US" altLang="ko-KR" dirty="0"/>
                <a:t> </a:t>
              </a:r>
              <a:r>
                <a:rPr lang="ko-KR" altLang="en-US" dirty="0"/>
                <a:t>친목을 도모</a:t>
              </a:r>
              <a:endParaRPr lang="en-US" altLang="ko-KR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F244A63-BDD2-5A69-8D6F-F83AAA5F6F66}"/>
                </a:ext>
              </a:extLst>
            </p:cNvPr>
            <p:cNvSpPr txBox="1"/>
            <p:nvPr/>
          </p:nvSpPr>
          <p:spPr>
            <a:xfrm>
              <a:off x="5346532" y="1113032"/>
              <a:ext cx="1498936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200" dirty="0">
                  <a:solidFill>
                    <a:schemeClr val="bg1">
                      <a:lumMod val="50000"/>
                    </a:schemeClr>
                  </a:solidFill>
                </a:rPr>
                <a:t>수익 모델</a:t>
              </a:r>
              <a:endParaRPr lang="en-US" altLang="ko-KR" sz="22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</a:rPr>
                <a:t>revenue model</a:t>
              </a:r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8353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2000"/>
            <a:lum/>
          </a:blip>
          <a:srcRect/>
          <a:stretch>
            <a:fillRect t="50000" b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9DE4DB-6EA6-3619-534E-52BE99C7B57D}"/>
              </a:ext>
            </a:extLst>
          </p:cNvPr>
          <p:cNvSpPr txBox="1"/>
          <p:nvPr/>
        </p:nvSpPr>
        <p:spPr>
          <a:xfrm>
            <a:off x="0" y="0"/>
            <a:ext cx="141166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1</a:t>
            </a:r>
            <a:br>
              <a:rPr lang="en-US" dirty="0"/>
            </a:br>
            <a:r>
              <a:rPr lang="ko-KR" altLang="en-US" dirty="0"/>
              <a:t>목적</a:t>
            </a:r>
            <a:br>
              <a:rPr lang="en-US" altLang="ko-KR" dirty="0"/>
            </a:br>
            <a:r>
              <a:rPr lang="en-US" altLang="ko-KR" sz="1200" dirty="0"/>
              <a:t>purpose of service</a:t>
            </a:r>
            <a:endParaRPr lang="en-US" sz="12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5871E60-9AAD-D8E2-2722-9339AAD5C0F4}"/>
              </a:ext>
            </a:extLst>
          </p:cNvPr>
          <p:cNvGrpSpPr/>
          <p:nvPr/>
        </p:nvGrpSpPr>
        <p:grpSpPr>
          <a:xfrm>
            <a:off x="5033852" y="1113032"/>
            <a:ext cx="2124299" cy="2018362"/>
            <a:chOff x="5033852" y="1113032"/>
            <a:chExt cx="2124299" cy="201836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B3E96DB-3342-3CE5-2A0A-EA57C90CA887}"/>
                </a:ext>
              </a:extLst>
            </p:cNvPr>
            <p:cNvSpPr txBox="1"/>
            <p:nvPr/>
          </p:nvSpPr>
          <p:spPr>
            <a:xfrm>
              <a:off x="5033852" y="2208064"/>
              <a:ext cx="212429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도매 상점과의 계약</a:t>
              </a:r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r>
                <a:rPr lang="ko-KR" altLang="en-US" dirty="0"/>
                <a:t>공동구매 </a:t>
              </a:r>
              <a:endParaRPr lang="en-US" altLang="ko-KR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0A8453A-6B8A-BF05-0A74-2BBA406935C8}"/>
                </a:ext>
              </a:extLst>
            </p:cNvPr>
            <p:cNvSpPr txBox="1"/>
            <p:nvPr/>
          </p:nvSpPr>
          <p:spPr>
            <a:xfrm>
              <a:off x="5346532" y="1113032"/>
              <a:ext cx="1498936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200" dirty="0">
                  <a:solidFill>
                    <a:schemeClr val="bg1">
                      <a:lumMod val="50000"/>
                    </a:schemeClr>
                  </a:solidFill>
                </a:rPr>
                <a:t>수익 모델</a:t>
              </a:r>
              <a:endParaRPr lang="en-US" altLang="ko-KR" sz="22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</a:rPr>
                <a:t>revenue model</a:t>
              </a:r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EB1834A6-70DC-91E0-51A9-5C13B2BED76C}"/>
              </a:ext>
            </a:extLst>
          </p:cNvPr>
          <p:cNvGrpSpPr/>
          <p:nvPr/>
        </p:nvGrpSpPr>
        <p:grpSpPr>
          <a:xfrm>
            <a:off x="-6222686" y="1113032"/>
            <a:ext cx="6056466" cy="4371393"/>
            <a:chOff x="3067767" y="1113032"/>
            <a:chExt cx="6056466" cy="437139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C0CDDA3-363F-2531-AB21-CE29BA48BB74}"/>
                </a:ext>
              </a:extLst>
            </p:cNvPr>
            <p:cNvSpPr txBox="1"/>
            <p:nvPr/>
          </p:nvSpPr>
          <p:spPr>
            <a:xfrm>
              <a:off x="5643408" y="1113032"/>
              <a:ext cx="905183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200" dirty="0">
                  <a:solidFill>
                    <a:schemeClr val="bg1">
                      <a:lumMod val="50000"/>
                    </a:schemeClr>
                  </a:solidFill>
                </a:rPr>
                <a:t>이점</a:t>
              </a:r>
              <a:endParaRPr lang="en-US" altLang="ko-KR" sz="22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</a:rPr>
                <a:t>benefits</a:t>
              </a:r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DA30CA3-541E-F6E8-AA78-5D24C7289FBC}"/>
                </a:ext>
              </a:extLst>
            </p:cNvPr>
            <p:cNvSpPr txBox="1"/>
            <p:nvPr/>
          </p:nvSpPr>
          <p:spPr>
            <a:xfrm>
              <a:off x="3067767" y="2068105"/>
              <a:ext cx="6056466" cy="3416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- </a:t>
              </a:r>
              <a:r>
                <a:rPr lang="ko-KR" altLang="en-US" dirty="0"/>
                <a:t>수납공간의 절약</a:t>
              </a:r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r>
                <a:rPr lang="en-US" altLang="ko-KR" dirty="0"/>
                <a:t>- </a:t>
              </a:r>
              <a:r>
                <a:rPr lang="ko-KR" altLang="en-US" dirty="0"/>
                <a:t>식재료의 대량 구매로 인한 음식물 낭비 절감</a:t>
              </a:r>
              <a:endParaRPr lang="en-US" altLang="ko-KR" dirty="0"/>
            </a:p>
            <a:p>
              <a:pPr algn="ctr"/>
              <a:endParaRPr lang="en-US" altLang="ko-KR" dirty="0"/>
            </a:p>
            <a:p>
              <a:pPr marL="285750" indent="-285750" algn="ctr">
                <a:buFontTx/>
                <a:buChar char="-"/>
              </a:pPr>
              <a:r>
                <a:rPr lang="ko-KR" altLang="en-US" dirty="0"/>
                <a:t>번들로 대량 판매되는 품목을 부담 없이 구매할 수 있음</a:t>
              </a:r>
              <a:endParaRPr lang="en-US" altLang="ko-KR" dirty="0"/>
            </a:p>
            <a:p>
              <a:pPr algn="ctr"/>
              <a:r>
                <a:rPr lang="en-US" altLang="ko-KR" dirty="0"/>
                <a:t>(e.g., </a:t>
              </a:r>
              <a:r>
                <a:rPr lang="ko-KR" altLang="en-US" dirty="0"/>
                <a:t>닭가슴살</a:t>
              </a:r>
              <a:r>
                <a:rPr lang="en-US" altLang="ko-KR" dirty="0"/>
                <a:t>, </a:t>
              </a:r>
              <a:r>
                <a:rPr lang="ko-KR" altLang="en-US" dirty="0"/>
                <a:t>믹스커피</a:t>
              </a:r>
              <a:r>
                <a:rPr lang="en-US" altLang="ko-KR" dirty="0"/>
                <a:t>, </a:t>
              </a:r>
              <a:r>
                <a:rPr lang="ko-KR" altLang="en-US" dirty="0" err="1"/>
                <a:t>햇반</a:t>
              </a:r>
              <a:r>
                <a:rPr lang="ko-KR" altLang="en-US" dirty="0"/>
                <a:t> 등</a:t>
              </a:r>
              <a:r>
                <a:rPr lang="en-US" altLang="ko-KR" dirty="0"/>
                <a:t>)</a:t>
              </a:r>
            </a:p>
            <a:p>
              <a:pPr algn="ctr"/>
              <a:endParaRPr lang="en-US" altLang="ko-KR" dirty="0"/>
            </a:p>
            <a:p>
              <a:pPr algn="ctr"/>
              <a:r>
                <a:rPr lang="en-US" altLang="ko-KR" dirty="0"/>
                <a:t>- </a:t>
              </a:r>
              <a:r>
                <a:rPr lang="ko-KR" altLang="en-US" dirty="0"/>
                <a:t>도매를 통해 구매 단가를 낮춰</a:t>
              </a:r>
              <a:r>
                <a:rPr lang="en-US" altLang="ko-KR" dirty="0"/>
                <a:t>,</a:t>
              </a:r>
              <a:r>
                <a:rPr lang="ko-KR" altLang="en-US" dirty="0"/>
                <a:t> 대학생의 재정 부담을 완화</a:t>
              </a:r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r>
                <a:rPr lang="en-US" altLang="ko-KR" dirty="0"/>
                <a:t>- </a:t>
              </a:r>
              <a:r>
                <a:rPr lang="ko-KR" altLang="en-US" dirty="0"/>
                <a:t>대학 인증을 통한 거래의 신뢰성 보장</a:t>
              </a:r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r>
                <a:rPr lang="en-US" altLang="ko-KR" dirty="0"/>
                <a:t>- </a:t>
              </a:r>
              <a:r>
                <a:rPr lang="ko-KR" altLang="en-US" dirty="0"/>
                <a:t>대학생들의 유대와</a:t>
              </a:r>
              <a:r>
                <a:rPr lang="en-US" altLang="ko-KR" dirty="0"/>
                <a:t> </a:t>
              </a:r>
              <a:r>
                <a:rPr lang="ko-KR" altLang="en-US" dirty="0"/>
                <a:t>친목을 도모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3699573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2000"/>
            <a:lum/>
          </a:blip>
          <a:srcRect/>
          <a:stretch>
            <a:fillRect t="50000" b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9DE4DB-6EA6-3619-534E-52BE99C7B57D}"/>
              </a:ext>
            </a:extLst>
          </p:cNvPr>
          <p:cNvSpPr txBox="1"/>
          <p:nvPr/>
        </p:nvSpPr>
        <p:spPr>
          <a:xfrm>
            <a:off x="5390166" y="2936557"/>
            <a:ext cx="141166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1</a:t>
            </a:r>
            <a:br>
              <a:rPr lang="en-US" dirty="0"/>
            </a:br>
            <a:r>
              <a:rPr lang="ko-KR" altLang="en-US" dirty="0"/>
              <a:t>목적</a:t>
            </a:r>
            <a:br>
              <a:rPr lang="en-US" altLang="ko-KR" dirty="0"/>
            </a:br>
            <a:r>
              <a:rPr lang="en-US" altLang="ko-KR" sz="1200" dirty="0"/>
              <a:t>purpose of service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32749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2000"/>
            <a:lum/>
          </a:blip>
          <a:srcRect/>
          <a:stretch>
            <a:fillRect t="50000" b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9DE4DB-6EA6-3619-534E-52BE99C7B57D}"/>
              </a:ext>
            </a:extLst>
          </p:cNvPr>
          <p:cNvSpPr txBox="1"/>
          <p:nvPr/>
        </p:nvSpPr>
        <p:spPr>
          <a:xfrm>
            <a:off x="5459896" y="2936557"/>
            <a:ext cx="1272208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2</a:t>
            </a:r>
            <a:br>
              <a:rPr lang="en-US" dirty="0"/>
            </a:br>
            <a:r>
              <a:rPr lang="ko-KR" altLang="en-US" dirty="0"/>
              <a:t>서비스</a:t>
            </a:r>
            <a:br>
              <a:rPr lang="en-US" altLang="ko-KR" dirty="0"/>
            </a:br>
            <a:r>
              <a:rPr lang="en-US" altLang="ko-KR" sz="1200" dirty="0"/>
              <a:t>service scenario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40287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2000"/>
            <a:lum/>
          </a:blip>
          <a:srcRect/>
          <a:stretch>
            <a:fillRect t="50000" b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9DE4DB-6EA6-3619-534E-52BE99C7B57D}"/>
              </a:ext>
            </a:extLst>
          </p:cNvPr>
          <p:cNvSpPr txBox="1"/>
          <p:nvPr/>
        </p:nvSpPr>
        <p:spPr>
          <a:xfrm>
            <a:off x="0" y="0"/>
            <a:ext cx="1272208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2</a:t>
            </a:r>
            <a:br>
              <a:rPr lang="en-US" dirty="0"/>
            </a:br>
            <a:r>
              <a:rPr lang="ko-KR" altLang="en-US" dirty="0"/>
              <a:t>서비스</a:t>
            </a:r>
            <a:br>
              <a:rPr lang="en-US" altLang="ko-KR" dirty="0"/>
            </a:br>
            <a:r>
              <a:rPr lang="en-US" altLang="ko-KR" sz="1200" dirty="0"/>
              <a:t>service scenario</a:t>
            </a:r>
            <a:endParaRPr lang="en-US" sz="12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058CEC9-C5F0-81B2-EEE2-4C16C0FC7278}"/>
              </a:ext>
            </a:extLst>
          </p:cNvPr>
          <p:cNvGrpSpPr/>
          <p:nvPr/>
        </p:nvGrpSpPr>
        <p:grpSpPr>
          <a:xfrm>
            <a:off x="2537256" y="497542"/>
            <a:ext cx="1378903" cy="679076"/>
            <a:chOff x="3843225" y="2057400"/>
            <a:chExt cx="1378903" cy="679076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48345305-24C3-7166-C496-A98568F2C27B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BC3CC77-DFFC-5634-ABDE-675AAE380CE7}"/>
                </a:ext>
              </a:extLst>
            </p:cNvPr>
            <p:cNvSpPr txBox="1"/>
            <p:nvPr/>
          </p:nvSpPr>
          <p:spPr>
            <a:xfrm>
              <a:off x="3918566" y="2189189"/>
              <a:ext cx="1228220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회원가입 </a:t>
              </a:r>
              <a:r>
                <a:rPr lang="en-US" altLang="ko-KR" sz="1050" b="1" dirty="0"/>
                <a:t>- </a:t>
              </a:r>
              <a:r>
                <a:rPr lang="ko-KR" altLang="en-US" sz="1050" b="1" dirty="0"/>
                <a:t>로그인</a:t>
              </a:r>
              <a:br>
                <a:rPr lang="en-US" sz="1050" b="1" dirty="0"/>
              </a:br>
              <a:r>
                <a:rPr lang="en-US" sz="1050" b="1" dirty="0"/>
                <a:t>JWT</a:t>
              </a:r>
              <a:r>
                <a:rPr lang="ko-KR" altLang="en-US" sz="1050" b="1" dirty="0"/>
                <a:t> </a:t>
              </a:r>
              <a:r>
                <a:rPr lang="en-US" altLang="ko-KR" sz="1050" b="1" dirty="0"/>
                <a:t>-</a:t>
              </a:r>
              <a:r>
                <a:rPr lang="ko-KR" altLang="en-US" sz="1050" b="1" dirty="0"/>
                <a:t> 보안</a:t>
              </a:r>
              <a:endParaRPr lang="en-US" sz="1050" b="1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11236685-62A2-5900-83D3-93C4A0630D4A}"/>
              </a:ext>
            </a:extLst>
          </p:cNvPr>
          <p:cNvGrpSpPr/>
          <p:nvPr/>
        </p:nvGrpSpPr>
        <p:grpSpPr>
          <a:xfrm>
            <a:off x="4430352" y="497542"/>
            <a:ext cx="1423788" cy="2234894"/>
            <a:chOff x="3798340" y="2057400"/>
            <a:chExt cx="1423788" cy="679076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5208F055-45F3-C807-4DEF-824B287AC4C5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57654B3-FF8A-AAB4-AC24-EB1D77707FC7}"/>
                </a:ext>
              </a:extLst>
            </p:cNvPr>
            <p:cNvSpPr txBox="1"/>
            <p:nvPr/>
          </p:nvSpPr>
          <p:spPr>
            <a:xfrm>
              <a:off x="3798340" y="2105428"/>
              <a:ext cx="1423788" cy="420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공동구매 게시판</a:t>
              </a:r>
              <a:endParaRPr lang="en-US" altLang="ko-KR" sz="1050" b="1" dirty="0"/>
            </a:p>
            <a:p>
              <a:pPr algn="ctr"/>
              <a:br>
                <a:rPr lang="en-US" altLang="ko-KR" sz="1050" b="1" dirty="0"/>
              </a:br>
              <a:r>
                <a:rPr lang="en-US" altLang="ko-KR" sz="1050" b="1" dirty="0"/>
                <a:t>“ </a:t>
              </a:r>
            </a:p>
            <a:p>
              <a:pPr algn="ctr"/>
              <a:r>
                <a:rPr lang="ko-KR" altLang="en-US" sz="1050" b="1" dirty="0"/>
                <a:t>일반적인 게시판</a:t>
              </a:r>
              <a:br>
                <a:rPr lang="en-US" altLang="ko-KR" sz="1050" b="1" dirty="0"/>
              </a:br>
              <a:r>
                <a:rPr lang="ko-KR" altLang="en-US" sz="1050" b="1" dirty="0"/>
                <a:t>형태에 공동구매라는</a:t>
              </a:r>
              <a:br>
                <a:rPr lang="en-US" altLang="ko-KR" sz="1050" b="1" dirty="0"/>
              </a:br>
              <a:r>
                <a:rPr lang="ko-KR" altLang="en-US" sz="1050" b="1" dirty="0"/>
                <a:t>키워드에 알맞은</a:t>
              </a:r>
              <a:br>
                <a:rPr lang="en-US" altLang="ko-KR" sz="1050" b="1" dirty="0"/>
              </a:br>
              <a:r>
                <a:rPr lang="en-US" altLang="ko-KR" sz="1050" b="1" dirty="0"/>
                <a:t>UI</a:t>
              </a:r>
              <a:r>
                <a:rPr lang="ko-KR" altLang="en-US" sz="1050" b="1" dirty="0"/>
                <a:t>와 기능 추가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endParaRPr lang="en-US" sz="1050" b="1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C24251F-C3D0-F8AD-CCFD-8A3F323E9879}"/>
              </a:ext>
            </a:extLst>
          </p:cNvPr>
          <p:cNvSpPr txBox="1"/>
          <p:nvPr/>
        </p:nvSpPr>
        <p:spPr>
          <a:xfrm>
            <a:off x="4520120" y="2198665"/>
            <a:ext cx="133402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solidFill>
                  <a:srgbClr val="484848"/>
                </a:solidFill>
              </a:rPr>
              <a:t>- </a:t>
            </a:r>
            <a:r>
              <a:rPr lang="ko-KR" altLang="en-US" sz="1050" b="1" dirty="0">
                <a:solidFill>
                  <a:srgbClr val="484848"/>
                </a:solidFill>
              </a:rPr>
              <a:t>학교 별 구분</a:t>
            </a:r>
            <a:br>
              <a:rPr lang="en-US" altLang="ko-KR" sz="1050" b="1" dirty="0">
                <a:solidFill>
                  <a:srgbClr val="484848"/>
                </a:solidFill>
              </a:rPr>
            </a:br>
            <a:r>
              <a:rPr lang="en-US" altLang="ko-KR" sz="1050" b="1" dirty="0">
                <a:solidFill>
                  <a:srgbClr val="484848"/>
                </a:solidFill>
              </a:rPr>
              <a:t>- </a:t>
            </a:r>
            <a:r>
              <a:rPr lang="ko-KR" altLang="en-US" sz="1050" b="1" dirty="0">
                <a:solidFill>
                  <a:srgbClr val="484848"/>
                </a:solidFill>
              </a:rPr>
              <a:t>기숙사 </a:t>
            </a:r>
            <a:r>
              <a:rPr lang="en-US" altLang="ko-KR" sz="1050" b="1" dirty="0">
                <a:solidFill>
                  <a:srgbClr val="484848"/>
                </a:solidFill>
              </a:rPr>
              <a:t>/ </a:t>
            </a:r>
            <a:r>
              <a:rPr lang="ko-KR" altLang="en-US" sz="1050" b="1" dirty="0">
                <a:solidFill>
                  <a:srgbClr val="484848"/>
                </a:solidFill>
              </a:rPr>
              <a:t>자취 구분</a:t>
            </a:r>
            <a:endParaRPr lang="en-US" sz="1050" dirty="0">
              <a:solidFill>
                <a:srgbClr val="484848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7832DBB-0AD6-4D0D-53FA-0E05E485A78B}"/>
              </a:ext>
            </a:extLst>
          </p:cNvPr>
          <p:cNvGrpSpPr/>
          <p:nvPr/>
        </p:nvGrpSpPr>
        <p:grpSpPr>
          <a:xfrm>
            <a:off x="4478393" y="2963742"/>
            <a:ext cx="1378903" cy="1384994"/>
            <a:chOff x="3843225" y="2057400"/>
            <a:chExt cx="1378903" cy="679076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9B32964D-35C5-C24F-E3E0-764763AC8816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3B75506-B2FD-1789-D96F-C4F4507BFB94}"/>
                </a:ext>
              </a:extLst>
            </p:cNvPr>
            <p:cNvSpPr txBox="1"/>
            <p:nvPr/>
          </p:nvSpPr>
          <p:spPr>
            <a:xfrm>
              <a:off x="3868431" y="2134900"/>
              <a:ext cx="1316386" cy="5998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실시간 채팅</a:t>
              </a:r>
              <a:br>
                <a:rPr lang="en-US" altLang="ko-KR" sz="1050" b="1" dirty="0"/>
              </a:b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r>
                <a:rPr lang="en-US" altLang="ko-KR" sz="1050" b="1" dirty="0" err="1"/>
                <a:t>websocket</a:t>
              </a:r>
              <a:r>
                <a:rPr lang="ko-KR" altLang="en-US" sz="1050" b="1" dirty="0"/>
                <a:t>을</a:t>
              </a:r>
              <a:br>
                <a:rPr lang="en-US" altLang="ko-KR" sz="1050" b="1" dirty="0"/>
              </a:br>
              <a:r>
                <a:rPr lang="ko-KR" altLang="en-US" sz="1050" b="1" dirty="0"/>
                <a:t>활용한 실시간 채팅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endParaRPr lang="en-US" sz="1050" b="1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EF00118-1257-B50F-211B-A7330E4B2619}"/>
              </a:ext>
            </a:extLst>
          </p:cNvPr>
          <p:cNvGrpSpPr/>
          <p:nvPr/>
        </p:nvGrpSpPr>
        <p:grpSpPr>
          <a:xfrm>
            <a:off x="2537255" y="1361525"/>
            <a:ext cx="1378903" cy="679076"/>
            <a:chOff x="3843225" y="2057400"/>
            <a:chExt cx="1378903" cy="679076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435618C-4162-5C9D-3C6A-5E4F3EC0CECE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7AD71D4-033D-FCE7-2A37-7FF166DE9A5A}"/>
                </a:ext>
              </a:extLst>
            </p:cNvPr>
            <p:cNvSpPr txBox="1"/>
            <p:nvPr/>
          </p:nvSpPr>
          <p:spPr>
            <a:xfrm>
              <a:off x="3874486" y="2189189"/>
              <a:ext cx="131638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추천 시스템을 위한</a:t>
              </a:r>
              <a:br>
                <a:rPr lang="en-US" altLang="ko-KR" sz="1050" b="1" dirty="0"/>
              </a:br>
              <a:r>
                <a:rPr lang="ko-KR" altLang="en-US" sz="1050" b="1" dirty="0"/>
                <a:t>프로필 수집</a:t>
              </a:r>
              <a:endParaRPr lang="en-US" sz="1050" b="1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F98A3C3-4420-6E92-540F-0C98420673FB}"/>
              </a:ext>
            </a:extLst>
          </p:cNvPr>
          <p:cNvGrpSpPr/>
          <p:nvPr/>
        </p:nvGrpSpPr>
        <p:grpSpPr>
          <a:xfrm>
            <a:off x="2537255" y="2225508"/>
            <a:ext cx="1378903" cy="1111637"/>
            <a:chOff x="3843225" y="2057400"/>
            <a:chExt cx="1378903" cy="708870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997F551-0BBF-2CB6-6CAB-162C2517F17E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F6AEC50-AB66-2252-759F-1126DA1F47A7}"/>
                </a:ext>
              </a:extLst>
            </p:cNvPr>
            <p:cNvSpPr txBox="1"/>
            <p:nvPr/>
          </p:nvSpPr>
          <p:spPr>
            <a:xfrm>
              <a:off x="3872881" y="2189189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/>
                <a:t>Oauth2</a:t>
              </a:r>
              <a:r>
                <a:rPr lang="ko-KR" altLang="en-US" sz="1050" b="1" dirty="0"/>
                <a:t>를 이용한</a:t>
              </a:r>
              <a:br>
                <a:rPr lang="en-US" sz="1050" b="1" dirty="0"/>
              </a:br>
              <a:r>
                <a:rPr lang="en-US" sz="1050" b="1" dirty="0"/>
                <a:t>Google, </a:t>
              </a:r>
              <a:r>
                <a:rPr lang="en-US" sz="1050" b="1" dirty="0" err="1"/>
                <a:t>KakaoTalk</a:t>
              </a:r>
              <a:br>
                <a:rPr lang="en-US" sz="1050" b="1" dirty="0"/>
              </a:br>
              <a:r>
                <a:rPr lang="ko-KR" altLang="en-US" sz="1050" b="1" dirty="0"/>
                <a:t>등의 소셜 로그인</a:t>
              </a:r>
              <a:endParaRPr lang="en-US" sz="1050" b="1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7668C16-3145-F042-E70D-647D40A7395D}"/>
              </a:ext>
            </a:extLst>
          </p:cNvPr>
          <p:cNvGrpSpPr/>
          <p:nvPr/>
        </p:nvGrpSpPr>
        <p:grpSpPr>
          <a:xfrm>
            <a:off x="2537254" y="3475329"/>
            <a:ext cx="1378903" cy="1950560"/>
            <a:chOff x="3843225" y="2057400"/>
            <a:chExt cx="1378903" cy="679076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4A93805F-C692-094E-4E44-36DF732AA86D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24DA4B8-A3B6-96D1-9629-346FA1884B6C}"/>
                </a:ext>
              </a:extLst>
            </p:cNvPr>
            <p:cNvSpPr txBox="1"/>
            <p:nvPr/>
          </p:nvSpPr>
          <p:spPr>
            <a:xfrm>
              <a:off x="3973871" y="2189189"/>
              <a:ext cx="1124170" cy="425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학생 인증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r>
                <a:rPr lang="ko-KR" altLang="en-US" sz="1050" b="1" dirty="0"/>
                <a:t>학교 인증 </a:t>
              </a:r>
              <a:r>
                <a:rPr lang="en-US" altLang="ko-KR" sz="1050" b="1" dirty="0"/>
                <a:t>API</a:t>
              </a:r>
              <a:r>
                <a:rPr lang="ko-KR" altLang="en-US" sz="1050" b="1" dirty="0"/>
                <a:t>를</a:t>
              </a:r>
              <a:br>
                <a:rPr lang="en-US" altLang="ko-KR" sz="1050" b="1" dirty="0"/>
              </a:br>
              <a:r>
                <a:rPr lang="ko-KR" altLang="en-US" sz="1050" b="1" dirty="0"/>
                <a:t>활용하여</a:t>
              </a:r>
              <a:br>
                <a:rPr lang="en-US" altLang="ko-KR" sz="1050" b="1" dirty="0"/>
              </a:br>
              <a:r>
                <a:rPr lang="ko-KR" altLang="en-US" sz="1050" b="1" dirty="0"/>
                <a:t>재학 여부 및</a:t>
              </a:r>
              <a:br>
                <a:rPr lang="en-US" altLang="ko-KR" sz="1050" b="1" dirty="0"/>
              </a:br>
              <a:r>
                <a:rPr lang="en-US" altLang="ko-KR" sz="1050" b="1" dirty="0"/>
                <a:t>E-mail </a:t>
              </a:r>
              <a:r>
                <a:rPr lang="ko-KR" altLang="en-US" sz="1050" b="1" dirty="0"/>
                <a:t>인증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endParaRPr lang="en-US" sz="1050" b="1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72A48DB-6918-7B14-1213-2D81B460769E}"/>
              </a:ext>
            </a:extLst>
          </p:cNvPr>
          <p:cNvGrpSpPr/>
          <p:nvPr/>
        </p:nvGrpSpPr>
        <p:grpSpPr>
          <a:xfrm>
            <a:off x="6359876" y="497547"/>
            <a:ext cx="1387360" cy="1727962"/>
            <a:chOff x="3834768" y="2057400"/>
            <a:chExt cx="1387360" cy="679076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54F32261-3A32-59DC-3EED-1A105BDDEF25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CB12156-5CB0-2AF4-69B7-BA4E21455F76}"/>
                </a:ext>
              </a:extLst>
            </p:cNvPr>
            <p:cNvSpPr txBox="1"/>
            <p:nvPr/>
          </p:nvSpPr>
          <p:spPr>
            <a:xfrm>
              <a:off x="3834768" y="2134900"/>
              <a:ext cx="1378903" cy="494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정보 관리</a:t>
              </a:r>
              <a:br>
                <a:rPr lang="en-US" altLang="ko-KR" sz="1050" b="1" dirty="0"/>
              </a:b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r>
                <a:rPr lang="en-US" altLang="ko-KR" sz="1050" b="1" dirty="0" err="1"/>
                <a:t>mysql</a:t>
              </a:r>
              <a:r>
                <a:rPr lang="en-US" altLang="ko-KR" sz="1050" b="1" dirty="0"/>
                <a:t> </a:t>
              </a:r>
              <a:r>
                <a:rPr lang="ko-KR" altLang="en-US" sz="1050" b="1" dirty="0"/>
                <a:t>과 </a:t>
              </a:r>
              <a:r>
                <a:rPr lang="en-US" altLang="ko-KR" sz="1050" b="1" dirty="0"/>
                <a:t>MongoDB</a:t>
              </a:r>
              <a:br>
                <a:rPr lang="en-US" altLang="ko-KR" sz="1050" b="1" dirty="0"/>
              </a:br>
              <a:r>
                <a:rPr lang="ko-KR" altLang="en-US" sz="1050" b="1" dirty="0"/>
                <a:t>를 사용하여</a:t>
              </a:r>
              <a:br>
                <a:rPr lang="en-US" altLang="ko-KR" sz="1050" b="1" dirty="0"/>
              </a:br>
              <a:r>
                <a:rPr lang="ko-KR" altLang="en-US" sz="1050" b="1" dirty="0"/>
                <a:t>유저 정보 및</a:t>
              </a:r>
              <a:br>
                <a:rPr lang="en-US" altLang="ko-KR" sz="1050" b="1" dirty="0"/>
              </a:br>
              <a:r>
                <a:rPr lang="ko-KR" altLang="en-US" sz="1050" b="1" dirty="0"/>
                <a:t>거래 로그 관리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endParaRPr lang="en-US" sz="1050" b="1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DD8B101-29C3-AE08-3EA4-BB03E3B0C957}"/>
              </a:ext>
            </a:extLst>
          </p:cNvPr>
          <p:cNvGrpSpPr/>
          <p:nvPr/>
        </p:nvGrpSpPr>
        <p:grpSpPr>
          <a:xfrm>
            <a:off x="6323808" y="2538792"/>
            <a:ext cx="1451038" cy="2234894"/>
            <a:chOff x="3796099" y="2057400"/>
            <a:chExt cx="1451038" cy="679076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B0BA8E51-7B4D-DBA1-A0D1-67B15C195E22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2D54201-CC7D-B11A-295B-C93DFCE8969B}"/>
                </a:ext>
              </a:extLst>
            </p:cNvPr>
            <p:cNvSpPr txBox="1"/>
            <p:nvPr/>
          </p:nvSpPr>
          <p:spPr>
            <a:xfrm>
              <a:off x="3796099" y="2161268"/>
              <a:ext cx="1451038" cy="469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추천 시스템</a:t>
              </a:r>
              <a:br>
                <a:rPr lang="en-US" altLang="ko-KR" sz="1050" b="1" dirty="0"/>
              </a:br>
              <a:br>
                <a:rPr lang="en-US" altLang="ko-KR" sz="1050" b="1" dirty="0"/>
              </a:br>
              <a:r>
                <a:rPr lang="en-US" altLang="ko-KR" sz="1050" b="1" dirty="0"/>
                <a:t>“ </a:t>
              </a:r>
            </a:p>
            <a:p>
              <a:pPr algn="ctr"/>
              <a:r>
                <a:rPr lang="en-US" altLang="ko-KR" sz="1050" b="1" dirty="0" err="1"/>
                <a:t>mongoDB</a:t>
              </a:r>
              <a:r>
                <a:rPr lang="ko-KR" altLang="en-US" sz="1050" b="1" dirty="0"/>
                <a:t>에 저장된</a:t>
              </a:r>
              <a:br>
                <a:rPr lang="en-US" altLang="ko-KR" sz="1050" b="1" dirty="0"/>
              </a:br>
              <a:r>
                <a:rPr lang="ko-KR" altLang="en-US" sz="1050" b="1" dirty="0"/>
                <a:t>거래 로그를 분석하여</a:t>
              </a:r>
              <a:br>
                <a:rPr lang="en-US" altLang="ko-KR" sz="1050" b="1" dirty="0"/>
              </a:br>
              <a:r>
                <a:rPr lang="ko-KR" altLang="en-US" sz="1050" b="1" dirty="0"/>
                <a:t>개별 사용자에게</a:t>
              </a:r>
              <a:br>
                <a:rPr lang="en-US" altLang="ko-KR" sz="1050" b="1" dirty="0"/>
              </a:br>
              <a:r>
                <a:rPr lang="ko-KR" altLang="en-US" sz="1050" b="1" dirty="0"/>
                <a:t>품목을 추천하는</a:t>
              </a:r>
              <a:br>
                <a:rPr lang="en-US" altLang="ko-KR" sz="1050" b="1" dirty="0"/>
              </a:br>
              <a:r>
                <a:rPr lang="ko-KR" altLang="en-US" sz="1050" b="1" dirty="0"/>
                <a:t>시스템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endParaRPr lang="en-US" sz="1050" b="1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1F760A1-3A65-D683-1462-A0B8EB21C1E0}"/>
              </a:ext>
            </a:extLst>
          </p:cNvPr>
          <p:cNvGrpSpPr/>
          <p:nvPr/>
        </p:nvGrpSpPr>
        <p:grpSpPr>
          <a:xfrm>
            <a:off x="8252972" y="497546"/>
            <a:ext cx="1387360" cy="1727962"/>
            <a:chOff x="3834768" y="2057400"/>
            <a:chExt cx="1387360" cy="679076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DCE2C15C-E047-A1A8-5D99-78C1B8755EF1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FBDF115-F0B4-0408-9B4B-0C03CAA1D698}"/>
                </a:ext>
              </a:extLst>
            </p:cNvPr>
            <p:cNvSpPr txBox="1"/>
            <p:nvPr/>
          </p:nvSpPr>
          <p:spPr>
            <a:xfrm>
              <a:off x="3834768" y="2134900"/>
              <a:ext cx="1378903" cy="5442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자동 구매 예약</a:t>
              </a:r>
              <a:br>
                <a:rPr lang="en-US" altLang="ko-KR" sz="1050" b="1" dirty="0"/>
              </a:b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r>
                <a:rPr lang="ko-KR" altLang="en-US" sz="1050" b="1" dirty="0"/>
                <a:t>유저가 특정 시간대를 설정 시 자동으로 구매 희망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endParaRPr lang="en-US" sz="1050" b="1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7D033C1-ECAF-9752-4399-B66D6B7AC2F7}"/>
              </a:ext>
            </a:extLst>
          </p:cNvPr>
          <p:cNvGrpSpPr/>
          <p:nvPr/>
        </p:nvGrpSpPr>
        <p:grpSpPr>
          <a:xfrm>
            <a:off x="8248743" y="2530326"/>
            <a:ext cx="1387360" cy="2645823"/>
            <a:chOff x="3834768" y="2057400"/>
            <a:chExt cx="1387360" cy="703843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CF900A7E-61B2-2293-D7AF-C7DDD0EF610D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4522444-BABC-41B2-D57B-65C6FC319CB9}"/>
                </a:ext>
              </a:extLst>
            </p:cNvPr>
            <p:cNvSpPr txBox="1"/>
            <p:nvPr/>
          </p:nvSpPr>
          <p:spPr>
            <a:xfrm>
              <a:off x="3834768" y="2134900"/>
              <a:ext cx="1387359" cy="626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자동 거래 생성</a:t>
              </a:r>
              <a:br>
                <a:rPr lang="en-US" altLang="ko-KR" sz="1050" b="1" dirty="0"/>
              </a:b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r>
                <a:rPr lang="ko-KR" altLang="en-US" sz="1050" b="1" dirty="0"/>
                <a:t>특정 품목이 특정 시간대에 예약이</a:t>
              </a:r>
              <a:br>
                <a:rPr lang="en-US" altLang="ko-KR" sz="1050" b="1" dirty="0"/>
              </a:br>
              <a:r>
                <a:rPr lang="ko-KR" altLang="en-US" sz="1050" b="1" dirty="0"/>
                <a:t>몰린다면 자동으로</a:t>
              </a:r>
              <a:br>
                <a:rPr lang="en-US" altLang="ko-KR" sz="1050" b="1" dirty="0"/>
              </a:br>
              <a:r>
                <a:rPr lang="ko-KR" altLang="en-US" sz="1050" b="1" dirty="0"/>
                <a:t>해당 품목에 대한</a:t>
              </a:r>
              <a:br>
                <a:rPr lang="en-US" altLang="ko-KR" sz="1050" b="1" dirty="0"/>
              </a:br>
              <a:r>
                <a:rPr lang="ko-KR" altLang="en-US" sz="1050" b="1" dirty="0"/>
                <a:t>거래 글을</a:t>
              </a:r>
              <a:br>
                <a:rPr lang="en-US" altLang="ko-KR" sz="1050" b="1" dirty="0"/>
              </a:br>
              <a:r>
                <a:rPr lang="ko-KR" altLang="en-US" sz="1050" b="1" dirty="0"/>
                <a:t>게시판에 생성</a:t>
              </a:r>
              <a:br>
                <a:rPr lang="en-US" altLang="ko-KR" sz="1050" b="1" dirty="0"/>
              </a:br>
              <a:br>
                <a:rPr lang="en-US" altLang="ko-KR" sz="1050" b="1" dirty="0"/>
              </a:br>
              <a:r>
                <a:rPr lang="ko-KR" altLang="en-US" sz="1050" b="1" dirty="0"/>
                <a:t>후에 직접 구매할 사람을 정함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endParaRPr lang="en-US" sz="105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48624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2000"/>
            <a:lum/>
          </a:blip>
          <a:srcRect/>
          <a:stretch>
            <a:fillRect t="50000" b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9DE4DB-6EA6-3619-534E-52BE99C7B57D}"/>
              </a:ext>
            </a:extLst>
          </p:cNvPr>
          <p:cNvSpPr txBox="1"/>
          <p:nvPr/>
        </p:nvSpPr>
        <p:spPr>
          <a:xfrm>
            <a:off x="0" y="0"/>
            <a:ext cx="1272208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2</a:t>
            </a:r>
            <a:br>
              <a:rPr lang="en-US" dirty="0"/>
            </a:br>
            <a:r>
              <a:rPr lang="ko-KR" altLang="en-US" dirty="0"/>
              <a:t>서비스</a:t>
            </a:r>
            <a:br>
              <a:rPr lang="en-US" altLang="ko-KR" dirty="0"/>
            </a:br>
            <a:r>
              <a:rPr lang="en-US" altLang="ko-KR" sz="1200" dirty="0"/>
              <a:t>service scenario</a:t>
            </a:r>
            <a:endParaRPr lang="en-US" sz="12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058CEC9-C5F0-81B2-EEE2-4C16C0FC7278}"/>
              </a:ext>
            </a:extLst>
          </p:cNvPr>
          <p:cNvGrpSpPr/>
          <p:nvPr/>
        </p:nvGrpSpPr>
        <p:grpSpPr>
          <a:xfrm>
            <a:off x="5280457" y="497542"/>
            <a:ext cx="1378903" cy="679076"/>
            <a:chOff x="3843225" y="2057400"/>
            <a:chExt cx="1378903" cy="679076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48345305-24C3-7166-C496-A98568F2C27B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BC3CC77-DFFC-5634-ABDE-675AAE380CE7}"/>
                </a:ext>
              </a:extLst>
            </p:cNvPr>
            <p:cNvSpPr txBox="1"/>
            <p:nvPr/>
          </p:nvSpPr>
          <p:spPr>
            <a:xfrm>
              <a:off x="3918566" y="2189189"/>
              <a:ext cx="1228220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회원가입 </a:t>
              </a:r>
              <a:r>
                <a:rPr lang="en-US" altLang="ko-KR" sz="1050" b="1" dirty="0"/>
                <a:t>- </a:t>
              </a:r>
              <a:r>
                <a:rPr lang="ko-KR" altLang="en-US" sz="1050" b="1" dirty="0"/>
                <a:t>로그인</a:t>
              </a:r>
              <a:br>
                <a:rPr lang="en-US" sz="1050" b="1" dirty="0"/>
              </a:br>
              <a:r>
                <a:rPr lang="en-US" sz="1050" b="1" dirty="0"/>
                <a:t>JWT</a:t>
              </a:r>
              <a:r>
                <a:rPr lang="ko-KR" altLang="en-US" sz="1050" b="1" dirty="0"/>
                <a:t> </a:t>
              </a:r>
              <a:r>
                <a:rPr lang="en-US" altLang="ko-KR" sz="1050" b="1" dirty="0"/>
                <a:t>-</a:t>
              </a:r>
              <a:r>
                <a:rPr lang="ko-KR" altLang="en-US" sz="1050" b="1" dirty="0"/>
                <a:t> 보안</a:t>
              </a:r>
              <a:endParaRPr lang="en-US" sz="1050" b="1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11236685-62A2-5900-83D3-93C4A0630D4A}"/>
              </a:ext>
            </a:extLst>
          </p:cNvPr>
          <p:cNvGrpSpPr/>
          <p:nvPr/>
        </p:nvGrpSpPr>
        <p:grpSpPr>
          <a:xfrm>
            <a:off x="14619381" y="497542"/>
            <a:ext cx="1423788" cy="2234894"/>
            <a:chOff x="3798340" y="2057400"/>
            <a:chExt cx="1423788" cy="679076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5208F055-45F3-C807-4DEF-824B287AC4C5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57654B3-FF8A-AAB4-AC24-EB1D77707FC7}"/>
                </a:ext>
              </a:extLst>
            </p:cNvPr>
            <p:cNvSpPr txBox="1"/>
            <p:nvPr/>
          </p:nvSpPr>
          <p:spPr>
            <a:xfrm>
              <a:off x="3798340" y="2105428"/>
              <a:ext cx="1423788" cy="420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공동구매 게시판</a:t>
              </a:r>
              <a:endParaRPr lang="en-US" altLang="ko-KR" sz="1050" b="1" dirty="0"/>
            </a:p>
            <a:p>
              <a:pPr algn="ctr"/>
              <a:br>
                <a:rPr lang="en-US" altLang="ko-KR" sz="1050" b="1" dirty="0"/>
              </a:br>
              <a:r>
                <a:rPr lang="en-US" altLang="ko-KR" sz="1050" b="1" dirty="0"/>
                <a:t>“ </a:t>
              </a:r>
            </a:p>
            <a:p>
              <a:pPr algn="ctr"/>
              <a:r>
                <a:rPr lang="ko-KR" altLang="en-US" sz="1050" b="1" dirty="0"/>
                <a:t>일반적인 게시판</a:t>
              </a:r>
              <a:br>
                <a:rPr lang="en-US" altLang="ko-KR" sz="1050" b="1" dirty="0"/>
              </a:br>
              <a:r>
                <a:rPr lang="ko-KR" altLang="en-US" sz="1050" b="1" dirty="0"/>
                <a:t>형태에 공동구매라는</a:t>
              </a:r>
              <a:br>
                <a:rPr lang="en-US" altLang="ko-KR" sz="1050" b="1" dirty="0"/>
              </a:br>
              <a:r>
                <a:rPr lang="ko-KR" altLang="en-US" sz="1050" b="1" dirty="0"/>
                <a:t>키워드에 알맞은</a:t>
              </a:r>
              <a:br>
                <a:rPr lang="en-US" altLang="ko-KR" sz="1050" b="1" dirty="0"/>
              </a:br>
              <a:r>
                <a:rPr lang="en-US" altLang="ko-KR" sz="1050" b="1" dirty="0"/>
                <a:t>UI</a:t>
              </a:r>
              <a:r>
                <a:rPr lang="ko-KR" altLang="en-US" sz="1050" b="1" dirty="0"/>
                <a:t>와 기능 추가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endParaRPr lang="en-US" sz="1050" b="1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C24251F-C3D0-F8AD-CCFD-8A3F323E9879}"/>
              </a:ext>
            </a:extLst>
          </p:cNvPr>
          <p:cNvSpPr txBox="1"/>
          <p:nvPr/>
        </p:nvSpPr>
        <p:spPr>
          <a:xfrm>
            <a:off x="14709149" y="2198665"/>
            <a:ext cx="133402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solidFill>
                  <a:srgbClr val="484848"/>
                </a:solidFill>
              </a:rPr>
              <a:t>- </a:t>
            </a:r>
            <a:r>
              <a:rPr lang="ko-KR" altLang="en-US" sz="1050" b="1" dirty="0">
                <a:solidFill>
                  <a:srgbClr val="484848"/>
                </a:solidFill>
              </a:rPr>
              <a:t>학교 별 구분</a:t>
            </a:r>
            <a:br>
              <a:rPr lang="en-US" altLang="ko-KR" sz="1050" b="1" dirty="0">
                <a:solidFill>
                  <a:srgbClr val="484848"/>
                </a:solidFill>
              </a:rPr>
            </a:br>
            <a:r>
              <a:rPr lang="en-US" altLang="ko-KR" sz="1050" b="1" dirty="0">
                <a:solidFill>
                  <a:srgbClr val="484848"/>
                </a:solidFill>
              </a:rPr>
              <a:t>- </a:t>
            </a:r>
            <a:r>
              <a:rPr lang="ko-KR" altLang="en-US" sz="1050" b="1" dirty="0">
                <a:solidFill>
                  <a:srgbClr val="484848"/>
                </a:solidFill>
              </a:rPr>
              <a:t>기숙사 </a:t>
            </a:r>
            <a:r>
              <a:rPr lang="en-US" altLang="ko-KR" sz="1050" b="1" dirty="0">
                <a:solidFill>
                  <a:srgbClr val="484848"/>
                </a:solidFill>
              </a:rPr>
              <a:t>/ </a:t>
            </a:r>
            <a:r>
              <a:rPr lang="ko-KR" altLang="en-US" sz="1050" b="1" dirty="0">
                <a:solidFill>
                  <a:srgbClr val="484848"/>
                </a:solidFill>
              </a:rPr>
              <a:t>자취 구분</a:t>
            </a:r>
            <a:endParaRPr lang="en-US" sz="1050" dirty="0">
              <a:solidFill>
                <a:srgbClr val="484848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7832DBB-0AD6-4D0D-53FA-0E05E485A78B}"/>
              </a:ext>
            </a:extLst>
          </p:cNvPr>
          <p:cNvGrpSpPr/>
          <p:nvPr/>
        </p:nvGrpSpPr>
        <p:grpSpPr>
          <a:xfrm>
            <a:off x="14667422" y="2963742"/>
            <a:ext cx="1378903" cy="1384994"/>
            <a:chOff x="3843225" y="2057400"/>
            <a:chExt cx="1378903" cy="679076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9B32964D-35C5-C24F-E3E0-764763AC8816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3B75506-B2FD-1789-D96F-C4F4507BFB94}"/>
                </a:ext>
              </a:extLst>
            </p:cNvPr>
            <p:cNvSpPr txBox="1"/>
            <p:nvPr/>
          </p:nvSpPr>
          <p:spPr>
            <a:xfrm>
              <a:off x="3868431" y="2134900"/>
              <a:ext cx="1316386" cy="5998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실시간 채팅</a:t>
              </a:r>
              <a:br>
                <a:rPr lang="en-US" altLang="ko-KR" sz="1050" b="1" dirty="0"/>
              </a:b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r>
                <a:rPr lang="en-US" altLang="ko-KR" sz="1050" b="1" dirty="0" err="1"/>
                <a:t>websocket</a:t>
              </a:r>
              <a:r>
                <a:rPr lang="ko-KR" altLang="en-US" sz="1050" b="1" dirty="0"/>
                <a:t>을</a:t>
              </a:r>
              <a:br>
                <a:rPr lang="en-US" altLang="ko-KR" sz="1050" b="1" dirty="0"/>
              </a:br>
              <a:r>
                <a:rPr lang="ko-KR" altLang="en-US" sz="1050" b="1" dirty="0"/>
                <a:t>활용한 실시간 채팅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endParaRPr lang="en-US" sz="1050" b="1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EF00118-1257-B50F-211B-A7330E4B2619}"/>
              </a:ext>
            </a:extLst>
          </p:cNvPr>
          <p:cNvGrpSpPr/>
          <p:nvPr/>
        </p:nvGrpSpPr>
        <p:grpSpPr>
          <a:xfrm>
            <a:off x="5280456" y="1361525"/>
            <a:ext cx="1378903" cy="679076"/>
            <a:chOff x="3843225" y="2057400"/>
            <a:chExt cx="1378903" cy="679076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435618C-4162-5C9D-3C6A-5E4F3EC0CECE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7AD71D4-033D-FCE7-2A37-7FF166DE9A5A}"/>
                </a:ext>
              </a:extLst>
            </p:cNvPr>
            <p:cNvSpPr txBox="1"/>
            <p:nvPr/>
          </p:nvSpPr>
          <p:spPr>
            <a:xfrm>
              <a:off x="3872881" y="2189189"/>
              <a:ext cx="131959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추천 시스템을 위한</a:t>
              </a:r>
              <a:br>
                <a:rPr lang="en-US" altLang="ko-KR" sz="1050" b="1" dirty="0"/>
              </a:br>
              <a:r>
                <a:rPr lang="ko-KR" altLang="en-US" sz="1050" b="1" dirty="0"/>
                <a:t>프로필 수집</a:t>
              </a:r>
              <a:endParaRPr lang="en-US" sz="1050" b="1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F98A3C3-4420-6E92-540F-0C98420673FB}"/>
              </a:ext>
            </a:extLst>
          </p:cNvPr>
          <p:cNvGrpSpPr/>
          <p:nvPr/>
        </p:nvGrpSpPr>
        <p:grpSpPr>
          <a:xfrm>
            <a:off x="5280456" y="2225508"/>
            <a:ext cx="1378903" cy="1111637"/>
            <a:chOff x="3843225" y="2057400"/>
            <a:chExt cx="1378903" cy="708870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997F551-0BBF-2CB6-6CAB-162C2517F17E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F6AEC50-AB66-2252-759F-1126DA1F47A7}"/>
                </a:ext>
              </a:extLst>
            </p:cNvPr>
            <p:cNvSpPr txBox="1"/>
            <p:nvPr/>
          </p:nvSpPr>
          <p:spPr>
            <a:xfrm>
              <a:off x="3872881" y="2189189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/>
                <a:t>Oauth2</a:t>
              </a:r>
              <a:r>
                <a:rPr lang="ko-KR" altLang="en-US" sz="1050" b="1" dirty="0"/>
                <a:t>를 이용한</a:t>
              </a:r>
              <a:br>
                <a:rPr lang="en-US" sz="1050" b="1" dirty="0"/>
              </a:br>
              <a:r>
                <a:rPr lang="en-US" sz="1050" b="1" dirty="0"/>
                <a:t>Google, </a:t>
              </a:r>
              <a:r>
                <a:rPr lang="en-US" sz="1050" b="1" dirty="0" err="1"/>
                <a:t>KakaoTalk</a:t>
              </a:r>
              <a:br>
                <a:rPr lang="en-US" sz="1050" b="1" dirty="0"/>
              </a:br>
              <a:r>
                <a:rPr lang="ko-KR" altLang="en-US" sz="1050" b="1" dirty="0"/>
                <a:t>등의 소셜 로그인</a:t>
              </a:r>
              <a:endParaRPr lang="en-US" sz="1050" b="1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7668C16-3145-F042-E70D-647D40A7395D}"/>
              </a:ext>
            </a:extLst>
          </p:cNvPr>
          <p:cNvGrpSpPr/>
          <p:nvPr/>
        </p:nvGrpSpPr>
        <p:grpSpPr>
          <a:xfrm>
            <a:off x="5280455" y="3475329"/>
            <a:ext cx="1378903" cy="1950560"/>
            <a:chOff x="3843225" y="2057400"/>
            <a:chExt cx="1378903" cy="679076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4A93805F-C692-094E-4E44-36DF732AA86D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24DA4B8-A3B6-96D1-9629-346FA1884B6C}"/>
                </a:ext>
              </a:extLst>
            </p:cNvPr>
            <p:cNvSpPr txBox="1"/>
            <p:nvPr/>
          </p:nvSpPr>
          <p:spPr>
            <a:xfrm>
              <a:off x="3973871" y="2189189"/>
              <a:ext cx="1124170" cy="425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학생 인증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r>
                <a:rPr lang="ko-KR" altLang="en-US" sz="1050" b="1" dirty="0"/>
                <a:t>학교 인증 </a:t>
              </a:r>
              <a:r>
                <a:rPr lang="en-US" altLang="ko-KR" sz="1050" b="1" dirty="0"/>
                <a:t>API</a:t>
              </a:r>
              <a:r>
                <a:rPr lang="ko-KR" altLang="en-US" sz="1050" b="1" dirty="0"/>
                <a:t>를</a:t>
              </a:r>
              <a:br>
                <a:rPr lang="en-US" altLang="ko-KR" sz="1050" b="1" dirty="0"/>
              </a:br>
              <a:r>
                <a:rPr lang="ko-KR" altLang="en-US" sz="1050" b="1" dirty="0"/>
                <a:t>활용하여</a:t>
              </a:r>
              <a:br>
                <a:rPr lang="en-US" altLang="ko-KR" sz="1050" b="1" dirty="0"/>
              </a:br>
              <a:r>
                <a:rPr lang="ko-KR" altLang="en-US" sz="1050" b="1" dirty="0"/>
                <a:t>재학 여부 및</a:t>
              </a:r>
              <a:br>
                <a:rPr lang="en-US" altLang="ko-KR" sz="1050" b="1" dirty="0"/>
              </a:br>
              <a:r>
                <a:rPr lang="en-US" altLang="ko-KR" sz="1050" b="1" dirty="0"/>
                <a:t>E-mail </a:t>
              </a:r>
              <a:r>
                <a:rPr lang="ko-KR" altLang="en-US" sz="1050" b="1" dirty="0"/>
                <a:t>인증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endParaRPr lang="en-US" sz="1050" b="1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72A48DB-6918-7B14-1213-2D81B460769E}"/>
              </a:ext>
            </a:extLst>
          </p:cNvPr>
          <p:cNvGrpSpPr/>
          <p:nvPr/>
        </p:nvGrpSpPr>
        <p:grpSpPr>
          <a:xfrm>
            <a:off x="16548905" y="497547"/>
            <a:ext cx="1387360" cy="1727962"/>
            <a:chOff x="3834768" y="2057400"/>
            <a:chExt cx="1387360" cy="679076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54F32261-3A32-59DC-3EED-1A105BDDEF25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CB12156-5CB0-2AF4-69B7-BA4E21455F76}"/>
                </a:ext>
              </a:extLst>
            </p:cNvPr>
            <p:cNvSpPr txBox="1"/>
            <p:nvPr/>
          </p:nvSpPr>
          <p:spPr>
            <a:xfrm>
              <a:off x="3834768" y="2134900"/>
              <a:ext cx="1378903" cy="494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정보 관리</a:t>
              </a:r>
              <a:br>
                <a:rPr lang="en-US" altLang="ko-KR" sz="1050" b="1" dirty="0"/>
              </a:b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r>
                <a:rPr lang="en-US" altLang="ko-KR" sz="1050" b="1" dirty="0" err="1"/>
                <a:t>mysql</a:t>
              </a:r>
              <a:r>
                <a:rPr lang="en-US" altLang="ko-KR" sz="1050" b="1" dirty="0"/>
                <a:t> </a:t>
              </a:r>
              <a:r>
                <a:rPr lang="ko-KR" altLang="en-US" sz="1050" b="1" dirty="0"/>
                <a:t>과 </a:t>
              </a:r>
              <a:r>
                <a:rPr lang="en-US" altLang="ko-KR" sz="1050" b="1" dirty="0"/>
                <a:t>MongoDB</a:t>
              </a:r>
              <a:br>
                <a:rPr lang="en-US" altLang="ko-KR" sz="1050" b="1" dirty="0"/>
              </a:br>
              <a:r>
                <a:rPr lang="ko-KR" altLang="en-US" sz="1050" b="1" dirty="0"/>
                <a:t>를 사용하여</a:t>
              </a:r>
              <a:br>
                <a:rPr lang="en-US" altLang="ko-KR" sz="1050" b="1" dirty="0"/>
              </a:br>
              <a:r>
                <a:rPr lang="ko-KR" altLang="en-US" sz="1050" b="1" dirty="0"/>
                <a:t>유저 정보 및</a:t>
              </a:r>
              <a:br>
                <a:rPr lang="en-US" altLang="ko-KR" sz="1050" b="1" dirty="0"/>
              </a:br>
              <a:r>
                <a:rPr lang="ko-KR" altLang="en-US" sz="1050" b="1" dirty="0"/>
                <a:t>거래 로그 관리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endParaRPr lang="en-US" sz="1050" b="1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DD8B101-29C3-AE08-3EA4-BB03E3B0C957}"/>
              </a:ext>
            </a:extLst>
          </p:cNvPr>
          <p:cNvGrpSpPr/>
          <p:nvPr/>
        </p:nvGrpSpPr>
        <p:grpSpPr>
          <a:xfrm>
            <a:off x="16512837" y="2538792"/>
            <a:ext cx="1451038" cy="2234894"/>
            <a:chOff x="3796099" y="2057400"/>
            <a:chExt cx="1451038" cy="679076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B0BA8E51-7B4D-DBA1-A0D1-67B15C195E22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2D54201-CC7D-B11A-295B-C93DFCE8969B}"/>
                </a:ext>
              </a:extLst>
            </p:cNvPr>
            <p:cNvSpPr txBox="1"/>
            <p:nvPr/>
          </p:nvSpPr>
          <p:spPr>
            <a:xfrm>
              <a:off x="3796099" y="2161268"/>
              <a:ext cx="1451038" cy="469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추천 시스템</a:t>
              </a:r>
              <a:br>
                <a:rPr lang="en-US" altLang="ko-KR" sz="1050" b="1" dirty="0"/>
              </a:br>
              <a:br>
                <a:rPr lang="en-US" altLang="ko-KR" sz="1050" b="1" dirty="0"/>
              </a:br>
              <a:r>
                <a:rPr lang="en-US" altLang="ko-KR" sz="1050" b="1" dirty="0"/>
                <a:t>“ </a:t>
              </a:r>
            </a:p>
            <a:p>
              <a:pPr algn="ctr"/>
              <a:r>
                <a:rPr lang="en-US" altLang="ko-KR" sz="1050" b="1" dirty="0" err="1"/>
                <a:t>mongoDB</a:t>
              </a:r>
              <a:r>
                <a:rPr lang="ko-KR" altLang="en-US" sz="1050" b="1" dirty="0"/>
                <a:t>에 저장된</a:t>
              </a:r>
              <a:br>
                <a:rPr lang="en-US" altLang="ko-KR" sz="1050" b="1" dirty="0"/>
              </a:br>
              <a:r>
                <a:rPr lang="ko-KR" altLang="en-US" sz="1050" b="1" dirty="0"/>
                <a:t>거래 로그를 분석하여</a:t>
              </a:r>
              <a:br>
                <a:rPr lang="en-US" altLang="ko-KR" sz="1050" b="1" dirty="0"/>
              </a:br>
              <a:r>
                <a:rPr lang="ko-KR" altLang="en-US" sz="1050" b="1" dirty="0"/>
                <a:t>개별 사용자에게</a:t>
              </a:r>
              <a:br>
                <a:rPr lang="en-US" altLang="ko-KR" sz="1050" b="1" dirty="0"/>
              </a:br>
              <a:r>
                <a:rPr lang="ko-KR" altLang="en-US" sz="1050" b="1" dirty="0"/>
                <a:t>품목을 추천하는</a:t>
              </a:r>
              <a:br>
                <a:rPr lang="en-US" altLang="ko-KR" sz="1050" b="1" dirty="0"/>
              </a:br>
              <a:r>
                <a:rPr lang="ko-KR" altLang="en-US" sz="1050" b="1" dirty="0"/>
                <a:t>시스템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endParaRPr lang="en-US" sz="1050" b="1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1F760A1-3A65-D683-1462-A0B8EB21C1E0}"/>
              </a:ext>
            </a:extLst>
          </p:cNvPr>
          <p:cNvGrpSpPr/>
          <p:nvPr/>
        </p:nvGrpSpPr>
        <p:grpSpPr>
          <a:xfrm>
            <a:off x="18442001" y="497546"/>
            <a:ext cx="1387360" cy="1727962"/>
            <a:chOff x="3834768" y="2057400"/>
            <a:chExt cx="1387360" cy="679076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DCE2C15C-E047-A1A8-5D99-78C1B8755EF1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FBDF115-F0B4-0408-9B4B-0C03CAA1D698}"/>
                </a:ext>
              </a:extLst>
            </p:cNvPr>
            <p:cNvSpPr txBox="1"/>
            <p:nvPr/>
          </p:nvSpPr>
          <p:spPr>
            <a:xfrm>
              <a:off x="3834768" y="2134900"/>
              <a:ext cx="1378903" cy="5442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자동 구매 예약</a:t>
              </a:r>
              <a:br>
                <a:rPr lang="en-US" altLang="ko-KR" sz="1050" b="1" dirty="0"/>
              </a:b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r>
                <a:rPr lang="ko-KR" altLang="en-US" sz="1050" b="1" dirty="0"/>
                <a:t>유저가 특정 시간대를 설정 시 자동으로 구매 희망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endParaRPr lang="en-US" sz="1050" b="1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7D033C1-ECAF-9752-4399-B66D6B7AC2F7}"/>
              </a:ext>
            </a:extLst>
          </p:cNvPr>
          <p:cNvGrpSpPr/>
          <p:nvPr/>
        </p:nvGrpSpPr>
        <p:grpSpPr>
          <a:xfrm>
            <a:off x="18437772" y="2530326"/>
            <a:ext cx="1387360" cy="2645823"/>
            <a:chOff x="3834768" y="2057400"/>
            <a:chExt cx="1387360" cy="703843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CF900A7E-61B2-2293-D7AF-C7DDD0EF610D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4522444-BABC-41B2-D57B-65C6FC319CB9}"/>
                </a:ext>
              </a:extLst>
            </p:cNvPr>
            <p:cNvSpPr txBox="1"/>
            <p:nvPr/>
          </p:nvSpPr>
          <p:spPr>
            <a:xfrm>
              <a:off x="3834768" y="2134900"/>
              <a:ext cx="1387359" cy="626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자동 거래 생성</a:t>
              </a:r>
              <a:br>
                <a:rPr lang="en-US" altLang="ko-KR" sz="1050" b="1" dirty="0"/>
              </a:b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r>
                <a:rPr lang="ko-KR" altLang="en-US" sz="1050" b="1" dirty="0"/>
                <a:t>특정 품목이 특정 시간대에 예약이</a:t>
              </a:r>
              <a:br>
                <a:rPr lang="en-US" altLang="ko-KR" sz="1050" b="1" dirty="0"/>
              </a:br>
              <a:r>
                <a:rPr lang="ko-KR" altLang="en-US" sz="1050" b="1" dirty="0"/>
                <a:t>몰린다면 자동으로</a:t>
              </a:r>
              <a:br>
                <a:rPr lang="en-US" altLang="ko-KR" sz="1050" b="1" dirty="0"/>
              </a:br>
              <a:r>
                <a:rPr lang="ko-KR" altLang="en-US" sz="1050" b="1" dirty="0"/>
                <a:t>해당 품목에 대한</a:t>
              </a:r>
              <a:br>
                <a:rPr lang="en-US" altLang="ko-KR" sz="1050" b="1" dirty="0"/>
              </a:br>
              <a:r>
                <a:rPr lang="ko-KR" altLang="en-US" sz="1050" b="1" dirty="0"/>
                <a:t>거래 글을</a:t>
              </a:r>
              <a:br>
                <a:rPr lang="en-US" altLang="ko-KR" sz="1050" b="1" dirty="0"/>
              </a:br>
              <a:r>
                <a:rPr lang="ko-KR" altLang="en-US" sz="1050" b="1" dirty="0"/>
                <a:t>게시판에 생성</a:t>
              </a:r>
              <a:br>
                <a:rPr lang="en-US" altLang="ko-KR" sz="1050" b="1" dirty="0"/>
              </a:br>
              <a:br>
                <a:rPr lang="en-US" altLang="ko-KR" sz="1050" b="1" dirty="0"/>
              </a:br>
              <a:r>
                <a:rPr lang="ko-KR" altLang="en-US" sz="1050" b="1" dirty="0"/>
                <a:t>후에 직접 구매할 사람을 정함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endParaRPr lang="en-US" sz="105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897797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0465E2B0C07E548AB9127313090A974" ma:contentTypeVersion="5" ma:contentTypeDescription="새 문서를 만듭니다." ma:contentTypeScope="" ma:versionID="6e34c1a784458620392ab7c9cbcc2cb4">
  <xsd:schema xmlns:xsd="http://www.w3.org/2001/XMLSchema" xmlns:xs="http://www.w3.org/2001/XMLSchema" xmlns:p="http://schemas.microsoft.com/office/2006/metadata/properties" xmlns:ns3="5928d78e-da8f-420f-aa5d-e7d95386672d" targetNamespace="http://schemas.microsoft.com/office/2006/metadata/properties" ma:root="true" ma:fieldsID="cbf1ab3a46d3914c83f33f98b4eead21" ns3:_="">
    <xsd:import namespace="5928d78e-da8f-420f-aa5d-e7d95386672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28d78e-da8f-420f-aa5d-e7d9538667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BC36AFB-8D6B-4668-B2C7-ECEFBACB3B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EFE6473-F321-4164-A250-9BC73BDEB0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928d78e-da8f-420f-aa5d-e7d95386672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34A34B5-DE4E-470D-BE0D-1992D3ABF25B}">
  <ds:schemaRefs>
    <ds:schemaRef ds:uri="http://schemas.microsoft.com/office/2006/documentManagement/types"/>
    <ds:schemaRef ds:uri="5928d78e-da8f-420f-aa5d-e7d95386672d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infopath/2007/PartnerControl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2570</Words>
  <Application>Microsoft Office PowerPoint</Application>
  <PresentationFormat>와이드스크린</PresentationFormat>
  <Paragraphs>300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HY견고딕</vt:lpstr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이상혁</dc:creator>
  <cp:lastModifiedBy>이재영</cp:lastModifiedBy>
  <cp:revision>72</cp:revision>
  <dcterms:created xsi:type="dcterms:W3CDTF">2024-03-21T12:59:12Z</dcterms:created>
  <dcterms:modified xsi:type="dcterms:W3CDTF">2024-03-26T08:57:23Z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0x010100E0465E2B0C07E548AB9127313090A974</vt:lpwstr>
  </property>
</Properties>
</file>