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81" r:id="rId7"/>
    <p:sldId id="282" r:id="rId8"/>
    <p:sldId id="283" r:id="rId9"/>
    <p:sldId id="284" r:id="rId10"/>
    <p:sldId id="285" r:id="rId11"/>
    <p:sldId id="257" r:id="rId12"/>
    <p:sldId id="260" r:id="rId13"/>
    <p:sldId id="263" r:id="rId14"/>
    <p:sldId id="269" r:id="rId15"/>
    <p:sldId id="270" r:id="rId16"/>
    <p:sldId id="271" r:id="rId17"/>
    <p:sldId id="262" r:id="rId18"/>
    <p:sldId id="264" r:id="rId19"/>
    <p:sldId id="286" r:id="rId20"/>
    <p:sldId id="265" r:id="rId21"/>
    <p:sldId id="266" r:id="rId22"/>
    <p:sldId id="267" r:id="rId23"/>
    <p:sldId id="272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28"/>
    <a:srgbClr val="063166"/>
    <a:srgbClr val="36718F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5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618010098135322E-2"/>
          <c:y val="4.1314913691637561E-2"/>
          <c:w val="0.74786927236505074"/>
          <c:h val="0.753328236153807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1인 가구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2010 년</c:v>
                </c:pt>
                <c:pt idx="1">
                  <c:v>2015 년</c:v>
                </c:pt>
                <c:pt idx="2">
                  <c:v>2016 년</c:v>
                </c:pt>
                <c:pt idx="3">
                  <c:v>2017 년</c:v>
                </c:pt>
                <c:pt idx="4">
                  <c:v>2018 년</c:v>
                </c:pt>
                <c:pt idx="5">
                  <c:v>2019 년</c:v>
                </c:pt>
                <c:pt idx="6">
                  <c:v>2020 년</c:v>
                </c:pt>
                <c:pt idx="7">
                  <c:v>2021 년</c:v>
                </c:pt>
                <c:pt idx="8">
                  <c:v>2022 년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23.9</c:v>
                </c:pt>
                <c:pt idx="1">
                  <c:v>27.2</c:v>
                </c:pt>
                <c:pt idx="2">
                  <c:v>27.9</c:v>
                </c:pt>
                <c:pt idx="3">
                  <c:v>28.6</c:v>
                </c:pt>
                <c:pt idx="4">
                  <c:v>29.3</c:v>
                </c:pt>
                <c:pt idx="5">
                  <c:v>30.2</c:v>
                </c:pt>
                <c:pt idx="6">
                  <c:v>31.7</c:v>
                </c:pt>
                <c:pt idx="7">
                  <c:v>33.4</c:v>
                </c:pt>
                <c:pt idx="8">
                  <c:v>34.5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1A-42F6-BEEC-EF06C8A473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2인 가구</c:v>
                </c:pt>
              </c:strCache>
            </c:strRef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2010 년</c:v>
                </c:pt>
                <c:pt idx="1">
                  <c:v>2015 년</c:v>
                </c:pt>
                <c:pt idx="2">
                  <c:v>2016 년</c:v>
                </c:pt>
                <c:pt idx="3">
                  <c:v>2017 년</c:v>
                </c:pt>
                <c:pt idx="4">
                  <c:v>2018 년</c:v>
                </c:pt>
                <c:pt idx="5">
                  <c:v>2019 년</c:v>
                </c:pt>
                <c:pt idx="6">
                  <c:v>2020 년</c:v>
                </c:pt>
                <c:pt idx="7">
                  <c:v>2021 년</c:v>
                </c:pt>
                <c:pt idx="8">
                  <c:v>2022 년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24.3</c:v>
                </c:pt>
                <c:pt idx="1">
                  <c:v>26.1</c:v>
                </c:pt>
                <c:pt idx="2">
                  <c:v>26.2</c:v>
                </c:pt>
                <c:pt idx="3">
                  <c:v>26.7</c:v>
                </c:pt>
                <c:pt idx="4">
                  <c:v>27.3</c:v>
                </c:pt>
                <c:pt idx="5">
                  <c:v>27.8</c:v>
                </c:pt>
                <c:pt idx="6">
                  <c:v>28</c:v>
                </c:pt>
                <c:pt idx="7">
                  <c:v>28.3</c:v>
                </c:pt>
                <c:pt idx="8">
                  <c:v>28.8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1A-42F6-BEEC-EF06C8A473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3인 가구</c:v>
                </c:pt>
              </c:strCache>
            </c:strRef>
          </c:tx>
          <c:spPr>
            <a:ln w="285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75000"/>
                </a:schemeClr>
              </a:solidFill>
              <a:ln w="9525">
                <a:solidFill>
                  <a:schemeClr val="dk1">
                    <a:tint val="75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2010 년</c:v>
                </c:pt>
                <c:pt idx="1">
                  <c:v>2015 년</c:v>
                </c:pt>
                <c:pt idx="2">
                  <c:v>2016 년</c:v>
                </c:pt>
                <c:pt idx="3">
                  <c:v>2017 년</c:v>
                </c:pt>
                <c:pt idx="4">
                  <c:v>2018 년</c:v>
                </c:pt>
                <c:pt idx="5">
                  <c:v>2019 년</c:v>
                </c:pt>
                <c:pt idx="6">
                  <c:v>2020 년</c:v>
                </c:pt>
                <c:pt idx="7">
                  <c:v>2021 년</c:v>
                </c:pt>
                <c:pt idx="8">
                  <c:v>2022 년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21.3</c:v>
                </c:pt>
                <c:pt idx="1">
                  <c:v>21.5</c:v>
                </c:pt>
                <c:pt idx="2">
                  <c:v>21.4</c:v>
                </c:pt>
                <c:pt idx="3">
                  <c:v>21.2</c:v>
                </c:pt>
                <c:pt idx="4">
                  <c:v>21</c:v>
                </c:pt>
                <c:pt idx="5">
                  <c:v>20.7</c:v>
                </c:pt>
                <c:pt idx="6">
                  <c:v>20.100000000000001</c:v>
                </c:pt>
                <c:pt idx="7">
                  <c:v>19.399999999999999</c:v>
                </c:pt>
                <c:pt idx="8">
                  <c:v>19.2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1A-42F6-BEEC-EF06C8A47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8771167"/>
        <c:axId val="768771647"/>
      </c:lineChart>
      <c:catAx>
        <c:axId val="76877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771647"/>
        <c:crosses val="autoZero"/>
        <c:auto val="1"/>
        <c:lblAlgn val="ctr"/>
        <c:lblOffset val="100"/>
        <c:noMultiLvlLbl val="0"/>
      </c:catAx>
      <c:valAx>
        <c:axId val="768771647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77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793842034805886"/>
          <c:y val="0.32356858614603523"/>
          <c:w val="0.15856243873130313"/>
          <c:h val="0.23658817856202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BEE0A-A417-4964-E9FB-826CF474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9D698-33AD-CECC-C49E-B7C2F4A92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2C280-F756-31F9-B594-C0102367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92070-E153-AE91-480F-423713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7BC6-7195-166B-E6FE-300B32A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C21C-C194-ACAF-01A7-FC9DD148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8EF956-733F-62DE-C3C3-800A0149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3F14F-E2FF-5070-BF93-D9659629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290BB-8878-57EF-E85D-0C44475E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FA754-6F09-33DB-CE60-4208466D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4E4E51-0301-A989-87C6-ABD9241B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277266-0FF3-BD3B-3F14-1FE0A90BD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DB969-4FCB-F8D5-592F-7CF691D3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65C94-548B-F4D5-859E-D2FDC4FF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8E5DF-E4EC-022F-69C1-BE9129F0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4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96DFB-C050-6F0F-4FAF-21E98055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ED87-FAAF-EC5E-7417-A6F43E2E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F9AA8-BD54-27FD-0F1E-FD145843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736B8-3769-9820-9875-A9CA37AE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C7FBB-47E5-096F-589F-085A66AA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AC9C4-B33E-C59B-8085-D09AA2AC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01B02-6471-A9A1-89D4-9D60BA6B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01BCF-FC9E-EF3F-5ED5-814BE373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D115D-2976-D006-6F10-CFED0EC3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98BFB-1CFE-AAF4-42EE-6645E0E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7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0C6EB-4FCB-FEC2-6214-14B6B0C0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EC085-CD27-3C4E-F7EA-307B51C02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38833-7658-F328-819A-680F0FDB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BCEE5-3756-95E4-2D45-05F077FA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B6420-8CB6-6691-B837-637F4D79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979DA-AA22-0F04-59CF-60B9EA78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3034-B012-E768-BC6E-BDBE4BF5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60110-E867-30A5-D9B6-EDA56487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14060-C2BE-7F5C-CFA3-C06D3E35E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E52686-EB1B-B259-2256-0DCC9B809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A00B6C-D224-6A79-700B-89A02982B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09AF5-CFC7-A434-AED8-5C204A6F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66AA5D-139D-88F4-95B4-85311626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14A901-70F3-51F7-0BC0-03CEAFD1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CC85-ABBF-FB73-2CEF-ED857520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76A342-BBD5-8BF5-2139-D0F92ED8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115502-260C-82A1-511B-58C4E1CF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3BBB06-1B8C-A605-8315-D11867EB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388B29-A0F2-B352-0F7B-00595515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79D77F-4A47-518E-6613-30FFD483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2E76E-68E4-FD08-377E-C20ADA50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2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B12B-1915-56E5-70AD-9158A507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2DA7C-470C-16AA-B82E-4B8B4630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E4D593-3240-9545-B33D-1E714116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0A8FC-D564-5F55-A80D-3DDDF2D9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BFFC7-DFDB-E89A-0242-61585108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31B0A-2F1E-1CB8-289C-2064CC04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A31E5-0671-F5E1-23FA-0DD7965E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E256BE-33D9-D5BE-5D61-8B9E242FD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15137-360F-36BB-4F41-F9F0743F8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3F6F0-91D2-C084-FC2A-8F4C4666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540EC-11F8-79A2-89E5-EF05F9DF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11709-6113-ADA7-2D99-08A00216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4E98A5-EE46-9417-E0CE-96ABAA45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47F0B-09D8-C9DE-01E5-43DE51D9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7638D-CCDA-4BB1-1A9E-42CE6747A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40C2C-C254-47A3-B73D-D51898DCD2A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1FB7-1530-580E-322A-F902EE4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28AA9-B712-025F-1D28-270D7E0D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9B94E-55F3-4735-9555-38179DD6E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7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CD2402-A51A-0DA7-0CEE-392E6EFF49A1}"/>
              </a:ext>
            </a:extLst>
          </p:cNvPr>
          <p:cNvSpPr txBox="1"/>
          <p:nvPr/>
        </p:nvSpPr>
        <p:spPr>
          <a:xfrm>
            <a:off x="389965" y="517711"/>
            <a:ext cx="3966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484848"/>
                </a:solidFill>
              </a:rPr>
              <a:t>공동구매 매칭 서비스 </a:t>
            </a:r>
            <a:endParaRPr lang="en-US" sz="7200" b="1" dirty="0">
              <a:solidFill>
                <a:srgbClr val="48484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8A879-8305-9D69-741A-8C126824C456}"/>
              </a:ext>
            </a:extLst>
          </p:cNvPr>
          <p:cNvSpPr txBox="1"/>
          <p:nvPr/>
        </p:nvSpPr>
        <p:spPr>
          <a:xfrm>
            <a:off x="10550204" y="6529313"/>
            <a:ext cx="16417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이상혁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한승훈</a:t>
            </a:r>
            <a:r>
              <a:rPr lang="en-US" altLang="ko-KR" sz="900" b="1" dirty="0"/>
              <a:t> </a:t>
            </a:r>
            <a:r>
              <a:rPr lang="ko-KR" altLang="en-US" sz="900" b="1" dirty="0" err="1"/>
              <a:t>신승민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이재영</a:t>
            </a:r>
            <a:endParaRPr 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A657B-30D5-26E8-B890-69552D32D180}"/>
              </a:ext>
            </a:extLst>
          </p:cNvPr>
          <p:cNvSpPr txBox="1"/>
          <p:nvPr/>
        </p:nvSpPr>
        <p:spPr>
          <a:xfrm>
            <a:off x="389965" y="3934031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48484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가제 </a:t>
            </a:r>
            <a:r>
              <a:rPr lang="en-US" altLang="ko-KR" sz="1600" b="1" dirty="0">
                <a:solidFill>
                  <a:srgbClr val="48484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rgbClr val="48484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한바구니</a:t>
            </a:r>
            <a:endParaRPr lang="en-US" sz="1600" b="1" dirty="0">
              <a:solidFill>
                <a:srgbClr val="48484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99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5280457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1461938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1470914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1466742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5280456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5280456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528045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6548905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6512837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8442001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8437772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77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1317093" y="152904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1461938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1470914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1466742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621258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621258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621259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6548905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6512837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8442001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8437772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C9795F4-F0DA-E769-B38D-2AEA43BF0557}"/>
              </a:ext>
            </a:extLst>
          </p:cNvPr>
          <p:cNvGrpSpPr/>
          <p:nvPr/>
        </p:nvGrpSpPr>
        <p:grpSpPr>
          <a:xfrm>
            <a:off x="9201296" y="1098672"/>
            <a:ext cx="1378903" cy="4046265"/>
            <a:chOff x="3843225" y="2057400"/>
            <a:chExt cx="1378903" cy="67907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36E8C28-AC18-E8A7-FDA9-F1D3559B9BB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153399-212E-7A75-5648-A83B1AF152E0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42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</a:p>
          </p:txBody>
        </p:sp>
      </p:grpSp>
      <p:sp>
        <p:nvSpPr>
          <p:cNvPr id="33" name="AutoShape 2" descr="Design a PowerPoint slide with a gray color scheme, illustrating the concept of a server and a client in a network. The server should be represented by a deep blue color to symbolize stability and reliability. The client should be depicted in a light green color, indicating flexibility and growth. The server is larger and more central, showing its role as a central hub for requests. The client is smaller, positioned towards the edge of the slide, signifying its role as a requester. The connection between them is shown by dashed lines, representing the network communication.">
            <a:extLst>
              <a:ext uri="{FF2B5EF4-FFF2-40B4-BE49-F238E27FC236}">
                <a16:creationId xmlns:a16="http://schemas.microsoft.com/office/drawing/2014/main" id="{96859000-5D2A-953D-7A32-5F49305D8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4" descr="Design a PowerPoint slide with a gray color scheme, illustrating the concept of a server and a client in a network. The server should be represented by a deep blue color to symbolize stability and reliability. The client should be depicted in a light green color, indicating flexibility and growth. The server is larger and more central, showing its role as a central hub for requests. The client is smaller, positioned towards the edge of the slide, signifying its role as a requester. The connection between them is shown by dashed lines, representing the network communication.">
            <a:extLst>
              <a:ext uri="{FF2B5EF4-FFF2-40B4-BE49-F238E27FC236}">
                <a16:creationId xmlns:a16="http://schemas.microsoft.com/office/drawing/2014/main" id="{73EFC238-4D83-C373-46E2-B1B7FE23E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1524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D77FA1-2631-42F9-8286-4891E16E9C92}"/>
              </a:ext>
            </a:extLst>
          </p:cNvPr>
          <p:cNvGrpSpPr/>
          <p:nvPr/>
        </p:nvGrpSpPr>
        <p:grpSpPr>
          <a:xfrm>
            <a:off x="2330756" y="1098205"/>
            <a:ext cx="1378903" cy="4046733"/>
            <a:chOff x="3843225" y="2057400"/>
            <a:chExt cx="1378903" cy="67907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8039E1-704F-6D52-97B1-840EF40D0E6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191919-D056-44E5-46E3-B69FA57A737D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90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>
                      <a:lumMod val="65000"/>
                    </a:schemeClr>
                  </a:solidFill>
                </a:rPr>
                <a:t>Client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62D0A1D-A789-03D4-55C6-AAFCE3A5B733}"/>
              </a:ext>
            </a:extLst>
          </p:cNvPr>
          <p:cNvGrpSpPr/>
          <p:nvPr/>
        </p:nvGrpSpPr>
        <p:grpSpPr>
          <a:xfrm>
            <a:off x="3861848" y="1107708"/>
            <a:ext cx="1921763" cy="289378"/>
            <a:chOff x="3814465" y="2367226"/>
            <a:chExt cx="4813300" cy="276999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5269F8E-9ECB-E9B0-A589-3CA4B242E052}"/>
                </a:ext>
              </a:extLst>
            </p:cNvPr>
            <p:cNvCxnSpPr/>
            <p:nvPr/>
          </p:nvCxnSpPr>
          <p:spPr>
            <a:xfrm>
              <a:off x="3814465" y="2644225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8277B1-940A-9277-DC2C-AD4AECB0CB85}"/>
                </a:ext>
              </a:extLst>
            </p:cNvPr>
            <p:cNvSpPr txBox="1"/>
            <p:nvPr/>
          </p:nvSpPr>
          <p:spPr>
            <a:xfrm>
              <a:off x="4809971" y="2367226"/>
              <a:ext cx="1062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register data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FEE2C1-AFA6-1640-BA68-AE76166223EE}"/>
              </a:ext>
            </a:extLst>
          </p:cNvPr>
          <p:cNvGrpSpPr/>
          <p:nvPr/>
        </p:nvGrpSpPr>
        <p:grpSpPr>
          <a:xfrm>
            <a:off x="5802802" y="1098205"/>
            <a:ext cx="1378903" cy="4046265"/>
            <a:chOff x="3843225" y="2057400"/>
            <a:chExt cx="1378903" cy="67907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D9F7C59-5E64-50EF-82DE-A4D9FC70404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3671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DC39A0-10D0-7973-19CA-A662CB77B3DC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90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36718F"/>
                  </a:solidFill>
                </a:rPr>
                <a:t>Server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29A6137-3933-6346-E827-B9C2F5D15329}"/>
              </a:ext>
            </a:extLst>
          </p:cNvPr>
          <p:cNvGrpSpPr/>
          <p:nvPr/>
        </p:nvGrpSpPr>
        <p:grpSpPr>
          <a:xfrm>
            <a:off x="7118117" y="1113897"/>
            <a:ext cx="2177840" cy="276999"/>
            <a:chOff x="3368579" y="2382242"/>
            <a:chExt cx="5454675" cy="265149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92DAB8E-2103-3F57-3FE8-E76F9E382AA2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4BF002-15E4-87C2-0CE6-9092519BD37B}"/>
                </a:ext>
              </a:extLst>
            </p:cNvPr>
            <p:cNvSpPr txBox="1"/>
            <p:nvPr/>
          </p:nvSpPr>
          <p:spPr>
            <a:xfrm>
              <a:off x="3368579" y="2382242"/>
              <a:ext cx="5454675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save user data, auth : GUEST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D5C07CE-47D4-A2C1-B60C-7D071943AA9C}"/>
              </a:ext>
            </a:extLst>
          </p:cNvPr>
          <p:cNvGrpSpPr/>
          <p:nvPr/>
        </p:nvGrpSpPr>
        <p:grpSpPr>
          <a:xfrm rot="10800000">
            <a:off x="3726037" y="1980948"/>
            <a:ext cx="1921763" cy="282037"/>
            <a:chOff x="3689266" y="2644225"/>
            <a:chExt cx="4813300" cy="26997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92AA9B8-3F55-C2EA-2C35-EB0E8E4118C4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01631B-CBC2-446F-F0E0-87245A9E1235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970E5A4-0538-22E5-1715-53E12BC700B9}"/>
              </a:ext>
            </a:extLst>
          </p:cNvPr>
          <p:cNvGrpSpPr/>
          <p:nvPr/>
        </p:nvGrpSpPr>
        <p:grpSpPr>
          <a:xfrm>
            <a:off x="3848015" y="1574025"/>
            <a:ext cx="1921763" cy="292334"/>
            <a:chOff x="3826224" y="2364397"/>
            <a:chExt cx="4813300" cy="279828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5AF7B5F-7C10-35CC-D48D-0657AAB38FD2}"/>
                </a:ext>
              </a:extLst>
            </p:cNvPr>
            <p:cNvCxnSpPr/>
            <p:nvPr/>
          </p:nvCxnSpPr>
          <p:spPr>
            <a:xfrm>
              <a:off x="3826224" y="2644225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3FFAD7F-0884-20CC-90D0-018283DAD149}"/>
                </a:ext>
              </a:extLst>
            </p:cNvPr>
            <p:cNvSpPr txBox="1"/>
            <p:nvPr/>
          </p:nvSpPr>
          <p:spPr>
            <a:xfrm>
              <a:off x="5502977" y="2364397"/>
              <a:ext cx="1321714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login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791BF3-C8EE-23E1-8D4F-6AB71B17D319}"/>
              </a:ext>
            </a:extLst>
          </p:cNvPr>
          <p:cNvSpPr txBox="1"/>
          <p:nvPr/>
        </p:nvSpPr>
        <p:spPr>
          <a:xfrm>
            <a:off x="3848015" y="1989523"/>
            <a:ext cx="1832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6718F"/>
                </a:solidFill>
              </a:rPr>
              <a:t>redirect :/email-verified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201FE76-7B57-B90E-E2CB-727231E40E88}"/>
              </a:ext>
            </a:extLst>
          </p:cNvPr>
          <p:cNvGrpSpPr/>
          <p:nvPr/>
        </p:nvGrpSpPr>
        <p:grpSpPr>
          <a:xfrm>
            <a:off x="3848015" y="2409146"/>
            <a:ext cx="1921763" cy="276999"/>
            <a:chOff x="3801388" y="2379076"/>
            <a:chExt cx="4813300" cy="265149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80BB9FB-CD78-930E-4612-646C138C1367}"/>
                </a:ext>
              </a:extLst>
            </p:cNvPr>
            <p:cNvCxnSpPr/>
            <p:nvPr/>
          </p:nvCxnSpPr>
          <p:spPr>
            <a:xfrm>
              <a:off x="3801388" y="2638874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F44CE91-8E50-D670-00E5-85FDD8D70513}"/>
                </a:ext>
              </a:extLst>
            </p:cNvPr>
            <p:cNvSpPr txBox="1"/>
            <p:nvPr/>
          </p:nvSpPr>
          <p:spPr>
            <a:xfrm>
              <a:off x="4665149" y="2379076"/>
              <a:ext cx="3051826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verifying email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DFA6062-92D5-2405-47CB-4A99BDADEBF9}"/>
              </a:ext>
            </a:extLst>
          </p:cNvPr>
          <p:cNvGrpSpPr/>
          <p:nvPr/>
        </p:nvGrpSpPr>
        <p:grpSpPr>
          <a:xfrm>
            <a:off x="7214729" y="2378603"/>
            <a:ext cx="1982209" cy="301955"/>
            <a:chOff x="3617884" y="2355188"/>
            <a:chExt cx="4964695" cy="289037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63538503-F87D-12EC-AEE5-5F4832ECF225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B59DD10-6B83-9ACD-E5E7-A7833DC1543C}"/>
                </a:ext>
              </a:extLst>
            </p:cNvPr>
            <p:cNvSpPr txBox="1"/>
            <p:nvPr/>
          </p:nvSpPr>
          <p:spPr>
            <a:xfrm>
              <a:off x="3617884" y="2355188"/>
              <a:ext cx="4964695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change auth to : VERIFIED</a:t>
              </a:r>
            </a:p>
          </p:txBody>
        </p:sp>
      </p:grpSp>
      <p:sp>
        <p:nvSpPr>
          <p:cNvPr id="92" name="화살표: 왼쪽으로 구부러짐 91">
            <a:extLst>
              <a:ext uri="{FF2B5EF4-FFF2-40B4-BE49-F238E27FC236}">
                <a16:creationId xmlns:a16="http://schemas.microsoft.com/office/drawing/2014/main" id="{A1940926-8769-D8D6-945E-230502E7646A}"/>
              </a:ext>
            </a:extLst>
          </p:cNvPr>
          <p:cNvSpPr/>
          <p:nvPr/>
        </p:nvSpPr>
        <p:spPr>
          <a:xfrm>
            <a:off x="5877494" y="1881375"/>
            <a:ext cx="278952" cy="439725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rgbClr val="3671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BC0A67A-79CD-AC66-3BD5-445D96F017E8}"/>
              </a:ext>
            </a:extLst>
          </p:cNvPr>
          <p:cNvGrpSpPr/>
          <p:nvPr/>
        </p:nvGrpSpPr>
        <p:grpSpPr>
          <a:xfrm>
            <a:off x="3848015" y="2838749"/>
            <a:ext cx="1921763" cy="277000"/>
            <a:chOff x="3840961" y="2373726"/>
            <a:chExt cx="4813300" cy="265150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979F344-5357-675A-EFA7-FC17F6973265}"/>
                </a:ext>
              </a:extLst>
            </p:cNvPr>
            <p:cNvCxnSpPr/>
            <p:nvPr/>
          </p:nvCxnSpPr>
          <p:spPr>
            <a:xfrm>
              <a:off x="3840961" y="2638876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D872BB6-CA59-B91E-C97A-AE615C1A9A55}"/>
                </a:ext>
              </a:extLst>
            </p:cNvPr>
            <p:cNvSpPr txBox="1"/>
            <p:nvPr/>
          </p:nvSpPr>
          <p:spPr>
            <a:xfrm>
              <a:off x="5358312" y="2373726"/>
              <a:ext cx="1715176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access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AEF6698-CE27-7014-4D1F-36B925D160F8}"/>
              </a:ext>
            </a:extLst>
          </p:cNvPr>
          <p:cNvGrpSpPr/>
          <p:nvPr/>
        </p:nvGrpSpPr>
        <p:grpSpPr>
          <a:xfrm rot="10800000">
            <a:off x="3734865" y="3258918"/>
            <a:ext cx="1921763" cy="277000"/>
            <a:chOff x="3732939" y="2649047"/>
            <a:chExt cx="4813300" cy="265150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4C3D04D-EFA8-3A32-B5F4-7E13228E3092}"/>
                </a:ext>
              </a:extLst>
            </p:cNvPr>
            <p:cNvCxnSpPr/>
            <p:nvPr/>
          </p:nvCxnSpPr>
          <p:spPr>
            <a:xfrm>
              <a:off x="3732939" y="2666232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65FF93-1A54-1B98-8806-71B3169E7D89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743D4-AD25-AD72-C4DD-D5FC03CC7FC4}"/>
              </a:ext>
            </a:extLst>
          </p:cNvPr>
          <p:cNvSpPr txBox="1"/>
          <p:nvPr/>
        </p:nvSpPr>
        <p:spPr>
          <a:xfrm>
            <a:off x="4111702" y="3266599"/>
            <a:ext cx="1422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6718F"/>
                </a:solidFill>
              </a:rPr>
              <a:t>Redirect :/profile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07AFDD1-C6CC-F152-4E18-138A8D90D8C6}"/>
              </a:ext>
            </a:extLst>
          </p:cNvPr>
          <p:cNvCxnSpPr/>
          <p:nvPr/>
        </p:nvCxnSpPr>
        <p:spPr>
          <a:xfrm>
            <a:off x="3839722" y="3918132"/>
            <a:ext cx="192176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83528A-11DD-26EA-FD08-D4F80F9A5365}"/>
              </a:ext>
            </a:extLst>
          </p:cNvPr>
          <p:cNvSpPr txBox="1"/>
          <p:nvPr/>
        </p:nvSpPr>
        <p:spPr>
          <a:xfrm>
            <a:off x="4240223" y="3644817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Insert profile</a:t>
            </a:r>
          </a:p>
        </p:txBody>
      </p:sp>
      <p:sp>
        <p:nvSpPr>
          <p:cNvPr id="106" name="화살표: 왼쪽으로 구부러짐 105">
            <a:extLst>
              <a:ext uri="{FF2B5EF4-FFF2-40B4-BE49-F238E27FC236}">
                <a16:creationId xmlns:a16="http://schemas.microsoft.com/office/drawing/2014/main" id="{78EFE2FD-66C8-C4B2-A384-B85BB7FFAE68}"/>
              </a:ext>
            </a:extLst>
          </p:cNvPr>
          <p:cNvSpPr/>
          <p:nvPr/>
        </p:nvSpPr>
        <p:spPr>
          <a:xfrm>
            <a:off x="5883653" y="3117282"/>
            <a:ext cx="278952" cy="439725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rgbClr val="3671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C58437D-82F7-D04D-2F57-B46F89BB0375}"/>
              </a:ext>
            </a:extLst>
          </p:cNvPr>
          <p:cNvGrpSpPr/>
          <p:nvPr/>
        </p:nvGrpSpPr>
        <p:grpSpPr>
          <a:xfrm>
            <a:off x="7243445" y="4017313"/>
            <a:ext cx="1921763" cy="278536"/>
            <a:chOff x="3689266" y="2377605"/>
            <a:chExt cx="4813300" cy="266620"/>
          </a:xfrm>
        </p:grpSpPr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38CEC262-4CD2-976F-BEF7-04C8D8ACAF3A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817BF49-E2D2-12D1-1937-EA3EE28317BA}"/>
                </a:ext>
              </a:extLst>
            </p:cNvPr>
            <p:cNvSpPr txBox="1"/>
            <p:nvPr/>
          </p:nvSpPr>
          <p:spPr>
            <a:xfrm>
              <a:off x="4423708" y="2377605"/>
              <a:ext cx="3356959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save profile data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D3054FB-8158-9E46-5705-0CA4692BD7A8}"/>
              </a:ext>
            </a:extLst>
          </p:cNvPr>
          <p:cNvGrpSpPr/>
          <p:nvPr/>
        </p:nvGrpSpPr>
        <p:grpSpPr>
          <a:xfrm>
            <a:off x="7235411" y="3629389"/>
            <a:ext cx="1921763" cy="297197"/>
            <a:chOff x="3689266" y="2359742"/>
            <a:chExt cx="4813300" cy="284483"/>
          </a:xfrm>
        </p:grpSpPr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3AB76507-2900-44EE-9353-73DB90757C69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A143786-F777-BF57-F881-222F6238CFFA}"/>
                </a:ext>
              </a:extLst>
            </p:cNvPr>
            <p:cNvSpPr txBox="1"/>
            <p:nvPr/>
          </p:nvSpPr>
          <p:spPr>
            <a:xfrm>
              <a:off x="3982999" y="2359742"/>
              <a:ext cx="4298219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change auth to :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68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1317093" y="152904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1461938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1470914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1466742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621258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621258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621259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6548905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6512837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8442001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8437772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B5CB80-0545-65E4-BB21-3A0ADDDB332B}"/>
              </a:ext>
            </a:extLst>
          </p:cNvPr>
          <p:cNvSpPr txBox="1"/>
          <p:nvPr/>
        </p:nvSpPr>
        <p:spPr>
          <a:xfrm>
            <a:off x="167888" y="1953433"/>
            <a:ext cx="198964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Access Token</a:t>
            </a:r>
            <a:br>
              <a:rPr lang="en-US" altLang="ko-KR" sz="1050" b="1" dirty="0"/>
            </a:br>
            <a:r>
              <a:rPr lang="en-US" altLang="ko-KR" sz="1050" b="1" dirty="0"/>
              <a:t>- Subject</a:t>
            </a:r>
            <a:br>
              <a:rPr lang="en-US" altLang="ko-KR" sz="1050" b="1" dirty="0"/>
            </a:br>
            <a:r>
              <a:rPr lang="en-US" altLang="ko-KR" sz="1050" b="1" dirty="0"/>
              <a:t>- Authorities</a:t>
            </a:r>
            <a:br>
              <a:rPr lang="en-US" altLang="ko-KR" sz="1050" b="1" dirty="0"/>
            </a:br>
            <a:r>
              <a:rPr lang="en-US" altLang="ko-KR" sz="1050" b="1" dirty="0"/>
              <a:t>- Expiration Date – 2 Hours</a:t>
            </a:r>
            <a:br>
              <a:rPr lang="en-US" altLang="ko-KR" sz="1050" b="1" dirty="0"/>
            </a:br>
            <a:r>
              <a:rPr lang="en-US" altLang="ko-KR" sz="1050" b="1" dirty="0"/>
              <a:t>- Signature Algorithm – HS256</a:t>
            </a:r>
            <a:endParaRPr lang="en-US" sz="105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46C83C-ECB0-228C-B6EF-6393D21BF9C2}"/>
              </a:ext>
            </a:extLst>
          </p:cNvPr>
          <p:cNvSpPr txBox="1"/>
          <p:nvPr/>
        </p:nvSpPr>
        <p:spPr>
          <a:xfrm>
            <a:off x="167887" y="3038586"/>
            <a:ext cx="19896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Refresh Token</a:t>
            </a:r>
            <a:br>
              <a:rPr lang="en-US" altLang="ko-KR" sz="1050" b="1" dirty="0"/>
            </a:br>
            <a:r>
              <a:rPr lang="en-US" altLang="ko-KR" sz="1050" b="1" dirty="0"/>
              <a:t>- Expiration Date – 30 Days</a:t>
            </a:r>
            <a:br>
              <a:rPr lang="en-US" altLang="ko-KR" sz="1050" b="1" dirty="0"/>
            </a:br>
            <a:r>
              <a:rPr lang="en-US" altLang="ko-KR" sz="1050" b="1" dirty="0"/>
              <a:t>- Signature Algorithm – HS256</a:t>
            </a:r>
            <a:endParaRPr lang="en-US" sz="105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C9795F4-F0DA-E769-B38D-2AEA43BF0557}"/>
              </a:ext>
            </a:extLst>
          </p:cNvPr>
          <p:cNvGrpSpPr/>
          <p:nvPr/>
        </p:nvGrpSpPr>
        <p:grpSpPr>
          <a:xfrm>
            <a:off x="9201296" y="1098672"/>
            <a:ext cx="1378903" cy="4046265"/>
            <a:chOff x="3843225" y="2057400"/>
            <a:chExt cx="1378903" cy="67907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36E8C28-AC18-E8A7-FDA9-F1D3559B9BB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153399-212E-7A75-5648-A83B1AF152E0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42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</a:p>
          </p:txBody>
        </p:sp>
      </p:grpSp>
      <p:sp>
        <p:nvSpPr>
          <p:cNvPr id="33" name="AutoShape 2" descr="Design a PowerPoint slide with a gray color scheme, illustrating the concept of a server and a client in a network. The server should be represented by a deep blue color to symbolize stability and reliability. The client should be depicted in a light green color, indicating flexibility and growth. The server is larger and more central, showing its role as a central hub for requests. The client is smaller, positioned towards the edge of the slide, signifying its role as a requester. The connection between them is shown by dashed lines, representing the network communication.">
            <a:extLst>
              <a:ext uri="{FF2B5EF4-FFF2-40B4-BE49-F238E27FC236}">
                <a16:creationId xmlns:a16="http://schemas.microsoft.com/office/drawing/2014/main" id="{96859000-5D2A-953D-7A32-5F49305D8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4" descr="Design a PowerPoint slide with a gray color scheme, illustrating the concept of a server and a client in a network. The server should be represented by a deep blue color to symbolize stability and reliability. The client should be depicted in a light green color, indicating flexibility and growth. The server is larger and more central, showing its role as a central hub for requests. The client is smaller, positioned towards the edge of the slide, signifying its role as a requester. The connection between them is shown by dashed lines, representing the network communication.">
            <a:extLst>
              <a:ext uri="{FF2B5EF4-FFF2-40B4-BE49-F238E27FC236}">
                <a16:creationId xmlns:a16="http://schemas.microsoft.com/office/drawing/2014/main" id="{73EFC238-4D83-C373-46E2-B1B7FE23E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1524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D77FA1-2631-42F9-8286-4891E16E9C92}"/>
              </a:ext>
            </a:extLst>
          </p:cNvPr>
          <p:cNvGrpSpPr/>
          <p:nvPr/>
        </p:nvGrpSpPr>
        <p:grpSpPr>
          <a:xfrm>
            <a:off x="2330756" y="1098205"/>
            <a:ext cx="1378903" cy="4046733"/>
            <a:chOff x="3843225" y="2057400"/>
            <a:chExt cx="1378903" cy="67907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8039E1-704F-6D52-97B1-840EF40D0E6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191919-D056-44E5-46E3-B69FA57A737D}"/>
                </a:ext>
              </a:extLst>
            </p:cNvPr>
            <p:cNvSpPr txBox="1"/>
            <p:nvPr/>
          </p:nvSpPr>
          <p:spPr>
            <a:xfrm>
              <a:off x="4193513" y="2360558"/>
              <a:ext cx="678326" cy="90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>
                      <a:lumMod val="65000"/>
                    </a:schemeClr>
                  </a:solidFill>
                </a:rPr>
                <a:t>Client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62D0A1D-A789-03D4-55C6-AAFCE3A5B733}"/>
              </a:ext>
            </a:extLst>
          </p:cNvPr>
          <p:cNvGrpSpPr/>
          <p:nvPr/>
        </p:nvGrpSpPr>
        <p:grpSpPr>
          <a:xfrm>
            <a:off x="3810315" y="1109167"/>
            <a:ext cx="1921763" cy="283189"/>
            <a:chOff x="3814465" y="2373150"/>
            <a:chExt cx="4813300" cy="271075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5269F8E-9ECB-E9B0-A589-3CA4B242E052}"/>
                </a:ext>
              </a:extLst>
            </p:cNvPr>
            <p:cNvCxnSpPr/>
            <p:nvPr/>
          </p:nvCxnSpPr>
          <p:spPr>
            <a:xfrm>
              <a:off x="3814465" y="2644225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8277B1-940A-9277-DC2C-AD4AECB0CB85}"/>
                </a:ext>
              </a:extLst>
            </p:cNvPr>
            <p:cNvSpPr txBox="1"/>
            <p:nvPr/>
          </p:nvSpPr>
          <p:spPr>
            <a:xfrm>
              <a:off x="5370522" y="2373150"/>
              <a:ext cx="1614803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log - in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CFEE2C1-AFA6-1640-BA68-AE76166223EE}"/>
              </a:ext>
            </a:extLst>
          </p:cNvPr>
          <p:cNvGrpSpPr/>
          <p:nvPr/>
        </p:nvGrpSpPr>
        <p:grpSpPr>
          <a:xfrm>
            <a:off x="5802802" y="1098205"/>
            <a:ext cx="1418700" cy="4046265"/>
            <a:chOff x="3843225" y="2057400"/>
            <a:chExt cx="1418700" cy="67907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D9F7C59-5E64-50EF-82DE-A4D9FC70404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3671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DC39A0-10D0-7973-19CA-A662CB77B3DC}"/>
                </a:ext>
              </a:extLst>
            </p:cNvPr>
            <p:cNvSpPr txBox="1"/>
            <p:nvPr/>
          </p:nvSpPr>
          <p:spPr>
            <a:xfrm>
              <a:off x="4068125" y="2377697"/>
              <a:ext cx="1193800" cy="36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36718F"/>
                  </a:solidFill>
                </a:rPr>
                <a:t>check expiration date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29A6137-3933-6346-E827-B9C2F5D15329}"/>
              </a:ext>
            </a:extLst>
          </p:cNvPr>
          <p:cNvGrpSpPr/>
          <p:nvPr/>
        </p:nvGrpSpPr>
        <p:grpSpPr>
          <a:xfrm>
            <a:off x="7252429" y="1098205"/>
            <a:ext cx="1921764" cy="276999"/>
            <a:chOff x="3689266" y="2382242"/>
            <a:chExt cx="4813300" cy="265149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92DAB8E-2103-3F57-3FE8-E76F9E382AA2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4BF002-15E4-87C2-0CE6-9092519BD37B}"/>
                </a:ext>
              </a:extLst>
            </p:cNvPr>
            <p:cNvSpPr txBox="1"/>
            <p:nvPr/>
          </p:nvSpPr>
          <p:spPr>
            <a:xfrm>
              <a:off x="4323738" y="2382242"/>
              <a:ext cx="3674619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save refresh token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D5C07CE-47D4-A2C1-B60C-7D071943AA9C}"/>
              </a:ext>
            </a:extLst>
          </p:cNvPr>
          <p:cNvGrpSpPr/>
          <p:nvPr/>
        </p:nvGrpSpPr>
        <p:grpSpPr>
          <a:xfrm rot="10800000">
            <a:off x="3780383" y="1424965"/>
            <a:ext cx="1921763" cy="282037"/>
            <a:chOff x="3689266" y="2644225"/>
            <a:chExt cx="4813300" cy="26997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92AA9B8-3F55-C2EA-2C35-EB0E8E4118C4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01631B-CBC2-446F-F0E0-87245A9E1235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791BF3-C8EE-23E1-8D4F-6AB71B17D319}"/>
              </a:ext>
            </a:extLst>
          </p:cNvPr>
          <p:cNvSpPr txBox="1"/>
          <p:nvPr/>
        </p:nvSpPr>
        <p:spPr>
          <a:xfrm>
            <a:off x="4000514" y="1437111"/>
            <a:ext cx="1584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6718F"/>
                </a:solidFill>
              </a:rPr>
              <a:t>response : </a:t>
            </a:r>
            <a:r>
              <a:rPr lang="en-US" sz="1200" b="1" dirty="0" err="1">
                <a:solidFill>
                  <a:srgbClr val="36718F"/>
                </a:solidFill>
              </a:rPr>
              <a:t>JwtToken</a:t>
            </a:r>
            <a:endParaRPr lang="en-US" sz="1200" b="1" dirty="0">
              <a:solidFill>
                <a:srgbClr val="36718F"/>
              </a:solidFill>
            </a:endParaRPr>
          </a:p>
        </p:txBody>
      </p:sp>
      <p:sp>
        <p:nvSpPr>
          <p:cNvPr id="92" name="화살표: 왼쪽으로 구부러짐 91">
            <a:extLst>
              <a:ext uri="{FF2B5EF4-FFF2-40B4-BE49-F238E27FC236}">
                <a16:creationId xmlns:a16="http://schemas.microsoft.com/office/drawing/2014/main" id="{A1940926-8769-D8D6-945E-230502E7646A}"/>
              </a:ext>
            </a:extLst>
          </p:cNvPr>
          <p:cNvSpPr/>
          <p:nvPr/>
        </p:nvSpPr>
        <p:spPr>
          <a:xfrm>
            <a:off x="5871067" y="1423086"/>
            <a:ext cx="278952" cy="327364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rgbClr val="3671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BC0A67A-79CD-AC66-3BD5-445D96F017E8}"/>
              </a:ext>
            </a:extLst>
          </p:cNvPr>
          <p:cNvGrpSpPr/>
          <p:nvPr/>
        </p:nvGrpSpPr>
        <p:grpSpPr>
          <a:xfrm>
            <a:off x="3848015" y="2838749"/>
            <a:ext cx="1921763" cy="277000"/>
            <a:chOff x="3840961" y="2373726"/>
            <a:chExt cx="4813300" cy="265150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979F344-5357-675A-EFA7-FC17F6973265}"/>
                </a:ext>
              </a:extLst>
            </p:cNvPr>
            <p:cNvCxnSpPr/>
            <p:nvPr/>
          </p:nvCxnSpPr>
          <p:spPr>
            <a:xfrm>
              <a:off x="3840961" y="2638876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D872BB6-CA59-B91E-C97A-AE615C1A9A55}"/>
                </a:ext>
              </a:extLst>
            </p:cNvPr>
            <p:cNvSpPr txBox="1"/>
            <p:nvPr/>
          </p:nvSpPr>
          <p:spPr>
            <a:xfrm>
              <a:off x="5358312" y="2373726"/>
              <a:ext cx="1715176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access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AEF6698-CE27-7014-4D1F-36B925D160F8}"/>
              </a:ext>
            </a:extLst>
          </p:cNvPr>
          <p:cNvGrpSpPr/>
          <p:nvPr/>
        </p:nvGrpSpPr>
        <p:grpSpPr>
          <a:xfrm rot="10800000">
            <a:off x="3793280" y="3263495"/>
            <a:ext cx="1921763" cy="277000"/>
            <a:chOff x="3732939" y="2649047"/>
            <a:chExt cx="4813300" cy="265150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4C3D04D-EFA8-3A32-B5F4-7E13228E3092}"/>
                </a:ext>
              </a:extLst>
            </p:cNvPr>
            <p:cNvCxnSpPr/>
            <p:nvPr/>
          </p:nvCxnSpPr>
          <p:spPr>
            <a:xfrm>
              <a:off x="3732939" y="2666232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65FF93-1A54-1B98-8806-71B3169E7D89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743D4-AD25-AD72-C4DD-D5FC03CC7FC4}"/>
              </a:ext>
            </a:extLst>
          </p:cNvPr>
          <p:cNvSpPr txBox="1"/>
          <p:nvPr/>
        </p:nvSpPr>
        <p:spPr>
          <a:xfrm>
            <a:off x="3695614" y="3261605"/>
            <a:ext cx="2212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36718F"/>
                </a:solidFill>
              </a:rPr>
              <a:t>Response : “</a:t>
            </a:r>
            <a:r>
              <a:rPr lang="en-US" sz="1000" b="1" dirty="0" err="1">
                <a:solidFill>
                  <a:srgbClr val="36718F"/>
                </a:solidFill>
              </a:rPr>
              <a:t>unvalid</a:t>
            </a:r>
            <a:r>
              <a:rPr lang="en-US" sz="1000" b="1" dirty="0">
                <a:solidFill>
                  <a:srgbClr val="36718F"/>
                </a:solidFill>
              </a:rPr>
              <a:t> access token”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07AFDD1-C6CC-F152-4E18-138A8D90D8C6}"/>
              </a:ext>
            </a:extLst>
          </p:cNvPr>
          <p:cNvCxnSpPr/>
          <p:nvPr/>
        </p:nvCxnSpPr>
        <p:spPr>
          <a:xfrm>
            <a:off x="3839722" y="3918132"/>
            <a:ext cx="192176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83528A-11DD-26EA-FD08-D4F80F9A5365}"/>
              </a:ext>
            </a:extLst>
          </p:cNvPr>
          <p:cNvSpPr txBox="1"/>
          <p:nvPr/>
        </p:nvSpPr>
        <p:spPr>
          <a:xfrm>
            <a:off x="4205440" y="3649587"/>
            <a:ext cx="119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/refresh-token</a:t>
            </a:r>
          </a:p>
        </p:txBody>
      </p:sp>
      <p:sp>
        <p:nvSpPr>
          <p:cNvPr id="106" name="화살표: 왼쪽으로 구부러짐 105">
            <a:extLst>
              <a:ext uri="{FF2B5EF4-FFF2-40B4-BE49-F238E27FC236}">
                <a16:creationId xmlns:a16="http://schemas.microsoft.com/office/drawing/2014/main" id="{78EFE2FD-66C8-C4B2-A384-B85BB7FFAE68}"/>
              </a:ext>
            </a:extLst>
          </p:cNvPr>
          <p:cNvSpPr/>
          <p:nvPr/>
        </p:nvSpPr>
        <p:spPr>
          <a:xfrm>
            <a:off x="5888226" y="3124243"/>
            <a:ext cx="278952" cy="439725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rgbClr val="3671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C58437D-82F7-D04D-2F57-B46F89BB0375}"/>
              </a:ext>
            </a:extLst>
          </p:cNvPr>
          <p:cNvGrpSpPr/>
          <p:nvPr/>
        </p:nvGrpSpPr>
        <p:grpSpPr>
          <a:xfrm>
            <a:off x="7228051" y="4038834"/>
            <a:ext cx="1921763" cy="276999"/>
            <a:chOff x="3689266" y="2387385"/>
            <a:chExt cx="4813300" cy="265149"/>
          </a:xfrm>
        </p:grpSpPr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38CEC262-4CD2-976F-BEF7-04C8D8ACAF3A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817BF49-E2D2-12D1-1937-EA3EE28317BA}"/>
                </a:ext>
              </a:extLst>
            </p:cNvPr>
            <p:cNvSpPr txBox="1"/>
            <p:nvPr/>
          </p:nvSpPr>
          <p:spPr>
            <a:xfrm>
              <a:off x="4805140" y="2387385"/>
              <a:ext cx="2333153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return true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D3054FB-8158-9E46-5705-0CA4692BD7A8}"/>
              </a:ext>
            </a:extLst>
          </p:cNvPr>
          <p:cNvGrpSpPr/>
          <p:nvPr/>
        </p:nvGrpSpPr>
        <p:grpSpPr>
          <a:xfrm>
            <a:off x="7261381" y="3635690"/>
            <a:ext cx="1921763" cy="290900"/>
            <a:chOff x="3689266" y="2365770"/>
            <a:chExt cx="4813300" cy="278455"/>
          </a:xfrm>
        </p:grpSpPr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3AB76507-2900-44EE-9353-73DB90757C69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A143786-F777-BF57-F881-222F6238CFFA}"/>
                </a:ext>
              </a:extLst>
            </p:cNvPr>
            <p:cNvSpPr txBox="1"/>
            <p:nvPr/>
          </p:nvSpPr>
          <p:spPr>
            <a:xfrm>
              <a:off x="3817115" y="2365770"/>
              <a:ext cx="4643020" cy="265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6718F"/>
                  </a:solidFill>
                </a:rPr>
                <a:t>validate response token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E81CA4F-983E-86F2-D2E3-C98278E02C73}"/>
              </a:ext>
            </a:extLst>
          </p:cNvPr>
          <p:cNvGrpSpPr/>
          <p:nvPr/>
        </p:nvGrpSpPr>
        <p:grpSpPr>
          <a:xfrm>
            <a:off x="3793280" y="2098853"/>
            <a:ext cx="1921763" cy="282860"/>
            <a:chOff x="3814465" y="2373466"/>
            <a:chExt cx="4813300" cy="270759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7CB15E8-7F18-FBDE-0F5A-F81C39E45EB9}"/>
                </a:ext>
              </a:extLst>
            </p:cNvPr>
            <p:cNvCxnSpPr/>
            <p:nvPr/>
          </p:nvCxnSpPr>
          <p:spPr>
            <a:xfrm>
              <a:off x="3814465" y="2644225"/>
              <a:ext cx="48133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AFC030-97DB-32E4-2D6E-5B172E63A2F3}"/>
                </a:ext>
              </a:extLst>
            </p:cNvPr>
            <p:cNvSpPr txBox="1"/>
            <p:nvPr/>
          </p:nvSpPr>
          <p:spPr>
            <a:xfrm>
              <a:off x="4307418" y="2373466"/>
              <a:ext cx="3922261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65000"/>
                    </a:schemeClr>
                  </a:solidFill>
                </a:rPr>
                <a:t>AccessToken</a:t>
              </a:r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 expire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FD13345-D56E-7FEC-034E-426EC4C6B6DE}"/>
              </a:ext>
            </a:extLst>
          </p:cNvPr>
          <p:cNvGrpSpPr/>
          <p:nvPr/>
        </p:nvGrpSpPr>
        <p:grpSpPr>
          <a:xfrm rot="10800000">
            <a:off x="3791340" y="4053630"/>
            <a:ext cx="1921763" cy="282037"/>
            <a:chOff x="3689266" y="2644225"/>
            <a:chExt cx="4813300" cy="26997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0C4F8F9-B229-43D7-E58A-289319016E2D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FD6E57-0AF0-8C8F-FA25-29E3D56451F0}"/>
                </a:ext>
              </a:extLst>
            </p:cNvPr>
            <p:cNvSpPr txBox="1"/>
            <p:nvPr/>
          </p:nvSpPr>
          <p:spPr>
            <a:xfrm rot="10800000">
              <a:off x="6927972" y="2649047"/>
              <a:ext cx="462682" cy="265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C674DA-D2B1-D42F-6207-A316A74374EE}"/>
              </a:ext>
            </a:extLst>
          </p:cNvPr>
          <p:cNvSpPr txBox="1"/>
          <p:nvPr/>
        </p:nvSpPr>
        <p:spPr>
          <a:xfrm>
            <a:off x="3990097" y="4035678"/>
            <a:ext cx="1584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6718F"/>
                </a:solidFill>
              </a:rPr>
              <a:t>response : </a:t>
            </a:r>
            <a:r>
              <a:rPr lang="en-US" sz="1200" b="1" dirty="0" err="1">
                <a:solidFill>
                  <a:srgbClr val="36718F"/>
                </a:solidFill>
              </a:rPr>
              <a:t>JwtToken</a:t>
            </a:r>
            <a:endParaRPr lang="en-US" sz="1200" b="1" dirty="0">
              <a:solidFill>
                <a:srgbClr val="36718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C92D2-F61A-0CAE-37C7-118E55629E01}"/>
              </a:ext>
            </a:extLst>
          </p:cNvPr>
          <p:cNvSpPr txBox="1"/>
          <p:nvPr/>
        </p:nvSpPr>
        <p:spPr>
          <a:xfrm>
            <a:off x="6154558" y="1437111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36718F"/>
                </a:solidFill>
              </a:rPr>
              <a:t>Create JWT token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8AA8368-7212-892A-013C-37AF18D0C93B}"/>
              </a:ext>
            </a:extLst>
          </p:cNvPr>
          <p:cNvCxnSpPr>
            <a:cxnSpLocks/>
          </p:cNvCxnSpPr>
          <p:nvPr/>
        </p:nvCxnSpPr>
        <p:spPr>
          <a:xfrm flipH="1">
            <a:off x="6010543" y="4347827"/>
            <a:ext cx="894959" cy="0"/>
          </a:xfrm>
          <a:prstGeom prst="straightConnector1">
            <a:avLst/>
          </a:prstGeom>
          <a:ln>
            <a:solidFill>
              <a:srgbClr val="36718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28FFC44-E578-C065-FA46-3D0DC8B8234B}"/>
              </a:ext>
            </a:extLst>
          </p:cNvPr>
          <p:cNvSpPr txBox="1"/>
          <p:nvPr/>
        </p:nvSpPr>
        <p:spPr>
          <a:xfrm>
            <a:off x="5971418" y="4078868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36718F"/>
                </a:solidFill>
              </a:rPr>
              <a:t>Create JWT token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6F1E886-BE42-919F-9971-64E1DCB803AA}"/>
              </a:ext>
            </a:extLst>
          </p:cNvPr>
          <p:cNvGrpSpPr/>
          <p:nvPr/>
        </p:nvGrpSpPr>
        <p:grpSpPr>
          <a:xfrm>
            <a:off x="7243229" y="4524486"/>
            <a:ext cx="1983235" cy="244734"/>
            <a:chOff x="3671010" y="2409961"/>
            <a:chExt cx="4967268" cy="234264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1514EAD-6DEA-B8A1-E61C-D2D3D7C8E94F}"/>
                </a:ext>
              </a:extLst>
            </p:cNvPr>
            <p:cNvCxnSpPr/>
            <p:nvPr/>
          </p:nvCxnSpPr>
          <p:spPr>
            <a:xfrm>
              <a:off x="3689266" y="2644225"/>
              <a:ext cx="4813300" cy="0"/>
            </a:xfrm>
            <a:prstGeom prst="straightConnector1">
              <a:avLst/>
            </a:prstGeom>
            <a:ln>
              <a:solidFill>
                <a:srgbClr val="36718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2B9553A-C08B-3475-6C63-21A82FD8DED0}"/>
                </a:ext>
              </a:extLst>
            </p:cNvPr>
            <p:cNvSpPr txBox="1"/>
            <p:nvPr/>
          </p:nvSpPr>
          <p:spPr>
            <a:xfrm>
              <a:off x="3671010" y="2409961"/>
              <a:ext cx="4967268" cy="220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36718F"/>
                  </a:solidFill>
                </a:rPr>
                <a:t>delete and save new refresh token</a:t>
              </a:r>
            </a:p>
          </p:txBody>
        </p:sp>
      </p:grpSp>
      <p:sp>
        <p:nvSpPr>
          <p:cNvPr id="81" name="화살표: 왼쪽으로 구부러짐 80">
            <a:extLst>
              <a:ext uri="{FF2B5EF4-FFF2-40B4-BE49-F238E27FC236}">
                <a16:creationId xmlns:a16="http://schemas.microsoft.com/office/drawing/2014/main" id="{DC2A35B9-8F9B-17C7-F623-D5F00E58D5A6}"/>
              </a:ext>
            </a:extLst>
          </p:cNvPr>
          <p:cNvSpPr/>
          <p:nvPr/>
        </p:nvSpPr>
        <p:spPr>
          <a:xfrm flipH="1">
            <a:off x="3404314" y="1735696"/>
            <a:ext cx="222918" cy="327364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445CFB-6B3D-1955-940C-9B12734FB524}"/>
              </a:ext>
            </a:extLst>
          </p:cNvPr>
          <p:cNvSpPr txBox="1"/>
          <p:nvPr/>
        </p:nvSpPr>
        <p:spPr>
          <a:xfrm>
            <a:off x="2309499" y="1645996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Insert token to header</a:t>
            </a:r>
          </a:p>
        </p:txBody>
      </p:sp>
      <p:sp>
        <p:nvSpPr>
          <p:cNvPr id="83" name="화살표: 왼쪽으로 구부러짐 82">
            <a:extLst>
              <a:ext uri="{FF2B5EF4-FFF2-40B4-BE49-F238E27FC236}">
                <a16:creationId xmlns:a16="http://schemas.microsoft.com/office/drawing/2014/main" id="{ED01C15D-BC45-C3EB-3C71-CECD66FC3224}"/>
              </a:ext>
            </a:extLst>
          </p:cNvPr>
          <p:cNvSpPr/>
          <p:nvPr/>
        </p:nvSpPr>
        <p:spPr>
          <a:xfrm flipH="1">
            <a:off x="3412276" y="3563968"/>
            <a:ext cx="222918" cy="327364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45C429-0A3F-93FE-66E4-2D2529BF18A7}"/>
              </a:ext>
            </a:extLst>
          </p:cNvPr>
          <p:cNvSpPr txBox="1"/>
          <p:nvPr/>
        </p:nvSpPr>
        <p:spPr>
          <a:xfrm>
            <a:off x="2300897" y="3456246"/>
            <a:ext cx="1263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request – refresh token</a:t>
            </a:r>
          </a:p>
        </p:txBody>
      </p:sp>
      <p:sp>
        <p:nvSpPr>
          <p:cNvPr id="85" name="화살표: 왼쪽으로 구부러짐 84">
            <a:extLst>
              <a:ext uri="{FF2B5EF4-FFF2-40B4-BE49-F238E27FC236}">
                <a16:creationId xmlns:a16="http://schemas.microsoft.com/office/drawing/2014/main" id="{D8789EBF-686C-148F-7F3F-3EA6A5B78F8F}"/>
              </a:ext>
            </a:extLst>
          </p:cNvPr>
          <p:cNvSpPr/>
          <p:nvPr/>
        </p:nvSpPr>
        <p:spPr>
          <a:xfrm flipH="1">
            <a:off x="3425083" y="4434917"/>
            <a:ext cx="222918" cy="327364"/>
          </a:xfrm>
          <a:prstGeom prst="curvedLeftArrow">
            <a:avLst>
              <a:gd name="adj1" fmla="val 11122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6DC17E-CFD0-DE12-40F1-198048D2172C}"/>
              </a:ext>
            </a:extLst>
          </p:cNvPr>
          <p:cNvSpPr txBox="1"/>
          <p:nvPr/>
        </p:nvSpPr>
        <p:spPr>
          <a:xfrm>
            <a:off x="2330268" y="4345217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Insert token to header</a:t>
            </a:r>
          </a:p>
        </p:txBody>
      </p:sp>
    </p:spTree>
    <p:extLst>
      <p:ext uri="{BB962C8B-B14F-4D97-AF65-F5344CB8AC3E}">
        <p14:creationId xmlns:p14="http://schemas.microsoft.com/office/powerpoint/2010/main" val="268275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512941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521917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517745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4526723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4490655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6419819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6415590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5750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5129411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5219179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5177452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4526723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14490655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6419819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6415590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sp>
        <p:nvSpPr>
          <p:cNvPr id="4" name="화살표: 왼쪽으로 구부러짐 3">
            <a:extLst>
              <a:ext uri="{FF2B5EF4-FFF2-40B4-BE49-F238E27FC236}">
                <a16:creationId xmlns:a16="http://schemas.microsoft.com/office/drawing/2014/main" id="{99AD6320-B7F6-7A2D-54A0-EC7DF7800BAC}"/>
              </a:ext>
            </a:extLst>
          </p:cNvPr>
          <p:cNvSpPr/>
          <p:nvPr/>
        </p:nvSpPr>
        <p:spPr>
          <a:xfrm flipH="1">
            <a:off x="3662617" y="1199142"/>
            <a:ext cx="1261153" cy="2466069"/>
          </a:xfrm>
          <a:prstGeom prst="curvedLeftArrow">
            <a:avLst>
              <a:gd name="adj1" fmla="val 4022"/>
              <a:gd name="adj2" fmla="val 20600"/>
              <a:gd name="adj3" fmla="val 22985"/>
            </a:avLst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92DFF-586E-FB21-BA8A-6D5242F6A845}"/>
              </a:ext>
            </a:extLst>
          </p:cNvPr>
          <p:cNvSpPr txBox="1"/>
          <p:nvPr/>
        </p:nvSpPr>
        <p:spPr>
          <a:xfrm>
            <a:off x="1636933" y="2113913"/>
            <a:ext cx="198323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게시판에 의한 거래 성사</a:t>
            </a:r>
            <a:endParaRPr lang="en-US" altLang="ko-KR" sz="1050" b="1" dirty="0"/>
          </a:p>
          <a:p>
            <a:pPr algn="ctr"/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해당 거래에 대한 </a:t>
            </a:r>
            <a:r>
              <a:rPr lang="ko-KR" altLang="en-US" sz="1050" b="1" dirty="0" err="1"/>
              <a:t>채팅방</a:t>
            </a:r>
            <a:r>
              <a:rPr lang="ko-KR" altLang="en-US" sz="1050" b="1" dirty="0"/>
              <a:t> 개설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4712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-4653846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-4564078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-4605805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5363018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5326950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6419819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6415590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16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-4653846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-4564078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-4605805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1280665" y="470703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-1968646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16419819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16415590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254E9151-CDD6-94B8-1D3E-93E6CA64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70" y="1334684"/>
            <a:ext cx="8530590" cy="36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-4653846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-4564078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-4605805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-3065881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-3101949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5363018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5358789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30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459896" y="2628478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-4653846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-4564078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-4605805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-3065881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-3101949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-1514344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-1518573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4793FD-EBEF-174D-74C9-C6E08878E539}"/>
              </a:ext>
            </a:extLst>
          </p:cNvPr>
          <p:cNvSpPr txBox="1"/>
          <p:nvPr/>
        </p:nvSpPr>
        <p:spPr>
          <a:xfrm>
            <a:off x="5819675" y="7098878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699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639788" y="2628478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-6163393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-4653846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-4564078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-4605805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-6163394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7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데이터 분석을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-6163394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-6163395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-3065881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-3101949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-1514344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-1518573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73DDCD1-40CA-9368-D191-78C5C6D731C2}"/>
              </a:ext>
            </a:extLst>
          </p:cNvPr>
          <p:cNvSpPr txBox="1"/>
          <p:nvPr/>
        </p:nvSpPr>
        <p:spPr>
          <a:xfrm>
            <a:off x="5459896" y="-1676822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474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390167" y="2936557"/>
            <a:ext cx="141167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0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6669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703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1837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  <p:pic>
        <p:nvPicPr>
          <p:cNvPr id="3" name="그림 2" descr="텍스트, 화이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DA74594-FF22-27EE-0C2E-AD291D6A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44" y="393046"/>
            <a:ext cx="2804512" cy="6071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0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  <p:pic>
        <p:nvPicPr>
          <p:cNvPr id="4" name="그림 3" descr="텍스트, 스크린샷, 소프트웨어, 컴퓨터 아이콘이(가) 표시된 사진&#10;&#10;자동 생성된 설명">
            <a:hlinkClick r:id="rId2" action="ppaction://hlinksldjump"/>
            <a:extLst>
              <a:ext uri="{FF2B5EF4-FFF2-40B4-BE49-F238E27FC236}">
                <a16:creationId xmlns:a16="http://schemas.microsoft.com/office/drawing/2014/main" id="{24A67AEC-5D9D-AD9D-9E67-D514565A8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44" y="393048"/>
            <a:ext cx="2804512" cy="6071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hlinkClick r:id="rId4" action="ppaction://hlinksldjump"/>
            <a:extLst>
              <a:ext uri="{FF2B5EF4-FFF2-40B4-BE49-F238E27FC236}">
                <a16:creationId xmlns:a16="http://schemas.microsoft.com/office/drawing/2014/main" id="{894A646B-90CF-3F60-9B7A-529140A602B1}"/>
              </a:ext>
            </a:extLst>
          </p:cNvPr>
          <p:cNvSpPr/>
          <p:nvPr/>
        </p:nvSpPr>
        <p:spPr>
          <a:xfrm>
            <a:off x="5600700" y="6103620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hlinkClick r:id="rId5" action="ppaction://hlinksldjump"/>
            <a:extLst>
              <a:ext uri="{FF2B5EF4-FFF2-40B4-BE49-F238E27FC236}">
                <a16:creationId xmlns:a16="http://schemas.microsoft.com/office/drawing/2014/main" id="{B5D4084C-1EFE-337E-CF23-6A5E8C2342A7}"/>
              </a:ext>
            </a:extLst>
          </p:cNvPr>
          <p:cNvSpPr/>
          <p:nvPr/>
        </p:nvSpPr>
        <p:spPr>
          <a:xfrm>
            <a:off x="6263640" y="6103619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hlinkClick r:id="rId6" action="ppaction://hlinksldjump"/>
            <a:extLst>
              <a:ext uri="{FF2B5EF4-FFF2-40B4-BE49-F238E27FC236}">
                <a16:creationId xmlns:a16="http://schemas.microsoft.com/office/drawing/2014/main" id="{9647F770-3E23-AF93-C3AB-7AD0A9684AAE}"/>
              </a:ext>
            </a:extLst>
          </p:cNvPr>
          <p:cNvSpPr/>
          <p:nvPr/>
        </p:nvSpPr>
        <p:spPr>
          <a:xfrm>
            <a:off x="6941821" y="6103619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hlinkClick r:id="rId7" action="ppaction://hlinksldjump"/>
            <a:extLst>
              <a:ext uri="{FF2B5EF4-FFF2-40B4-BE49-F238E27FC236}">
                <a16:creationId xmlns:a16="http://schemas.microsoft.com/office/drawing/2014/main" id="{4A6B1B57-DCF3-57F2-1600-FC30367CDCAE}"/>
              </a:ext>
            </a:extLst>
          </p:cNvPr>
          <p:cNvSpPr/>
          <p:nvPr/>
        </p:nvSpPr>
        <p:spPr>
          <a:xfrm>
            <a:off x="6842673" y="5173980"/>
            <a:ext cx="556435" cy="561393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2E106A-201C-4E08-23C4-B0905F0EDD09}"/>
              </a:ext>
            </a:extLst>
          </p:cNvPr>
          <p:cNvSpPr/>
          <p:nvPr/>
        </p:nvSpPr>
        <p:spPr>
          <a:xfrm>
            <a:off x="4949015" y="6103618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  <p:sp>
        <p:nvSpPr>
          <p:cNvPr id="8" name="직사각형 7">
            <a:hlinkClick r:id="rId2" action="ppaction://hlinksldjump"/>
            <a:extLst>
              <a:ext uri="{FF2B5EF4-FFF2-40B4-BE49-F238E27FC236}">
                <a16:creationId xmlns:a16="http://schemas.microsoft.com/office/drawing/2014/main" id="{4A6B1B57-DCF3-57F2-1600-FC30367CDCAE}"/>
              </a:ext>
            </a:extLst>
          </p:cNvPr>
          <p:cNvSpPr/>
          <p:nvPr/>
        </p:nvSpPr>
        <p:spPr>
          <a:xfrm>
            <a:off x="6667413" y="-53340"/>
            <a:ext cx="556435" cy="561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hlinkClick r:id="rId3" action="ppaction://hlinksldjump"/>
            <a:extLst>
              <a:ext uri="{FF2B5EF4-FFF2-40B4-BE49-F238E27FC236}">
                <a16:creationId xmlns:a16="http://schemas.microsoft.com/office/drawing/2014/main" id="{EF2E106A-201C-4E08-23C4-B0905F0EDD09}"/>
              </a:ext>
            </a:extLst>
          </p:cNvPr>
          <p:cNvSpPr/>
          <p:nvPr/>
        </p:nvSpPr>
        <p:spPr>
          <a:xfrm>
            <a:off x="4773755" y="876298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C055DE-C546-B615-CD67-0D2A20351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103" y="393048"/>
            <a:ext cx="2789793" cy="60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894A646B-90CF-3F60-9B7A-529140A602B1}"/>
              </a:ext>
            </a:extLst>
          </p:cNvPr>
          <p:cNvSpPr/>
          <p:nvPr/>
        </p:nvSpPr>
        <p:spPr>
          <a:xfrm>
            <a:off x="5600700" y="6103620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hlinkClick r:id="rId3" action="ppaction://hlinksldjump"/>
            <a:extLst>
              <a:ext uri="{FF2B5EF4-FFF2-40B4-BE49-F238E27FC236}">
                <a16:creationId xmlns:a16="http://schemas.microsoft.com/office/drawing/2014/main" id="{B5D4084C-1EFE-337E-CF23-6A5E8C2342A7}"/>
              </a:ext>
            </a:extLst>
          </p:cNvPr>
          <p:cNvSpPr/>
          <p:nvPr/>
        </p:nvSpPr>
        <p:spPr>
          <a:xfrm>
            <a:off x="6263640" y="6103619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9647F770-3E23-AF93-C3AB-7AD0A9684AAE}"/>
              </a:ext>
            </a:extLst>
          </p:cNvPr>
          <p:cNvSpPr/>
          <p:nvPr/>
        </p:nvSpPr>
        <p:spPr>
          <a:xfrm>
            <a:off x="6941821" y="6103619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hlinkClick r:id="rId4" action="ppaction://hlinksldjump"/>
            <a:extLst>
              <a:ext uri="{FF2B5EF4-FFF2-40B4-BE49-F238E27FC236}">
                <a16:creationId xmlns:a16="http://schemas.microsoft.com/office/drawing/2014/main" id="{EF2E106A-201C-4E08-23C4-B0905F0EDD09}"/>
              </a:ext>
            </a:extLst>
          </p:cNvPr>
          <p:cNvSpPr/>
          <p:nvPr/>
        </p:nvSpPr>
        <p:spPr>
          <a:xfrm>
            <a:off x="4949015" y="6103618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C618E-AD81-6BA3-A15C-27C9E5DE3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588" y="393049"/>
            <a:ext cx="2806824" cy="60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  <p:pic>
        <p:nvPicPr>
          <p:cNvPr id="4" name="그림 3" descr="텍스트, 스크린샷, 소프트웨어, 컴퓨터 아이콘이(가) 표시된 사진&#10;&#10;자동 생성된 설명">
            <a:hlinkClick r:id="rId2" action="ppaction://hlinksldjump"/>
            <a:extLst>
              <a:ext uri="{FF2B5EF4-FFF2-40B4-BE49-F238E27FC236}">
                <a16:creationId xmlns:a16="http://schemas.microsoft.com/office/drawing/2014/main" id="{24A67AEC-5D9D-AD9D-9E67-D514565A8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44" y="393048"/>
            <a:ext cx="2804512" cy="6071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hlinkClick r:id="rId4" action="ppaction://hlinksldjump"/>
            <a:extLst>
              <a:ext uri="{FF2B5EF4-FFF2-40B4-BE49-F238E27FC236}">
                <a16:creationId xmlns:a16="http://schemas.microsoft.com/office/drawing/2014/main" id="{894A646B-90CF-3F60-9B7A-529140A602B1}"/>
              </a:ext>
            </a:extLst>
          </p:cNvPr>
          <p:cNvSpPr/>
          <p:nvPr/>
        </p:nvSpPr>
        <p:spPr>
          <a:xfrm>
            <a:off x="5600700" y="6103620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hlinkClick r:id="rId5" action="ppaction://hlinksldjump"/>
            <a:extLst>
              <a:ext uri="{FF2B5EF4-FFF2-40B4-BE49-F238E27FC236}">
                <a16:creationId xmlns:a16="http://schemas.microsoft.com/office/drawing/2014/main" id="{B5D4084C-1EFE-337E-CF23-6A5E8C2342A7}"/>
              </a:ext>
            </a:extLst>
          </p:cNvPr>
          <p:cNvSpPr/>
          <p:nvPr/>
        </p:nvSpPr>
        <p:spPr>
          <a:xfrm>
            <a:off x="6263640" y="6103619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hlinkClick r:id="rId5" action="ppaction://hlinksldjump"/>
            <a:extLst>
              <a:ext uri="{FF2B5EF4-FFF2-40B4-BE49-F238E27FC236}">
                <a16:creationId xmlns:a16="http://schemas.microsoft.com/office/drawing/2014/main" id="{9647F770-3E23-AF93-C3AB-7AD0A9684AAE}"/>
              </a:ext>
            </a:extLst>
          </p:cNvPr>
          <p:cNvSpPr/>
          <p:nvPr/>
        </p:nvSpPr>
        <p:spPr>
          <a:xfrm>
            <a:off x="6941821" y="6103619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2E106A-201C-4E08-23C4-B0905F0EDD09}"/>
              </a:ext>
            </a:extLst>
          </p:cNvPr>
          <p:cNvSpPr/>
          <p:nvPr/>
        </p:nvSpPr>
        <p:spPr>
          <a:xfrm>
            <a:off x="4949015" y="6103618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21CE728-F048-6FE1-5A00-3087126B6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44" y="393045"/>
            <a:ext cx="2804512" cy="6071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6670B7-8FC9-DBE6-A940-309CFD8EC7F8}"/>
              </a:ext>
            </a:extLst>
          </p:cNvPr>
          <p:cNvSpPr/>
          <p:nvPr/>
        </p:nvSpPr>
        <p:spPr>
          <a:xfrm>
            <a:off x="4747085" y="756285"/>
            <a:ext cx="762000" cy="228600"/>
          </a:xfrm>
          <a:prstGeom prst="rect">
            <a:avLst/>
          </a:prstGeom>
          <a:solidFill>
            <a:srgbClr val="063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  <p:pic>
        <p:nvPicPr>
          <p:cNvPr id="4" name="그림 3" descr="텍스트, 스크린샷, 소프트웨어, 컴퓨터 아이콘이(가) 표시된 사진&#10;&#10;자동 생성된 설명">
            <a:hlinkClick r:id="rId2" action="ppaction://hlinksldjump"/>
            <a:extLst>
              <a:ext uri="{FF2B5EF4-FFF2-40B4-BE49-F238E27FC236}">
                <a16:creationId xmlns:a16="http://schemas.microsoft.com/office/drawing/2014/main" id="{24A67AEC-5D9D-AD9D-9E67-D514565A8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44" y="393048"/>
            <a:ext cx="2804512" cy="6071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직사각형 8">
            <a:hlinkClick r:id="rId2" action="ppaction://hlinksldjump"/>
            <a:extLst>
              <a:ext uri="{FF2B5EF4-FFF2-40B4-BE49-F238E27FC236}">
                <a16:creationId xmlns:a16="http://schemas.microsoft.com/office/drawing/2014/main" id="{EF2E106A-201C-4E08-23C4-B0905F0EDD09}"/>
              </a:ext>
            </a:extLst>
          </p:cNvPr>
          <p:cNvSpPr/>
          <p:nvPr/>
        </p:nvSpPr>
        <p:spPr>
          <a:xfrm>
            <a:off x="4693744" y="716278"/>
            <a:ext cx="358140" cy="361331"/>
          </a:xfrm>
          <a:prstGeom prst="rect">
            <a:avLst/>
          </a:prstGeom>
          <a:solidFill>
            <a:srgbClr val="484848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3B472E-76E4-DAAD-0A99-DF0DEF62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44" y="393048"/>
            <a:ext cx="2804512" cy="6117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93B29A3E-AFD7-4549-138A-D274A06EFBAC}"/>
              </a:ext>
            </a:extLst>
          </p:cNvPr>
          <p:cNvSpPr/>
          <p:nvPr/>
        </p:nvSpPr>
        <p:spPr>
          <a:xfrm>
            <a:off x="7055944" y="716277"/>
            <a:ext cx="358140" cy="361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639785" y="2936557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446E2-9852-2892-9CAC-924CDAF0F694}"/>
              </a:ext>
            </a:extLst>
          </p:cNvPr>
          <p:cNvSpPr txBox="1"/>
          <p:nvPr/>
        </p:nvSpPr>
        <p:spPr>
          <a:xfrm>
            <a:off x="5732121" y="7127557"/>
            <a:ext cx="7277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sz="1200" dirty="0"/>
              <a:t>dog foot</a:t>
            </a:r>
          </a:p>
        </p:txBody>
      </p:sp>
    </p:spTree>
    <p:extLst>
      <p:ext uri="{BB962C8B-B14F-4D97-AF65-F5344CB8AC3E}">
        <p14:creationId xmlns:p14="http://schemas.microsoft.com/office/powerpoint/2010/main" val="1309876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732121" y="2936557"/>
            <a:ext cx="7277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sz="1200" dirty="0"/>
              <a:t>dog foot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7E179-77AA-8372-E18D-C673DEBCCA87}"/>
              </a:ext>
            </a:extLst>
          </p:cNvPr>
          <p:cNvSpPr txBox="1"/>
          <p:nvPr/>
        </p:nvSpPr>
        <p:spPr>
          <a:xfrm>
            <a:off x="5449285" y="-1273493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587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41167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0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  <p:graphicFrame>
        <p:nvGraphicFramePr>
          <p:cNvPr id="67" name="차트 66">
            <a:extLst>
              <a:ext uri="{FF2B5EF4-FFF2-40B4-BE49-F238E27FC236}">
                <a16:creationId xmlns:a16="http://schemas.microsoft.com/office/drawing/2014/main" id="{DEB63FA6-AD73-A62C-6FFC-8AD907ABF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004723"/>
              </p:ext>
            </p:extLst>
          </p:nvPr>
        </p:nvGraphicFramePr>
        <p:xfrm>
          <a:off x="1682750" y="1195917"/>
          <a:ext cx="9486900" cy="378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5B96A7AD-39A7-F17B-CBAA-7ABB18813F87}"/>
              </a:ext>
            </a:extLst>
          </p:cNvPr>
          <p:cNvSpPr txBox="1"/>
          <p:nvPr/>
        </p:nvSpPr>
        <p:spPr>
          <a:xfrm>
            <a:off x="4895190" y="492442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가구원수 년도 별 추이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90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7277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sz="1200" dirty="0"/>
              <a:t>dog foot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7E179-77AA-8372-E18D-C673DEBCCA87}"/>
              </a:ext>
            </a:extLst>
          </p:cNvPr>
          <p:cNvSpPr txBox="1"/>
          <p:nvPr/>
        </p:nvSpPr>
        <p:spPr>
          <a:xfrm>
            <a:off x="5449285" y="-1273493"/>
            <a:ext cx="912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</a:t>
            </a:r>
            <a:br>
              <a:rPr lang="en-US" dirty="0"/>
            </a:br>
            <a:r>
              <a:rPr lang="ko-KR" altLang="en-US" dirty="0"/>
              <a:t>디자인</a:t>
            </a:r>
            <a:br>
              <a:rPr lang="en-US" altLang="ko-KR" dirty="0"/>
            </a:br>
            <a:r>
              <a:rPr lang="en-US" altLang="ko-KR" sz="1200" dirty="0"/>
              <a:t>app design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2149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0615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sz="1200" dirty="0"/>
              <a:t>development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E02751-EED7-E13A-643D-3B878FE7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09" y="1131400"/>
            <a:ext cx="10982325" cy="39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0615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sz="1200" dirty="0"/>
              <a:t>development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991DFB-1B01-1D0A-D8AA-97C7C83E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820859"/>
            <a:ext cx="9515475" cy="4598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DAD82-33D6-BF4E-F7ED-29B1D9553E2D}"/>
              </a:ext>
            </a:extLst>
          </p:cNvPr>
          <p:cNvSpPr txBox="1"/>
          <p:nvPr/>
        </p:nvSpPr>
        <p:spPr>
          <a:xfrm>
            <a:off x="1981200" y="378142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협업 툴</a:t>
            </a:r>
            <a:r>
              <a:rPr lang="en-US" altLang="ko-KR" b="1" dirty="0"/>
              <a:t>1 : NOTION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6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0615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sz="1200" dirty="0"/>
              <a:t>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DAD82-33D6-BF4E-F7ED-29B1D9553E2D}"/>
              </a:ext>
            </a:extLst>
          </p:cNvPr>
          <p:cNvSpPr txBox="1"/>
          <p:nvPr/>
        </p:nvSpPr>
        <p:spPr>
          <a:xfrm>
            <a:off x="1981200" y="37814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협업 툴</a:t>
            </a:r>
            <a:r>
              <a:rPr lang="en-US" altLang="ko-KR" b="1" dirty="0"/>
              <a:t>2 : git hub</a:t>
            </a:r>
            <a:endParaRPr 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994B17-8161-97DB-B047-CC991050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84885"/>
            <a:ext cx="6859535" cy="44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CA5ED0-E12B-08AF-FFF2-F6528B140FC4}"/>
              </a:ext>
            </a:extLst>
          </p:cNvPr>
          <p:cNvGrpSpPr/>
          <p:nvPr/>
        </p:nvGrpSpPr>
        <p:grpSpPr>
          <a:xfrm>
            <a:off x="7416762" y="2793471"/>
            <a:ext cx="3964830" cy="1528895"/>
            <a:chOff x="6950692" y="984885"/>
            <a:chExt cx="3964830" cy="152889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18C334-7167-686F-E6B2-2428CC2D85C3}"/>
                </a:ext>
              </a:extLst>
            </p:cNvPr>
            <p:cNvSpPr/>
            <p:nvPr/>
          </p:nvSpPr>
          <p:spPr>
            <a:xfrm>
              <a:off x="7438897" y="984885"/>
              <a:ext cx="3476625" cy="1528895"/>
            </a:xfrm>
            <a:prstGeom prst="roundRect">
              <a:avLst/>
            </a:prstGeom>
            <a:noFill/>
            <a:ln w="79375">
              <a:solidFill>
                <a:srgbClr val="F474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884B654-878E-CC9E-BAF4-BA75BDA56E3A}"/>
                </a:ext>
              </a:extLst>
            </p:cNvPr>
            <p:cNvSpPr/>
            <p:nvPr/>
          </p:nvSpPr>
          <p:spPr>
            <a:xfrm>
              <a:off x="6950692" y="1326041"/>
              <a:ext cx="976409" cy="87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0615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sz="1200" dirty="0"/>
              <a:t>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DAD82-33D6-BF4E-F7ED-29B1D9553E2D}"/>
              </a:ext>
            </a:extLst>
          </p:cNvPr>
          <p:cNvSpPr txBox="1"/>
          <p:nvPr/>
        </p:nvSpPr>
        <p:spPr>
          <a:xfrm>
            <a:off x="1981200" y="37814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 I / C 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56CE7-531D-F647-6500-3E1577E8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89" y="3047937"/>
            <a:ext cx="725640" cy="762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19EB28-7881-03AB-0FCE-B16BAC70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482" y="2997429"/>
            <a:ext cx="1271816" cy="9825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2A309E-E37D-963F-6B45-F58D5BFF5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065" y="1629151"/>
            <a:ext cx="1038360" cy="10332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D58AE3-739F-A621-CF83-2D11ABBE9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505" y="2943286"/>
            <a:ext cx="976409" cy="10908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05651B-6EFC-1230-50CE-AD5479170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1747" y="3073177"/>
            <a:ext cx="976409" cy="969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03B525-86A6-9443-4D21-2A9AFAF040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565" y="3248571"/>
            <a:ext cx="763900" cy="61869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702BC5-CECA-1D21-CD8F-DC4048B2823E}"/>
              </a:ext>
            </a:extLst>
          </p:cNvPr>
          <p:cNvCxnSpPr>
            <a:cxnSpLocks/>
          </p:cNvCxnSpPr>
          <p:nvPr/>
        </p:nvCxnSpPr>
        <p:spPr>
          <a:xfrm>
            <a:off x="1595437" y="3450628"/>
            <a:ext cx="77152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D7B26E-EB17-E072-D29E-8CE16740A84F}"/>
              </a:ext>
            </a:extLst>
          </p:cNvPr>
          <p:cNvCxnSpPr>
            <a:cxnSpLocks/>
          </p:cNvCxnSpPr>
          <p:nvPr/>
        </p:nvCxnSpPr>
        <p:spPr>
          <a:xfrm flipV="1">
            <a:off x="3158142" y="2662370"/>
            <a:ext cx="683908" cy="58620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88AF08F-49FD-9EAF-4D8F-0A210AF20A10}"/>
              </a:ext>
            </a:extLst>
          </p:cNvPr>
          <p:cNvCxnSpPr>
            <a:cxnSpLocks/>
          </p:cNvCxnSpPr>
          <p:nvPr/>
        </p:nvCxnSpPr>
        <p:spPr>
          <a:xfrm>
            <a:off x="4915425" y="2662370"/>
            <a:ext cx="723375" cy="58620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B6FE65C-9B9D-B108-5D37-8EF71254BF4C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462298" y="3488728"/>
            <a:ext cx="2026207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CA5670-66CE-2A3C-81FA-2731BDCA919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35840" y="3557918"/>
            <a:ext cx="745907" cy="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225CE26-8BB1-9F54-621B-B071F91F3DA8}"/>
              </a:ext>
            </a:extLst>
          </p:cNvPr>
          <p:cNvCxnSpPr>
            <a:cxnSpLocks/>
          </p:cNvCxnSpPr>
          <p:nvPr/>
        </p:nvCxnSpPr>
        <p:spPr>
          <a:xfrm>
            <a:off x="8462899" y="3571664"/>
            <a:ext cx="745907" cy="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04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06150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3</a:t>
            </a:r>
            <a:br>
              <a:rPr lang="en-US" dirty="0"/>
            </a:br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sz="1200" dirty="0"/>
              <a:t>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DAD82-33D6-BF4E-F7ED-29B1D9553E2D}"/>
              </a:ext>
            </a:extLst>
          </p:cNvPr>
          <p:cNvSpPr txBox="1"/>
          <p:nvPr/>
        </p:nvSpPr>
        <p:spPr>
          <a:xfrm>
            <a:off x="1981200" y="378142"/>
            <a:ext cx="8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TOOLS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34CAEE-78D8-7F9E-DBB1-5C8230E60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79" y="1455211"/>
            <a:ext cx="2126721" cy="130490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AD470F13-FB52-DA54-CA12-C0CE0A858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2904" y="4133313"/>
            <a:ext cx="1087565" cy="1087565"/>
          </a:xfrm>
          <a:prstGeom prst="rect">
            <a:avLst/>
          </a:prstGeom>
        </p:spPr>
      </p:pic>
      <p:pic>
        <p:nvPicPr>
          <p:cNvPr id="2050" name="Picture 2" descr="post-thumbnail">
            <a:extLst>
              <a:ext uri="{FF2B5EF4-FFF2-40B4-BE49-F238E27FC236}">
                <a16:creationId xmlns:a16="http://schemas.microsoft.com/office/drawing/2014/main" id="{20A67E0A-2FBF-9AFA-5A05-E8B9E90F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01600"/>
            <a:ext cx="2409825" cy="10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clipse에서 spring-boot로 web 만들기 - 👨‍💻꿈꾸는 태태태의 공간">
            <a:extLst>
              <a:ext uri="{FF2B5EF4-FFF2-40B4-BE49-F238E27FC236}">
                <a16:creationId xmlns:a16="http://schemas.microsoft.com/office/drawing/2014/main" id="{2E8A469B-45D9-9D56-A5AB-C36277017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1" y="4133313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STMAN] API 테스트하기">
            <a:extLst>
              <a:ext uri="{FF2B5EF4-FFF2-40B4-BE49-F238E27FC236}">
                <a16:creationId xmlns:a16="http://schemas.microsoft.com/office/drawing/2014/main" id="{DBB30A5A-6796-FD59-30B8-510BA08C0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455211"/>
            <a:ext cx="2409825" cy="125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ma] 10. 이미지와 마스크">
            <a:extLst>
              <a:ext uri="{FF2B5EF4-FFF2-40B4-BE49-F238E27FC236}">
                <a16:creationId xmlns:a16="http://schemas.microsoft.com/office/drawing/2014/main" id="{A625D308-B878-14C5-CF90-1C194DC54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1661575"/>
            <a:ext cx="21526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어도비 포토샵 - 위키백과, 우리 모두의 백과사전">
            <a:extLst>
              <a:ext uri="{FF2B5EF4-FFF2-40B4-BE49-F238E27FC236}">
                <a16:creationId xmlns:a16="http://schemas.microsoft.com/office/drawing/2014/main" id="{542CE9E6-698F-9164-AACF-C47404AD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513" y="3931736"/>
            <a:ext cx="1443037" cy="141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olet UML Editor : easy to use, completely free">
            <a:extLst>
              <a:ext uri="{FF2B5EF4-FFF2-40B4-BE49-F238E27FC236}">
                <a16:creationId xmlns:a16="http://schemas.microsoft.com/office/drawing/2014/main" id="{F295E8C0-D066-2105-8085-E8A951AD1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08" y="4321834"/>
            <a:ext cx="3155282" cy="6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293FB4-CB45-E7DB-CD1E-7DA8776CEDDA}"/>
              </a:ext>
            </a:extLst>
          </p:cNvPr>
          <p:cNvSpPr txBox="1"/>
          <p:nvPr/>
        </p:nvSpPr>
        <p:spPr>
          <a:xfrm>
            <a:off x="2073905" y="1057275"/>
            <a:ext cx="8044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Baskerville Old Face" panose="020206020805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21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41167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0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E9C50-EED5-2D99-E009-5F55EC69D5D6}"/>
              </a:ext>
            </a:extLst>
          </p:cNvPr>
          <p:cNvSpPr txBox="1"/>
          <p:nvPr/>
        </p:nvSpPr>
        <p:spPr>
          <a:xfrm>
            <a:off x="552450" y="2565400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</a:t>
            </a:r>
            <a:r>
              <a:rPr lang="ko-KR" altLang="en-US" sz="1400" b="1" dirty="0"/>
              <a:t>대량은 많고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소량은 비싸다</a:t>
            </a:r>
            <a:r>
              <a:rPr lang="en-US" altLang="ko-KR" sz="1400" b="1" dirty="0"/>
              <a:t>!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88174-1724-9F91-1C0B-67C995FAAE76}"/>
              </a:ext>
            </a:extLst>
          </p:cNvPr>
          <p:cNvSpPr txBox="1"/>
          <p:nvPr/>
        </p:nvSpPr>
        <p:spPr>
          <a:xfrm>
            <a:off x="552450" y="3028950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</a:t>
            </a:r>
            <a:r>
              <a:rPr lang="ko-KR" altLang="en-US" sz="1400" b="1" dirty="0"/>
              <a:t>개인 거래를 </a:t>
            </a:r>
            <a:r>
              <a:rPr lang="ko-KR" altLang="en-US" sz="1400" b="1" dirty="0" err="1"/>
              <a:t>하자니</a:t>
            </a:r>
            <a:r>
              <a:rPr lang="ko-KR" altLang="en-US" sz="1400" b="1" dirty="0"/>
              <a:t> 귀찮다</a:t>
            </a:r>
            <a:r>
              <a:rPr lang="en-US" altLang="ko-KR" sz="1400" b="1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A543E-ED6C-75AC-DB02-D9935D0E393C}"/>
              </a:ext>
            </a:extLst>
          </p:cNvPr>
          <p:cNvSpPr txBox="1"/>
          <p:nvPr/>
        </p:nvSpPr>
        <p:spPr>
          <a:xfrm>
            <a:off x="18352407" y="256539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싸게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조금 씩</a:t>
            </a:r>
            <a:r>
              <a:rPr lang="en-US" altLang="ko-KR" sz="1400" b="1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C0289-2C60-0DFF-DCFA-392337AECB9E}"/>
              </a:ext>
            </a:extLst>
          </p:cNvPr>
          <p:cNvSpPr txBox="1"/>
          <p:nvPr/>
        </p:nvSpPr>
        <p:spPr>
          <a:xfrm>
            <a:off x="18352407" y="3028950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집 바로 앞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기숙사에서</a:t>
            </a:r>
            <a:r>
              <a:rPr lang="en-US" altLang="ko-KR" sz="1400" b="1" dirty="0"/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47A7C8-15EA-F991-4934-59FF4C9A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26" y="3706076"/>
            <a:ext cx="1856162" cy="23078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79360A-5BD5-FC2C-A8DF-87F6DA21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7352" y="3574406"/>
            <a:ext cx="1856162" cy="235532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A5BADB-A2F5-CBED-2BC5-650B5DB63B66}"/>
              </a:ext>
            </a:extLst>
          </p:cNvPr>
          <p:cNvSpPr/>
          <p:nvPr/>
        </p:nvSpPr>
        <p:spPr>
          <a:xfrm>
            <a:off x="12783457" y="2873176"/>
            <a:ext cx="1073150" cy="463551"/>
          </a:xfrm>
          <a:prstGeom prst="rightArrow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39555-1DC5-1B95-BA01-A379C695186B}"/>
              </a:ext>
            </a:extLst>
          </p:cNvPr>
          <p:cNvSpPr txBox="1"/>
          <p:nvPr/>
        </p:nvSpPr>
        <p:spPr>
          <a:xfrm>
            <a:off x="14216315" y="274912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한바구니</a:t>
            </a:r>
            <a:endParaRPr lang="en-US" sz="40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820646B-736C-341F-E61B-3F84D3C5C6C6}"/>
              </a:ext>
            </a:extLst>
          </p:cNvPr>
          <p:cNvSpPr/>
          <p:nvPr/>
        </p:nvSpPr>
        <p:spPr>
          <a:xfrm>
            <a:off x="16812534" y="2871290"/>
            <a:ext cx="1073150" cy="463551"/>
          </a:xfrm>
          <a:prstGeom prst="rightArrow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41167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0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E9C50-EED5-2D99-E009-5F55EC69D5D6}"/>
              </a:ext>
            </a:extLst>
          </p:cNvPr>
          <p:cNvSpPr txBox="1"/>
          <p:nvPr/>
        </p:nvSpPr>
        <p:spPr>
          <a:xfrm>
            <a:off x="552450" y="2565400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</a:t>
            </a:r>
            <a:r>
              <a:rPr lang="ko-KR" altLang="en-US" sz="1400" b="1" dirty="0"/>
              <a:t>대량은 많고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소량은 비싸다</a:t>
            </a:r>
            <a:r>
              <a:rPr lang="en-US" altLang="ko-KR" sz="1400" b="1" dirty="0"/>
              <a:t>!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88174-1724-9F91-1C0B-67C995FAAE76}"/>
              </a:ext>
            </a:extLst>
          </p:cNvPr>
          <p:cNvSpPr txBox="1"/>
          <p:nvPr/>
        </p:nvSpPr>
        <p:spPr>
          <a:xfrm>
            <a:off x="552450" y="3028950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</a:t>
            </a:r>
            <a:r>
              <a:rPr lang="ko-KR" altLang="en-US" sz="1400" b="1" dirty="0"/>
              <a:t>개인 거래를 </a:t>
            </a:r>
            <a:r>
              <a:rPr lang="ko-KR" altLang="en-US" sz="1400" b="1" dirty="0" err="1"/>
              <a:t>하자니</a:t>
            </a:r>
            <a:r>
              <a:rPr lang="ko-KR" altLang="en-US" sz="1400" b="1" dirty="0"/>
              <a:t> 귀찮다</a:t>
            </a:r>
            <a:r>
              <a:rPr lang="en-US" altLang="ko-KR" sz="1400" b="1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A543E-ED6C-75AC-DB02-D9935D0E393C}"/>
              </a:ext>
            </a:extLst>
          </p:cNvPr>
          <p:cNvSpPr txBox="1"/>
          <p:nvPr/>
        </p:nvSpPr>
        <p:spPr>
          <a:xfrm>
            <a:off x="18352407" y="256539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싸게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조금 씩</a:t>
            </a:r>
            <a:r>
              <a:rPr lang="en-US" altLang="ko-KR" sz="1400" b="1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C0289-2C60-0DFF-DCFA-392337AECB9E}"/>
              </a:ext>
            </a:extLst>
          </p:cNvPr>
          <p:cNvSpPr txBox="1"/>
          <p:nvPr/>
        </p:nvSpPr>
        <p:spPr>
          <a:xfrm>
            <a:off x="18352407" y="3028950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집 바로 앞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기숙사에서</a:t>
            </a:r>
            <a:r>
              <a:rPr lang="en-US" altLang="ko-KR" sz="1400" b="1" dirty="0"/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47A7C8-15EA-F991-4934-59FF4C9A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26" y="3706076"/>
            <a:ext cx="1856162" cy="23078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79360A-5BD5-FC2C-A8DF-87F6DA21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7352" y="3574406"/>
            <a:ext cx="1856162" cy="235532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A5BADB-A2F5-CBED-2BC5-650B5DB63B66}"/>
              </a:ext>
            </a:extLst>
          </p:cNvPr>
          <p:cNvSpPr/>
          <p:nvPr/>
        </p:nvSpPr>
        <p:spPr>
          <a:xfrm>
            <a:off x="3349171" y="2873176"/>
            <a:ext cx="1073150" cy="463551"/>
          </a:xfrm>
          <a:prstGeom prst="rightArrow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39555-1DC5-1B95-BA01-A379C695186B}"/>
              </a:ext>
            </a:extLst>
          </p:cNvPr>
          <p:cNvSpPr txBox="1"/>
          <p:nvPr/>
        </p:nvSpPr>
        <p:spPr>
          <a:xfrm>
            <a:off x="4782029" y="274912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한바구니</a:t>
            </a:r>
            <a:endParaRPr lang="en-US" sz="40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820646B-736C-341F-E61B-3F84D3C5C6C6}"/>
              </a:ext>
            </a:extLst>
          </p:cNvPr>
          <p:cNvSpPr/>
          <p:nvPr/>
        </p:nvSpPr>
        <p:spPr>
          <a:xfrm>
            <a:off x="16812534" y="2871290"/>
            <a:ext cx="1073150" cy="463551"/>
          </a:xfrm>
          <a:prstGeom prst="rightArrow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0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41167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0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E9C50-EED5-2D99-E009-5F55EC69D5D6}"/>
              </a:ext>
            </a:extLst>
          </p:cNvPr>
          <p:cNvSpPr txBox="1"/>
          <p:nvPr/>
        </p:nvSpPr>
        <p:spPr>
          <a:xfrm>
            <a:off x="552450" y="2565400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1. </a:t>
            </a:r>
            <a:r>
              <a:rPr lang="ko-KR" altLang="en-US" sz="1400" b="1" dirty="0"/>
              <a:t>대량은 많고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소량은 비싸다</a:t>
            </a:r>
            <a:r>
              <a:rPr lang="en-US" altLang="ko-KR" sz="1400" b="1" dirty="0"/>
              <a:t>!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88174-1724-9F91-1C0B-67C995FAAE76}"/>
              </a:ext>
            </a:extLst>
          </p:cNvPr>
          <p:cNvSpPr txBox="1"/>
          <p:nvPr/>
        </p:nvSpPr>
        <p:spPr>
          <a:xfrm>
            <a:off x="552450" y="3028950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2. </a:t>
            </a:r>
            <a:r>
              <a:rPr lang="ko-KR" altLang="en-US" sz="1400" b="1" dirty="0"/>
              <a:t>개인 거래를 </a:t>
            </a:r>
            <a:r>
              <a:rPr lang="ko-KR" altLang="en-US" sz="1400" b="1" dirty="0" err="1"/>
              <a:t>하자니</a:t>
            </a:r>
            <a:r>
              <a:rPr lang="ko-KR" altLang="en-US" sz="1400" b="1" dirty="0"/>
              <a:t> 귀찮다</a:t>
            </a:r>
            <a:r>
              <a:rPr lang="en-US" altLang="ko-KR" sz="1400" b="1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A543E-ED6C-75AC-DB02-D9935D0E393C}"/>
              </a:ext>
            </a:extLst>
          </p:cNvPr>
          <p:cNvSpPr txBox="1"/>
          <p:nvPr/>
        </p:nvSpPr>
        <p:spPr>
          <a:xfrm>
            <a:off x="9082221" y="2565399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싸게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조금 씩</a:t>
            </a:r>
            <a:r>
              <a:rPr lang="en-US" altLang="ko-KR" sz="1400" b="1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C0289-2C60-0DFF-DCFA-392337AECB9E}"/>
              </a:ext>
            </a:extLst>
          </p:cNvPr>
          <p:cNvSpPr txBox="1"/>
          <p:nvPr/>
        </p:nvSpPr>
        <p:spPr>
          <a:xfrm>
            <a:off x="9082221" y="3028950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집 바로 앞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기숙사에서</a:t>
            </a:r>
            <a:r>
              <a:rPr lang="en-US" altLang="ko-KR" sz="1400" b="1" dirty="0"/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47A7C8-15EA-F991-4934-59FF4C9A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26" y="3706076"/>
            <a:ext cx="1856162" cy="23078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79360A-5BD5-FC2C-A8DF-87F6DA21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166" y="3574406"/>
            <a:ext cx="1856162" cy="235532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A5BADB-A2F5-CBED-2BC5-650B5DB63B66}"/>
              </a:ext>
            </a:extLst>
          </p:cNvPr>
          <p:cNvSpPr/>
          <p:nvPr/>
        </p:nvSpPr>
        <p:spPr>
          <a:xfrm>
            <a:off x="3349171" y="2873176"/>
            <a:ext cx="1073150" cy="463551"/>
          </a:xfrm>
          <a:prstGeom prst="rightArrow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39555-1DC5-1B95-BA01-A379C695186B}"/>
              </a:ext>
            </a:extLst>
          </p:cNvPr>
          <p:cNvSpPr txBox="1"/>
          <p:nvPr/>
        </p:nvSpPr>
        <p:spPr>
          <a:xfrm>
            <a:off x="4782029" y="274912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한바구니</a:t>
            </a:r>
            <a:endParaRPr lang="en-US" sz="40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820646B-736C-341F-E61B-3F84D3C5C6C6}"/>
              </a:ext>
            </a:extLst>
          </p:cNvPr>
          <p:cNvSpPr/>
          <p:nvPr/>
        </p:nvSpPr>
        <p:spPr>
          <a:xfrm>
            <a:off x="7542348" y="2871290"/>
            <a:ext cx="1073150" cy="463551"/>
          </a:xfrm>
          <a:prstGeom prst="rightArrow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390165" y="2936557"/>
            <a:ext cx="141167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0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12733-EF75-5DA5-BB04-19ADA291632B}"/>
              </a:ext>
            </a:extLst>
          </p:cNvPr>
          <p:cNvSpPr txBox="1"/>
          <p:nvPr/>
        </p:nvSpPr>
        <p:spPr>
          <a:xfrm>
            <a:off x="5390165" y="6880542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790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5459896" y="2936557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39E12-7889-2B3B-1A11-B3D06A783EBE}"/>
              </a:ext>
            </a:extLst>
          </p:cNvPr>
          <p:cNvSpPr txBox="1"/>
          <p:nvPr/>
        </p:nvSpPr>
        <p:spPr>
          <a:xfrm>
            <a:off x="5320434" y="-1597343"/>
            <a:ext cx="141167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0</a:t>
            </a:r>
            <a:br>
              <a:rPr lang="en-US" dirty="0"/>
            </a:br>
            <a:r>
              <a:rPr lang="ko-KR" altLang="en-US" dirty="0"/>
              <a:t>목적</a:t>
            </a:r>
            <a:br>
              <a:rPr lang="en-US" altLang="ko-KR" dirty="0"/>
            </a:br>
            <a:r>
              <a:rPr lang="en-US" altLang="ko-KR" sz="1200" dirty="0"/>
              <a:t>purpose of service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419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5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E4DB-6EA6-3619-534E-52BE99C7B57D}"/>
              </a:ext>
            </a:extLst>
          </p:cNvPr>
          <p:cNvSpPr txBox="1"/>
          <p:nvPr/>
        </p:nvSpPr>
        <p:spPr>
          <a:xfrm>
            <a:off x="0" y="0"/>
            <a:ext cx="127220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</a:t>
            </a:r>
            <a:br>
              <a:rPr lang="en-US" dirty="0"/>
            </a:br>
            <a:r>
              <a:rPr lang="ko-KR" altLang="en-US" dirty="0"/>
              <a:t>서비스</a:t>
            </a:r>
            <a:br>
              <a:rPr lang="en-US" altLang="ko-KR" dirty="0"/>
            </a:br>
            <a:r>
              <a:rPr lang="en-US" altLang="ko-KR" sz="1200" dirty="0"/>
              <a:t>service scenario</a:t>
            </a:r>
            <a:endParaRPr 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8CEC9-C5F0-81B2-EEE2-4C16C0FC7278}"/>
              </a:ext>
            </a:extLst>
          </p:cNvPr>
          <p:cNvGrpSpPr/>
          <p:nvPr/>
        </p:nvGrpSpPr>
        <p:grpSpPr>
          <a:xfrm>
            <a:off x="2537256" y="497542"/>
            <a:ext cx="1378903" cy="679076"/>
            <a:chOff x="3843225" y="2057400"/>
            <a:chExt cx="1378903" cy="67907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8345305-24C3-7166-C496-A98568F2C27B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C3CC77-DFFC-5634-ABDE-675AAE380CE7}"/>
                </a:ext>
              </a:extLst>
            </p:cNvPr>
            <p:cNvSpPr txBox="1"/>
            <p:nvPr/>
          </p:nvSpPr>
          <p:spPr>
            <a:xfrm>
              <a:off x="3918566" y="2189189"/>
              <a:ext cx="122822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회원가입 </a:t>
              </a:r>
              <a:r>
                <a:rPr lang="en-US" altLang="ko-KR" sz="1050" b="1" dirty="0"/>
                <a:t>- </a:t>
              </a:r>
              <a:r>
                <a:rPr lang="ko-KR" altLang="en-US" sz="1050" b="1" dirty="0"/>
                <a:t>로그인</a:t>
              </a:r>
              <a:br>
                <a:rPr lang="en-US" sz="1050" b="1" dirty="0"/>
              </a:br>
              <a:r>
                <a:rPr lang="en-US" sz="1050" b="1" dirty="0"/>
                <a:t>JWT</a:t>
              </a:r>
              <a:r>
                <a:rPr lang="ko-KR" altLang="en-US" sz="1050" b="1" dirty="0"/>
                <a:t> </a:t>
              </a:r>
              <a:r>
                <a:rPr lang="en-US" altLang="ko-KR" sz="1050" b="1" dirty="0"/>
                <a:t>-</a:t>
              </a:r>
              <a:r>
                <a:rPr lang="ko-KR" altLang="en-US" sz="1050" b="1" dirty="0"/>
                <a:t> 보안</a:t>
              </a:r>
              <a:endParaRPr lang="en-US" sz="105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236685-62A2-5900-83D3-93C4A0630D4A}"/>
              </a:ext>
            </a:extLst>
          </p:cNvPr>
          <p:cNvGrpSpPr/>
          <p:nvPr/>
        </p:nvGrpSpPr>
        <p:grpSpPr>
          <a:xfrm>
            <a:off x="4430352" y="497542"/>
            <a:ext cx="1423788" cy="2234894"/>
            <a:chOff x="3798340" y="2057400"/>
            <a:chExt cx="1423788" cy="6790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208F055-45F3-C807-4DEF-824B287AC4C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7654B3-FF8A-AAB4-AC24-EB1D77707FC7}"/>
                </a:ext>
              </a:extLst>
            </p:cNvPr>
            <p:cNvSpPr txBox="1"/>
            <p:nvPr/>
          </p:nvSpPr>
          <p:spPr>
            <a:xfrm>
              <a:off x="3798340" y="2105428"/>
              <a:ext cx="1423788" cy="42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공동구매 게시판</a:t>
              </a:r>
              <a:endParaRPr lang="en-US" altLang="ko-KR" sz="1050" b="1" dirty="0"/>
            </a:p>
            <a:p>
              <a:pPr algn="ctr"/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ko-KR" altLang="en-US" sz="1050" b="1" dirty="0"/>
                <a:t>일반적인 게시판</a:t>
              </a:r>
              <a:br>
                <a:rPr lang="en-US" altLang="ko-KR" sz="1050" b="1" dirty="0"/>
              </a:br>
              <a:r>
                <a:rPr lang="ko-KR" altLang="en-US" sz="1050" b="1" dirty="0"/>
                <a:t>형태에 공동구매라는</a:t>
              </a:r>
              <a:br>
                <a:rPr lang="en-US" altLang="ko-KR" sz="1050" b="1" dirty="0"/>
              </a:br>
              <a:r>
                <a:rPr lang="ko-KR" altLang="en-US" sz="1050" b="1" dirty="0"/>
                <a:t>키워드에 알맞은</a:t>
              </a:r>
              <a:br>
                <a:rPr lang="en-US" altLang="ko-KR" sz="1050" b="1" dirty="0"/>
              </a:br>
              <a:r>
                <a:rPr lang="en-US" altLang="ko-KR" sz="1050" b="1" dirty="0"/>
                <a:t>UI</a:t>
              </a:r>
              <a:r>
                <a:rPr lang="ko-KR" altLang="en-US" sz="1050" b="1" dirty="0"/>
                <a:t>와 기능 추가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4251F-C3D0-F8AD-CCFD-8A3F323E9879}"/>
              </a:ext>
            </a:extLst>
          </p:cNvPr>
          <p:cNvSpPr txBox="1"/>
          <p:nvPr/>
        </p:nvSpPr>
        <p:spPr>
          <a:xfrm>
            <a:off x="4520120" y="2198665"/>
            <a:ext cx="13340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학교 별 구분</a:t>
            </a:r>
            <a:br>
              <a:rPr lang="en-US" altLang="ko-KR" sz="1050" b="1" dirty="0">
                <a:solidFill>
                  <a:srgbClr val="484848"/>
                </a:solidFill>
              </a:rPr>
            </a:br>
            <a:r>
              <a:rPr lang="en-US" altLang="ko-KR" sz="1050" b="1" dirty="0">
                <a:solidFill>
                  <a:srgbClr val="484848"/>
                </a:solidFill>
              </a:rPr>
              <a:t>- </a:t>
            </a:r>
            <a:r>
              <a:rPr lang="ko-KR" altLang="en-US" sz="1050" b="1" dirty="0">
                <a:solidFill>
                  <a:srgbClr val="484848"/>
                </a:solidFill>
              </a:rPr>
              <a:t>기숙사 </a:t>
            </a:r>
            <a:r>
              <a:rPr lang="en-US" altLang="ko-KR" sz="1050" b="1" dirty="0">
                <a:solidFill>
                  <a:srgbClr val="484848"/>
                </a:solidFill>
              </a:rPr>
              <a:t>/ </a:t>
            </a:r>
            <a:r>
              <a:rPr lang="ko-KR" altLang="en-US" sz="1050" b="1" dirty="0">
                <a:solidFill>
                  <a:srgbClr val="484848"/>
                </a:solidFill>
              </a:rPr>
              <a:t>자취 구분</a:t>
            </a:r>
            <a:endParaRPr lang="en-US" sz="1050" dirty="0">
              <a:solidFill>
                <a:srgbClr val="4848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832DBB-0AD6-4D0D-53FA-0E05E485A78B}"/>
              </a:ext>
            </a:extLst>
          </p:cNvPr>
          <p:cNvGrpSpPr/>
          <p:nvPr/>
        </p:nvGrpSpPr>
        <p:grpSpPr>
          <a:xfrm>
            <a:off x="4478393" y="2963742"/>
            <a:ext cx="1378903" cy="1384994"/>
            <a:chOff x="3843225" y="2057400"/>
            <a:chExt cx="1378903" cy="6790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B32964D-35C5-C24F-E3E0-764763AC8816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75506-B2FD-1789-D96F-C4F4507BFB94}"/>
                </a:ext>
              </a:extLst>
            </p:cNvPr>
            <p:cNvSpPr txBox="1"/>
            <p:nvPr/>
          </p:nvSpPr>
          <p:spPr>
            <a:xfrm>
              <a:off x="3868431" y="2134900"/>
              <a:ext cx="1316386" cy="599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실시간 채팅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websocket</a:t>
              </a:r>
              <a:r>
                <a:rPr lang="ko-KR" altLang="en-US" sz="1050" b="1" dirty="0"/>
                <a:t>을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활용한 실시간 채팅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F00118-1257-B50F-211B-A7330E4B2619}"/>
              </a:ext>
            </a:extLst>
          </p:cNvPr>
          <p:cNvGrpSpPr/>
          <p:nvPr/>
        </p:nvGrpSpPr>
        <p:grpSpPr>
          <a:xfrm>
            <a:off x="2537255" y="1361525"/>
            <a:ext cx="1378903" cy="679076"/>
            <a:chOff x="3843225" y="2057400"/>
            <a:chExt cx="1378903" cy="6790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435618C-4162-5C9D-3C6A-5E4F3EC0CEC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D71D4-033D-FCE7-2A37-7FF166DE9A5A}"/>
                </a:ext>
              </a:extLst>
            </p:cNvPr>
            <p:cNvSpPr txBox="1"/>
            <p:nvPr/>
          </p:nvSpPr>
          <p:spPr>
            <a:xfrm>
              <a:off x="3874486" y="2189189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시스템을 위한</a:t>
              </a:r>
              <a:br>
                <a:rPr lang="en-US" altLang="ko-KR" sz="1050" b="1" dirty="0"/>
              </a:br>
              <a:r>
                <a:rPr lang="ko-KR" altLang="en-US" sz="1050" b="1" dirty="0"/>
                <a:t>프로필 수집</a:t>
              </a:r>
              <a:endParaRPr lang="en-US" sz="105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98A3C3-4420-6E92-540F-0C98420673FB}"/>
              </a:ext>
            </a:extLst>
          </p:cNvPr>
          <p:cNvGrpSpPr/>
          <p:nvPr/>
        </p:nvGrpSpPr>
        <p:grpSpPr>
          <a:xfrm>
            <a:off x="2537255" y="2225508"/>
            <a:ext cx="1378903" cy="1111637"/>
            <a:chOff x="3843225" y="2057400"/>
            <a:chExt cx="1378903" cy="70887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7F551-0BBF-2CB6-6CAB-162C2517F17E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6AEC50-AB66-2252-759F-1126DA1F47A7}"/>
                </a:ext>
              </a:extLst>
            </p:cNvPr>
            <p:cNvSpPr txBox="1"/>
            <p:nvPr/>
          </p:nvSpPr>
          <p:spPr>
            <a:xfrm>
              <a:off x="3872881" y="2189189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/>
                <a:t>Oauth2</a:t>
              </a:r>
              <a:r>
                <a:rPr lang="ko-KR" altLang="en-US" sz="1050" b="1" dirty="0"/>
                <a:t>를 이용한</a:t>
              </a:r>
              <a:br>
                <a:rPr lang="en-US" sz="1050" b="1" dirty="0"/>
              </a:br>
              <a:r>
                <a:rPr lang="en-US" sz="1050" b="1" dirty="0"/>
                <a:t>Google, </a:t>
              </a:r>
              <a:r>
                <a:rPr lang="en-US" sz="1050" b="1" dirty="0" err="1"/>
                <a:t>KakaoTalk</a:t>
              </a:r>
              <a:br>
                <a:rPr lang="en-US" sz="1050" b="1" dirty="0"/>
              </a:br>
              <a:r>
                <a:rPr lang="ko-KR" altLang="en-US" sz="1050" b="1" dirty="0"/>
                <a:t>등의 소셜 로그인</a:t>
              </a:r>
              <a:endParaRPr lang="en-US" sz="105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668C16-3145-F042-E70D-647D40A7395D}"/>
              </a:ext>
            </a:extLst>
          </p:cNvPr>
          <p:cNvGrpSpPr/>
          <p:nvPr/>
        </p:nvGrpSpPr>
        <p:grpSpPr>
          <a:xfrm>
            <a:off x="2537254" y="3475329"/>
            <a:ext cx="1378903" cy="1950560"/>
            <a:chOff x="3843225" y="2057400"/>
            <a:chExt cx="1378903" cy="6790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93805F-C692-094E-4E44-36DF732AA86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4DA4B8-A3B6-96D1-9629-346FA1884B6C}"/>
                </a:ext>
              </a:extLst>
            </p:cNvPr>
            <p:cNvSpPr txBox="1"/>
            <p:nvPr/>
          </p:nvSpPr>
          <p:spPr>
            <a:xfrm>
              <a:off x="3973871" y="2189189"/>
              <a:ext cx="1124170" cy="4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학생 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학교 인증 </a:t>
              </a:r>
              <a:r>
                <a:rPr lang="en-US" altLang="ko-KR" sz="1050" b="1" dirty="0"/>
                <a:t>API</a:t>
              </a:r>
              <a:r>
                <a:rPr lang="ko-KR" altLang="en-US" sz="1050" b="1" dirty="0"/>
                <a:t>를</a:t>
              </a:r>
              <a:br>
                <a:rPr lang="en-US" altLang="ko-KR" sz="1050" b="1" dirty="0"/>
              </a:br>
              <a:r>
                <a:rPr lang="ko-KR" altLang="en-US" sz="1050" b="1" dirty="0"/>
                <a:t>활용하여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재학 여부 및</a:t>
              </a:r>
              <a:br>
                <a:rPr lang="en-US" altLang="ko-KR" sz="1050" b="1" dirty="0"/>
              </a:br>
              <a:r>
                <a:rPr lang="en-US" altLang="ko-KR" sz="1050" b="1" dirty="0"/>
                <a:t>E-mail </a:t>
              </a:r>
              <a:r>
                <a:rPr lang="ko-KR" altLang="en-US" sz="1050" b="1" dirty="0"/>
                <a:t>인증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2A48DB-6918-7B14-1213-2D81B460769E}"/>
              </a:ext>
            </a:extLst>
          </p:cNvPr>
          <p:cNvGrpSpPr/>
          <p:nvPr/>
        </p:nvGrpSpPr>
        <p:grpSpPr>
          <a:xfrm>
            <a:off x="6359876" y="497547"/>
            <a:ext cx="1387360" cy="1727962"/>
            <a:chOff x="3834768" y="2057400"/>
            <a:chExt cx="1387360" cy="67907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4F32261-3A32-59DC-3EED-1A105BDDEF25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B12156-5CB0-2AF4-69B7-BA4E21455F76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49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정보 관리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en-US" altLang="ko-KR" sz="1050" b="1" dirty="0" err="1"/>
                <a:t>mysql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과 </a:t>
              </a:r>
              <a:r>
                <a:rPr lang="en-US" altLang="ko-KR" sz="1050" b="1" dirty="0"/>
                <a:t>MongoDB</a:t>
              </a:r>
              <a:br>
                <a:rPr lang="en-US" altLang="ko-KR" sz="1050" b="1" dirty="0"/>
              </a:br>
              <a:r>
                <a:rPr lang="ko-KR" altLang="en-US" sz="1050" b="1" dirty="0"/>
                <a:t>를 사용하여</a:t>
              </a:r>
              <a:br>
                <a:rPr lang="en-US" altLang="ko-KR" sz="1050" b="1" dirty="0"/>
              </a:br>
              <a:r>
                <a:rPr lang="ko-KR" altLang="en-US" sz="1050" b="1" dirty="0"/>
                <a:t>유저 정보 및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 관리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D8B101-29C3-AE08-3EA4-BB03E3B0C957}"/>
              </a:ext>
            </a:extLst>
          </p:cNvPr>
          <p:cNvGrpSpPr/>
          <p:nvPr/>
        </p:nvGrpSpPr>
        <p:grpSpPr>
          <a:xfrm>
            <a:off x="6323808" y="2538792"/>
            <a:ext cx="1451038" cy="2234894"/>
            <a:chOff x="3796099" y="2057400"/>
            <a:chExt cx="1451038" cy="6790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0BA8E51-7B4D-DBA1-A0D1-67B15C195E22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D54201-CC7D-B11A-295B-C93DFCE8969B}"/>
                </a:ext>
              </a:extLst>
            </p:cNvPr>
            <p:cNvSpPr txBox="1"/>
            <p:nvPr/>
          </p:nvSpPr>
          <p:spPr>
            <a:xfrm>
              <a:off x="3796099" y="2161268"/>
              <a:ext cx="1451038" cy="469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추천 시스템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 </a:t>
              </a:r>
            </a:p>
            <a:p>
              <a:pPr algn="ctr"/>
              <a:r>
                <a:rPr lang="en-US" altLang="ko-KR" sz="1050" b="1" dirty="0" err="1"/>
                <a:t>mongoDB</a:t>
              </a:r>
              <a:r>
                <a:rPr lang="ko-KR" altLang="en-US" sz="1050" b="1" dirty="0"/>
                <a:t>에 저장된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로그를 분석하여</a:t>
              </a:r>
              <a:br>
                <a:rPr lang="en-US" altLang="ko-KR" sz="1050" b="1" dirty="0"/>
              </a:br>
              <a:r>
                <a:rPr lang="ko-KR" altLang="en-US" sz="1050" b="1" dirty="0"/>
                <a:t>개별 사용자에게</a:t>
              </a:r>
              <a:br>
                <a:rPr lang="en-US" altLang="ko-KR" sz="1050" b="1" dirty="0"/>
              </a:br>
              <a:r>
                <a:rPr lang="ko-KR" altLang="en-US" sz="1050" b="1" dirty="0"/>
                <a:t>품목을 추천하는</a:t>
              </a:r>
              <a:br>
                <a:rPr lang="en-US" altLang="ko-KR" sz="1050" b="1" dirty="0"/>
              </a:br>
              <a:r>
                <a:rPr lang="ko-KR" altLang="en-US" sz="1050" b="1" dirty="0"/>
                <a:t>시스템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endParaRPr lang="en-US" sz="105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F760A1-3A65-D683-1462-A0B8EB21C1E0}"/>
              </a:ext>
            </a:extLst>
          </p:cNvPr>
          <p:cNvGrpSpPr/>
          <p:nvPr/>
        </p:nvGrpSpPr>
        <p:grpSpPr>
          <a:xfrm>
            <a:off x="8252972" y="497546"/>
            <a:ext cx="1387360" cy="1727962"/>
            <a:chOff x="3834768" y="2057400"/>
            <a:chExt cx="1387360" cy="67907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2C15C-E047-A1A8-5D99-78C1B8755EF1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BDF115-F0B4-0408-9B4B-0C03CAA1D698}"/>
                </a:ext>
              </a:extLst>
            </p:cNvPr>
            <p:cNvSpPr txBox="1"/>
            <p:nvPr/>
          </p:nvSpPr>
          <p:spPr>
            <a:xfrm>
              <a:off x="3834768" y="2134900"/>
              <a:ext cx="1378903" cy="54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구매 예약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유저가 특정 시간대를 설정 시 자동으로 구매 희망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D033C1-ECAF-9752-4399-B66D6B7AC2F7}"/>
              </a:ext>
            </a:extLst>
          </p:cNvPr>
          <p:cNvGrpSpPr/>
          <p:nvPr/>
        </p:nvGrpSpPr>
        <p:grpSpPr>
          <a:xfrm>
            <a:off x="8248743" y="2530326"/>
            <a:ext cx="1387360" cy="2645823"/>
            <a:chOff x="3834768" y="2057400"/>
            <a:chExt cx="1387360" cy="70384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F900A7E-61B2-2293-D7AF-C7DDD0EF610D}"/>
                </a:ext>
              </a:extLst>
            </p:cNvPr>
            <p:cNvSpPr/>
            <p:nvPr/>
          </p:nvSpPr>
          <p:spPr>
            <a:xfrm>
              <a:off x="3843225" y="2057400"/>
              <a:ext cx="1378903" cy="679076"/>
            </a:xfrm>
            <a:prstGeom prst="roundRect">
              <a:avLst/>
            </a:prstGeom>
            <a:noFill/>
            <a:ln w="63500">
              <a:solidFill>
                <a:srgbClr val="4848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522444-BABC-41B2-D57B-65C6FC319CB9}"/>
                </a:ext>
              </a:extLst>
            </p:cNvPr>
            <p:cNvSpPr txBox="1"/>
            <p:nvPr/>
          </p:nvSpPr>
          <p:spPr>
            <a:xfrm>
              <a:off x="3834768" y="2134900"/>
              <a:ext cx="1387359" cy="6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자동 거래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r>
                <a:rPr lang="ko-KR" altLang="en-US" sz="1050" b="1" dirty="0"/>
                <a:t>특정 품목이 특정 시간대에 예약이</a:t>
              </a:r>
              <a:br>
                <a:rPr lang="en-US" altLang="ko-KR" sz="1050" b="1" dirty="0"/>
              </a:br>
              <a:r>
                <a:rPr lang="ko-KR" altLang="en-US" sz="1050" b="1" dirty="0"/>
                <a:t>몰린다면 자동으로</a:t>
              </a:r>
              <a:br>
                <a:rPr lang="en-US" altLang="ko-KR" sz="1050" b="1" dirty="0"/>
              </a:br>
              <a:r>
                <a:rPr lang="ko-KR" altLang="en-US" sz="1050" b="1" dirty="0"/>
                <a:t>해당 품목에 대한</a:t>
              </a:r>
              <a:br>
                <a:rPr lang="en-US" altLang="ko-KR" sz="1050" b="1" dirty="0"/>
              </a:br>
              <a:r>
                <a:rPr lang="ko-KR" altLang="en-US" sz="1050" b="1" dirty="0"/>
                <a:t>거래 글을</a:t>
              </a:r>
              <a:br>
                <a:rPr lang="en-US" altLang="ko-KR" sz="1050" b="1" dirty="0"/>
              </a:br>
              <a:r>
                <a:rPr lang="ko-KR" altLang="en-US" sz="1050" b="1" dirty="0"/>
                <a:t>게시판에 생성</a:t>
              </a:r>
              <a:br>
                <a:rPr lang="en-US" altLang="ko-KR" sz="1050" b="1" dirty="0"/>
              </a:br>
              <a:br>
                <a:rPr lang="en-US" altLang="ko-KR" sz="1050" b="1" dirty="0"/>
              </a:br>
              <a:r>
                <a:rPr lang="ko-KR" altLang="en-US" sz="1050" b="1" dirty="0"/>
                <a:t>후에 직접 구매할 사람을 정함</a:t>
              </a:r>
              <a:br>
                <a:rPr lang="en-US" altLang="ko-KR" sz="1050" b="1" dirty="0"/>
              </a:br>
              <a:r>
                <a:rPr lang="en-US" altLang="ko-KR" sz="1050" b="1" dirty="0"/>
                <a:t>“</a:t>
              </a:r>
              <a:br>
                <a:rPr lang="en-US" altLang="ko-KR" sz="1050" b="1" dirty="0"/>
              </a:b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62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0465E2B0C07E548AB9127313090A974" ma:contentTypeVersion="5" ma:contentTypeDescription="새 문서를 만듭니다." ma:contentTypeScope="" ma:versionID="6e34c1a784458620392ab7c9cbcc2cb4">
  <xsd:schema xmlns:xsd="http://www.w3.org/2001/XMLSchema" xmlns:xs="http://www.w3.org/2001/XMLSchema" xmlns:p="http://schemas.microsoft.com/office/2006/metadata/properties" xmlns:ns3="5928d78e-da8f-420f-aa5d-e7d95386672d" targetNamespace="http://schemas.microsoft.com/office/2006/metadata/properties" ma:root="true" ma:fieldsID="cbf1ab3a46d3914c83f33f98b4eead21" ns3:_="">
    <xsd:import namespace="5928d78e-da8f-420f-aa5d-e7d9538667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8d78e-da8f-420f-aa5d-e7d953866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A34B5-DE4E-470D-BE0D-1992D3ABF25B}">
  <ds:schemaRefs>
    <ds:schemaRef ds:uri="http://schemas.microsoft.com/office/2006/documentManagement/types"/>
    <ds:schemaRef ds:uri="5928d78e-da8f-420f-aa5d-e7d95386672d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C36AFB-8D6B-4668-B2C7-ECEFBACB3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FE6473-F321-4164-A250-9BC73BDEB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28d78e-da8f-420f-aa5d-e7d9538667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2555</Words>
  <Application>Microsoft Office PowerPoint</Application>
  <PresentationFormat>와이드스크린</PresentationFormat>
  <Paragraphs>264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HY견고딕</vt:lpstr>
      <vt:lpstr>Aptos</vt:lpstr>
      <vt:lpstr>Aptos Display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이상혁</dc:creator>
  <cp:lastModifiedBy>이상혁</cp:lastModifiedBy>
  <cp:revision>7</cp:revision>
  <dcterms:created xsi:type="dcterms:W3CDTF">2024-03-21T12:59:12Z</dcterms:created>
  <dcterms:modified xsi:type="dcterms:W3CDTF">2024-03-26T13:54:34Z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0x010100E0465E2B0C07E548AB9127313090A974</vt:lpwstr>
  </property>
</Properties>
</file>