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25" r:id="rId3"/>
    <p:sldId id="259" r:id="rId4"/>
    <p:sldId id="261" r:id="rId5"/>
    <p:sldId id="264" r:id="rId6"/>
    <p:sldId id="265" r:id="rId7"/>
    <p:sldId id="266" r:id="rId8"/>
    <p:sldId id="2526" r:id="rId9"/>
    <p:sldId id="2527" r:id="rId10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pYFJqQL94VGyE5foqJxR9W4z+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A7A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94729"/>
  </p:normalViewPr>
  <p:slideViewPr>
    <p:cSldViewPr snapToGrid="0" snapToObjects="1">
      <p:cViewPr>
        <p:scale>
          <a:sx n="110" d="100"/>
          <a:sy n="11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5225" y="960438"/>
            <a:ext cx="4600575" cy="2589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5365323" y="7290831"/>
            <a:ext cx="4104569" cy="38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6FC97-3D0A-4613-9E83-598EF23469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1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04caaf6c6_0_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e04caaf6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4caaf6c6_0_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00" cy="4029900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e04caaf6c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47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2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13"/>
          <p:cNvCxnSpPr/>
          <p:nvPr/>
        </p:nvCxnSpPr>
        <p:spPr>
          <a:xfrm>
            <a:off x="4321558" y="3308147"/>
            <a:ext cx="3548881" cy="0"/>
          </a:xfrm>
          <a:prstGeom prst="straightConnector1">
            <a:avLst/>
          </a:prstGeom>
          <a:noFill/>
          <a:ln w="12700" cap="flat" cmpd="sng">
            <a:solidFill>
              <a:srgbClr val="4088A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186073"/>
            <a:ext cx="10515600" cy="499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  <a:defRPr sz="3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" name="Google Shape;25;p14"/>
          <p:cNvCxnSpPr/>
          <p:nvPr/>
        </p:nvCxnSpPr>
        <p:spPr>
          <a:xfrm>
            <a:off x="395020" y="748269"/>
            <a:ext cx="1041721" cy="0"/>
          </a:xfrm>
          <a:prstGeom prst="straightConnector1">
            <a:avLst/>
          </a:prstGeom>
          <a:noFill/>
          <a:ln w="9525" cap="flat" cmpd="sng">
            <a:solidFill>
              <a:srgbClr val="5CA1C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9308548" y="6599585"/>
            <a:ext cx="2743200" cy="2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rgbClr val="1D4E7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431372" y="2053582"/>
            <a:ext cx="11308721" cy="21393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ctrTitle"/>
          </p:nvPr>
        </p:nvSpPr>
        <p:spPr>
          <a:xfrm>
            <a:off x="662063" y="2856541"/>
            <a:ext cx="10847336" cy="53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431372" y="2053582"/>
            <a:ext cx="11308721" cy="2139321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 txBox="1">
            <a:spLocks noGrp="1"/>
          </p:cNvSpPr>
          <p:nvPr>
            <p:ph type="ctrTitle"/>
          </p:nvPr>
        </p:nvSpPr>
        <p:spPr>
          <a:xfrm>
            <a:off x="672332" y="2677288"/>
            <a:ext cx="10847336" cy="89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/>
          <p:nvPr/>
        </p:nvSpPr>
        <p:spPr>
          <a:xfrm>
            <a:off x="431372" y="1750771"/>
            <a:ext cx="11308721" cy="244213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 txBox="1">
            <a:spLocks noGrp="1"/>
          </p:cNvSpPr>
          <p:nvPr>
            <p:ph type="ctrTitle"/>
          </p:nvPr>
        </p:nvSpPr>
        <p:spPr>
          <a:xfrm>
            <a:off x="672332" y="2292663"/>
            <a:ext cx="10847336" cy="135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8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0"/>
            <a:ext cx="3279659" cy="148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8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4941888"/>
            <a:ext cx="3279659" cy="19161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8"/>
          <p:cNvSpPr txBox="1">
            <a:spLocks noGrp="1"/>
          </p:cNvSpPr>
          <p:nvPr>
            <p:ph type="body" idx="1"/>
          </p:nvPr>
        </p:nvSpPr>
        <p:spPr>
          <a:xfrm>
            <a:off x="777633" y="3163823"/>
            <a:ext cx="10515600" cy="53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9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0"/>
            <a:ext cx="3279659" cy="148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9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4941888"/>
            <a:ext cx="3279659" cy="19161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777633" y="2958084"/>
            <a:ext cx="10515600" cy="94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0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0"/>
            <a:ext cx="3279659" cy="148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0" descr="030.png"/>
          <p:cNvPicPr preferRelativeResize="0"/>
          <p:nvPr/>
        </p:nvPicPr>
        <p:blipFill rotWithShape="1">
          <a:blip r:embed="rId2">
            <a:alphaModFix/>
          </a:blip>
          <a:srcRect r="3693" b="23622"/>
          <a:stretch/>
        </p:blipFill>
        <p:spPr>
          <a:xfrm>
            <a:off x="777633" y="4941888"/>
            <a:ext cx="3279659" cy="19161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777633" y="2686608"/>
            <a:ext cx="10515600" cy="14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49087" y="2486597"/>
            <a:ext cx="8893826" cy="188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45FD4"/>
              </a:buClr>
              <a:buSzPts val="2400"/>
              <a:buFont typeface="Malgun Gothic"/>
              <a:buNone/>
            </a:pPr>
            <a:r>
              <a:rPr lang="en-US" sz="2400" b="1" dirty="0">
                <a:solidFill>
                  <a:srgbClr val="445FD4"/>
                </a:solidFill>
                <a:latin typeface="Malgun Gothic"/>
                <a:ea typeface="Malgun Gothic"/>
                <a:cs typeface="Malgun Gothic"/>
                <a:sym typeface="Malgun Gothic"/>
              </a:rPr>
              <a:t>ECG data analysis</a:t>
            </a:r>
            <a:endParaRPr sz="2400" b="1" i="0" u="none" strike="noStrike" cap="none" dirty="0">
              <a:solidFill>
                <a:srgbClr val="445FD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rgbClr val="5EA5B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A5BE"/>
              </a:buClr>
              <a:buSzPts val="1800"/>
              <a:buFont typeface="Malgun Gothic"/>
              <a:buNone/>
            </a:pPr>
            <a:r>
              <a:rPr lang="en-US" sz="1800" b="1" i="0" u="none" strike="noStrike" cap="none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</a:t>
            </a:r>
            <a:r>
              <a:rPr lang="en-US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2017-19213</a:t>
            </a:r>
            <a:r>
              <a:rPr lang="en-US" altLang="ko-KR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2018-11727,</a:t>
            </a:r>
            <a:r>
              <a:rPr lang="ko-KR" altLang="en-US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2016-14709</a:t>
            </a:r>
            <a:r>
              <a:rPr lang="en-US" altLang="ko-KR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2019-11563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A5BE"/>
              </a:buClr>
              <a:buSzPts val="1800"/>
              <a:buFont typeface="Malgun Gothic"/>
              <a:buNone/>
            </a:pPr>
            <a:r>
              <a:rPr lang="en-US" sz="1800" b="1" i="0" u="none" strike="noStrike" cap="none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r>
              <a:rPr lang="en-US" sz="1800" b="1" i="0" u="none" strike="noStrike" cap="none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:  </a:t>
            </a:r>
            <a:r>
              <a:rPr lang="en-US" sz="1800" b="1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이정훈</a:t>
            </a:r>
            <a:r>
              <a:rPr lang="en-US" sz="1800" b="1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김민기</a:t>
            </a:r>
            <a:r>
              <a:rPr lang="en-US" sz="1800" b="1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이종현</a:t>
            </a:r>
            <a:r>
              <a:rPr lang="en-US" sz="1800" b="1" dirty="0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 err="1">
                <a:solidFill>
                  <a:srgbClr val="5EA5BE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김지원</a:t>
            </a:r>
            <a:endParaRPr sz="1800" b="1" i="0" u="none" strike="noStrike" cap="none" dirty="0">
              <a:solidFill>
                <a:srgbClr val="5EA5B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86255" y="55785"/>
            <a:ext cx="3752648" cy="39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088A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4088A0"/>
                </a:solidFill>
                <a:latin typeface="Calibri"/>
                <a:ea typeface="Calibri"/>
                <a:cs typeface="Calibri"/>
                <a:sym typeface="Calibri"/>
              </a:rPr>
              <a:t>[창의융합프로젝트 (2021년도, 1학기, 991.306A_001)]</a:t>
            </a:r>
            <a:endParaRPr sz="1100" b="1" i="0" u="none" strike="noStrike" cap="none">
              <a:solidFill>
                <a:srgbClr val="4088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1CBB58-1C75-4A3F-A7F2-AE27C4D2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팀 소개</a:t>
            </a:r>
            <a:endParaRPr 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768AAADC-94E0-1B4E-AFD9-A9B21A4AF928}"/>
              </a:ext>
            </a:extLst>
          </p:cNvPr>
          <p:cNvCxnSpPr>
            <a:cxnSpLocks/>
          </p:cNvCxnSpPr>
          <p:nvPr/>
        </p:nvCxnSpPr>
        <p:spPr>
          <a:xfrm>
            <a:off x="421959" y="3627116"/>
            <a:ext cx="11439410" cy="1987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6C5E719-83F7-AE4B-94B4-FC45769A8F2C}"/>
              </a:ext>
            </a:extLst>
          </p:cNvPr>
          <p:cNvCxnSpPr>
            <a:cxnSpLocks/>
          </p:cNvCxnSpPr>
          <p:nvPr/>
        </p:nvCxnSpPr>
        <p:spPr>
          <a:xfrm>
            <a:off x="398435" y="5242970"/>
            <a:ext cx="11439410" cy="1987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4651E-9845-3E4D-9542-8922DD39F0F2}"/>
              </a:ext>
            </a:extLst>
          </p:cNvPr>
          <p:cNvSpPr txBox="1"/>
          <p:nvPr/>
        </p:nvSpPr>
        <p:spPr>
          <a:xfrm>
            <a:off x="398435" y="2373040"/>
            <a:ext cx="2065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김민기</a:t>
            </a:r>
            <a:endParaRPr kumimoji="1" lang="en-US" altLang="ko-KR" sz="2400" b="1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응용생물화학부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595AF-F306-C84A-BF23-803212994A5C}"/>
              </a:ext>
            </a:extLst>
          </p:cNvPr>
          <p:cNvSpPr txBox="1"/>
          <p:nvPr/>
        </p:nvSpPr>
        <p:spPr>
          <a:xfrm>
            <a:off x="398435" y="3737552"/>
            <a:ext cx="146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이종현</a:t>
            </a:r>
            <a:endParaRPr kumimoji="1" lang="en-US" altLang="ko-KR" sz="2400" b="1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자유전공학부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D2A59-C5FA-0343-8E84-06024EA5E69D}"/>
              </a:ext>
            </a:extLst>
          </p:cNvPr>
          <p:cNvSpPr txBox="1"/>
          <p:nvPr/>
        </p:nvSpPr>
        <p:spPr>
          <a:xfrm>
            <a:off x="398435" y="5377841"/>
            <a:ext cx="146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김지원</a:t>
            </a:r>
            <a:endParaRPr kumimoji="1" lang="en-US" altLang="ko-KR" sz="2400" b="1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자유전공학부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3D873-151D-0944-AF7C-EFCE2D7C150F}"/>
              </a:ext>
            </a:extLst>
          </p:cNvPr>
          <p:cNvSpPr txBox="1"/>
          <p:nvPr/>
        </p:nvSpPr>
        <p:spPr>
          <a:xfrm>
            <a:off x="2076127" y="2382413"/>
            <a:ext cx="9141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각 </a:t>
            </a:r>
            <a:r>
              <a:rPr kumimoji="1" lang="ko-KR" altLang="en-US" dirty="0" err="1"/>
              <a:t>증상별</a:t>
            </a:r>
            <a:r>
              <a:rPr kumimoji="1" lang="ko-KR" altLang="en-US" dirty="0"/>
              <a:t> </a:t>
            </a:r>
            <a:r>
              <a:rPr kumimoji="1" lang="en-US" altLang="ko-KR" dirty="0"/>
              <a:t>threshold </a:t>
            </a:r>
            <a:r>
              <a:rPr kumimoji="1" lang="ko-KR" altLang="en-US" dirty="0"/>
              <a:t>조절 구현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 Design(Age, Sex </a:t>
            </a:r>
            <a:r>
              <a:rPr kumimoji="1" lang="ko-KR" altLang="en-US" dirty="0"/>
              <a:t>포함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Age normalization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딥러닝이</a:t>
            </a:r>
            <a:r>
              <a:rPr kumimoji="1" lang="ko-KR" altLang="en-US" dirty="0"/>
              <a:t> 아닌 머신 러닝 </a:t>
            </a:r>
            <a:r>
              <a:rPr kumimoji="1" lang="ko-KR" altLang="en-US" dirty="0" err="1"/>
              <a:t>모델으로</a:t>
            </a:r>
            <a:r>
              <a:rPr kumimoji="1" lang="ko-KR" altLang="en-US" dirty="0"/>
              <a:t> 문제 해결 시도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CatBoost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E923E-6A8B-184A-B2DD-9CB20A2E45D3}"/>
              </a:ext>
            </a:extLst>
          </p:cNvPr>
          <p:cNvSpPr txBox="1"/>
          <p:nvPr/>
        </p:nvSpPr>
        <p:spPr>
          <a:xfrm>
            <a:off x="2076128" y="5362452"/>
            <a:ext cx="97174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Data preprocessing </a:t>
            </a:r>
            <a:r>
              <a:rPr kumimoji="1" lang="ko-KR" altLang="en-US" dirty="0"/>
              <a:t> </a:t>
            </a:r>
            <a:r>
              <a:rPr kumimoji="1" lang="en-US" altLang="ko-KR" dirty="0"/>
              <a:t>(EMD </a:t>
            </a:r>
            <a:r>
              <a:rPr kumimoji="1" lang="ko-KR" altLang="en-US" dirty="0"/>
              <a:t>알고리즘 이용한 </a:t>
            </a:r>
            <a:r>
              <a:rPr kumimoji="1" lang="en-US" altLang="ko-KR" dirty="0"/>
              <a:t>feature engineering)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Sliding Window </a:t>
            </a:r>
            <a:r>
              <a:rPr kumimoji="1" lang="ko-KR" altLang="en-US" dirty="0"/>
              <a:t>이용해 </a:t>
            </a:r>
            <a:r>
              <a:rPr kumimoji="1" lang="ko-KR" altLang="en-US" dirty="0" err="1"/>
              <a:t>주기별</a:t>
            </a:r>
            <a:r>
              <a:rPr kumimoji="1" lang="ko-KR" altLang="en-US" dirty="0"/>
              <a:t> 데이터 나눠서 문제 해결 시도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69724-1261-C14C-ADC1-D4B3F1649962}"/>
              </a:ext>
            </a:extLst>
          </p:cNvPr>
          <p:cNvSpPr txBox="1"/>
          <p:nvPr/>
        </p:nvSpPr>
        <p:spPr>
          <a:xfrm>
            <a:off x="2076128" y="3746598"/>
            <a:ext cx="8411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Model Train(GPU)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L2 normalization </a:t>
            </a:r>
            <a:r>
              <a:rPr kumimoji="1" lang="ko-KR" altLang="en-US" dirty="0"/>
              <a:t>제안</a:t>
            </a:r>
            <a:r>
              <a:rPr kumimoji="1" lang="en-US" altLang="ko-KR" dirty="0"/>
              <a:t>(weight decay)</a:t>
            </a: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1C3F9DC-DFFD-834B-8C89-22E57A959CF7}"/>
              </a:ext>
            </a:extLst>
          </p:cNvPr>
          <p:cNvCxnSpPr>
            <a:cxnSpLocks/>
          </p:cNvCxnSpPr>
          <p:nvPr/>
        </p:nvCxnSpPr>
        <p:spPr>
          <a:xfrm>
            <a:off x="421959" y="2184682"/>
            <a:ext cx="11439410" cy="1987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32FF85-89C4-D746-8BD9-870B2EECD784}"/>
              </a:ext>
            </a:extLst>
          </p:cNvPr>
          <p:cNvSpPr txBox="1"/>
          <p:nvPr/>
        </p:nvSpPr>
        <p:spPr>
          <a:xfrm>
            <a:off x="398435" y="956364"/>
            <a:ext cx="2065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이정훈</a:t>
            </a:r>
            <a:endParaRPr kumimoji="1" lang="en-US" altLang="ko-KR" sz="2400" b="1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1600" dirty="0"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자유전공학부</a:t>
            </a:r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7FD76-B811-7245-A8D5-E1ABBC1DD1DB}"/>
              </a:ext>
            </a:extLst>
          </p:cNvPr>
          <p:cNvSpPr txBox="1"/>
          <p:nvPr/>
        </p:nvSpPr>
        <p:spPr>
          <a:xfrm>
            <a:off x="2076127" y="965737"/>
            <a:ext cx="9717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ore-KR" dirty="0"/>
              <a:t>Feature Engineering, </a:t>
            </a:r>
            <a:r>
              <a:rPr kumimoji="1" lang="ko-KR" altLang="en-US" dirty="0"/>
              <a:t>아이디어 제안</a:t>
            </a:r>
            <a:r>
              <a:rPr kumimoji="1" lang="en-US" altLang="ko-KR" dirty="0"/>
              <a:t> 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threshold </a:t>
            </a:r>
            <a:r>
              <a:rPr kumimoji="1" lang="ko-KR" altLang="en-US" dirty="0"/>
              <a:t>조절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모델 간 앙상블 </a:t>
            </a:r>
            <a:r>
              <a:rPr kumimoji="1" lang="en-US" altLang="ko-KR" dirty="0"/>
              <a:t>&amp; Feedback </a:t>
            </a:r>
            <a:r>
              <a:rPr kumimoji="1" lang="ko-KR" altLang="en-US" dirty="0"/>
              <a:t>구조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Model Design(Feedback </a:t>
            </a:r>
            <a:r>
              <a:rPr kumimoji="1" lang="ko-KR" altLang="en-US" dirty="0"/>
              <a:t>형태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Train(GPU)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 Ensemble</a:t>
            </a:r>
            <a:r>
              <a:rPr kumimoji="1" lang="ko-KR" altLang="en-US" dirty="0"/>
              <a:t> 구현</a:t>
            </a:r>
            <a:r>
              <a:rPr kumimoji="1" lang="en-US" altLang="ko-KR" dirty="0"/>
              <a:t>, Kaggle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Board</a:t>
            </a:r>
            <a:r>
              <a:rPr kumimoji="1" lang="ko-KR" altLang="en-US" dirty="0"/>
              <a:t> 제출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719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/>
              <a:t>Data pre-processing &amp; feature engineering</a:t>
            </a:r>
            <a:endParaRPr b="1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4405FC5-2779-4340-9E26-AACA23D8866D}"/>
              </a:ext>
            </a:extLst>
          </p:cNvPr>
          <p:cNvCxnSpPr>
            <a:cxnSpLocks/>
          </p:cNvCxnSpPr>
          <p:nvPr/>
        </p:nvCxnSpPr>
        <p:spPr>
          <a:xfrm>
            <a:off x="6073771" y="1007390"/>
            <a:ext cx="0" cy="575724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1C354E-E330-1449-BEB3-FB8806FC04AB}"/>
              </a:ext>
            </a:extLst>
          </p:cNvPr>
          <p:cNvSpPr txBox="1"/>
          <p:nvPr/>
        </p:nvSpPr>
        <p:spPr>
          <a:xfrm>
            <a:off x="260704" y="1007390"/>
            <a:ext cx="572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Data normalization</a:t>
            </a: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kumimoji="1" lang="en-US" altLang="ko-KR" sz="1600" b="1" dirty="0">
                <a:solidFill>
                  <a:schemeClr val="bg2"/>
                </a:solidFill>
                <a:ea typeface="나눔고딕" panose="020D0604000000000000" pitchFamily="50" charset="-127"/>
              </a:rPr>
              <a:t>- Age standard normalization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6E215-DEB9-6646-9948-B374A8B72D78}"/>
              </a:ext>
            </a:extLst>
          </p:cNvPr>
          <p:cNvSpPr txBox="1"/>
          <p:nvPr/>
        </p:nvSpPr>
        <p:spPr>
          <a:xfrm>
            <a:off x="6219052" y="923363"/>
            <a:ext cx="5728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Feature engineering</a:t>
            </a: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Symptom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 연관성 분석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Symptom &amp; Label &amp; Patient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빈도 조사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Symptom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조절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(👍)</a:t>
            </a:r>
          </a:p>
        </p:txBody>
      </p:sp>
      <p:pic>
        <p:nvPicPr>
          <p:cNvPr id="19" name="Google Shape;81;p5">
            <a:extLst>
              <a:ext uri="{FF2B5EF4-FFF2-40B4-BE49-F238E27FC236}">
                <a16:creationId xmlns:a16="http://schemas.microsoft.com/office/drawing/2014/main" id="{C58F529D-6E41-1645-8153-51B6C607B3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0327" y="1730368"/>
            <a:ext cx="2398109" cy="209543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F53E73-6B74-5448-9D47-A97106DD596B}"/>
              </a:ext>
            </a:extLst>
          </p:cNvPr>
          <p:cNvSpPr txBox="1"/>
          <p:nvPr/>
        </p:nvSpPr>
        <p:spPr>
          <a:xfrm>
            <a:off x="260703" y="2101084"/>
            <a:ext cx="4026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EMD data preprocessing</a:t>
            </a:r>
          </a:p>
          <a:p>
            <a:r>
              <a:rPr kumimoji="1" lang="en-US" altLang="ko-KR" sz="28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-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Empirical Mode Decomposition(EMD) 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을 사용해 하나의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lead signal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을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10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개의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IMF(Intrinsic Mode Function)</a:t>
            </a:r>
            <a:r>
              <a:rPr kumimoji="1" lang="ko-KR" altLang="en-US" sz="18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으로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변환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후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prediction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시도</a:t>
            </a:r>
            <a:endParaRPr kumimoji="1" lang="en-US" altLang="ko-KR" sz="18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r>
              <a:rPr kumimoji="1" lang="ko-KR" altLang="en-US" sz="18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en-US" altLang="ko-KR" sz="28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- noise </a:t>
            </a:r>
            <a:r>
              <a:rPr kumimoji="1" lang="ko-KR" altLang="en-US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제거</a:t>
            </a:r>
            <a:endParaRPr kumimoji="1" lang="en-US" altLang="ko-KR" sz="18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r>
              <a:rPr kumimoji="1" lang="en-US" altLang="ko-KR" sz="28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kumimoji="1" lang="ko-KR" altLang="en-US" sz="18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- </a:t>
            </a:r>
            <a:r>
              <a:rPr kumimoji="1" lang="en-US" altLang="ko-KR" sz="18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pyEMD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 library</a:t>
            </a:r>
          </a:p>
          <a:p>
            <a:endParaRPr kumimoji="1" lang="en-US" altLang="ko-KR" sz="16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Google Shape;78;p5">
            <a:extLst>
              <a:ext uri="{FF2B5EF4-FFF2-40B4-BE49-F238E27FC236}">
                <a16:creationId xmlns:a16="http://schemas.microsoft.com/office/drawing/2014/main" id="{8F2EC8A8-3801-4446-99CF-63719D951C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4647" y="4333610"/>
            <a:ext cx="1802224" cy="92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79;p5">
            <a:extLst>
              <a:ext uri="{FF2B5EF4-FFF2-40B4-BE49-F238E27FC236}">
                <a16:creationId xmlns:a16="http://schemas.microsoft.com/office/drawing/2014/main" id="{3D11E582-A928-994E-A355-EE4F21F06E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65205" y="4353674"/>
            <a:ext cx="1802224" cy="92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0;p5">
            <a:extLst>
              <a:ext uri="{FF2B5EF4-FFF2-40B4-BE49-F238E27FC236}">
                <a16:creationId xmlns:a16="http://schemas.microsoft.com/office/drawing/2014/main" id="{B707C42F-E8F6-8143-A33E-32A5346C37D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18261" y="4324286"/>
            <a:ext cx="1802224" cy="93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8EDA7F-B9DE-6B4B-9F58-247A9858B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6640" y="2103803"/>
            <a:ext cx="1762873" cy="4423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/>
              <a:t>Modeling</a:t>
            </a:r>
            <a:endParaRPr b="1" dirty="0"/>
          </a:p>
        </p:txBody>
      </p:sp>
      <p:pic>
        <p:nvPicPr>
          <p:cNvPr id="6" name="Google Shape;96;p7">
            <a:extLst>
              <a:ext uri="{FF2B5EF4-FFF2-40B4-BE49-F238E27FC236}">
                <a16:creationId xmlns:a16="http://schemas.microsoft.com/office/drawing/2014/main" id="{A7AB7888-6B21-5649-A4C5-C10DC48544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484" y="1078597"/>
            <a:ext cx="5187599" cy="47008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C025A-BF9F-FB46-9078-60D941696C5A}"/>
              </a:ext>
            </a:extLst>
          </p:cNvPr>
          <p:cNvSpPr txBox="1"/>
          <p:nvPr/>
        </p:nvSpPr>
        <p:spPr>
          <a:xfrm>
            <a:off x="367064" y="1007390"/>
            <a:ext cx="57289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Model </a:t>
            </a: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구간 별로 다른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epoch=25 : 1e-4, epoch=60 : 1e-5</a:t>
            </a: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Dimension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유지하는 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conv_pad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layger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Conv1D(</a:t>
            </a:r>
            <a:r>
              <a:rPr kumimoji="1" lang="en-US" altLang="ko-KR" sz="1600" b="1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kernel_size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=5, padding-2, stride=1)</a:t>
            </a:r>
          </a:p>
          <a:p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Feedback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336BC-6E58-FD41-AA2B-3237640437D8}"/>
              </a:ext>
            </a:extLst>
          </p:cNvPr>
          <p:cNvSpPr txBox="1"/>
          <p:nvPr/>
        </p:nvSpPr>
        <p:spPr>
          <a:xfrm>
            <a:off x="367064" y="4485913"/>
            <a:ext cx="5728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Ensemble </a:t>
            </a:r>
          </a:p>
          <a:p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 모델로 학습된 여러 결과들을 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 (0,011 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</a:t>
            </a:r>
            <a:r>
              <a:rPr kumimoji="1" lang="en-US" altLang="ko-KR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600" b="1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kumimoji="1" lang="en-US" altLang="ko-KR" sz="1600" b="1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Google Shape;97;p7">
            <a:extLst>
              <a:ext uri="{FF2B5EF4-FFF2-40B4-BE49-F238E27FC236}">
                <a16:creationId xmlns:a16="http://schemas.microsoft.com/office/drawing/2014/main" id="{9699453F-3292-DA4D-BBFD-B358853610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8071" y="3429000"/>
            <a:ext cx="1052301" cy="126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04caaf6c6_0_0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 err="1"/>
              <a:t>기타</a:t>
            </a:r>
            <a:endParaRPr b="1" dirty="0"/>
          </a:p>
        </p:txBody>
      </p:sp>
      <p:pic>
        <p:nvPicPr>
          <p:cNvPr id="111" name="Google Shape;111;ge04caaf6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675" y="4973501"/>
            <a:ext cx="4658326" cy="1884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e04caaf6c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00" y="0"/>
            <a:ext cx="4726276" cy="19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e04caaf6c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668" y="3001975"/>
            <a:ext cx="4672333" cy="18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04caaf6c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50825" y="1930550"/>
            <a:ext cx="1610026" cy="9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e04caaf6c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8409" y="3672420"/>
            <a:ext cx="2956026" cy="295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e04caaf6c6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73608" y="3597784"/>
            <a:ext cx="3597427" cy="29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E25E69-D9C9-3846-8E8F-668FA865350B}"/>
              </a:ext>
            </a:extLst>
          </p:cNvPr>
          <p:cNvSpPr txBox="1"/>
          <p:nvPr/>
        </p:nvSpPr>
        <p:spPr>
          <a:xfrm>
            <a:off x="367064" y="1007390"/>
            <a:ext cx="5728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 </a:t>
            </a:r>
          </a:p>
          <a:p>
            <a:pPr marL="342900" indent="-342900">
              <a:buFontTx/>
              <a:buChar char="-"/>
            </a:pPr>
            <a:endParaRPr kumimoji="1" lang="en-US" altLang="ko-KR" sz="24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 of Ensemble</a:t>
            </a:r>
          </a:p>
          <a:p>
            <a:pPr marL="342900" indent="-342900">
              <a:buFontTx/>
              <a:buChar char="-"/>
            </a:pPr>
            <a:endParaRPr kumimoji="1" lang="en-US" altLang="ko-KR" sz="24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</a:t>
            </a:r>
            <a:r>
              <a:rPr kumimoji="1" lang="en-US" altLang="ko-KR" sz="2400" b="1" dirty="0">
                <a:solidFill>
                  <a:srgbClr val="44546A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oid </a:t>
            </a:r>
            <a:r>
              <a:rPr kumimoji="1" lang="en-US" altLang="ko-KR" sz="24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 Values</a:t>
            </a:r>
          </a:p>
          <a:p>
            <a:pPr marL="342900" indent="-342900">
              <a:buFontTx/>
              <a:buChar char="-"/>
            </a:pPr>
            <a:endParaRPr kumimoji="1" lang="en-US" altLang="ko-KR" sz="24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b="1" dirty="0">
                <a:solidFill>
                  <a:srgbClr val="44546A"/>
                </a:solidFill>
                <a:latin typeface="Calibri"/>
                <a:ea typeface="나눔고딕" panose="020D0604000000000000"/>
                <a:cs typeface="Calibri"/>
                <a:sym typeface="Calibri"/>
              </a:rPr>
              <a:t>FE </a:t>
            </a:r>
            <a:r>
              <a:rPr lang="ko-KR" altLang="en-US" sz="2400" b="1" dirty="0">
                <a:solidFill>
                  <a:srgbClr val="44546A"/>
                </a:solidFill>
                <a:latin typeface="Calibri"/>
                <a:ea typeface="나눔고딕" panose="020D0604000000000000"/>
                <a:cs typeface="Calibri"/>
                <a:sym typeface="Calibri"/>
              </a:rPr>
              <a:t>이용한 꼼수</a:t>
            </a:r>
            <a:r>
              <a:rPr lang="en-US" altLang="ko-KR" sz="2400" b="1" dirty="0">
                <a:solidFill>
                  <a:srgbClr val="44546A"/>
                </a:solidFill>
                <a:latin typeface="Calibri"/>
                <a:ea typeface="나눔고딕" panose="020D0604000000000000"/>
                <a:cs typeface="Calibri"/>
                <a:sym typeface="Calibri"/>
              </a:rPr>
              <a:t>-&gt; Recall/Precision Tradeoff </a:t>
            </a:r>
            <a:r>
              <a:rPr lang="ko-KR" altLang="en-US" sz="2400" b="1" dirty="0">
                <a:solidFill>
                  <a:srgbClr val="44546A"/>
                </a:solidFill>
                <a:latin typeface="Calibri"/>
                <a:ea typeface="나눔고딕" panose="020D0604000000000000"/>
                <a:cs typeface="Calibri"/>
                <a:sym typeface="Calibri"/>
              </a:rPr>
              <a:t>때문에 실패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 err="1"/>
              <a:t>팀원</a:t>
            </a:r>
            <a:r>
              <a:rPr lang="en-US" b="1" dirty="0"/>
              <a:t> 1: </a:t>
            </a:r>
            <a:r>
              <a:rPr lang="en-US" b="1" dirty="0" err="1"/>
              <a:t>이정훈</a:t>
            </a:r>
            <a:endParaRPr b="1" dirty="0"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9308548" y="6599585"/>
            <a:ext cx="2743200" cy="2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92026-6724-904B-8EAE-1AE10CC953D2}"/>
              </a:ext>
            </a:extLst>
          </p:cNvPr>
          <p:cNvSpPr txBox="1"/>
          <p:nvPr/>
        </p:nvSpPr>
        <p:spPr>
          <a:xfrm>
            <a:off x="248409" y="1020936"/>
            <a:ext cx="1137185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Domain knowledge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조사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(2,3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연관성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Lead 1,2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한계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Feature Engineering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Design – Feedback Structure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Training(Lucky GPU), epoch = 30 – 500(</a:t>
            </a:r>
            <a:r>
              <a:rPr kumimoji="1" lang="en-US" altLang="ko-KR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hyperoverfit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시도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질문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 overfitting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어떤 경우 이뤄지는가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Threshold Value Manipulation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Interpolation of sigmoid threshold value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Rule-</a:t>
            </a:r>
            <a:r>
              <a:rPr kumimoji="1" lang="en-US" altLang="ko-KR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bsed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csv manipulation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Ensemble between submission files (0.11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상승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857E55-3F6D-4B9F-8253-9D2340014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677" y="1557159"/>
            <a:ext cx="6610350" cy="922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4caaf6c6_0_5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 err="1"/>
              <a:t>팀원</a:t>
            </a:r>
            <a:r>
              <a:rPr lang="en-US" b="1" dirty="0"/>
              <a:t> 2: </a:t>
            </a:r>
            <a:r>
              <a:rPr lang="ko-KR" altLang="en-US" b="1" dirty="0"/>
              <a:t>김민기</a:t>
            </a:r>
            <a:endParaRPr b="1" dirty="0"/>
          </a:p>
        </p:txBody>
      </p:sp>
      <p:sp>
        <p:nvSpPr>
          <p:cNvPr id="130" name="Google Shape;130;ge04caaf6c6_0_5"/>
          <p:cNvSpPr txBox="1">
            <a:spLocks noGrp="1"/>
          </p:cNvSpPr>
          <p:nvPr>
            <p:ph type="sldNum" idx="12"/>
          </p:nvPr>
        </p:nvSpPr>
        <p:spPr>
          <a:xfrm>
            <a:off x="9308548" y="6599585"/>
            <a:ext cx="27432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B131A-707F-984D-918C-92433E4851AA}"/>
              </a:ext>
            </a:extLst>
          </p:cNvPr>
          <p:cNvSpPr txBox="1"/>
          <p:nvPr/>
        </p:nvSpPr>
        <p:spPr>
          <a:xfrm>
            <a:off x="248409" y="1020936"/>
            <a:ext cx="113718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ECG data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 learning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분석한 논문 자료들 조사 및 공유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증상 별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조절하는 코드 구현 및 조절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Sex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포함시킨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Model Design (0.466 -&gt; 0.539)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Age normalization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딥러닝이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아닌 머신 러닝 </a:t>
            </a: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모델으로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 해결 시도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CatBoost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…) 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dirty="0" err="1"/>
              <a:t>팀원</a:t>
            </a:r>
            <a:r>
              <a:rPr lang="en-US" dirty="0"/>
              <a:t> </a:t>
            </a:r>
            <a:r>
              <a:rPr lang="en-US" altLang="ko-KR" dirty="0"/>
              <a:t>3</a:t>
            </a:r>
            <a:r>
              <a:rPr lang="en-US" dirty="0"/>
              <a:t>: </a:t>
            </a:r>
            <a:r>
              <a:rPr lang="ko-KR" altLang="en-US" dirty="0"/>
              <a:t>이종현</a:t>
            </a:r>
            <a:endParaRPr dirty="0"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9308548" y="6599585"/>
            <a:ext cx="2743200" cy="2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7D10-4359-C840-AF94-862997571399}"/>
              </a:ext>
            </a:extLst>
          </p:cNvPr>
          <p:cNvSpPr txBox="1"/>
          <p:nvPr/>
        </p:nvSpPr>
        <p:spPr>
          <a:xfrm>
            <a:off x="248409" y="1020936"/>
            <a:ext cx="113718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이틀밤을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새서 </a:t>
            </a:r>
            <a:r>
              <a:rPr kumimoji="1" lang="en-US" altLang="ko-KR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Cuda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(thx to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조교님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Validation set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실제 </a:t>
            </a: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나와야하는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symptom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수와 모델에서 예측한 수를 비교하여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조정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symptom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연합률이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가량인 실제에 비해 모델에서는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98%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가량이라는 점을 포착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 err="1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방지를 위한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weight regulation(by weight decay)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중인 모델에서 </a:t>
            </a:r>
            <a:r>
              <a:rPr kumimoji="1" lang="en-US" altLang="ko-KR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dropout 0.05 </a:t>
            </a:r>
            <a:r>
              <a:rPr kumimoji="1" lang="ko-KR" altLang="en-US" sz="2000" b="1" dirty="0">
                <a:solidFill>
                  <a:schemeClr val="bg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씩 높여보며 성능 비교</a:t>
            </a:r>
            <a:endParaRPr kumimoji="1" lang="en-US" altLang="ko-KR" sz="2000" b="1" dirty="0">
              <a:solidFill>
                <a:schemeClr val="bg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248409" y="180073"/>
            <a:ext cx="10515600" cy="51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None/>
            </a:pPr>
            <a:r>
              <a:rPr lang="en-US" b="1" dirty="0" err="1"/>
              <a:t>팀원</a:t>
            </a:r>
            <a:r>
              <a:rPr lang="en-US" b="1" dirty="0"/>
              <a:t> </a:t>
            </a:r>
            <a:r>
              <a:rPr lang="en-US" altLang="ko-KR" b="1" dirty="0"/>
              <a:t>4</a:t>
            </a:r>
            <a:r>
              <a:rPr lang="en-US" b="1" dirty="0"/>
              <a:t>: </a:t>
            </a:r>
            <a:r>
              <a:rPr lang="ko-KR" altLang="en-US" b="1" dirty="0"/>
              <a:t>김지원</a:t>
            </a:r>
            <a:endParaRPr b="1" dirty="0"/>
          </a:p>
        </p:txBody>
      </p:sp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9308548" y="6599585"/>
            <a:ext cx="2743200" cy="25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3296F-5145-AC41-8794-DD823F73F772}"/>
              </a:ext>
            </a:extLst>
          </p:cNvPr>
          <p:cNvSpPr txBox="1"/>
          <p:nvPr/>
        </p:nvSpPr>
        <p:spPr>
          <a:xfrm>
            <a:off x="248410" y="974638"/>
            <a:ext cx="95784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Domain Knowledge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조사 및 공유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(egg label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특징 및 해석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, </a:t>
            </a:r>
            <a:r>
              <a:rPr kumimoji="1" lang="en-US" altLang="ko-KR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emd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preprocessing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관련 등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)</a:t>
            </a:r>
          </a:p>
          <a:p>
            <a:endParaRPr kumimoji="1" lang="en-US" altLang="ko-KR" sz="17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&lt;Preprocessing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관련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&gt;</a:t>
            </a:r>
          </a:p>
          <a:p>
            <a:pPr marL="342900" indent="-342900">
              <a:buFontTx/>
              <a:buChar char="-"/>
            </a:pP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Sliding window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알고리즘 사용해서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R peak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를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중심으로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lead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를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조각낸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데이터로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classification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방법 제안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&amp;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시도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-&gt; 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코드에 시간이 오래 걸리고 효과적이지 못함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.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endParaRPr kumimoji="1" lang="en-US" altLang="ko-KR" sz="17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   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-&gt;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R peak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를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더 잘 찾아낼 수 있는 방법을 찾아보다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EMD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알고리즘을 찾음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.</a:t>
            </a:r>
          </a:p>
          <a:p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 </a:t>
            </a:r>
          </a:p>
          <a:p>
            <a:pPr marL="342900" indent="-342900">
              <a:buFontTx/>
              <a:buChar char="-"/>
            </a:pP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시도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1)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IMF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각각으로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prediction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하고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voting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방법 사용해서 최종 결과 내는 방법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-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성능 좋지 않음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. IMF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중 뒷부분은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noise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정보는 대부분 담고 있기 때문으로 추측</a:t>
            </a:r>
          </a:p>
          <a:p>
            <a:pPr marL="342900" indent="-342900">
              <a:buFontTx/>
              <a:buChar char="-"/>
            </a:pP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시도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2)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IMF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로 분해 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IMF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함수 일부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(IMF 1, 2, 3)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를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조합해 새롭게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preprocessing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signal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만들고 이걸로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prediction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진행 </a:t>
            </a:r>
            <a:endParaRPr kumimoji="1" lang="en-US" altLang="ko-KR" sz="17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	-&gt; Train data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만 분해할 때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30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시간 소요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,,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시간이 너무 오래 걸려서 최종 결과에 반영은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x. </a:t>
            </a:r>
          </a:p>
          <a:p>
            <a:pPr lvl="4"/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	-&gt; late submission 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으로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테스트만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(</a:t>
            </a:r>
            <a:r>
              <a:rPr kumimoji="1" lang="ko-KR" altLang="en-US" sz="1700" b="1" dirty="0" err="1">
                <a:solidFill>
                  <a:schemeClr val="bg2"/>
                </a:solidFill>
                <a:ea typeface="나눔고딕" panose="020D0604000000000000" pitchFamily="50" charset="-127"/>
              </a:rPr>
              <a:t>ㅠ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)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: 0.63(voting ensemble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없이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, 500 epoch) -&gt; 	0.64(voting ensemble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없이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, preprocessed, 500 epoch)</a:t>
            </a:r>
          </a:p>
          <a:p>
            <a:pPr lvl="4"/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	-&gt; voting ensemble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까지 진행 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: 0.658 (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최종 점수보다 약간 향상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)</a:t>
            </a:r>
          </a:p>
          <a:p>
            <a:pPr marL="342900" lvl="4" indent="-342900">
              <a:buFontTx/>
              <a:buChar char="-"/>
            </a:pPr>
            <a:endParaRPr kumimoji="1" lang="en-US" altLang="ko-KR" sz="17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pPr marL="342900" lvl="4" indent="-342900">
              <a:buFontTx/>
              <a:buChar char="-"/>
            </a:pP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아쉬운 점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: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더 많은 조합 시도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+ model parameter/ threshold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도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 </a:t>
            </a:r>
          </a:p>
          <a:p>
            <a:pPr lvl="4"/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     processed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signal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에 맞게 조정을 하지 못함</a:t>
            </a:r>
            <a:endParaRPr kumimoji="1" lang="en-US" altLang="ko-KR" sz="1700" b="1" dirty="0">
              <a:solidFill>
                <a:schemeClr val="bg2"/>
              </a:solidFill>
              <a:ea typeface="나눔고딕" panose="020D0604000000000000" pitchFamily="50" charset="-127"/>
            </a:endParaRPr>
          </a:p>
          <a:p>
            <a:pPr lvl="4"/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-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    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voting ensemble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시에는 성격이 다른 </a:t>
            </a:r>
            <a:r>
              <a:rPr kumimoji="1" lang="en-US" altLang="ko-KR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data </a:t>
            </a:r>
            <a:r>
              <a:rPr kumimoji="1" lang="ko-KR" altLang="en-US" sz="1700" b="1" dirty="0">
                <a:solidFill>
                  <a:schemeClr val="bg2"/>
                </a:solidFill>
                <a:ea typeface="나눔고딕" panose="020D0604000000000000" pitchFamily="50" charset="-127"/>
              </a:rPr>
              <a:t>추가되니 성능이 더 좋아짐</a:t>
            </a:r>
            <a:r>
              <a:rPr kumimoji="1" lang="en-US" altLang="ko-KR" sz="1800" b="1" dirty="0">
                <a:solidFill>
                  <a:schemeClr val="bg2"/>
                </a:solidFill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68384-9C7D-BF42-A165-5FCFE2D6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91" y="525943"/>
            <a:ext cx="2257602" cy="6858000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2340CA-8D3B-C344-A1ED-6F71E6CFA60C}"/>
              </a:ext>
            </a:extLst>
          </p:cNvPr>
          <p:cNvGrpSpPr/>
          <p:nvPr/>
        </p:nvGrpSpPr>
        <p:grpSpPr>
          <a:xfrm>
            <a:off x="7569228" y="4976411"/>
            <a:ext cx="2367963" cy="2153079"/>
            <a:chOff x="5590907" y="-415081"/>
            <a:chExt cx="4826000" cy="538747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21B402-6986-A94D-A509-617059DD9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0907" y="-415081"/>
              <a:ext cx="4826000" cy="3149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10F1979-FF6F-C241-89D1-2C02FF96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6092" y="2264643"/>
              <a:ext cx="4350815" cy="2707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94793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710</Words>
  <Application>Microsoft Office PowerPoint</Application>
  <PresentationFormat>와이드스크린</PresentationFormat>
  <Paragraphs>130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나눔고딕</vt:lpstr>
      <vt:lpstr>Malgun Gothic</vt:lpstr>
      <vt:lpstr>Arial</vt:lpstr>
      <vt:lpstr>Calibri</vt:lpstr>
      <vt:lpstr>1_Office Theme</vt:lpstr>
      <vt:lpstr>PowerPoint 프레젠테이션</vt:lpstr>
      <vt:lpstr>팀 소개</vt:lpstr>
      <vt:lpstr>Data pre-processing &amp; feature engineering</vt:lpstr>
      <vt:lpstr>Modeling</vt:lpstr>
      <vt:lpstr>기타</vt:lpstr>
      <vt:lpstr>팀원 1: 이정훈</vt:lpstr>
      <vt:lpstr>팀원 2: 김민기</vt:lpstr>
      <vt:lpstr>팀원 3: 이종현</vt:lpstr>
      <vt:lpstr>팀원 4: 김지원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이정훈</cp:lastModifiedBy>
  <cp:revision>26</cp:revision>
  <dcterms:created xsi:type="dcterms:W3CDTF">2018-02-28T02:40:00Z</dcterms:created>
  <dcterms:modified xsi:type="dcterms:W3CDTF">2021-06-10T14:20:54Z</dcterms:modified>
</cp:coreProperties>
</file>