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759" r:id="rId2"/>
    <p:sldId id="2525" r:id="rId3"/>
    <p:sldId id="2526" r:id="rId4"/>
    <p:sldId id="2528" r:id="rId5"/>
    <p:sldId id="2527" r:id="rId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d" initials="c" lastIdx="5" clrIdx="0">
    <p:extLst>
      <p:ext uri="{19B8F6BF-5375-455C-9EA6-DF929625EA0E}">
        <p15:presenceInfo xmlns:p15="http://schemas.microsoft.com/office/powerpoint/2012/main" userId="choid" providerId="None"/>
      </p:ext>
    </p:extLst>
  </p:cmAuthor>
  <p:cmAuthor id="2" name="wonjong" initials="w" lastIdx="1" clrIdx="1">
    <p:extLst>
      <p:ext uri="{19B8F6BF-5375-455C-9EA6-DF929625EA0E}">
        <p15:presenceInfo xmlns:p15="http://schemas.microsoft.com/office/powerpoint/2012/main" userId="wonj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4E78"/>
    <a:srgbClr val="445FD4"/>
    <a:srgbClr val="00863D"/>
    <a:srgbClr val="0000FF"/>
    <a:srgbClr val="04048D"/>
    <a:srgbClr val="FFF031"/>
    <a:srgbClr val="CCCCFF"/>
    <a:srgbClr val="CCCCCC"/>
    <a:srgbClr val="A6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68676" autoAdjust="0"/>
  </p:normalViewPr>
  <p:slideViewPr>
    <p:cSldViewPr snapToGrid="0">
      <p:cViewPr varScale="1">
        <p:scale>
          <a:sx n="46" d="100"/>
          <a:sy n="46" d="100"/>
        </p:scale>
        <p:origin x="1188" y="42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7446"/>
    </p:cViewPr>
  </p:sorterViewPr>
  <p:notesViewPr>
    <p:cSldViewPr snapToGrid="0">
      <p:cViewPr varScale="1">
        <p:scale>
          <a:sx n="101" d="100"/>
          <a:sy n="101" d="100"/>
        </p:scale>
        <p:origin x="337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328" cy="513347"/>
          </a:xfrm>
          <a:prstGeom prst="rect">
            <a:avLst/>
          </a:prstGeom>
        </p:spPr>
        <p:txBody>
          <a:bodyPr vert="horz" lIns="110167" tIns="55083" rIns="110167" bIns="55083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736" y="0"/>
            <a:ext cx="3077399" cy="513347"/>
          </a:xfrm>
          <a:prstGeom prst="rect">
            <a:avLst/>
          </a:prstGeom>
        </p:spPr>
        <p:txBody>
          <a:bodyPr vert="horz" lIns="110167" tIns="55083" rIns="110167" bIns="55083" rtlCol="0"/>
          <a:lstStyle>
            <a:lvl1pPr algn="r">
              <a:defRPr sz="1400"/>
            </a:lvl1pPr>
          </a:lstStyle>
          <a:p>
            <a:fld id="{1A8BCA54-F604-4E28-89A6-AD40EEEAD6C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67"/>
            <a:ext cx="3079328" cy="513347"/>
          </a:xfrm>
          <a:prstGeom prst="rect">
            <a:avLst/>
          </a:prstGeom>
        </p:spPr>
        <p:txBody>
          <a:bodyPr vert="horz" lIns="110167" tIns="55083" rIns="110167" bIns="55083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736" y="9721267"/>
            <a:ext cx="3077399" cy="513347"/>
          </a:xfrm>
          <a:prstGeom prst="rect">
            <a:avLst/>
          </a:prstGeom>
        </p:spPr>
        <p:txBody>
          <a:bodyPr vert="horz" lIns="110167" tIns="55083" rIns="110167" bIns="55083" rtlCol="0" anchor="b"/>
          <a:lstStyle>
            <a:lvl1pPr algn="r">
              <a:defRPr sz="1400"/>
            </a:lvl1pPr>
          </a:lstStyle>
          <a:p>
            <a:fld id="{75F31394-A838-4568-8E98-8E87250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73" tIns="49537" rIns="99073" bIns="4953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3" tIns="49537" rIns="99073" bIns="49537" rtlCol="0"/>
          <a:lstStyle>
            <a:lvl1pPr algn="r">
              <a:defRPr sz="1300"/>
            </a:lvl1pPr>
          </a:lstStyle>
          <a:p>
            <a:fld id="{67A3DC45-7994-4771-983B-4A809A5BBF1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3" tIns="49537" rIns="99073" bIns="49537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3" tIns="49537" rIns="99073" bIns="49537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73" tIns="49537" rIns="99073" bIns="4953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73" tIns="49537" rIns="99073" bIns="49537" rtlCol="0" anchor="b"/>
          <a:lstStyle>
            <a:lvl1pPr algn="r">
              <a:defRPr sz="1300"/>
            </a:lvl1pPr>
          </a:lstStyle>
          <a:p>
            <a:fld id="{4126FC97-3D0A-4613-9E83-598EF234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6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35225" y="960438"/>
            <a:ext cx="4600575" cy="2589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365323" y="7290831"/>
            <a:ext cx="4104569" cy="385130"/>
          </a:xfrm>
          <a:prstGeom prst="rect">
            <a:avLst/>
          </a:prstGeom>
        </p:spPr>
        <p:txBody>
          <a:bodyPr/>
          <a:lstStyle/>
          <a:p>
            <a:pPr defTabSz="495366" latinLnBrk="0">
              <a:defRPr/>
            </a:pPr>
            <a:fld id="{AB2E125B-48FA-E14A-AB45-AEF6A7421617}" type="slidenum">
              <a:rPr lang="en-US">
                <a:solidFill>
                  <a:prstClr val="black"/>
                </a:solidFill>
                <a:latin typeface="맑은 고딕" panose="020F0502020204030204"/>
              </a:rPr>
              <a:pPr defTabSz="495366" latinLnBrk="0">
                <a:defRPr/>
              </a:pPr>
              <a:t>1</a:t>
            </a:fld>
            <a:endParaRPr lang="en-US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911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팀원 개인별 역할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위의 내용만 적어도 됨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optional</a:t>
            </a:r>
            <a:r>
              <a:rPr lang="ko-KR" altLang="en-US" dirty="0"/>
              <a:t>하게 팀이 공유하고자 하는 기타 내용이 있다면 자유롭게 소개해도 좋음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6FC97-3D0A-4613-9E83-598EF23469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4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다음과 관련된 </a:t>
            </a:r>
            <a:r>
              <a:rPr lang="en-US" altLang="ko-KR" dirty="0"/>
              <a:t>activity</a:t>
            </a:r>
            <a:r>
              <a:rPr lang="ko-KR" altLang="en-US" dirty="0" err="1"/>
              <a:t>를</a:t>
            </a:r>
            <a:r>
              <a:rPr lang="ko-KR" altLang="en-US" dirty="0"/>
              <a:t> 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Data cleansing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Missing value handling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Any other pre-processing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Any feature engineering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팀이 시도한 방식들을 모두 나열하고</a:t>
            </a:r>
            <a:r>
              <a:rPr lang="en-US" altLang="ko-KR" dirty="0"/>
              <a:t>, </a:t>
            </a:r>
            <a:r>
              <a:rPr lang="ko-KR" altLang="en-US" dirty="0"/>
              <a:t>그 중 도움이 된 것들을 표시하고</a:t>
            </a:r>
            <a:r>
              <a:rPr lang="en-US" altLang="ko-KR" dirty="0"/>
              <a:t>, </a:t>
            </a:r>
            <a:r>
              <a:rPr lang="ko-KR" altLang="en-US" dirty="0"/>
              <a:t>강의와 같이 나눌 수 있는 핵심 포인트들을 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가능하다면 어떤 중요 방식이 얼마나 성능에 도움이 되었는지에 대해서도 언급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6FC97-3D0A-4613-9E83-598EF23469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3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그 외에 성능을 높이기 위해 했던 노력이 있다면 모두 </a:t>
            </a:r>
            <a:r>
              <a:rPr lang="ko-KR" altLang="en-US" dirty="0" err="1"/>
              <a:t>리스트하고</a:t>
            </a:r>
            <a:r>
              <a:rPr lang="en-US" altLang="ko-KR" dirty="0"/>
              <a:t>, </a:t>
            </a:r>
            <a:r>
              <a:rPr lang="ko-KR" altLang="en-US" dirty="0"/>
              <a:t>각각이 </a:t>
            </a:r>
            <a:r>
              <a:rPr lang="ko-KR" altLang="en-US" dirty="0" err="1"/>
              <a:t>최종성적에</a:t>
            </a:r>
            <a:r>
              <a:rPr lang="ko-KR" altLang="en-US" dirty="0"/>
              <a:t> 도움이 되었는지 여부와 왜 그러했다고 생각하는지 서술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이전 슬라이드에 적을 내용이 많아 공간이 부족했다면 이 추가 슬라이드를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Data pre-processing, feature engineering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Modeling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6FC97-3D0A-4613-9E83-598EF23469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2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어떤 모델들을 사용해 보았는지</a:t>
            </a:r>
            <a:r>
              <a:rPr lang="en-US" altLang="ko-KR" dirty="0"/>
              <a:t>, </a:t>
            </a:r>
            <a:r>
              <a:rPr lang="ko-KR" altLang="en-US" dirty="0"/>
              <a:t>그 중 어떤 모델들이 잘되고 어떤 모델들은 잘 안되었는지</a:t>
            </a:r>
            <a:r>
              <a:rPr lang="en-US" altLang="ko-KR" dirty="0"/>
              <a:t>, </a:t>
            </a:r>
            <a:r>
              <a:rPr lang="ko-KR" altLang="en-US" dirty="0"/>
              <a:t>모델에 대한 제한된 이해도에도 불구하고 강의와 같이 나눌 만한 지식</a:t>
            </a:r>
            <a:r>
              <a:rPr lang="en-US" altLang="ko-KR" dirty="0"/>
              <a:t>/</a:t>
            </a:r>
            <a:r>
              <a:rPr lang="ko-KR" altLang="en-US" dirty="0"/>
              <a:t>깨우침이 있었는지</a:t>
            </a:r>
            <a:r>
              <a:rPr lang="en-US" altLang="ko-KR" dirty="0"/>
              <a:t>, </a:t>
            </a:r>
            <a:r>
              <a:rPr lang="ko-KR" altLang="en-US" dirty="0"/>
              <a:t>등에 대해 자유롭게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가능하다면 데이터의 구체적 형식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domain</a:t>
            </a:r>
            <a:r>
              <a:rPr lang="ko-KR" altLang="en-US" dirty="0"/>
              <a:t>적 고려 사항</a:t>
            </a:r>
            <a:r>
              <a:rPr lang="en-US" altLang="ko-KR" dirty="0"/>
              <a:t>, </a:t>
            </a:r>
            <a:r>
              <a:rPr lang="ko-KR" altLang="en-US" dirty="0"/>
              <a:t>등에 관하여 고민하여 보고 그와 연관 지어서도 서술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6FC97-3D0A-4613-9E83-598EF23469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5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7">
            <a:extLst>
              <a:ext uri="{FF2B5EF4-FFF2-40B4-BE49-F238E27FC236}">
                <a16:creationId xmlns:a16="http://schemas.microsoft.com/office/drawing/2014/main" id="{E279AE4C-7982-A04A-9AC6-08F2BA691EBE}"/>
              </a:ext>
            </a:extLst>
          </p:cNvPr>
          <p:cNvSpPr/>
          <p:nvPr userDrawn="1"/>
        </p:nvSpPr>
        <p:spPr>
          <a:xfrm>
            <a:off x="431372" y="2053582"/>
            <a:ext cx="11308721" cy="21393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6BF12DD-527C-6544-8A53-ECFDBA34C5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2063" y="2856541"/>
            <a:ext cx="10847336" cy="533401"/>
          </a:xfrm>
        </p:spPr>
        <p:txBody>
          <a:bodyPr anchor="t">
            <a:no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Hello</a:t>
            </a:r>
            <a:endParaRPr lang="ko-KR" altLang="en-US" sz="3200" spc="-150" dirty="0">
              <a:solidFill>
                <a:schemeClr val="bg1"/>
              </a:solidFill>
              <a:latin typeface="나눔바른고딕OTF"/>
              <a:cs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21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7">
            <a:extLst>
              <a:ext uri="{FF2B5EF4-FFF2-40B4-BE49-F238E27FC236}">
                <a16:creationId xmlns:a16="http://schemas.microsoft.com/office/drawing/2014/main" id="{F10755C1-F5CF-EE43-93D8-CB63AF75DF12}"/>
              </a:ext>
            </a:extLst>
          </p:cNvPr>
          <p:cNvSpPr/>
          <p:nvPr userDrawn="1"/>
        </p:nvSpPr>
        <p:spPr>
          <a:xfrm>
            <a:off x="431372" y="2053582"/>
            <a:ext cx="11308721" cy="21393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4899B0C-33FD-E340-9FFC-B23F98BB66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332" y="2677288"/>
            <a:ext cx="10847336" cy="891906"/>
          </a:xfrm>
        </p:spPr>
        <p:txBody>
          <a:bodyPr anchor="t">
            <a:no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One</a:t>
            </a:r>
            <a:b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</a:br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Two</a:t>
            </a:r>
            <a:endParaRPr lang="ko-KR" altLang="en-US" sz="3200" spc="-150" dirty="0">
              <a:solidFill>
                <a:schemeClr val="bg1"/>
              </a:solidFill>
              <a:latin typeface="나눔바른고딕OTF"/>
              <a:cs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028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A23ED-625B-2242-9679-3FF5F30544C6}"/>
              </a:ext>
            </a:extLst>
          </p:cNvPr>
          <p:cNvSpPr/>
          <p:nvPr userDrawn="1"/>
        </p:nvSpPr>
        <p:spPr>
          <a:xfrm>
            <a:off x="431372" y="1750771"/>
            <a:ext cx="11308721" cy="244213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4D51A2BF-8FFA-DA46-A04F-240149A99D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332" y="2292663"/>
            <a:ext cx="10847336" cy="1358348"/>
          </a:xfrm>
        </p:spPr>
        <p:txBody>
          <a:bodyPr anchor="t">
            <a:no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One</a:t>
            </a:r>
            <a:b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</a:br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Two</a:t>
            </a:r>
            <a:b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</a:br>
            <a:r>
              <a:rPr lang="en-US" altLang="ko-KR" sz="3200" spc="-150" dirty="0">
                <a:solidFill>
                  <a:schemeClr val="bg1"/>
                </a:solidFill>
                <a:latin typeface="+mn-lt"/>
                <a:cs typeface="나눔바른고딕OTF"/>
              </a:rPr>
              <a:t>Three</a:t>
            </a:r>
            <a:endParaRPr lang="ko-KR" altLang="en-US" sz="3200" spc="-150" dirty="0">
              <a:solidFill>
                <a:schemeClr val="bg1"/>
              </a:solidFill>
              <a:latin typeface="나눔바른고딕OTF"/>
              <a:cs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2942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86073"/>
            <a:ext cx="10515600" cy="4990890"/>
          </a:xfrm>
          <a:prstGeom prst="rect">
            <a:avLst/>
          </a:prstGeom>
        </p:spPr>
        <p:txBody>
          <a:bodyPr wrap="square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5020" y="748269"/>
            <a:ext cx="1041721" cy="0"/>
          </a:xfrm>
          <a:prstGeom prst="line">
            <a:avLst/>
          </a:prstGeom>
          <a:ln w="6350">
            <a:solidFill>
              <a:srgbClr val="5CA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1293570-5620-384B-BC99-925ED351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548" y="6599585"/>
            <a:ext cx="2743200" cy="258415"/>
          </a:xfrm>
        </p:spPr>
        <p:txBody>
          <a:bodyPr/>
          <a:lstStyle>
            <a:lvl1pPr>
              <a:defRPr sz="1000">
                <a:solidFill>
                  <a:srgbClr val="1D4E78"/>
                </a:solidFill>
                <a:latin typeface="+mn-lt"/>
              </a:defRPr>
            </a:lvl1pPr>
          </a:lstStyle>
          <a:p>
            <a:pPr defTabSz="342900" latinLnBrk="0"/>
            <a:fld id="{465E662B-A71D-47C4-BA80-A97E27DC72B2}" type="slidenum">
              <a:rPr lang="ko-KR" altLang="en-US" smtClean="0"/>
              <a:pPr defTabSz="342900" latinLnBrk="0"/>
              <a:t>‹#›</a:t>
            </a:fld>
            <a:endParaRPr lang="ko-KR" alt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0FBBC63-2273-2347-AA3F-2FDBEA44B9B3}"/>
              </a:ext>
            </a:extLst>
          </p:cNvPr>
          <p:cNvSpPr txBox="1">
            <a:spLocks/>
          </p:cNvSpPr>
          <p:nvPr userDrawn="1"/>
        </p:nvSpPr>
        <p:spPr>
          <a:xfrm>
            <a:off x="0" y="6599586"/>
            <a:ext cx="2357851" cy="258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SNU Applied Data Science Lab.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65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030.png">
            <a:extLst>
              <a:ext uri="{FF2B5EF4-FFF2-40B4-BE49-F238E27FC236}">
                <a16:creationId xmlns:a16="http://schemas.microsoft.com/office/drawing/2014/main" id="{2663AB70-766A-F54D-8A56-53E52D01C4F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0"/>
            <a:ext cx="3279659" cy="1484784"/>
          </a:xfrm>
          <a:prstGeom prst="rect">
            <a:avLst/>
          </a:prstGeom>
        </p:spPr>
      </p:pic>
      <p:pic>
        <p:nvPicPr>
          <p:cNvPr id="8" name="그림 5" descr="030.png">
            <a:extLst>
              <a:ext uri="{FF2B5EF4-FFF2-40B4-BE49-F238E27FC236}">
                <a16:creationId xmlns:a16="http://schemas.microsoft.com/office/drawing/2014/main" id="{D554B245-F218-0B4C-B830-18FDED38785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4941888"/>
            <a:ext cx="3279659" cy="191611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4221D-E6FB-CB4B-88BB-4B081FA5D7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7633" y="3163823"/>
            <a:ext cx="10515600" cy="530353"/>
          </a:xfrm>
          <a:prstGeom prst="rect">
            <a:avLst/>
          </a:prstGeom>
        </p:spPr>
        <p:txBody>
          <a:bodyPr wrap="square"/>
          <a:lstStyle>
            <a:lvl1pPr marL="0" indent="0" latinLnBrk="0">
              <a:buNone/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7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030.png">
            <a:extLst>
              <a:ext uri="{FF2B5EF4-FFF2-40B4-BE49-F238E27FC236}">
                <a16:creationId xmlns:a16="http://schemas.microsoft.com/office/drawing/2014/main" id="{A68867BD-6226-BC4D-B25F-7A858A4F99E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0"/>
            <a:ext cx="3279659" cy="1484784"/>
          </a:xfrm>
          <a:prstGeom prst="rect">
            <a:avLst/>
          </a:prstGeom>
        </p:spPr>
      </p:pic>
      <p:pic>
        <p:nvPicPr>
          <p:cNvPr id="8" name="그림 5" descr="030.png">
            <a:extLst>
              <a:ext uri="{FF2B5EF4-FFF2-40B4-BE49-F238E27FC236}">
                <a16:creationId xmlns:a16="http://schemas.microsoft.com/office/drawing/2014/main" id="{5FFB0938-A3E3-4F45-BF96-04DED7C39360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4941888"/>
            <a:ext cx="3279659" cy="19161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CCF862-763B-6141-A258-007A416B98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7633" y="2958084"/>
            <a:ext cx="10515600" cy="941832"/>
          </a:xfrm>
          <a:prstGeom prst="rect">
            <a:avLst/>
          </a:prstGeom>
        </p:spPr>
        <p:txBody>
          <a:bodyPr wrap="square"/>
          <a:lstStyle>
            <a:lvl1pPr marL="0" indent="0" latinLnBrk="0">
              <a:buNone/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0"/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17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030.png">
            <a:extLst>
              <a:ext uri="{FF2B5EF4-FFF2-40B4-BE49-F238E27FC236}">
                <a16:creationId xmlns:a16="http://schemas.microsoft.com/office/drawing/2014/main" id="{029FE2AA-4D08-4F47-B91F-149775B3A9C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0"/>
            <a:ext cx="3279659" cy="1484784"/>
          </a:xfrm>
          <a:prstGeom prst="rect">
            <a:avLst/>
          </a:prstGeom>
        </p:spPr>
      </p:pic>
      <p:pic>
        <p:nvPicPr>
          <p:cNvPr id="8" name="그림 5" descr="030.png">
            <a:extLst>
              <a:ext uri="{FF2B5EF4-FFF2-40B4-BE49-F238E27FC236}">
                <a16:creationId xmlns:a16="http://schemas.microsoft.com/office/drawing/2014/main" id="{4483B8AE-42E0-BB42-9233-4869C3199E4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777633" y="4941888"/>
            <a:ext cx="3279659" cy="19161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79A6F2-343E-844A-A2D8-3D3574976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7633" y="2686608"/>
            <a:ext cx="10515600" cy="1484784"/>
          </a:xfrm>
          <a:prstGeom prst="rect">
            <a:avLst/>
          </a:prstGeom>
        </p:spPr>
        <p:txBody>
          <a:bodyPr wrap="square"/>
          <a:lstStyle>
            <a:lvl1pPr marL="0" indent="0" latinLnBrk="0">
              <a:buNone/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69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342900" latinLnBrk="0"/>
            <a:fld id="{E5A4F53D-B387-4110-B7D3-28E1BD41AFE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342900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342900" latinLnBrk="0"/>
            <a:fld id="{465E662B-A71D-47C4-BA80-A97E27DC72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21558" y="3308147"/>
            <a:ext cx="3548881" cy="0"/>
          </a:xfrm>
          <a:prstGeom prst="line">
            <a:avLst/>
          </a:prstGeom>
          <a:ln w="12700">
            <a:solidFill>
              <a:srgbClr val="4088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latinLnBrk="0"/>
            <a:fld id="{AAFE0BE9-1F48-4248-93B6-7EDAF613B4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latinLnBrk="0"/>
            <a:fld id="{465E662B-A71D-47C4-BA80-A97E27DC72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4" r:id="rId4"/>
    <p:sldLayoutId id="2147483688" r:id="rId5"/>
    <p:sldLayoutId id="2147483689" r:id="rId6"/>
    <p:sldLayoutId id="2147483691" r:id="rId7"/>
    <p:sldLayoutId id="2147483673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649087" y="2486597"/>
            <a:ext cx="8893826" cy="18848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400" b="1" dirty="0">
                <a:solidFill>
                  <a:srgbClr val="445FD4"/>
                </a:solidFill>
                <a:latin typeface="맑은 고딕" panose="020B0503020000020004" pitchFamily="50" charset="-127"/>
              </a:rPr>
              <a:t>Project 2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b="1" dirty="0">
              <a:solidFill>
                <a:srgbClr val="5EA5BE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: -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Team 8 </a:t>
            </a:r>
            <a:r>
              <a:rPr lang="ko-KR" altLang="en-US" sz="1800" b="1" dirty="0">
                <a:solidFill>
                  <a:srgbClr val="5EA5BE"/>
                </a:solidFill>
                <a:latin typeface="맑은 고딕" panose="020B0503020000020004" pitchFamily="50" charset="-127"/>
              </a:rPr>
              <a:t> </a:t>
            </a:r>
            <a:endParaRPr lang="en-US" altLang="ko-KR" sz="1800" b="1" dirty="0">
              <a:solidFill>
                <a:srgbClr val="5EA5B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A6191-3DD3-4C4D-97DF-657DFD928741}"/>
              </a:ext>
            </a:extLst>
          </p:cNvPr>
          <p:cNvSpPr txBox="1">
            <a:spLocks/>
          </p:cNvSpPr>
          <p:nvPr/>
        </p:nvSpPr>
        <p:spPr>
          <a:xfrm>
            <a:off x="86255" y="55785"/>
            <a:ext cx="3752648" cy="3910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100" b="1" dirty="0">
                <a:solidFill>
                  <a:srgbClr val="4088A0"/>
                </a:solidFill>
                <a:cs typeface="Arial" panose="020B0604020202020204" pitchFamily="34" charset="0"/>
              </a:rPr>
              <a:t>[</a:t>
            </a:r>
            <a:r>
              <a:rPr lang="ko-KR" altLang="en-US" sz="1100" b="1" dirty="0">
                <a:solidFill>
                  <a:srgbClr val="4088A0"/>
                </a:solidFill>
                <a:cs typeface="Arial" panose="020B0604020202020204" pitchFamily="34" charset="0"/>
              </a:rPr>
              <a:t>창의융합프로젝트 </a:t>
            </a:r>
            <a:r>
              <a:rPr lang="en-US" altLang="ko-KR" sz="1100" b="1" dirty="0">
                <a:solidFill>
                  <a:srgbClr val="4088A0"/>
                </a:solidFill>
                <a:cs typeface="Arial" panose="020B0604020202020204" pitchFamily="34" charset="0"/>
              </a:rPr>
              <a:t>(2021</a:t>
            </a:r>
            <a:r>
              <a:rPr lang="ko-KR" altLang="en-US" sz="1100" b="1" dirty="0">
                <a:solidFill>
                  <a:srgbClr val="4088A0"/>
                </a:solidFill>
                <a:cs typeface="Arial" panose="020B0604020202020204" pitchFamily="34" charset="0"/>
              </a:rPr>
              <a:t>년도</a:t>
            </a:r>
            <a:r>
              <a:rPr lang="en-US" altLang="ko-KR" sz="1100" b="1" dirty="0">
                <a:solidFill>
                  <a:srgbClr val="4088A0"/>
                </a:solidFill>
                <a:cs typeface="Arial" panose="020B0604020202020204" pitchFamily="34" charset="0"/>
              </a:rPr>
              <a:t>, 1</a:t>
            </a:r>
            <a:r>
              <a:rPr lang="ko-KR" altLang="en-US" sz="1100" b="1" dirty="0">
                <a:solidFill>
                  <a:srgbClr val="4088A0"/>
                </a:solidFill>
                <a:cs typeface="Arial" panose="020B0604020202020204" pitchFamily="34" charset="0"/>
              </a:rPr>
              <a:t>학기</a:t>
            </a:r>
            <a:r>
              <a:rPr lang="en-US" altLang="ko-KR" sz="1100" b="1" dirty="0">
                <a:solidFill>
                  <a:srgbClr val="4088A0"/>
                </a:solidFill>
                <a:cs typeface="Arial" panose="020B0604020202020204" pitchFamily="34" charset="0"/>
              </a:rPr>
              <a:t>, 991.306A_001)]</a:t>
            </a:r>
            <a:endParaRPr lang="en-US" altLang="ko-KR" sz="1100" b="1" dirty="0">
              <a:solidFill>
                <a:srgbClr val="4088A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1CBB58-1C75-4A3F-A7F2-AE27C4D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  <a:endParaRPr 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0327D92-2062-D74F-BA79-E1A52E3B89D3}"/>
              </a:ext>
            </a:extLst>
          </p:cNvPr>
          <p:cNvSpPr txBox="1">
            <a:spLocks/>
          </p:cNvSpPr>
          <p:nvPr/>
        </p:nvSpPr>
        <p:spPr>
          <a:xfrm>
            <a:off x="838200" y="933555"/>
            <a:ext cx="10515600" cy="541714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u="sng" dirty="0">
                <a:latin typeface="BM HANNA 11yrs old" panose="020B0600000101010101" pitchFamily="34" charset="-127"/>
                <a:ea typeface="BM HANNA 11yrs old" panose="020B0600000101010101" pitchFamily="34" charset="-127"/>
              </a:rPr>
              <a:t>Team 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b="1" dirty="0"/>
              <a:t>👨🏻‍💻 </a:t>
            </a:r>
            <a:r>
              <a:rPr lang="en-US" altLang="ko-KR" sz="2200" b="1" dirty="0"/>
              <a:t>	</a:t>
            </a:r>
            <a:r>
              <a:rPr lang="ko-KR" altLang="en-US" sz="2200" b="1" dirty="0"/>
              <a:t>강 민 </a:t>
            </a:r>
            <a:r>
              <a:rPr lang="en-US" altLang="ko-KR" sz="2200" b="1" dirty="0"/>
              <a:t>(kangmin45)</a:t>
            </a:r>
            <a:r>
              <a:rPr lang="ko-KR" altLang="en-US" sz="2200" b="1" dirty="0"/>
              <a:t> </a:t>
            </a:r>
            <a:r>
              <a:rPr lang="en-US" altLang="ko-KR" sz="2200" dirty="0"/>
              <a:t>:</a:t>
            </a:r>
            <a:r>
              <a:rPr lang="ko-KR" altLang="en-US" sz="2200" dirty="0"/>
              <a:t> 코드 작성 및 모델링</a:t>
            </a:r>
            <a:r>
              <a:rPr lang="en-US" altLang="ko-KR" sz="2200" dirty="0"/>
              <a:t>,</a:t>
            </a:r>
            <a:r>
              <a:rPr lang="ko-KR" altLang="en-US" sz="2200" dirty="0"/>
              <a:t> 코드 수합</a:t>
            </a:r>
            <a:endParaRPr lang="en-US" altLang="ko-KR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b="1" dirty="0"/>
              <a:t>👩🏻‍💻 </a:t>
            </a:r>
            <a:r>
              <a:rPr lang="en-US" altLang="ko-KR" sz="2200" b="1" dirty="0"/>
              <a:t>	</a:t>
            </a:r>
            <a:r>
              <a:rPr lang="ko-KR" altLang="en-US" sz="2200" b="1" dirty="0"/>
              <a:t>김지원</a:t>
            </a:r>
            <a:r>
              <a:rPr lang="ko-KR" altLang="en-US" sz="2200" dirty="0"/>
              <a:t>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JonyKim</a:t>
            </a:r>
            <a:r>
              <a:rPr lang="en-US" altLang="ko-KR" sz="2200" b="1" dirty="0"/>
              <a:t>) </a:t>
            </a:r>
            <a:r>
              <a:rPr lang="en-US" altLang="ko-KR" sz="2200" dirty="0"/>
              <a:t>:</a:t>
            </a:r>
            <a:r>
              <a:rPr lang="ko-KR" altLang="en-US" sz="2200" dirty="0"/>
              <a:t> 코드 작성 및 모델링</a:t>
            </a:r>
            <a:r>
              <a:rPr lang="en-US" altLang="ko-KR" sz="2200" dirty="0"/>
              <a:t>,</a:t>
            </a:r>
            <a:r>
              <a:rPr lang="ko-KR" altLang="en-US" sz="2200" dirty="0"/>
              <a:t> 발표 자료 제작</a:t>
            </a:r>
            <a:r>
              <a:rPr lang="en-US" altLang="ko-KR" sz="2200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b="1" dirty="0"/>
              <a:t>👨🏻‍💻 </a:t>
            </a:r>
            <a:r>
              <a:rPr lang="en-US" altLang="ko-KR" sz="2200" b="1" dirty="0"/>
              <a:t>	</a:t>
            </a:r>
            <a:r>
              <a:rPr lang="ko-KR" altLang="en-US" sz="2200" b="1" dirty="0" err="1"/>
              <a:t>함태원</a:t>
            </a:r>
            <a:r>
              <a:rPr lang="en-US" altLang="ko-KR" sz="2200" b="1" dirty="0"/>
              <a:t> (</a:t>
            </a:r>
            <a:r>
              <a:rPr lang="en-US" altLang="ko-KR" sz="2200" b="1" dirty="0" err="1"/>
              <a:t>ZyeLK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 </a:t>
            </a:r>
            <a:r>
              <a:rPr lang="en-US" altLang="ko-KR" sz="2200" dirty="0"/>
              <a:t>:</a:t>
            </a:r>
            <a:r>
              <a:rPr lang="ko-KR" altLang="en-US" sz="2200" dirty="0"/>
              <a:t> 코드 작성 및 모델링</a:t>
            </a:r>
            <a:r>
              <a:rPr lang="en-US" altLang="ko-KR" sz="2200" dirty="0"/>
              <a:t>,</a:t>
            </a:r>
            <a:r>
              <a:rPr lang="ko-KR" altLang="en-US" sz="2200" dirty="0"/>
              <a:t> 코드 수합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진행 방식 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2200" dirty="0"/>
              <a:t>팀원 각각 코드 작성 및 모델 만들기</a:t>
            </a:r>
            <a:endParaRPr lang="en-US" altLang="ko-KR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dirty="0"/>
              <a:t> </a:t>
            </a:r>
            <a:r>
              <a:rPr lang="en-US" altLang="ko-KR" sz="2200" dirty="0"/>
              <a:t>	-&gt;</a:t>
            </a:r>
            <a:r>
              <a:rPr lang="ko-KR" altLang="en-US" sz="2200" dirty="0"/>
              <a:t> 회의 통해 아이디어 공유 및 보충 </a:t>
            </a:r>
            <a:endParaRPr lang="en-US" altLang="ko-KR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200" dirty="0"/>
              <a:t>	-&gt;</a:t>
            </a:r>
            <a:r>
              <a:rPr lang="ko-KR" altLang="en-US" sz="2200" dirty="0"/>
              <a:t> 수합 및 완성</a:t>
            </a:r>
            <a:r>
              <a:rPr lang="en-US" altLang="ko-KR" sz="2200" dirty="0"/>
              <a:t> ⭐️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19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579AF-606B-42BF-9187-2EA87179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09" y="770263"/>
            <a:ext cx="11424557" cy="60877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Data Pre-processing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40/50</a:t>
            </a:r>
            <a:r>
              <a:rPr lang="ko-KR" altLang="en-US" sz="2200" dirty="0"/>
              <a:t>씩 </a:t>
            </a:r>
            <a:r>
              <a:rPr lang="en-US" altLang="ko-KR" sz="2200" dirty="0"/>
              <a:t>down sampling, </a:t>
            </a:r>
            <a:r>
              <a:rPr lang="ko-KR" altLang="en-US" sz="2200" dirty="0"/>
              <a:t>직접 </a:t>
            </a:r>
            <a:r>
              <a:rPr lang="en-US" altLang="ko-KR" sz="2200" dirty="0"/>
              <a:t>label</a:t>
            </a:r>
            <a:r>
              <a:rPr lang="ko-KR" altLang="en-US" sz="2200" dirty="0"/>
              <a:t>과 비교하며 지연 시간 조정 및 </a:t>
            </a:r>
            <a:r>
              <a:rPr lang="en-US" altLang="ko-KR" sz="2200" dirty="0"/>
              <a:t>push</a:t>
            </a:r>
            <a:r>
              <a:rPr lang="ko-KR" altLang="en-US" sz="2200" dirty="0"/>
              <a:t> </a:t>
            </a:r>
            <a:r>
              <a:rPr lang="en-US" altLang="ko-KR" sz="2200" dirty="0"/>
              <a:t>(15</a:t>
            </a:r>
            <a:r>
              <a:rPr lang="ko-KR" altLang="en-US" sz="2200" dirty="0"/>
              <a:t>초</a:t>
            </a:r>
            <a:r>
              <a:rPr lang="en-US" altLang="ko-KR" sz="2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 smtClean="0"/>
              <a:t>이후 각 </a:t>
            </a:r>
            <a:r>
              <a:rPr lang="ko-KR" altLang="en-US" sz="2200" dirty="0" err="1" smtClean="0"/>
              <a:t>센서별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Correlation </a:t>
            </a:r>
            <a:r>
              <a:rPr lang="ko-KR" altLang="en-US" sz="2200" dirty="0"/>
              <a:t>최적화하는 </a:t>
            </a:r>
            <a:r>
              <a:rPr lang="en-US" altLang="ko-KR" sz="2200" dirty="0"/>
              <a:t>push </a:t>
            </a:r>
            <a:r>
              <a:rPr lang="ko-KR" altLang="en-US" sz="2200" dirty="0"/>
              <a:t>값 </a:t>
            </a:r>
            <a:r>
              <a:rPr lang="ko-KR" altLang="en-US" sz="2200" dirty="0" smtClean="0"/>
              <a:t>찾아서 지연 시간 조정 </a:t>
            </a:r>
            <a:r>
              <a:rPr lang="en-US" altLang="ko-KR" sz="2200" dirty="0"/>
              <a:t>-&gt;</a:t>
            </a:r>
            <a:r>
              <a:rPr lang="ko-KR" altLang="en-US" sz="2200" dirty="0"/>
              <a:t> </a:t>
            </a:r>
            <a:r>
              <a:rPr lang="en-US" altLang="ko-KR" sz="2200" dirty="0"/>
              <a:t>Down sampling (correlation</a:t>
            </a:r>
            <a:r>
              <a:rPr lang="ko-KR" altLang="en-US" sz="2200" dirty="0"/>
              <a:t> 조금 개선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Sensor </a:t>
            </a:r>
            <a:r>
              <a:rPr lang="ko-KR" altLang="en-US" dirty="0"/>
              <a:t>간 선형</a:t>
            </a:r>
            <a:r>
              <a:rPr lang="en-US" altLang="ko-KR" dirty="0"/>
              <a:t> </a:t>
            </a:r>
            <a:r>
              <a:rPr lang="ko-KR" altLang="en-US" dirty="0"/>
              <a:t>결합</a:t>
            </a:r>
            <a:r>
              <a:rPr lang="en-US" altLang="ko-KR" dirty="0"/>
              <a:t>(Linear Regression)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correlation </a:t>
            </a:r>
            <a:r>
              <a:rPr lang="ko-KR" altLang="en-US" dirty="0" smtClean="0"/>
              <a:t>최대화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학습된 </a:t>
            </a:r>
            <a:r>
              <a:rPr lang="ko-KR" altLang="en-US" dirty="0" err="1" smtClean="0"/>
              <a:t>센서별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coefficient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Correlation Filtering </a:t>
            </a:r>
            <a:r>
              <a:rPr lang="ko-KR" altLang="en-US" dirty="0"/>
              <a:t>시도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 </a:t>
            </a:r>
            <a:r>
              <a:rPr lang="ko-KR" altLang="en-US" dirty="0"/>
              <a:t>주입 여부를 예측하는데 효과적인 </a:t>
            </a:r>
            <a:r>
              <a:rPr lang="en-US" altLang="ko-KR" dirty="0"/>
              <a:t>sensor importance </a:t>
            </a:r>
            <a:r>
              <a:rPr lang="ko-KR" altLang="en-US" dirty="0"/>
              <a:t>순 </a:t>
            </a:r>
            <a:r>
              <a:rPr lang="ko-KR" altLang="en-US" dirty="0" err="1"/>
              <a:t>구해봄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but, </a:t>
            </a:r>
            <a:r>
              <a:rPr lang="ko-KR" altLang="en-US" dirty="0"/>
              <a:t>모든 </a:t>
            </a:r>
            <a:r>
              <a:rPr lang="en-US" altLang="ko-KR" dirty="0"/>
              <a:t>Column</a:t>
            </a:r>
            <a:r>
              <a:rPr lang="ko-KR" altLang="en-US" dirty="0" err="1"/>
              <a:t>으로</a:t>
            </a:r>
            <a:r>
              <a:rPr lang="ko-KR" altLang="en-US" dirty="0"/>
              <a:t> 예측하는 것이 성능이 더 좋았다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Q) S2</a:t>
            </a:r>
            <a:r>
              <a:rPr lang="ko-KR" altLang="en-US" dirty="0"/>
              <a:t> 센서 같은 경우는 값이 튀는 </a:t>
            </a:r>
            <a:r>
              <a:rPr lang="en-US" altLang="ko-KR" dirty="0"/>
              <a:t>(</a:t>
            </a:r>
            <a:r>
              <a:rPr lang="ko-KR" altLang="en-US" dirty="0"/>
              <a:t>고장</a:t>
            </a:r>
            <a:r>
              <a:rPr lang="en-US" altLang="ko-KR" dirty="0"/>
              <a:t> </a:t>
            </a:r>
            <a:r>
              <a:rPr lang="ko-KR" altLang="en-US" dirty="0"/>
              <a:t>난 듯한</a:t>
            </a:r>
            <a:r>
              <a:rPr lang="en-US" altLang="ko-KR" dirty="0"/>
              <a:t>)</a:t>
            </a:r>
            <a:r>
              <a:rPr lang="ko-KR" altLang="en-US" dirty="0"/>
              <a:t> 센서임에도 넣었을 때 모델 성능이 향상하는 이유는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S2 </a:t>
            </a:r>
            <a:r>
              <a:rPr lang="ko-KR" altLang="en-US" dirty="0" smtClean="0"/>
              <a:t>센서를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했을 때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0.93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나올정도로</a:t>
            </a:r>
            <a:r>
              <a:rPr lang="ko-KR" altLang="en-US" dirty="0"/>
              <a:t> </a:t>
            </a:r>
            <a:r>
              <a:rPr lang="ko-KR" altLang="en-US" dirty="0" smtClean="0"/>
              <a:t>뛰어난데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모습과 직관적이지 않았음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Etylene</a:t>
            </a:r>
            <a:r>
              <a:rPr lang="ko-KR" altLang="en-US" dirty="0"/>
              <a:t>이 센서에 미치는 영향을 없애고자 </a:t>
            </a:r>
            <a:r>
              <a:rPr lang="en-US" altLang="ko-KR" dirty="0"/>
              <a:t>s1~s16</a:t>
            </a:r>
            <a:r>
              <a:rPr lang="ko-KR" altLang="en-US" dirty="0"/>
              <a:t>의 값으로 </a:t>
            </a:r>
            <a:r>
              <a:rPr lang="en-US" altLang="ko-KR" dirty="0"/>
              <a:t>CO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때를 </a:t>
            </a:r>
            <a:r>
              <a:rPr lang="en-US" altLang="ko-KR" dirty="0"/>
              <a:t>prediction,</a:t>
            </a:r>
            <a:r>
              <a:rPr lang="ko-KR" altLang="en-US" dirty="0"/>
              <a:t> 새로운</a:t>
            </a:r>
            <a:r>
              <a:rPr lang="en-US" altLang="ko-KR" dirty="0"/>
              <a:t> data</a:t>
            </a:r>
            <a:r>
              <a:rPr lang="ko-KR" altLang="en-US" dirty="0"/>
              <a:t> 로 추가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주의해야할 점 </a:t>
            </a:r>
            <a:r>
              <a:rPr lang="en-US" altLang="ko-KR" dirty="0"/>
              <a:t>:</a:t>
            </a:r>
            <a:r>
              <a:rPr lang="ko-KR" altLang="en-US" dirty="0"/>
              <a:t> 일반적 </a:t>
            </a:r>
            <a:r>
              <a:rPr lang="en-US" altLang="ko-KR" dirty="0"/>
              <a:t>Train-test-split</a:t>
            </a:r>
            <a:r>
              <a:rPr lang="ko-KR" altLang="en-US" dirty="0"/>
              <a:t> 함수 사용 시 데이터가 </a:t>
            </a:r>
            <a:r>
              <a:rPr lang="en-US" altLang="ko-KR" dirty="0"/>
              <a:t>Shuffle</a:t>
            </a:r>
            <a:r>
              <a:rPr lang="ko-KR" altLang="en-US" dirty="0"/>
              <a:t> 되기 때문에 </a:t>
            </a:r>
            <a:r>
              <a:rPr lang="en-US" altLang="ko-KR" dirty="0"/>
              <a:t>Overfitting</a:t>
            </a:r>
            <a:r>
              <a:rPr lang="ko-KR" altLang="en-US" dirty="0"/>
              <a:t>의 가능성 있음</a:t>
            </a:r>
            <a:r>
              <a:rPr lang="en-US" altLang="ko-KR" dirty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	=&gt; Shuffle = False </a:t>
            </a:r>
            <a:r>
              <a:rPr lang="ko-KR" altLang="en-US" dirty="0"/>
              <a:t>사용 </a:t>
            </a:r>
            <a:r>
              <a:rPr lang="en-US" altLang="ko-KR" dirty="0"/>
              <a:t>/ train-test split </a:t>
            </a:r>
            <a:r>
              <a:rPr lang="ko-KR" altLang="en-US" dirty="0"/>
              <a:t>시 </a:t>
            </a:r>
            <a:r>
              <a:rPr lang="en-US" altLang="ko-KR" dirty="0"/>
              <a:t>time index </a:t>
            </a:r>
            <a:r>
              <a:rPr lang="ko-KR" altLang="en-US" dirty="0"/>
              <a:t>기준으로 자르기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CO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예측하는 경우에는 </a:t>
            </a:r>
            <a:r>
              <a:rPr lang="en-US" altLang="ko-KR" dirty="0" smtClean="0"/>
              <a:t>MAE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	</a:t>
            </a:r>
            <a:r>
              <a:rPr lang="ko-KR" altLang="en-US" dirty="0" smtClean="0"/>
              <a:t>크게 증가시킬 수 있음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1CBB58-1C75-4A3F-A7F2-AE27C4D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pre-processing &amp; feature engineering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E10BC-A15F-F34A-AC61-56023A93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64" y="2909456"/>
            <a:ext cx="3920836" cy="11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1CBB58-1C75-4A3F-A7F2-AE27C4D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9294D6-E93A-5F46-96BD-5BDAD0ED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842"/>
            <a:ext cx="11704105" cy="592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u="sng" dirty="0" smtClean="0"/>
              <a:t> </a:t>
            </a:r>
            <a:r>
              <a:rPr lang="en-US" altLang="ko-KR" sz="2400" b="1" u="sng" dirty="0"/>
              <a:t>label </a:t>
            </a:r>
            <a:r>
              <a:rPr lang="ko-KR" altLang="en-US" sz="2400" b="1" u="sng" dirty="0"/>
              <a:t>값 따라 그리기</a:t>
            </a:r>
            <a:r>
              <a:rPr lang="en-US" altLang="ko-KR" sz="2400" b="1" u="sng" dirty="0"/>
              <a:t>!</a:t>
            </a:r>
          </a:p>
          <a:p>
            <a:r>
              <a:rPr lang="en-US" altLang="ko-KR" sz="2400" dirty="0" err="1" smtClean="0"/>
              <a:t>Modeing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결과 </a:t>
            </a:r>
            <a:r>
              <a:rPr lang="en-US" altLang="ko-KR" sz="2400" dirty="0" smtClean="0"/>
              <a:t>label</a:t>
            </a:r>
            <a:r>
              <a:rPr lang="ko-KR" altLang="en-US" sz="2400" dirty="0" smtClean="0"/>
              <a:t>의 직사각형 폭과 높이를 결정해주는 것이 </a:t>
            </a:r>
            <a:r>
              <a:rPr lang="en-US" altLang="ko-KR" sz="2400" dirty="0" smtClean="0"/>
              <a:t>prediction</a:t>
            </a:r>
            <a:r>
              <a:rPr lang="ko-KR" altLang="en-US" sz="2400" dirty="0" smtClean="0"/>
              <a:t>의 핵심적인 부분임을 </a:t>
            </a:r>
            <a:r>
              <a:rPr lang="ko-KR" altLang="en-US" sz="2400" dirty="0" err="1" smtClean="0"/>
              <a:t>알게됨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간단한 전처리 후 모델링 하면</a:t>
            </a:r>
            <a:r>
              <a:rPr lang="en-US" altLang="ko-KR" sz="2000" dirty="0" smtClean="0"/>
              <a:t>, label</a:t>
            </a:r>
            <a:r>
              <a:rPr lang="ko-KR" altLang="en-US" sz="2000" dirty="0" smtClean="0"/>
              <a:t>의 높이를 </a:t>
            </a:r>
            <a:r>
              <a:rPr lang="ko-KR" altLang="en-US" sz="2000" dirty="0" err="1" smtClean="0"/>
              <a:t>결정하는데에서</a:t>
            </a:r>
            <a:r>
              <a:rPr lang="ko-KR" altLang="en-US" sz="2000" dirty="0" smtClean="0"/>
              <a:t> 오차가 많이 </a:t>
            </a:r>
            <a:r>
              <a:rPr lang="ko-KR" altLang="en-US" sz="2000" dirty="0" err="1" smtClean="0"/>
              <a:t>발생하는걸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확인 가능</a:t>
            </a:r>
            <a:endParaRPr lang="en-US" altLang="ko-KR" sz="2000" dirty="0" smtClean="0"/>
          </a:p>
          <a:p>
            <a:r>
              <a:rPr lang="ko-KR" altLang="en-US" sz="2400" dirty="0" smtClean="0"/>
              <a:t>그래프 </a:t>
            </a:r>
            <a:r>
              <a:rPr lang="ko-KR" altLang="en-US" sz="2400" dirty="0"/>
              <a:t>언덕의 높이 및 폭 예측 </a:t>
            </a:r>
            <a:r>
              <a:rPr lang="en-US" altLang="ko-KR" sz="2400" dirty="0"/>
              <a:t>: </a:t>
            </a:r>
            <a:r>
              <a:rPr lang="ko-KR" altLang="en-US" sz="2400" dirty="0"/>
              <a:t>극대</a:t>
            </a:r>
            <a:r>
              <a:rPr lang="en-US" altLang="ko-KR" sz="2400" dirty="0"/>
              <a:t>,</a:t>
            </a:r>
            <a:r>
              <a:rPr lang="ko-KR" altLang="en-US" sz="2400" dirty="0"/>
              <a:t> 극소 </a:t>
            </a:r>
            <a:r>
              <a:rPr lang="ko-KR" altLang="en-US" sz="2400" dirty="0" smtClean="0"/>
              <a:t>지점 사이 거리의 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적분값</a:t>
            </a:r>
            <a:r>
              <a:rPr lang="ko-KR" altLang="en-US" sz="2400" dirty="0" smtClean="0"/>
              <a:t> 등을 활용 </a:t>
            </a:r>
            <a:endParaRPr lang="en-US" altLang="ko-KR" sz="2400" dirty="0"/>
          </a:p>
          <a:p>
            <a:r>
              <a:rPr lang="ko-KR" altLang="en-US" sz="2400" dirty="0"/>
              <a:t>시작점 및 </a:t>
            </a:r>
            <a:r>
              <a:rPr lang="ko-KR" altLang="en-US" sz="2400" dirty="0" err="1"/>
              <a:t>끝지점</a:t>
            </a:r>
            <a:r>
              <a:rPr lang="ko-KR" altLang="en-US" sz="2400" dirty="0"/>
              <a:t> 예측 </a:t>
            </a:r>
            <a:endParaRPr lang="en-US" altLang="ko-KR" sz="2400" dirty="0"/>
          </a:p>
          <a:p>
            <a:pPr lvl="1"/>
            <a:r>
              <a:rPr lang="ko-KR" altLang="en-US" sz="2000" dirty="0"/>
              <a:t>센서 그래프 폭을 </a:t>
            </a:r>
            <a:r>
              <a:rPr lang="ko-KR" altLang="en-US" sz="2000" dirty="0" smtClean="0"/>
              <a:t>이용</a:t>
            </a:r>
            <a:endParaRPr lang="en-US" altLang="ko-KR" sz="2000" dirty="0" smtClean="0"/>
          </a:p>
          <a:p>
            <a:pPr lvl="2"/>
            <a:r>
              <a:rPr lang="ko-KR" altLang="en-US" sz="1600" dirty="0" err="1" smtClean="0"/>
              <a:t>극대점으로부터</a:t>
            </a:r>
            <a:r>
              <a:rPr lang="ko-KR" altLang="en-US" sz="1600" dirty="0" smtClean="0"/>
              <a:t> 일정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 아래의 길이를 재는 방식 </a:t>
            </a:r>
            <a:endParaRPr lang="en-US" altLang="ko-KR" sz="1600" dirty="0"/>
          </a:p>
          <a:p>
            <a:pPr lvl="1"/>
            <a:r>
              <a:rPr lang="en-US" altLang="ko-KR" sz="2000" dirty="0"/>
              <a:t>S1~s16</a:t>
            </a:r>
            <a:r>
              <a:rPr lang="ko-KR" altLang="en-US" sz="2000" dirty="0"/>
              <a:t>값을 이용해 </a:t>
            </a:r>
            <a:r>
              <a:rPr lang="en-US" altLang="ko-KR" sz="2000" dirty="0"/>
              <a:t>label(CO</a:t>
            </a:r>
            <a:r>
              <a:rPr lang="ko-KR" altLang="en-US" sz="2000" dirty="0"/>
              <a:t> 농도</a:t>
            </a:r>
            <a:r>
              <a:rPr lang="en-US" altLang="ko-KR" sz="2000" dirty="0"/>
              <a:t>) </a:t>
            </a:r>
            <a:r>
              <a:rPr lang="ko-KR" altLang="en-US" sz="2000" dirty="0"/>
              <a:t>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인지 예측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lda,qda,logisticregression</a:t>
            </a:r>
            <a:r>
              <a:rPr lang="ko-KR" altLang="en-US" sz="2000" dirty="0" smtClean="0"/>
              <a:t>등 사용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최종적으로는 </a:t>
            </a:r>
            <a:r>
              <a:rPr lang="en-US" altLang="ko-KR" sz="2000" dirty="0" err="1" smtClean="0"/>
              <a:t>ExtraTreesClassifier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이용</a:t>
            </a:r>
            <a:r>
              <a:rPr lang="en-US" altLang="ko-KR" sz="2000" dirty="0"/>
              <a:t>)</a:t>
            </a:r>
            <a:r>
              <a:rPr lang="ko-KR" altLang="en-US" sz="2000" dirty="0"/>
              <a:t>한 결과를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Training set</a:t>
            </a:r>
            <a:r>
              <a:rPr lang="ko-KR" altLang="en-US" sz="1600" dirty="0" smtClean="0"/>
              <a:t>에서는 결과가 좋게 나오는데 </a:t>
            </a:r>
            <a:r>
              <a:rPr lang="en-US" altLang="ko-KR" sz="1600" dirty="0" smtClean="0"/>
              <a:t>test set</a:t>
            </a:r>
            <a:r>
              <a:rPr lang="ko-KR" altLang="en-US" sz="1600" dirty="0" smtClean="0"/>
              <a:t>에서만 결과가 아주 안좋게 나와 확인해 본 결과</a:t>
            </a:r>
            <a:r>
              <a:rPr lang="en-US" altLang="ko-KR" sz="1600" dirty="0" smtClean="0"/>
              <a:t>, test set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CO</a:t>
            </a:r>
            <a:r>
              <a:rPr lang="ko-KR" altLang="en-US" sz="1600" dirty="0" smtClean="0"/>
              <a:t>농도를 정확하게 예측하지 못함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Training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row </a:t>
            </a:r>
            <a:r>
              <a:rPr lang="ko-KR" altLang="en-US" sz="1600" dirty="0" smtClean="0"/>
              <a:t>수 자체는 많지만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언덕 자체의 개수가 적기 때문에 </a:t>
            </a:r>
            <a:r>
              <a:rPr lang="en-US" altLang="ko-KR" sz="1600" dirty="0" err="1" smtClean="0"/>
              <a:t>fittin</a:t>
            </a:r>
            <a:r>
              <a:rPr lang="ko-KR" altLang="en-US" sz="1600" dirty="0" smtClean="0"/>
              <a:t>이 잘 안 되었을 수도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CV</a:t>
            </a:r>
            <a:r>
              <a:rPr lang="ko-KR" altLang="en-US" sz="1600" dirty="0" smtClean="0"/>
              <a:t>를 했다면 조금 개선됐을 수도 있음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최종적인 모델에는 사용하지 않음 </a:t>
            </a:r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25BD3E-95F4-B346-B119-563D2E788AF2}"/>
              </a:ext>
            </a:extLst>
          </p:cNvPr>
          <p:cNvGrpSpPr/>
          <p:nvPr/>
        </p:nvGrpSpPr>
        <p:grpSpPr>
          <a:xfrm>
            <a:off x="246947" y="5159976"/>
            <a:ext cx="3696492" cy="2079141"/>
            <a:chOff x="6713443" y="2872230"/>
            <a:chExt cx="4889500" cy="52578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F6C513-6A5A-704C-A4BE-1BC64A44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3443" y="2872230"/>
              <a:ext cx="4889500" cy="3505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AA71DF-E578-6846-A19C-49A5C904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443" y="4624830"/>
              <a:ext cx="4889500" cy="35052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10CBF4-9CBE-6247-8C64-236A45F4D068}"/>
              </a:ext>
            </a:extLst>
          </p:cNvPr>
          <p:cNvGrpSpPr/>
          <p:nvPr/>
        </p:nvGrpSpPr>
        <p:grpSpPr>
          <a:xfrm>
            <a:off x="4190386" y="5159976"/>
            <a:ext cx="4574163" cy="2123259"/>
            <a:chOff x="3327400" y="6296927"/>
            <a:chExt cx="8864600" cy="547304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EC19190-3FA4-0346-95A7-4E1FE698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7400" y="6296927"/>
              <a:ext cx="6045200" cy="762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5741945-C597-424E-8096-1F531D40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7400" y="7083669"/>
              <a:ext cx="8864600" cy="468630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496" y="5380702"/>
            <a:ext cx="2214236" cy="17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579AF-606B-42BF-9187-2EA87179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09" y="1102946"/>
            <a:ext cx="9303327" cy="49908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Linear </a:t>
            </a:r>
            <a:r>
              <a:rPr lang="en-US" dirty="0" smtClean="0"/>
              <a:t>Regression, </a:t>
            </a:r>
            <a:r>
              <a:rPr lang="en-US" dirty="0" err="1" smtClean="0"/>
              <a:t>ExtraTreesclassifier</a:t>
            </a:r>
            <a:r>
              <a:rPr lang="en-US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LightGBM</a:t>
            </a:r>
            <a:r>
              <a:rPr lang="en-US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 </a:t>
            </a:r>
            <a:r>
              <a:rPr lang="ko-KR" altLang="en-US" dirty="0" smtClean="0"/>
              <a:t>주입 여부를 확인할 때는 </a:t>
            </a:r>
            <a:r>
              <a:rPr lang="en-US" altLang="ko-KR" dirty="0" smtClean="0"/>
              <a:t>Extra- , </a:t>
            </a:r>
            <a:r>
              <a:rPr lang="ko-KR" altLang="en-US" dirty="0" smtClean="0"/>
              <a:t>센서 </a:t>
            </a:r>
            <a:r>
              <a:rPr lang="ko-KR" altLang="en-US" dirty="0" err="1" smtClean="0"/>
              <a:t>결합시에는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Linear-, </a:t>
            </a:r>
            <a:r>
              <a:rPr lang="ko-KR" altLang="en-US" dirty="0" smtClean="0"/>
              <a:t>최종 모델을 만들 때에는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, Linear-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최종적으로 높이를 반영하는 모델에서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수가 적어 </a:t>
            </a:r>
            <a:r>
              <a:rPr lang="en-US" altLang="ko-KR" dirty="0" err="1" smtClean="0"/>
              <a:t>lightgbm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linear-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Label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올라오는 경우는 잘 예측하지만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올라왔다가 더 올라가는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내려가는 </a:t>
            </a:r>
            <a:r>
              <a:rPr lang="ko-KR" altLang="en-US" dirty="0" smtClean="0"/>
              <a:t> 경우를 잘 예측하지 못한다는 아쉬움이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가는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내려가는 경우로 나눠서 예측하면 </a:t>
            </a:r>
            <a:r>
              <a:rPr lang="en-US" altLang="ko-KR" dirty="0" smtClean="0"/>
              <a:t>MAE</a:t>
            </a:r>
            <a:r>
              <a:rPr lang="ko-KR" altLang="en-US" dirty="0" smtClean="0"/>
              <a:t>를 낮출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또한 개인 작업 코드를 합치는데 어려움이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모델은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S1~S16 </a:t>
            </a:r>
            <a:r>
              <a:rPr lang="ko-KR" altLang="en-US" dirty="0" smtClean="0"/>
              <a:t>센서가 결합된 모델에서 수행되지 않고 </a:t>
            </a:r>
            <a:r>
              <a:rPr lang="en-US" altLang="ko-KR" dirty="0" smtClean="0"/>
              <a:t>S1 </a:t>
            </a:r>
            <a:r>
              <a:rPr lang="ko-KR" altLang="en-US" dirty="0" smtClean="0"/>
              <a:t>센서를 기반으로 작성되어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정확한 높이 측정에 아쉬움이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Training</a:t>
            </a:r>
            <a:r>
              <a:rPr lang="ko-KR" altLang="en-US" dirty="0" smtClean="0"/>
              <a:t>할 때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이 변화하는 구간마다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극대</a:t>
            </a:r>
            <a:r>
              <a:rPr lang="en-US" altLang="ko-KR" dirty="0" smtClean="0"/>
              <a:t>-</a:t>
            </a:r>
            <a:r>
              <a:rPr lang="ko-KR" altLang="en-US" dirty="0" smtClean="0"/>
              <a:t>극소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미분값을</a:t>
            </a:r>
            <a:r>
              <a:rPr lang="ko-KR" altLang="en-US" dirty="0" smtClean="0"/>
              <a:t> 넣어주면 좀 더 세밀하고 정확한 값을 근사할 수 있을 것이라 생각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1CBB58-1C75-4A3F-A7F2-AE27C4D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736" y="4053224"/>
            <a:ext cx="2495354" cy="28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4" id="{2A8AF972-938F-FF46-9D75-5868324ABD87}" vid="{4E5F4599-FAB6-454A-A52E-7FE39675D8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[EJ]InfoGAN</Template>
  <TotalTime>29907</TotalTime>
  <Words>644</Words>
  <Application>Microsoft Office PowerPoint</Application>
  <PresentationFormat>와이드스크린</PresentationFormat>
  <Paragraphs>73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BM HANNA 11yrs old</vt:lpstr>
      <vt:lpstr>나눔바른고딕OTF</vt:lpstr>
      <vt:lpstr>맑은 고딕</vt:lpstr>
      <vt:lpstr>Arial</vt:lpstr>
      <vt:lpstr>Calibri</vt:lpstr>
      <vt:lpstr>Calibri Light</vt:lpstr>
      <vt:lpstr>1_Office Theme</vt:lpstr>
      <vt:lpstr>PowerPoint 프레젠테이션</vt:lpstr>
      <vt:lpstr>팀 소개</vt:lpstr>
      <vt:lpstr>Data pre-processing &amp; feature engineering</vt:lpstr>
      <vt:lpstr>기타</vt:lpstr>
      <vt:lpstr>Modeling</vt:lpstr>
    </vt:vector>
  </TitlesOfParts>
  <Manager>Wonjong Rhee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KangMin</dc:creator>
  <cp:lastModifiedBy>KangMin</cp:lastModifiedBy>
  <cp:revision>1876</cp:revision>
  <cp:lastPrinted>2020-08-20T02:10:00Z</cp:lastPrinted>
  <dcterms:created xsi:type="dcterms:W3CDTF">2018-02-28T02:40:00Z</dcterms:created>
  <dcterms:modified xsi:type="dcterms:W3CDTF">2021-05-06T07:18:23Z</dcterms:modified>
</cp:coreProperties>
</file>