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Anton" charset="1" panose="00000500000000000000"/>
      <p:regular r:id="rId15"/>
    </p:embeddedFont>
    <p:embeddedFont>
      <p:font typeface="Maharlika" charset="1" panose="00000000000000000000"/>
      <p:regular r:id="rId16"/>
    </p:embeddedFont>
    <p:embeddedFont>
      <p:font typeface="Glacial Indifference" charset="1" panose="00000000000000000000"/>
      <p:regular r:id="rId17"/>
    </p:embeddedFont>
    <p:embeddedFont>
      <p:font typeface="Glacial Indifference Bold" charset="1" panose="00000800000000000000"/>
      <p:regular r:id="rId18"/>
    </p:embeddedFont>
    <p:embeddedFont>
      <p:font typeface="Brittany" charset="1" panose="000000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svg" Type="http://schemas.openxmlformats.org/officeDocument/2006/relationships/image"/><Relationship Id="rId11" Target="../media/image20.png" Type="http://schemas.openxmlformats.org/officeDocument/2006/relationships/image"/><Relationship Id="rId12" Target="../media/image21.png" Type="http://schemas.openxmlformats.org/officeDocument/2006/relationships/image"/><Relationship Id="rId13" Target="../media/image22.png" Type="http://schemas.openxmlformats.org/officeDocument/2006/relationships/image"/><Relationship Id="rId2" Target="../media/image1.pn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Relationship Id="rId5" Target="../media/image14.png" Type="http://schemas.openxmlformats.org/officeDocument/2006/relationships/image"/><Relationship Id="rId6" Target="../media/image15.svg" Type="http://schemas.openxmlformats.org/officeDocument/2006/relationships/image"/><Relationship Id="rId7" Target="../media/image16.png" Type="http://schemas.openxmlformats.org/officeDocument/2006/relationships/image"/><Relationship Id="rId8" Target="../media/image17.svg" Type="http://schemas.openxmlformats.org/officeDocument/2006/relationships/image"/><Relationship Id="rId9" Target="../media/image1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3.png" Type="http://schemas.openxmlformats.org/officeDocument/2006/relationships/image"/><Relationship Id="rId4" Target="../media/image24.svg" Type="http://schemas.openxmlformats.org/officeDocument/2006/relationships/image"/><Relationship Id="rId5" Target="../media/image25.png" Type="http://schemas.openxmlformats.org/officeDocument/2006/relationships/image"/><Relationship Id="rId6" Target="../media/image26.png" Type="http://schemas.openxmlformats.org/officeDocument/2006/relationships/image"/><Relationship Id="rId7" Target="../media/image27.svg" Type="http://schemas.openxmlformats.org/officeDocument/2006/relationships/image"/><Relationship Id="rId8" Target="../media/image28.png" Type="http://schemas.openxmlformats.org/officeDocument/2006/relationships/image"/><Relationship Id="rId9" Target="../media/image29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3.png" Type="http://schemas.openxmlformats.org/officeDocument/2006/relationships/image"/><Relationship Id="rId4" Target="../media/image24.svg" Type="http://schemas.openxmlformats.org/officeDocument/2006/relationships/image"/><Relationship Id="rId5" Target="../media/image30.jpeg" Type="http://schemas.openxmlformats.org/officeDocument/2006/relationships/image"/><Relationship Id="rId6" Target="../media/image26.png" Type="http://schemas.openxmlformats.org/officeDocument/2006/relationships/image"/><Relationship Id="rId7" Target="../media/image27.svg" Type="http://schemas.openxmlformats.org/officeDocument/2006/relationships/image"/><Relationship Id="rId8" Target="../media/image28.png" Type="http://schemas.openxmlformats.org/officeDocument/2006/relationships/image"/><Relationship Id="rId9" Target="../media/image29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3.png" Type="http://schemas.openxmlformats.org/officeDocument/2006/relationships/image"/><Relationship Id="rId4" Target="../media/image24.svg" Type="http://schemas.openxmlformats.org/officeDocument/2006/relationships/image"/><Relationship Id="rId5" Target="../media/image31.png" Type="http://schemas.openxmlformats.org/officeDocument/2006/relationships/image"/><Relationship Id="rId6" Target="../media/image26.png" Type="http://schemas.openxmlformats.org/officeDocument/2006/relationships/image"/><Relationship Id="rId7" Target="../media/image27.svg" Type="http://schemas.openxmlformats.org/officeDocument/2006/relationships/image"/><Relationship Id="rId8" Target="../media/image28.png" Type="http://schemas.openxmlformats.org/officeDocument/2006/relationships/image"/><Relationship Id="rId9" Target="../media/image29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9.svg" Type="http://schemas.openxmlformats.org/officeDocument/2006/relationships/image"/><Relationship Id="rId11" Target="../media/image40.png" Type="http://schemas.openxmlformats.org/officeDocument/2006/relationships/image"/><Relationship Id="rId12" Target="../media/image41.svg" Type="http://schemas.openxmlformats.org/officeDocument/2006/relationships/image"/><Relationship Id="rId13" Target="../media/image42.png" Type="http://schemas.openxmlformats.org/officeDocument/2006/relationships/image"/><Relationship Id="rId14" Target="../media/image43.svg" Type="http://schemas.openxmlformats.org/officeDocument/2006/relationships/image"/><Relationship Id="rId15" Target="../media/image44.png" Type="http://schemas.openxmlformats.org/officeDocument/2006/relationships/image"/><Relationship Id="rId16" Target="../media/image45.svg" Type="http://schemas.openxmlformats.org/officeDocument/2006/relationships/image"/><Relationship Id="rId17" Target="https://www.linkedin.com/in/dio-obriel-a50669281/" TargetMode="External" Type="http://schemas.openxmlformats.org/officeDocument/2006/relationships/hyperlink"/><Relationship Id="rId2" Target="../media/image1.png" Type="http://schemas.openxmlformats.org/officeDocument/2006/relationships/image"/><Relationship Id="rId3" Target="../media/image32.png" Type="http://schemas.openxmlformats.org/officeDocument/2006/relationships/image"/><Relationship Id="rId4" Target="../media/image33.svg" Type="http://schemas.openxmlformats.org/officeDocument/2006/relationships/image"/><Relationship Id="rId5" Target="../media/image34.png" Type="http://schemas.openxmlformats.org/officeDocument/2006/relationships/image"/><Relationship Id="rId6" Target="../media/image35.svg" Type="http://schemas.openxmlformats.org/officeDocument/2006/relationships/image"/><Relationship Id="rId7" Target="../media/image36.png" Type="http://schemas.openxmlformats.org/officeDocument/2006/relationships/image"/><Relationship Id="rId8" Target="../media/image37.svg" Type="http://schemas.openxmlformats.org/officeDocument/2006/relationships/image"/><Relationship Id="rId9" Target="../media/image3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3.svg" Type="http://schemas.openxmlformats.org/officeDocument/2006/relationships/image"/><Relationship Id="rId11" Target="../media/image54.png" Type="http://schemas.openxmlformats.org/officeDocument/2006/relationships/image"/><Relationship Id="rId12" Target="../media/image55.svg" Type="http://schemas.openxmlformats.org/officeDocument/2006/relationships/image"/><Relationship Id="rId2" Target="../media/image1.png" Type="http://schemas.openxmlformats.org/officeDocument/2006/relationships/image"/><Relationship Id="rId3" Target="../media/image46.png" Type="http://schemas.openxmlformats.org/officeDocument/2006/relationships/image"/><Relationship Id="rId4" Target="../media/image47.svg" Type="http://schemas.openxmlformats.org/officeDocument/2006/relationships/image"/><Relationship Id="rId5" Target="../media/image48.png" Type="http://schemas.openxmlformats.org/officeDocument/2006/relationships/image"/><Relationship Id="rId6" Target="../media/image49.svg" Type="http://schemas.openxmlformats.org/officeDocument/2006/relationships/image"/><Relationship Id="rId7" Target="../media/image50.png" Type="http://schemas.openxmlformats.org/officeDocument/2006/relationships/image"/><Relationship Id="rId8" Target="../media/image51.svg" Type="http://schemas.openxmlformats.org/officeDocument/2006/relationships/image"/><Relationship Id="rId9" Target="../media/image5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9735" r="0" b="-4973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470004" y="-2450749"/>
            <a:ext cx="6075046" cy="6144168"/>
          </a:xfrm>
          <a:custGeom>
            <a:avLst/>
            <a:gdLst/>
            <a:ahLst/>
            <a:cxnLst/>
            <a:rect r="r" b="b" t="t" l="l"/>
            <a:pathLst>
              <a:path h="6144168" w="6075046">
                <a:moveTo>
                  <a:pt x="0" y="0"/>
                </a:moveTo>
                <a:lnTo>
                  <a:pt x="6075046" y="0"/>
                </a:lnTo>
                <a:lnTo>
                  <a:pt x="6075046" y="6144168"/>
                </a:lnTo>
                <a:lnTo>
                  <a:pt x="0" y="614416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4571495" y="0"/>
            <a:ext cx="4318254" cy="10287000"/>
            <a:chOff x="0" y="0"/>
            <a:chExt cx="1137318" cy="270933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137318" cy="2709333"/>
            </a:xfrm>
            <a:custGeom>
              <a:avLst/>
              <a:gdLst/>
              <a:ahLst/>
              <a:cxnLst/>
              <a:rect r="r" b="b" t="t" l="l"/>
              <a:pathLst>
                <a:path h="2709333" w="1137318">
                  <a:moveTo>
                    <a:pt x="86056" y="0"/>
                  </a:moveTo>
                  <a:lnTo>
                    <a:pt x="1051262" y="0"/>
                  </a:lnTo>
                  <a:cubicBezTo>
                    <a:pt x="1074085" y="0"/>
                    <a:pt x="1095974" y="9067"/>
                    <a:pt x="1112113" y="25205"/>
                  </a:cubicBezTo>
                  <a:cubicBezTo>
                    <a:pt x="1128251" y="41344"/>
                    <a:pt x="1137318" y="63233"/>
                    <a:pt x="1137318" y="86056"/>
                  </a:cubicBezTo>
                  <a:lnTo>
                    <a:pt x="1137318" y="2623277"/>
                  </a:lnTo>
                  <a:cubicBezTo>
                    <a:pt x="1137318" y="2670805"/>
                    <a:pt x="1098789" y="2709333"/>
                    <a:pt x="1051262" y="2709333"/>
                  </a:cubicBezTo>
                  <a:lnTo>
                    <a:pt x="86056" y="2709333"/>
                  </a:lnTo>
                  <a:cubicBezTo>
                    <a:pt x="38529" y="2709333"/>
                    <a:pt x="0" y="2670805"/>
                    <a:pt x="0" y="2623277"/>
                  </a:cubicBezTo>
                  <a:lnTo>
                    <a:pt x="0" y="86056"/>
                  </a:lnTo>
                  <a:cubicBezTo>
                    <a:pt x="0" y="38529"/>
                    <a:pt x="38529" y="0"/>
                    <a:pt x="86056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1137318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7" id="7"/>
          <p:cNvSpPr/>
          <p:nvPr/>
        </p:nvSpPr>
        <p:spPr>
          <a:xfrm flipV="true">
            <a:off x="5209979" y="7276541"/>
            <a:ext cx="0" cy="990525"/>
          </a:xfrm>
          <a:prstGeom prst="line">
            <a:avLst/>
          </a:prstGeom>
          <a:ln cap="flat" w="38100">
            <a:solidFill>
              <a:srgbClr val="004A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9144000" y="1028700"/>
            <a:ext cx="1211900" cy="1269005"/>
          </a:xfrm>
          <a:custGeom>
            <a:avLst/>
            <a:gdLst/>
            <a:ahLst/>
            <a:cxnLst/>
            <a:rect r="r" b="b" t="t" l="l"/>
            <a:pathLst>
              <a:path h="1269005" w="1211900">
                <a:moveTo>
                  <a:pt x="0" y="0"/>
                </a:moveTo>
                <a:lnTo>
                  <a:pt x="1211900" y="0"/>
                </a:lnTo>
                <a:lnTo>
                  <a:pt x="1211900" y="1269005"/>
                </a:lnTo>
                <a:lnTo>
                  <a:pt x="0" y="126900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219200" y="2901662"/>
            <a:ext cx="11033200" cy="3646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889"/>
              </a:lnSpc>
              <a:spcBef>
                <a:spcPct val="0"/>
              </a:spcBef>
            </a:pPr>
            <a:r>
              <a:rPr lang="en-US" sz="21349" spc="-619">
                <a:solidFill>
                  <a:srgbClr val="004AAD"/>
                </a:solidFill>
                <a:latin typeface="Anton"/>
                <a:ea typeface="Anton"/>
                <a:cs typeface="Anton"/>
                <a:sym typeface="Anton"/>
              </a:rPr>
              <a:t>PORTOFOLIO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19200" y="1525698"/>
            <a:ext cx="7771049" cy="17795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737"/>
              </a:lnSpc>
            </a:pPr>
            <a:r>
              <a:rPr lang="en-US" sz="9812">
                <a:solidFill>
                  <a:srgbClr val="004AAD"/>
                </a:solidFill>
                <a:latin typeface="Maharlika"/>
                <a:ea typeface="Maharlika"/>
                <a:cs typeface="Maharlika"/>
                <a:sym typeface="Maharlika"/>
              </a:rPr>
              <a:t>Data Analyst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623089" y="7506986"/>
            <a:ext cx="3307769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4AA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Dio Obriiel Saragih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486204" y="7506986"/>
            <a:ext cx="3307769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4AA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Binus University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A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799177"/>
            <a:ext cx="18288000" cy="487823"/>
            <a:chOff x="0" y="0"/>
            <a:chExt cx="4816593" cy="1284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28480"/>
            </a:xfrm>
            <a:custGeom>
              <a:avLst/>
              <a:gdLst/>
              <a:ahLst/>
              <a:cxnLst/>
              <a:rect r="r" b="b" t="t" l="l"/>
              <a:pathLst>
                <a:path h="12848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28480"/>
                  </a:lnTo>
                  <a:lnTo>
                    <a:pt x="0" y="128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166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133848" y="-258469"/>
            <a:ext cx="966022" cy="966022"/>
          </a:xfrm>
          <a:custGeom>
            <a:avLst/>
            <a:gdLst/>
            <a:ahLst/>
            <a:cxnLst/>
            <a:rect r="r" b="b" t="t" l="l"/>
            <a:pathLst>
              <a:path h="966022" w="966022">
                <a:moveTo>
                  <a:pt x="0" y="0"/>
                </a:moveTo>
                <a:lnTo>
                  <a:pt x="966022" y="0"/>
                </a:lnTo>
                <a:lnTo>
                  <a:pt x="966022" y="966022"/>
                </a:lnTo>
                <a:lnTo>
                  <a:pt x="0" y="9660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410496" y="1609608"/>
            <a:ext cx="5457585" cy="20522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1"/>
              </a:lnSpc>
              <a:spcBef>
                <a:spcPct val="0"/>
              </a:spcBef>
            </a:pPr>
            <a:r>
              <a:rPr lang="en-US" sz="11994" spc="-347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ABOUT ME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10496" y="3941402"/>
            <a:ext cx="15513942" cy="3957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Hi! I’m Dio Obriel Saragih, an active student at Binus University, majoring in Computer Science with a focus on Database Management.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I am passionate about data analysis and skilled in using Power BI and Microsoft Excel to transform raw data into actionable insights.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Beyond technical skills, I am a good communicator and a collaborative team player. I’m eager to keep learning and growing, particularly in the areas of data analytics and business intelligence, with the goal of delivering value-driven solutions.</a:t>
            </a:r>
          </a:p>
          <a:p>
            <a:pPr algn="l">
              <a:lnSpc>
                <a:spcPts val="3919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9735" r="0" b="-4973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4156391"/>
            <a:ext cx="18288000" cy="5101909"/>
            <a:chOff x="0" y="0"/>
            <a:chExt cx="4816593" cy="134371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1343713"/>
            </a:xfrm>
            <a:custGeom>
              <a:avLst/>
              <a:gdLst/>
              <a:ahLst/>
              <a:cxnLst/>
              <a:rect r="r" b="b" t="t" l="l"/>
              <a:pathLst>
                <a:path h="134371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343713"/>
                  </a:lnTo>
                  <a:lnTo>
                    <a:pt x="0" y="1343713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3" cy="13818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>
            <a:off x="0" y="6230212"/>
            <a:ext cx="18288000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-2137144">
            <a:off x="-2440038" y="-2293636"/>
            <a:ext cx="4880076" cy="4587272"/>
          </a:xfrm>
          <a:custGeom>
            <a:avLst/>
            <a:gdLst/>
            <a:ahLst/>
            <a:cxnLst/>
            <a:rect r="r" b="b" t="t" l="l"/>
            <a:pathLst>
              <a:path h="4587272" w="4880076">
                <a:moveTo>
                  <a:pt x="0" y="0"/>
                </a:moveTo>
                <a:lnTo>
                  <a:pt x="4880076" y="0"/>
                </a:lnTo>
                <a:lnTo>
                  <a:pt x="4880076" y="4587272"/>
                </a:lnTo>
                <a:lnTo>
                  <a:pt x="0" y="458727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6615" y="9628419"/>
            <a:ext cx="902085" cy="902085"/>
          </a:xfrm>
          <a:custGeom>
            <a:avLst/>
            <a:gdLst/>
            <a:ahLst/>
            <a:cxnLst/>
            <a:rect r="r" b="b" t="t" l="l"/>
            <a:pathLst>
              <a:path h="902085" w="902085">
                <a:moveTo>
                  <a:pt x="0" y="0"/>
                </a:moveTo>
                <a:lnTo>
                  <a:pt x="902085" y="0"/>
                </a:lnTo>
                <a:lnTo>
                  <a:pt x="902085" y="902085"/>
                </a:lnTo>
                <a:lnTo>
                  <a:pt x="0" y="90208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107669" y="800100"/>
            <a:ext cx="6072661" cy="20522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1"/>
              </a:lnSpc>
              <a:spcBef>
                <a:spcPct val="0"/>
              </a:spcBef>
            </a:pPr>
            <a:r>
              <a:rPr lang="en-US" sz="11994" spc="-347">
                <a:solidFill>
                  <a:srgbClr val="004AAD"/>
                </a:solidFill>
                <a:latin typeface="Anton"/>
                <a:ea typeface="Anton"/>
                <a:cs typeface="Anton"/>
                <a:sym typeface="Anton"/>
              </a:rPr>
              <a:t>EDUCATION</a:t>
            </a:r>
          </a:p>
        </p:txBody>
      </p:sp>
      <p:sp>
        <p:nvSpPr>
          <p:cNvPr name="AutoShape 10" id="10"/>
          <p:cNvSpPr/>
          <p:nvPr/>
        </p:nvSpPr>
        <p:spPr>
          <a:xfrm>
            <a:off x="9145300" y="-2913788"/>
            <a:ext cx="0" cy="1828800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1" id="11"/>
          <p:cNvSpPr txBox="true"/>
          <p:nvPr/>
        </p:nvSpPr>
        <p:spPr>
          <a:xfrm rot="0">
            <a:off x="1410496" y="6994525"/>
            <a:ext cx="4268402" cy="1063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Strengthened logical thinking and problem-solving through mathematics and science.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180331" y="7170738"/>
            <a:ext cx="4268402" cy="71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Building skills in database management, data analysis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10496" y="5390080"/>
            <a:ext cx="4268402" cy="3710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7"/>
              </a:lnSpc>
            </a:pPr>
            <a:r>
              <a:rPr lang="en-US" sz="2399" b="true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2020-2023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611701" y="5385435"/>
            <a:ext cx="4268402" cy="3710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7"/>
              </a:lnSpc>
            </a:pPr>
            <a:r>
              <a:rPr lang="en-US" sz="2399" b="true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2023-now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10496" y="4725851"/>
            <a:ext cx="4268402" cy="508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77"/>
              </a:lnSpc>
            </a:pPr>
            <a:r>
              <a:rPr lang="en-US" sz="3399" b="true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SMA Yadika 8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611701" y="4721206"/>
            <a:ext cx="4268402" cy="508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77"/>
              </a:lnSpc>
            </a:pPr>
            <a:r>
              <a:rPr lang="en-US" sz="3399" b="true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Binus University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9735" r="0" b="-4973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259300" y="-722138"/>
            <a:ext cx="1765374" cy="2006107"/>
          </a:xfrm>
          <a:custGeom>
            <a:avLst/>
            <a:gdLst/>
            <a:ahLst/>
            <a:cxnLst/>
            <a:rect r="r" b="b" t="t" l="l"/>
            <a:pathLst>
              <a:path h="2006107" w="1765374">
                <a:moveTo>
                  <a:pt x="0" y="0"/>
                </a:moveTo>
                <a:lnTo>
                  <a:pt x="1765374" y="0"/>
                </a:lnTo>
                <a:lnTo>
                  <a:pt x="1765374" y="2006107"/>
                </a:lnTo>
                <a:lnTo>
                  <a:pt x="0" y="20061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107452" y="7604894"/>
            <a:ext cx="4214904" cy="4114800"/>
          </a:xfrm>
          <a:custGeom>
            <a:avLst/>
            <a:gdLst/>
            <a:ahLst/>
            <a:cxnLst/>
            <a:rect r="r" b="b" t="t" l="l"/>
            <a:pathLst>
              <a:path h="4114800" w="4214904">
                <a:moveTo>
                  <a:pt x="0" y="0"/>
                </a:moveTo>
                <a:lnTo>
                  <a:pt x="4214904" y="0"/>
                </a:lnTo>
                <a:lnTo>
                  <a:pt x="421490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1395158" y="1283969"/>
            <a:ext cx="797545" cy="797545"/>
          </a:xfrm>
          <a:custGeom>
            <a:avLst/>
            <a:gdLst/>
            <a:ahLst/>
            <a:cxnLst/>
            <a:rect r="r" b="b" t="t" l="l"/>
            <a:pathLst>
              <a:path h="797545" w="797545">
                <a:moveTo>
                  <a:pt x="0" y="0"/>
                </a:moveTo>
                <a:lnTo>
                  <a:pt x="797545" y="0"/>
                </a:lnTo>
                <a:lnTo>
                  <a:pt x="797545" y="797545"/>
                </a:lnTo>
                <a:lnTo>
                  <a:pt x="0" y="79754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016145" y="8397460"/>
            <a:ext cx="529115" cy="860840"/>
          </a:xfrm>
          <a:custGeom>
            <a:avLst/>
            <a:gdLst/>
            <a:ahLst/>
            <a:cxnLst/>
            <a:rect r="r" b="b" t="t" l="l"/>
            <a:pathLst>
              <a:path h="860840" w="529115">
                <a:moveTo>
                  <a:pt x="0" y="0"/>
                </a:moveTo>
                <a:lnTo>
                  <a:pt x="529115" y="0"/>
                </a:lnTo>
                <a:lnTo>
                  <a:pt x="529115" y="860840"/>
                </a:lnTo>
                <a:lnTo>
                  <a:pt x="0" y="86084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-283868" b="-135944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688506" y="2472058"/>
            <a:ext cx="1570794" cy="1466074"/>
          </a:xfrm>
          <a:custGeom>
            <a:avLst/>
            <a:gdLst/>
            <a:ahLst/>
            <a:cxnLst/>
            <a:rect r="r" b="b" t="t" l="l"/>
            <a:pathLst>
              <a:path h="1466074" w="1570794">
                <a:moveTo>
                  <a:pt x="0" y="0"/>
                </a:moveTo>
                <a:lnTo>
                  <a:pt x="1570794" y="0"/>
                </a:lnTo>
                <a:lnTo>
                  <a:pt x="1570794" y="1466074"/>
                </a:lnTo>
                <a:lnTo>
                  <a:pt x="0" y="1466074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300497" y="3938132"/>
            <a:ext cx="1570794" cy="1478394"/>
          </a:xfrm>
          <a:custGeom>
            <a:avLst/>
            <a:gdLst/>
            <a:ahLst/>
            <a:cxnLst/>
            <a:rect r="r" b="b" t="t" l="l"/>
            <a:pathLst>
              <a:path h="1478394" w="1570794">
                <a:moveTo>
                  <a:pt x="0" y="0"/>
                </a:moveTo>
                <a:lnTo>
                  <a:pt x="1570794" y="0"/>
                </a:lnTo>
                <a:lnTo>
                  <a:pt x="1570794" y="1478394"/>
                </a:lnTo>
                <a:lnTo>
                  <a:pt x="0" y="1478394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786512" y="5416526"/>
            <a:ext cx="1472788" cy="1386154"/>
          </a:xfrm>
          <a:custGeom>
            <a:avLst/>
            <a:gdLst/>
            <a:ahLst/>
            <a:cxnLst/>
            <a:rect r="r" b="b" t="t" l="l"/>
            <a:pathLst>
              <a:path h="1386154" w="1472788">
                <a:moveTo>
                  <a:pt x="0" y="0"/>
                </a:moveTo>
                <a:lnTo>
                  <a:pt x="1472788" y="0"/>
                </a:lnTo>
                <a:lnTo>
                  <a:pt x="1472788" y="1386154"/>
                </a:lnTo>
                <a:lnTo>
                  <a:pt x="0" y="1386154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410496" y="1609608"/>
            <a:ext cx="10593195" cy="20522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1"/>
              </a:lnSpc>
              <a:spcBef>
                <a:spcPct val="0"/>
              </a:spcBef>
            </a:pPr>
            <a:r>
              <a:rPr lang="en-US" sz="11994" spc="-347">
                <a:solidFill>
                  <a:srgbClr val="004AAD"/>
                </a:solidFill>
                <a:latin typeface="Anton"/>
                <a:ea typeface="Anton"/>
                <a:cs typeface="Anton"/>
                <a:sym typeface="Anton"/>
              </a:rPr>
              <a:t>MY SKILLS &amp; TOOLS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10496" y="4069107"/>
            <a:ext cx="13675398" cy="4803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4AA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Data Analysis &amp; Visualization</a:t>
            </a:r>
          </a:p>
          <a:p>
            <a:pPr algn="l" marL="539748" indent="-269874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4AA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Power BI (Dashboard Creation, Data Visualization, Forecasting)</a:t>
            </a:r>
          </a:p>
          <a:p>
            <a:pPr algn="l" marL="539748" indent="-269874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4AA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Microsoft Excel (Pivot Tables, Charts, Data Cleaning)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4AA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Database &amp; Programming</a:t>
            </a:r>
          </a:p>
          <a:p>
            <a:pPr algn="l" marL="539748" indent="-269874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4AA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Basic SQL</a:t>
            </a:r>
          </a:p>
          <a:p>
            <a:pPr algn="l" marL="539748" indent="-269874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4AA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Python (Cleaning up duplicate data and missing data)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4AA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Soft Skills</a:t>
            </a:r>
          </a:p>
          <a:p>
            <a:pPr algn="l" marL="539748" indent="-269874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4AA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Strong communication skills</a:t>
            </a:r>
          </a:p>
          <a:p>
            <a:pPr algn="l" marL="539748" indent="-269874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4AA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Team collaboration</a:t>
            </a:r>
          </a:p>
          <a:p>
            <a:pPr algn="l" marL="539748" indent="-269874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4AA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Problem-solving &amp; critical thinking</a:t>
            </a:r>
          </a:p>
          <a:p>
            <a:pPr algn="l">
              <a:lnSpc>
                <a:spcPts val="3499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9735" r="0" b="-4973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479320" y="-1327028"/>
            <a:ext cx="3986212" cy="4114800"/>
          </a:xfrm>
          <a:custGeom>
            <a:avLst/>
            <a:gdLst/>
            <a:ahLst/>
            <a:cxnLst/>
            <a:rect r="r" b="b" t="t" l="l"/>
            <a:pathLst>
              <a:path h="4114800" w="3986212">
                <a:moveTo>
                  <a:pt x="0" y="0"/>
                </a:moveTo>
                <a:lnTo>
                  <a:pt x="3986213" y="0"/>
                </a:lnTo>
                <a:lnTo>
                  <a:pt x="398621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4" id="4"/>
          <p:cNvGrpSpPr/>
          <p:nvPr/>
        </p:nvGrpSpPr>
        <p:grpSpPr>
          <a:xfrm rot="0">
            <a:off x="0" y="2549796"/>
            <a:ext cx="9310264" cy="5088226"/>
            <a:chOff x="0" y="0"/>
            <a:chExt cx="1183188" cy="64663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183188" cy="646633"/>
            </a:xfrm>
            <a:custGeom>
              <a:avLst/>
              <a:gdLst/>
              <a:ahLst/>
              <a:cxnLst/>
              <a:rect r="r" b="b" t="t" l="l"/>
              <a:pathLst>
                <a:path h="646633" w="1183188">
                  <a:moveTo>
                    <a:pt x="39914" y="0"/>
                  </a:moveTo>
                  <a:lnTo>
                    <a:pt x="1143274" y="0"/>
                  </a:lnTo>
                  <a:cubicBezTo>
                    <a:pt x="1165318" y="0"/>
                    <a:pt x="1183188" y="17870"/>
                    <a:pt x="1183188" y="39914"/>
                  </a:cubicBezTo>
                  <a:lnTo>
                    <a:pt x="1183188" y="606719"/>
                  </a:lnTo>
                  <a:cubicBezTo>
                    <a:pt x="1183188" y="628763"/>
                    <a:pt x="1165318" y="646633"/>
                    <a:pt x="1143274" y="646633"/>
                  </a:cubicBezTo>
                  <a:lnTo>
                    <a:pt x="39914" y="646633"/>
                  </a:lnTo>
                  <a:cubicBezTo>
                    <a:pt x="17870" y="646633"/>
                    <a:pt x="0" y="628763"/>
                    <a:pt x="0" y="606719"/>
                  </a:cubicBezTo>
                  <a:lnTo>
                    <a:pt x="0" y="39914"/>
                  </a:lnTo>
                  <a:cubicBezTo>
                    <a:pt x="0" y="17870"/>
                    <a:pt x="17870" y="0"/>
                    <a:pt x="39914" y="0"/>
                  </a:cubicBezTo>
                  <a:close/>
                </a:path>
              </a:pathLst>
            </a:custGeom>
            <a:blipFill>
              <a:blip r:embed="rId5"/>
              <a:stretch>
                <a:fillRect l="0" t="-1119" r="0" b="-1119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2613398" y="1191935"/>
            <a:ext cx="923753" cy="940206"/>
          </a:xfrm>
          <a:custGeom>
            <a:avLst/>
            <a:gdLst/>
            <a:ahLst/>
            <a:cxnLst/>
            <a:rect r="r" b="b" t="t" l="l"/>
            <a:pathLst>
              <a:path h="940206" w="923753">
                <a:moveTo>
                  <a:pt x="0" y="0"/>
                </a:moveTo>
                <a:lnTo>
                  <a:pt x="923753" y="0"/>
                </a:lnTo>
                <a:lnTo>
                  <a:pt x="923753" y="940206"/>
                </a:lnTo>
                <a:lnTo>
                  <a:pt x="0" y="9402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342988" y="8180947"/>
            <a:ext cx="1464574" cy="1531145"/>
          </a:xfrm>
          <a:custGeom>
            <a:avLst/>
            <a:gdLst/>
            <a:ahLst/>
            <a:cxnLst/>
            <a:rect r="r" b="b" t="t" l="l"/>
            <a:pathLst>
              <a:path h="1531145" w="1464574">
                <a:moveTo>
                  <a:pt x="0" y="0"/>
                </a:moveTo>
                <a:lnTo>
                  <a:pt x="1464573" y="0"/>
                </a:lnTo>
                <a:lnTo>
                  <a:pt x="1464573" y="1531146"/>
                </a:lnTo>
                <a:lnTo>
                  <a:pt x="0" y="153114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102905" t="-95456" r="-98951" b="-96192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207386" y="339089"/>
            <a:ext cx="6922857" cy="2503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49"/>
              </a:lnSpc>
              <a:spcBef>
                <a:spcPct val="0"/>
              </a:spcBef>
            </a:pPr>
            <a:r>
              <a:rPr lang="en-US" sz="7178" spc="-208">
                <a:solidFill>
                  <a:srgbClr val="004AAD"/>
                </a:solidFill>
                <a:latin typeface="Anton"/>
                <a:ea typeface="Anton"/>
                <a:cs typeface="Anton"/>
                <a:sym typeface="Anton"/>
              </a:rPr>
              <a:t>PROJECT PORTFOLIO POWER BI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130243" y="2749672"/>
            <a:ext cx="6547973" cy="4755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16"/>
              </a:lnSpc>
            </a:pPr>
            <a:r>
              <a:rPr lang="en-US" sz="1440">
                <a:solidFill>
                  <a:srgbClr val="004AA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1. Total Sales per Date</a:t>
            </a:r>
          </a:p>
          <a:p>
            <a:pPr algn="l" marL="310995" indent="-155498" lvl="1">
              <a:lnSpc>
                <a:spcPts val="2016"/>
              </a:lnSpc>
              <a:buFont typeface="Arial"/>
              <a:buChar char="•"/>
            </a:pPr>
            <a:r>
              <a:rPr lang="en-US" sz="1440">
                <a:solidFill>
                  <a:srgbClr val="004AA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The line chart shows fluctuating daily sales with peaks around 26K, 19K, and 18K during the selected date range (January 2018 – November 2021).</a:t>
            </a:r>
          </a:p>
          <a:p>
            <a:pPr algn="l">
              <a:lnSpc>
                <a:spcPts val="2016"/>
              </a:lnSpc>
            </a:pPr>
            <a:r>
              <a:rPr lang="en-US" sz="1440">
                <a:solidFill>
                  <a:srgbClr val="004AA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2. Top 5 Products</a:t>
            </a:r>
          </a:p>
          <a:p>
            <a:pPr algn="l" marL="310995" indent="-155498" lvl="1">
              <a:lnSpc>
                <a:spcPts val="2016"/>
              </a:lnSpc>
              <a:buFont typeface="Arial"/>
              <a:buChar char="•"/>
            </a:pPr>
            <a:r>
              <a:rPr lang="en-US" sz="1440">
                <a:solidFill>
                  <a:srgbClr val="004AA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Canon imageCLASS 2200 is the best-selling product with 17.5K sales, far ahead of other products.</a:t>
            </a:r>
          </a:p>
          <a:p>
            <a:pPr algn="l" marL="310995" indent="-155498" lvl="1">
              <a:lnSpc>
                <a:spcPts val="2016"/>
              </a:lnSpc>
              <a:buFont typeface="Arial"/>
              <a:buChar char="•"/>
            </a:pPr>
            <a:r>
              <a:rPr lang="en-US" sz="1440">
                <a:solidFill>
                  <a:srgbClr val="004AA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The second-best product, HP Designjet T520, has 8.7K sales, showing that Canon contributes a significant share of total revenue.</a:t>
            </a:r>
          </a:p>
          <a:p>
            <a:pPr algn="l">
              <a:lnSpc>
                <a:spcPts val="2016"/>
              </a:lnSpc>
            </a:pPr>
            <a:r>
              <a:rPr lang="en-US" sz="1440">
                <a:solidFill>
                  <a:srgbClr val="004AA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3. Customer Segmentation</a:t>
            </a:r>
          </a:p>
          <a:p>
            <a:pPr algn="l" marL="310995" indent="-155498" lvl="1">
              <a:lnSpc>
                <a:spcPts val="2016"/>
              </a:lnSpc>
              <a:buFont typeface="Arial"/>
              <a:buChar char="•"/>
            </a:pPr>
            <a:r>
              <a:rPr lang="en-US" sz="1440">
                <a:solidFill>
                  <a:srgbClr val="004AA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Consumers contribute the largest share (164K), followed by Corporate (107K) and Home Office (76K).</a:t>
            </a:r>
          </a:p>
          <a:p>
            <a:pPr algn="l" marL="310995" indent="-155498" lvl="1">
              <a:lnSpc>
                <a:spcPts val="2016"/>
              </a:lnSpc>
              <a:buFont typeface="Arial"/>
              <a:buChar char="•"/>
            </a:pPr>
            <a:r>
              <a:rPr lang="en-US" sz="1440">
                <a:solidFill>
                  <a:srgbClr val="004AA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This means retail consumers are the primary target market, and marketing strategies should focus on them to maximize revenue.</a:t>
            </a:r>
          </a:p>
          <a:p>
            <a:pPr algn="l">
              <a:lnSpc>
                <a:spcPts val="2016"/>
              </a:lnSpc>
            </a:pPr>
            <a:r>
              <a:rPr lang="en-US" sz="1440">
                <a:solidFill>
                  <a:srgbClr val="004AA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4. Shipping Mode</a:t>
            </a:r>
          </a:p>
          <a:p>
            <a:pPr algn="l" marL="310995" indent="-155498" lvl="1">
              <a:lnSpc>
                <a:spcPts val="2016"/>
              </a:lnSpc>
              <a:buFont typeface="Arial"/>
              <a:buChar char="•"/>
            </a:pPr>
            <a:r>
              <a:rPr lang="en-US" sz="1440">
                <a:solidFill>
                  <a:srgbClr val="004AA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Standard Class is the most used shipping mode (57.49%), followed by Second Class (20.77%) and First Class (14.77%).</a:t>
            </a:r>
          </a:p>
          <a:p>
            <a:pPr algn="l" marL="310995" indent="-155498" lvl="1">
              <a:lnSpc>
                <a:spcPts val="2016"/>
              </a:lnSpc>
              <a:buFont typeface="Arial"/>
              <a:buChar char="•"/>
            </a:pPr>
            <a:r>
              <a:rPr lang="en-US" sz="1440">
                <a:solidFill>
                  <a:srgbClr val="004AA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Same Day delivery is the least used (6.97%), which might indicate either high cost or low demand for urgent shipping.</a:t>
            </a:r>
          </a:p>
          <a:p>
            <a:pPr algn="l">
              <a:lnSpc>
                <a:spcPts val="2016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64139" y="7765737"/>
            <a:ext cx="8979861" cy="2323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4AA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Key Insights</a:t>
            </a:r>
          </a:p>
          <a:p>
            <a:pPr algn="l" marL="410209" indent="-205105" lvl="1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899">
                <a:solidFill>
                  <a:srgbClr val="004AA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Focus on Consumers: Most sales come from the consumer segment, so campaigns targeting them will likely boost revenue.</a:t>
            </a:r>
          </a:p>
          <a:p>
            <a:pPr algn="l" marL="410209" indent="-205105" lvl="1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899">
                <a:solidFill>
                  <a:srgbClr val="004AA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Top Product Dominance: Canon imageCLASS is a key driver — ensuring stock availability is critical.</a:t>
            </a:r>
          </a:p>
          <a:p>
            <a:pPr algn="l" marL="410209" indent="-205105" lvl="1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899">
                <a:solidFill>
                  <a:srgbClr val="004AA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Shipping Strategy: Standard class dominates; promoting faster delivery options (same-day or first class) might unlock premium customers.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9735" r="0" b="-4973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479320" y="-1327028"/>
            <a:ext cx="3986212" cy="4114800"/>
          </a:xfrm>
          <a:custGeom>
            <a:avLst/>
            <a:gdLst/>
            <a:ahLst/>
            <a:cxnLst/>
            <a:rect r="r" b="b" t="t" l="l"/>
            <a:pathLst>
              <a:path h="4114800" w="3986212">
                <a:moveTo>
                  <a:pt x="0" y="0"/>
                </a:moveTo>
                <a:lnTo>
                  <a:pt x="3986213" y="0"/>
                </a:lnTo>
                <a:lnTo>
                  <a:pt x="398621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4" id="4"/>
          <p:cNvGrpSpPr/>
          <p:nvPr/>
        </p:nvGrpSpPr>
        <p:grpSpPr>
          <a:xfrm rot="0">
            <a:off x="732287" y="2591056"/>
            <a:ext cx="11292291" cy="5114052"/>
            <a:chOff x="0" y="0"/>
            <a:chExt cx="1427825" cy="64663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427825" cy="646633"/>
            </a:xfrm>
            <a:custGeom>
              <a:avLst/>
              <a:gdLst/>
              <a:ahLst/>
              <a:cxnLst/>
              <a:rect r="r" b="b" t="t" l="l"/>
              <a:pathLst>
                <a:path h="646633" w="1427825">
                  <a:moveTo>
                    <a:pt x="32908" y="0"/>
                  </a:moveTo>
                  <a:lnTo>
                    <a:pt x="1394916" y="0"/>
                  </a:lnTo>
                  <a:cubicBezTo>
                    <a:pt x="1403644" y="0"/>
                    <a:pt x="1412015" y="3467"/>
                    <a:pt x="1418186" y="9639"/>
                  </a:cubicBezTo>
                  <a:cubicBezTo>
                    <a:pt x="1424358" y="15810"/>
                    <a:pt x="1427825" y="24181"/>
                    <a:pt x="1427825" y="32908"/>
                  </a:cubicBezTo>
                  <a:lnTo>
                    <a:pt x="1427825" y="613725"/>
                  </a:lnTo>
                  <a:cubicBezTo>
                    <a:pt x="1427825" y="622453"/>
                    <a:pt x="1424358" y="630823"/>
                    <a:pt x="1418186" y="636995"/>
                  </a:cubicBezTo>
                  <a:cubicBezTo>
                    <a:pt x="1412015" y="643166"/>
                    <a:pt x="1403644" y="646633"/>
                    <a:pt x="1394916" y="646633"/>
                  </a:cubicBezTo>
                  <a:lnTo>
                    <a:pt x="32908" y="646633"/>
                  </a:lnTo>
                  <a:cubicBezTo>
                    <a:pt x="24181" y="646633"/>
                    <a:pt x="15810" y="643166"/>
                    <a:pt x="9639" y="636995"/>
                  </a:cubicBezTo>
                  <a:cubicBezTo>
                    <a:pt x="3467" y="630823"/>
                    <a:pt x="0" y="622453"/>
                    <a:pt x="0" y="613725"/>
                  </a:cubicBezTo>
                  <a:lnTo>
                    <a:pt x="0" y="32908"/>
                  </a:lnTo>
                  <a:cubicBezTo>
                    <a:pt x="0" y="24181"/>
                    <a:pt x="3467" y="15810"/>
                    <a:pt x="9639" y="9639"/>
                  </a:cubicBezTo>
                  <a:cubicBezTo>
                    <a:pt x="15810" y="3467"/>
                    <a:pt x="24181" y="0"/>
                    <a:pt x="32908" y="0"/>
                  </a:cubicBezTo>
                  <a:close/>
                </a:path>
              </a:pathLst>
            </a:custGeom>
            <a:blipFill>
              <a:blip r:embed="rId5"/>
              <a:stretch>
                <a:fillRect l="0" t="-7272" r="0" b="-7272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3616095" y="1191212"/>
            <a:ext cx="923753" cy="940206"/>
          </a:xfrm>
          <a:custGeom>
            <a:avLst/>
            <a:gdLst/>
            <a:ahLst/>
            <a:cxnLst/>
            <a:rect r="r" b="b" t="t" l="l"/>
            <a:pathLst>
              <a:path h="940206" w="923753">
                <a:moveTo>
                  <a:pt x="0" y="0"/>
                </a:moveTo>
                <a:lnTo>
                  <a:pt x="923753" y="0"/>
                </a:lnTo>
                <a:lnTo>
                  <a:pt x="923753" y="940207"/>
                </a:lnTo>
                <a:lnTo>
                  <a:pt x="0" y="9402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613398" y="8180947"/>
            <a:ext cx="1464574" cy="1531145"/>
          </a:xfrm>
          <a:custGeom>
            <a:avLst/>
            <a:gdLst/>
            <a:ahLst/>
            <a:cxnLst/>
            <a:rect r="r" b="b" t="t" l="l"/>
            <a:pathLst>
              <a:path h="1531145" w="1464574">
                <a:moveTo>
                  <a:pt x="0" y="0"/>
                </a:moveTo>
                <a:lnTo>
                  <a:pt x="1464574" y="0"/>
                </a:lnTo>
                <a:lnTo>
                  <a:pt x="1464574" y="1531146"/>
                </a:lnTo>
                <a:lnTo>
                  <a:pt x="0" y="153114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102905" t="-95456" r="-98951" b="-96192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83395"/>
            <a:ext cx="14352263" cy="2048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1"/>
              </a:lnSpc>
              <a:spcBef>
                <a:spcPct val="0"/>
              </a:spcBef>
            </a:pPr>
            <a:r>
              <a:rPr lang="en-US" sz="11994" spc="-347">
                <a:solidFill>
                  <a:srgbClr val="004AAD"/>
                </a:solidFill>
                <a:latin typeface="Anton"/>
                <a:ea typeface="Anton"/>
                <a:cs typeface="Anton"/>
                <a:sym typeface="Anton"/>
              </a:rPr>
              <a:t>PROJECT PORTFOLIO SQL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669758" y="2312032"/>
            <a:ext cx="5422409" cy="5659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62"/>
              </a:lnSpc>
              <a:spcBef>
                <a:spcPct val="0"/>
              </a:spcBef>
            </a:pPr>
            <a:r>
              <a:rPr lang="en-US" sz="1616">
                <a:solidFill>
                  <a:srgbClr val="004AA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Key Insights</a:t>
            </a:r>
          </a:p>
          <a:p>
            <a:pPr algn="l" marL="348975" indent="-174488" lvl="1">
              <a:lnSpc>
                <a:spcPts val="2262"/>
              </a:lnSpc>
              <a:buFont typeface="Arial"/>
              <a:buChar char="•"/>
            </a:pPr>
            <a:r>
              <a:rPr lang="en-US" sz="1616">
                <a:solidFill>
                  <a:srgbClr val="004AA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Sean Miller is the top customer with total purchases of 25,043.07. He is the company's most valuable asset in terms of revenue generated.</a:t>
            </a:r>
          </a:p>
          <a:p>
            <a:pPr algn="l">
              <a:lnSpc>
                <a:spcPts val="2262"/>
              </a:lnSpc>
              <a:spcBef>
                <a:spcPct val="0"/>
              </a:spcBef>
            </a:pPr>
          </a:p>
          <a:p>
            <a:pPr algn="l" marL="348975" indent="-174488" lvl="1">
              <a:lnSpc>
                <a:spcPts val="2262"/>
              </a:lnSpc>
              <a:buFont typeface="Arial"/>
              <a:buChar char="•"/>
            </a:pPr>
            <a:r>
              <a:rPr lang="en-US" sz="1616">
                <a:solidFill>
                  <a:srgbClr val="004AA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There is a significant gap between 1st place (Sean Miller) and 2nd place (Tamara Chand). The difference is approximately 5,990, which shows that Sean Miller is in a league of his own compared to other customers on this list.</a:t>
            </a:r>
          </a:p>
          <a:p>
            <a:pPr algn="l">
              <a:lnSpc>
                <a:spcPts val="2262"/>
              </a:lnSpc>
              <a:spcBef>
                <a:spcPct val="0"/>
              </a:spcBef>
            </a:pPr>
          </a:p>
          <a:p>
            <a:pPr algn="l" marL="348975" indent="-174488" lvl="1">
              <a:lnSpc>
                <a:spcPts val="2262"/>
              </a:lnSpc>
              <a:buFont typeface="Arial"/>
              <a:buChar char="•"/>
            </a:pPr>
            <a:r>
              <a:rPr lang="en-US" sz="1616">
                <a:solidFill>
                  <a:srgbClr val="004AA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Customers ranked 2nd to 5th (Tamara Chand, Raymond Buch, Tom Ashbrook, and Adrian Barton) form the second “heavyweight” customer group. Their total spending ranges from 14,400 to 19,000.</a:t>
            </a:r>
          </a:p>
          <a:p>
            <a:pPr algn="l">
              <a:lnSpc>
                <a:spcPts val="2262"/>
              </a:lnSpc>
              <a:spcBef>
                <a:spcPct val="0"/>
              </a:spcBef>
            </a:pPr>
          </a:p>
          <a:p>
            <a:pPr algn="l" marL="348975" indent="-174488" lvl="1">
              <a:lnSpc>
                <a:spcPts val="2262"/>
              </a:lnSpc>
              <a:spcBef>
                <a:spcPct val="0"/>
              </a:spcBef>
              <a:buFont typeface="Arial"/>
              <a:buChar char="•"/>
            </a:pPr>
            <a:r>
              <a:rPr lang="en-US" sz="1616">
                <a:solidFill>
                  <a:srgbClr val="004AA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Although not as high as Sean Miller, this group collectively contributes a very large and very important amount of revenue to the business.</a:t>
            </a:r>
          </a:p>
          <a:p>
            <a:pPr algn="l">
              <a:lnSpc>
                <a:spcPts val="2262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9735" r="0" b="-4973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479320" y="-1327028"/>
            <a:ext cx="3986212" cy="4114800"/>
          </a:xfrm>
          <a:custGeom>
            <a:avLst/>
            <a:gdLst/>
            <a:ahLst/>
            <a:cxnLst/>
            <a:rect r="r" b="b" t="t" l="l"/>
            <a:pathLst>
              <a:path h="4114800" w="3986212">
                <a:moveTo>
                  <a:pt x="0" y="0"/>
                </a:moveTo>
                <a:lnTo>
                  <a:pt x="3986213" y="0"/>
                </a:lnTo>
                <a:lnTo>
                  <a:pt x="398621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4" id="4"/>
          <p:cNvGrpSpPr/>
          <p:nvPr/>
        </p:nvGrpSpPr>
        <p:grpSpPr>
          <a:xfrm rot="0">
            <a:off x="648198" y="2337044"/>
            <a:ext cx="12888952" cy="3679409"/>
            <a:chOff x="0" y="0"/>
            <a:chExt cx="2265153" cy="64663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265153" cy="646633"/>
            </a:xfrm>
            <a:custGeom>
              <a:avLst/>
              <a:gdLst/>
              <a:ahLst/>
              <a:cxnLst/>
              <a:rect r="r" b="b" t="t" l="l"/>
              <a:pathLst>
                <a:path h="646633" w="2265153">
                  <a:moveTo>
                    <a:pt x="28832" y="0"/>
                  </a:moveTo>
                  <a:lnTo>
                    <a:pt x="2236321" y="0"/>
                  </a:lnTo>
                  <a:cubicBezTo>
                    <a:pt x="2243968" y="0"/>
                    <a:pt x="2251301" y="3038"/>
                    <a:pt x="2256708" y="8445"/>
                  </a:cubicBezTo>
                  <a:cubicBezTo>
                    <a:pt x="2262115" y="13852"/>
                    <a:pt x="2265153" y="21185"/>
                    <a:pt x="2265153" y="28832"/>
                  </a:cubicBezTo>
                  <a:lnTo>
                    <a:pt x="2265153" y="617801"/>
                  </a:lnTo>
                  <a:cubicBezTo>
                    <a:pt x="2265153" y="625448"/>
                    <a:pt x="2262115" y="632782"/>
                    <a:pt x="2256708" y="638189"/>
                  </a:cubicBezTo>
                  <a:cubicBezTo>
                    <a:pt x="2251301" y="643596"/>
                    <a:pt x="2243968" y="646633"/>
                    <a:pt x="2236321" y="646633"/>
                  </a:cubicBezTo>
                  <a:lnTo>
                    <a:pt x="28832" y="646633"/>
                  </a:lnTo>
                  <a:cubicBezTo>
                    <a:pt x="21185" y="646633"/>
                    <a:pt x="13852" y="643596"/>
                    <a:pt x="8445" y="638189"/>
                  </a:cubicBezTo>
                  <a:cubicBezTo>
                    <a:pt x="3038" y="632782"/>
                    <a:pt x="0" y="625448"/>
                    <a:pt x="0" y="617801"/>
                  </a:cubicBezTo>
                  <a:lnTo>
                    <a:pt x="0" y="28832"/>
                  </a:lnTo>
                  <a:cubicBezTo>
                    <a:pt x="0" y="21185"/>
                    <a:pt x="3038" y="13852"/>
                    <a:pt x="8445" y="8445"/>
                  </a:cubicBezTo>
                  <a:cubicBezTo>
                    <a:pt x="13852" y="3038"/>
                    <a:pt x="21185" y="0"/>
                    <a:pt x="28832" y="0"/>
                  </a:cubicBezTo>
                  <a:close/>
                </a:path>
              </a:pathLst>
            </a:custGeom>
            <a:blipFill>
              <a:blip r:embed="rId5"/>
              <a:stretch>
                <a:fillRect l="-1903" t="0" r="-1903" b="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4785367" y="1230279"/>
            <a:ext cx="923753" cy="940206"/>
          </a:xfrm>
          <a:custGeom>
            <a:avLst/>
            <a:gdLst/>
            <a:ahLst/>
            <a:cxnLst/>
            <a:rect r="r" b="b" t="t" l="l"/>
            <a:pathLst>
              <a:path h="940206" w="923753">
                <a:moveTo>
                  <a:pt x="0" y="0"/>
                </a:moveTo>
                <a:lnTo>
                  <a:pt x="923753" y="0"/>
                </a:lnTo>
                <a:lnTo>
                  <a:pt x="923753" y="940206"/>
                </a:lnTo>
                <a:lnTo>
                  <a:pt x="0" y="9402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613398" y="8180947"/>
            <a:ext cx="1464574" cy="1531145"/>
          </a:xfrm>
          <a:custGeom>
            <a:avLst/>
            <a:gdLst/>
            <a:ahLst/>
            <a:cxnLst/>
            <a:rect r="r" b="b" t="t" l="l"/>
            <a:pathLst>
              <a:path h="1531145" w="1464574">
                <a:moveTo>
                  <a:pt x="0" y="0"/>
                </a:moveTo>
                <a:lnTo>
                  <a:pt x="1464574" y="0"/>
                </a:lnTo>
                <a:lnTo>
                  <a:pt x="1464574" y="1531146"/>
                </a:lnTo>
                <a:lnTo>
                  <a:pt x="0" y="153114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102905" t="-95456" r="-98951" b="-96192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179048" y="91967"/>
            <a:ext cx="13942457" cy="2048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1"/>
              </a:lnSpc>
              <a:spcBef>
                <a:spcPct val="0"/>
              </a:spcBef>
            </a:pPr>
            <a:r>
              <a:rPr lang="en-US" sz="11994" spc="-347">
                <a:solidFill>
                  <a:srgbClr val="004AAD"/>
                </a:solidFill>
                <a:latin typeface="Anton"/>
                <a:ea typeface="Anton"/>
                <a:cs typeface="Anton"/>
                <a:sym typeface="Anton"/>
              </a:rPr>
              <a:t>PROJECT PORTFOLIO PIVOT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48198" y="6225747"/>
            <a:ext cx="11965200" cy="3881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16"/>
              </a:lnSpc>
              <a:spcBef>
                <a:spcPct val="0"/>
              </a:spcBef>
            </a:pPr>
            <a:r>
              <a:rPr lang="en-US" sz="1297">
                <a:solidFill>
                  <a:srgbClr val="004AA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Key Insights</a:t>
            </a:r>
          </a:p>
          <a:p>
            <a:pPr algn="l" marL="280062" indent="-140031" lvl="1">
              <a:lnSpc>
                <a:spcPts val="1816"/>
              </a:lnSpc>
              <a:buFont typeface="Arial"/>
              <a:buChar char="•"/>
            </a:pPr>
            <a:r>
              <a:rPr lang="en-US" sz="1297">
                <a:solidFill>
                  <a:srgbClr val="004AA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Highest Sales Based on Shipping Mode</a:t>
            </a:r>
          </a:p>
          <a:p>
            <a:pPr algn="l" marL="560124" indent="-186708" lvl="2">
              <a:lnSpc>
                <a:spcPts val="1816"/>
              </a:lnSpc>
              <a:spcBef>
                <a:spcPct val="0"/>
              </a:spcBef>
              <a:buFont typeface="Arial"/>
              <a:buChar char="⚬"/>
            </a:pPr>
            <a:r>
              <a:rPr lang="en-US" sz="1297">
                <a:solidFill>
                  <a:srgbClr val="004AA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When looking at total sales for each shipping mod</a:t>
            </a:r>
            <a:r>
              <a:rPr lang="en-US" sz="1297">
                <a:solidFill>
                  <a:srgbClr val="004AA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e, Standard Class shows the highest sales figure, amounting to $1,332,617,137.</a:t>
            </a:r>
          </a:p>
          <a:p>
            <a:pPr algn="l">
              <a:lnSpc>
                <a:spcPts val="1816"/>
              </a:lnSpc>
              <a:spcBef>
                <a:spcPct val="0"/>
              </a:spcBef>
            </a:pPr>
          </a:p>
          <a:p>
            <a:pPr algn="l" marL="560124" indent="-186708" lvl="2">
              <a:lnSpc>
                <a:spcPts val="1816"/>
              </a:lnSpc>
              <a:buFont typeface="Arial"/>
              <a:buChar char="⚬"/>
            </a:pPr>
            <a:r>
              <a:rPr lang="en-US" sz="1297">
                <a:solidFill>
                  <a:srgbClr val="004AA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Conversely, Same Day shipping has the lowest total sales, amounting to $125,219,039.</a:t>
            </a:r>
          </a:p>
          <a:p>
            <a:pPr algn="l">
              <a:lnSpc>
                <a:spcPts val="1816"/>
              </a:lnSpc>
              <a:spcBef>
                <a:spcPct val="0"/>
              </a:spcBef>
            </a:pPr>
          </a:p>
          <a:p>
            <a:pPr algn="l" marL="280062" indent="-140031" lvl="1">
              <a:lnSpc>
                <a:spcPts val="1816"/>
              </a:lnSpc>
              <a:spcBef>
                <a:spcPct val="0"/>
              </a:spcBef>
              <a:buFont typeface="Arial"/>
              <a:buChar char="•"/>
            </a:pPr>
            <a:r>
              <a:rPr lang="en-US" sz="1297">
                <a:solidFill>
                  <a:srgbClr val="004AA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Highest Sales by Customer Segment</a:t>
            </a:r>
          </a:p>
          <a:p>
            <a:pPr algn="l">
              <a:lnSpc>
                <a:spcPts val="1816"/>
              </a:lnSpc>
              <a:spcBef>
                <a:spcPct val="0"/>
              </a:spcBef>
            </a:pPr>
          </a:p>
          <a:p>
            <a:pPr algn="l" marL="560124" indent="-186708" lvl="2">
              <a:lnSpc>
                <a:spcPts val="1816"/>
              </a:lnSpc>
              <a:buFont typeface="Arial"/>
              <a:buChar char="⚬"/>
            </a:pPr>
            <a:r>
              <a:rPr lang="en-US" sz="1297">
                <a:solidFill>
                  <a:srgbClr val="004AA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Of the three customer segments, the Consumer segment contributes the most to sales, with a total of $1,146,708,151.</a:t>
            </a:r>
          </a:p>
          <a:p>
            <a:pPr algn="l">
              <a:lnSpc>
                <a:spcPts val="1816"/>
              </a:lnSpc>
              <a:spcBef>
                <a:spcPct val="0"/>
              </a:spcBef>
            </a:pPr>
          </a:p>
          <a:p>
            <a:pPr algn="l" marL="560124" indent="-186708" lvl="2">
              <a:lnSpc>
                <a:spcPts val="1816"/>
              </a:lnSpc>
              <a:buFont typeface="Arial"/>
              <a:buChar char="⚬"/>
            </a:pPr>
            <a:r>
              <a:rPr lang="en-US" sz="1297">
                <a:solidFill>
                  <a:srgbClr val="004AA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The Home Office segment recorded the smallest sales contribution, amounting to $423,687,4269.</a:t>
            </a:r>
          </a:p>
          <a:p>
            <a:pPr algn="l">
              <a:lnSpc>
                <a:spcPts val="1816"/>
              </a:lnSpc>
              <a:spcBef>
                <a:spcPct val="0"/>
              </a:spcBef>
            </a:pPr>
          </a:p>
          <a:p>
            <a:pPr algn="l" marL="280062" indent="-140031" lvl="1">
              <a:lnSpc>
                <a:spcPts val="1816"/>
              </a:lnSpc>
              <a:spcBef>
                <a:spcPct val="0"/>
              </a:spcBef>
              <a:buFont typeface="Arial"/>
              <a:buChar char="•"/>
            </a:pPr>
            <a:r>
              <a:rPr lang="en-US" sz="1297">
                <a:solidFill>
                  <a:srgbClr val="004AA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Most Significant Combination</a:t>
            </a:r>
          </a:p>
          <a:p>
            <a:pPr algn="l">
              <a:lnSpc>
                <a:spcPts val="1816"/>
              </a:lnSpc>
              <a:spcBef>
                <a:spcPct val="0"/>
              </a:spcBef>
            </a:pPr>
          </a:p>
          <a:p>
            <a:pPr algn="l" marL="560124" indent="-186708" lvl="2">
              <a:lnSpc>
                <a:spcPts val="1816"/>
              </a:lnSpc>
              <a:spcBef>
                <a:spcPct val="0"/>
              </a:spcBef>
              <a:buFont typeface="Arial"/>
              <a:buChar char="⚬"/>
            </a:pPr>
            <a:r>
              <a:rPr lang="en-US" sz="1297">
                <a:solidFill>
                  <a:srgbClr val="004AA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The largest sales specifically came from the combination of the Consumer segment using the Standard Class shipping mode. The total sales from this combination alone reached $701,740,5954.</a:t>
            </a:r>
          </a:p>
          <a:p>
            <a:pPr algn="l">
              <a:lnSpc>
                <a:spcPts val="181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9735" r="0" b="-49735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4389341" y="5151236"/>
            <a:ext cx="8880211" cy="0"/>
          </a:xfrm>
          <a:prstGeom prst="line">
            <a:avLst/>
          </a:prstGeom>
          <a:ln cap="flat" w="47625">
            <a:solidFill>
              <a:srgbClr val="004A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4389341" y="6865083"/>
            <a:ext cx="8880211" cy="0"/>
          </a:xfrm>
          <a:prstGeom prst="line">
            <a:avLst/>
          </a:prstGeom>
          <a:ln cap="flat" w="47625">
            <a:solidFill>
              <a:srgbClr val="004A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4389341" y="8578931"/>
            <a:ext cx="8880211" cy="0"/>
          </a:xfrm>
          <a:prstGeom prst="line">
            <a:avLst/>
          </a:prstGeom>
          <a:ln cap="flat" w="47625">
            <a:solidFill>
              <a:srgbClr val="004A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4723365" y="4103591"/>
            <a:ext cx="586802" cy="586802"/>
          </a:xfrm>
          <a:custGeom>
            <a:avLst/>
            <a:gdLst/>
            <a:ahLst/>
            <a:cxnLst/>
            <a:rect r="r" b="b" t="t" l="l"/>
            <a:pathLst>
              <a:path h="586802" w="586802">
                <a:moveTo>
                  <a:pt x="0" y="0"/>
                </a:moveTo>
                <a:lnTo>
                  <a:pt x="586802" y="0"/>
                </a:lnTo>
                <a:lnTo>
                  <a:pt x="586802" y="586802"/>
                </a:lnTo>
                <a:lnTo>
                  <a:pt x="0" y="5868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723365" y="5784036"/>
            <a:ext cx="586802" cy="586802"/>
          </a:xfrm>
          <a:custGeom>
            <a:avLst/>
            <a:gdLst/>
            <a:ahLst/>
            <a:cxnLst/>
            <a:rect r="r" b="b" t="t" l="l"/>
            <a:pathLst>
              <a:path h="586802" w="586802">
                <a:moveTo>
                  <a:pt x="0" y="0"/>
                </a:moveTo>
                <a:lnTo>
                  <a:pt x="586802" y="0"/>
                </a:lnTo>
                <a:lnTo>
                  <a:pt x="586802" y="586802"/>
                </a:lnTo>
                <a:lnTo>
                  <a:pt x="0" y="58680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723365" y="7499728"/>
            <a:ext cx="586802" cy="586802"/>
          </a:xfrm>
          <a:custGeom>
            <a:avLst/>
            <a:gdLst/>
            <a:ahLst/>
            <a:cxnLst/>
            <a:rect r="r" b="b" t="t" l="l"/>
            <a:pathLst>
              <a:path h="586802" w="586802">
                <a:moveTo>
                  <a:pt x="0" y="0"/>
                </a:moveTo>
                <a:lnTo>
                  <a:pt x="586802" y="0"/>
                </a:lnTo>
                <a:lnTo>
                  <a:pt x="586802" y="586802"/>
                </a:lnTo>
                <a:lnTo>
                  <a:pt x="0" y="58680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9611854">
            <a:off x="-2598288" y="7823146"/>
            <a:ext cx="5672533" cy="4481301"/>
          </a:xfrm>
          <a:custGeom>
            <a:avLst/>
            <a:gdLst/>
            <a:ahLst/>
            <a:cxnLst/>
            <a:rect r="r" b="b" t="t" l="l"/>
            <a:pathLst>
              <a:path h="4481301" w="5672533">
                <a:moveTo>
                  <a:pt x="0" y="0"/>
                </a:moveTo>
                <a:lnTo>
                  <a:pt x="5672534" y="0"/>
                </a:lnTo>
                <a:lnTo>
                  <a:pt x="5672534" y="4481301"/>
                </a:lnTo>
                <a:lnTo>
                  <a:pt x="0" y="448130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17241125" y="8460938"/>
            <a:ext cx="2907530" cy="2907530"/>
          </a:xfrm>
          <a:custGeom>
            <a:avLst/>
            <a:gdLst/>
            <a:ahLst/>
            <a:cxnLst/>
            <a:rect r="r" b="b" t="t" l="l"/>
            <a:pathLst>
              <a:path h="2907530" w="2907530">
                <a:moveTo>
                  <a:pt x="0" y="0"/>
                </a:moveTo>
                <a:lnTo>
                  <a:pt x="2907530" y="0"/>
                </a:lnTo>
                <a:lnTo>
                  <a:pt x="2907530" y="2907530"/>
                </a:lnTo>
                <a:lnTo>
                  <a:pt x="0" y="290753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4546058" y="865335"/>
            <a:ext cx="891872" cy="943780"/>
          </a:xfrm>
          <a:custGeom>
            <a:avLst/>
            <a:gdLst/>
            <a:ahLst/>
            <a:cxnLst/>
            <a:rect r="r" b="b" t="t" l="l"/>
            <a:pathLst>
              <a:path h="943780" w="891872">
                <a:moveTo>
                  <a:pt x="0" y="0"/>
                </a:moveTo>
                <a:lnTo>
                  <a:pt x="891872" y="0"/>
                </a:lnTo>
                <a:lnTo>
                  <a:pt x="891872" y="943780"/>
                </a:lnTo>
                <a:lnTo>
                  <a:pt x="0" y="94378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815069" y="4051740"/>
            <a:ext cx="703692" cy="708117"/>
          </a:xfrm>
          <a:custGeom>
            <a:avLst/>
            <a:gdLst/>
            <a:ahLst/>
            <a:cxnLst/>
            <a:rect r="r" b="b" t="t" l="l"/>
            <a:pathLst>
              <a:path h="708117" w="703692">
                <a:moveTo>
                  <a:pt x="0" y="0"/>
                </a:moveTo>
                <a:lnTo>
                  <a:pt x="703692" y="0"/>
                </a:lnTo>
                <a:lnTo>
                  <a:pt x="703692" y="708117"/>
                </a:lnTo>
                <a:lnTo>
                  <a:pt x="0" y="708117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3245099" y="1353241"/>
            <a:ext cx="11973271" cy="1819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392"/>
              </a:lnSpc>
            </a:pPr>
            <a:r>
              <a:rPr lang="en-US" sz="11994" spc="-347">
                <a:solidFill>
                  <a:srgbClr val="004AAD"/>
                </a:solidFill>
                <a:latin typeface="Anton"/>
                <a:ea typeface="Anton"/>
                <a:cs typeface="Anton"/>
                <a:sym typeface="Anton"/>
              </a:rPr>
              <a:t>LETS WORK TOGETHER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797999" y="4051740"/>
            <a:ext cx="6894221" cy="605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50"/>
              </a:lnSpc>
            </a:pPr>
            <a:r>
              <a:rPr lang="en-US" sz="3974" b="true">
                <a:solidFill>
                  <a:srgbClr val="004AAD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081381785863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797999" y="5765587"/>
            <a:ext cx="6894221" cy="605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50"/>
              </a:lnSpc>
            </a:pPr>
            <a:r>
              <a:rPr lang="en-US" sz="3974" b="true">
                <a:solidFill>
                  <a:srgbClr val="004AAD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dioobriel205@gmail.com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797999" y="7479435"/>
            <a:ext cx="6894221" cy="605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50"/>
              </a:lnSpc>
            </a:pPr>
            <a:r>
              <a:rPr lang="en-US" b="true" sz="3974" u="sng">
                <a:solidFill>
                  <a:srgbClr val="004AAD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  <a:hlinkClick r:id="rId17" tooltip="https://www.linkedin.com/in/dio-obriel-a50669281/"/>
              </a:rPr>
              <a:t>linked-in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9735" r="0" b="-4973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44000" y="7244084"/>
            <a:ext cx="3959097" cy="608711"/>
          </a:xfrm>
          <a:custGeom>
            <a:avLst/>
            <a:gdLst/>
            <a:ahLst/>
            <a:cxnLst/>
            <a:rect r="r" b="b" t="t" l="l"/>
            <a:pathLst>
              <a:path h="608711" w="3959097">
                <a:moveTo>
                  <a:pt x="0" y="0"/>
                </a:moveTo>
                <a:lnTo>
                  <a:pt x="3959097" y="0"/>
                </a:lnTo>
                <a:lnTo>
                  <a:pt x="3959097" y="608712"/>
                </a:lnTo>
                <a:lnTo>
                  <a:pt x="0" y="6087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119331" y="-2083786"/>
            <a:ext cx="5047331" cy="5405441"/>
          </a:xfrm>
          <a:custGeom>
            <a:avLst/>
            <a:gdLst/>
            <a:ahLst/>
            <a:cxnLst/>
            <a:rect r="r" b="b" t="t" l="l"/>
            <a:pathLst>
              <a:path h="5405441" w="5047331">
                <a:moveTo>
                  <a:pt x="0" y="0"/>
                </a:moveTo>
                <a:lnTo>
                  <a:pt x="5047330" y="0"/>
                </a:lnTo>
                <a:lnTo>
                  <a:pt x="5047330" y="5405441"/>
                </a:lnTo>
                <a:lnTo>
                  <a:pt x="0" y="54054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4147307" y="7852796"/>
            <a:ext cx="6223985" cy="4948068"/>
          </a:xfrm>
          <a:custGeom>
            <a:avLst/>
            <a:gdLst/>
            <a:ahLst/>
            <a:cxnLst/>
            <a:rect r="r" b="b" t="t" l="l"/>
            <a:pathLst>
              <a:path h="4948068" w="6223985">
                <a:moveTo>
                  <a:pt x="0" y="0"/>
                </a:moveTo>
                <a:lnTo>
                  <a:pt x="6223986" y="0"/>
                </a:lnTo>
                <a:lnTo>
                  <a:pt x="6223986" y="4948068"/>
                </a:lnTo>
                <a:lnTo>
                  <a:pt x="0" y="494806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6" id="6"/>
          <p:cNvGrpSpPr/>
          <p:nvPr/>
        </p:nvGrpSpPr>
        <p:grpSpPr>
          <a:xfrm rot="0">
            <a:off x="-691604" y="9518174"/>
            <a:ext cx="15869833" cy="1513726"/>
            <a:chOff x="0" y="0"/>
            <a:chExt cx="4179709" cy="39867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179709" cy="398677"/>
            </a:xfrm>
            <a:custGeom>
              <a:avLst/>
              <a:gdLst/>
              <a:ahLst/>
              <a:cxnLst/>
              <a:rect r="r" b="b" t="t" l="l"/>
              <a:pathLst>
                <a:path h="398677" w="4179709">
                  <a:moveTo>
                    <a:pt x="23416" y="0"/>
                  </a:moveTo>
                  <a:lnTo>
                    <a:pt x="4156293" y="0"/>
                  </a:lnTo>
                  <a:cubicBezTo>
                    <a:pt x="4162503" y="0"/>
                    <a:pt x="4168460" y="2467"/>
                    <a:pt x="4172851" y="6858"/>
                  </a:cubicBezTo>
                  <a:cubicBezTo>
                    <a:pt x="4177242" y="11250"/>
                    <a:pt x="4179709" y="17206"/>
                    <a:pt x="4179709" y="23416"/>
                  </a:cubicBezTo>
                  <a:lnTo>
                    <a:pt x="4179709" y="375261"/>
                  </a:lnTo>
                  <a:cubicBezTo>
                    <a:pt x="4179709" y="381471"/>
                    <a:pt x="4177242" y="387427"/>
                    <a:pt x="4172851" y="391818"/>
                  </a:cubicBezTo>
                  <a:cubicBezTo>
                    <a:pt x="4168460" y="396210"/>
                    <a:pt x="4162503" y="398677"/>
                    <a:pt x="4156293" y="398677"/>
                  </a:cubicBezTo>
                  <a:lnTo>
                    <a:pt x="23416" y="398677"/>
                  </a:lnTo>
                  <a:cubicBezTo>
                    <a:pt x="17206" y="398677"/>
                    <a:pt x="11250" y="396210"/>
                    <a:pt x="6858" y="391818"/>
                  </a:cubicBezTo>
                  <a:cubicBezTo>
                    <a:pt x="2467" y="387427"/>
                    <a:pt x="0" y="381471"/>
                    <a:pt x="0" y="375261"/>
                  </a:cubicBezTo>
                  <a:lnTo>
                    <a:pt x="0" y="23416"/>
                  </a:lnTo>
                  <a:cubicBezTo>
                    <a:pt x="0" y="17206"/>
                    <a:pt x="2467" y="11250"/>
                    <a:pt x="6858" y="6858"/>
                  </a:cubicBezTo>
                  <a:cubicBezTo>
                    <a:pt x="11250" y="2467"/>
                    <a:pt x="17206" y="0"/>
                    <a:pt x="23416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179709" cy="4367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3102907" y="-737813"/>
            <a:ext cx="15869833" cy="1513726"/>
            <a:chOff x="0" y="0"/>
            <a:chExt cx="4179709" cy="39867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179709" cy="398677"/>
            </a:xfrm>
            <a:custGeom>
              <a:avLst/>
              <a:gdLst/>
              <a:ahLst/>
              <a:cxnLst/>
              <a:rect r="r" b="b" t="t" l="l"/>
              <a:pathLst>
                <a:path h="398677" w="4179709">
                  <a:moveTo>
                    <a:pt x="23416" y="0"/>
                  </a:moveTo>
                  <a:lnTo>
                    <a:pt x="4156293" y="0"/>
                  </a:lnTo>
                  <a:cubicBezTo>
                    <a:pt x="4162503" y="0"/>
                    <a:pt x="4168460" y="2467"/>
                    <a:pt x="4172851" y="6858"/>
                  </a:cubicBezTo>
                  <a:cubicBezTo>
                    <a:pt x="4177242" y="11250"/>
                    <a:pt x="4179709" y="17206"/>
                    <a:pt x="4179709" y="23416"/>
                  </a:cubicBezTo>
                  <a:lnTo>
                    <a:pt x="4179709" y="375261"/>
                  </a:lnTo>
                  <a:cubicBezTo>
                    <a:pt x="4179709" y="381471"/>
                    <a:pt x="4177242" y="387427"/>
                    <a:pt x="4172851" y="391818"/>
                  </a:cubicBezTo>
                  <a:cubicBezTo>
                    <a:pt x="4168460" y="396210"/>
                    <a:pt x="4162503" y="398677"/>
                    <a:pt x="4156293" y="398677"/>
                  </a:cubicBezTo>
                  <a:lnTo>
                    <a:pt x="23416" y="398677"/>
                  </a:lnTo>
                  <a:cubicBezTo>
                    <a:pt x="17206" y="398677"/>
                    <a:pt x="11250" y="396210"/>
                    <a:pt x="6858" y="391818"/>
                  </a:cubicBezTo>
                  <a:cubicBezTo>
                    <a:pt x="2467" y="387427"/>
                    <a:pt x="0" y="381471"/>
                    <a:pt x="0" y="375261"/>
                  </a:cubicBezTo>
                  <a:lnTo>
                    <a:pt x="0" y="23416"/>
                  </a:lnTo>
                  <a:cubicBezTo>
                    <a:pt x="0" y="17206"/>
                    <a:pt x="2467" y="11250"/>
                    <a:pt x="6858" y="6858"/>
                  </a:cubicBezTo>
                  <a:cubicBezTo>
                    <a:pt x="11250" y="2467"/>
                    <a:pt x="17206" y="0"/>
                    <a:pt x="23416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4179709" cy="4367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5102281" y="2477887"/>
            <a:ext cx="946635" cy="946635"/>
          </a:xfrm>
          <a:custGeom>
            <a:avLst/>
            <a:gdLst/>
            <a:ahLst/>
            <a:cxnLst/>
            <a:rect r="r" b="b" t="t" l="l"/>
            <a:pathLst>
              <a:path h="946635" w="946635">
                <a:moveTo>
                  <a:pt x="0" y="0"/>
                </a:moveTo>
                <a:lnTo>
                  <a:pt x="946635" y="0"/>
                </a:lnTo>
                <a:lnTo>
                  <a:pt x="946635" y="946635"/>
                </a:lnTo>
                <a:lnTo>
                  <a:pt x="0" y="94663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79441" y="7852796"/>
            <a:ext cx="449786" cy="854701"/>
          </a:xfrm>
          <a:custGeom>
            <a:avLst/>
            <a:gdLst/>
            <a:ahLst/>
            <a:cxnLst/>
            <a:rect r="r" b="b" t="t" l="l"/>
            <a:pathLst>
              <a:path h="854701" w="449786">
                <a:moveTo>
                  <a:pt x="0" y="0"/>
                </a:moveTo>
                <a:lnTo>
                  <a:pt x="449786" y="0"/>
                </a:lnTo>
                <a:lnTo>
                  <a:pt x="449786" y="854701"/>
                </a:lnTo>
                <a:lnTo>
                  <a:pt x="0" y="85470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3855182" y="3500116"/>
            <a:ext cx="10577637" cy="36487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889"/>
              </a:lnSpc>
              <a:spcBef>
                <a:spcPct val="0"/>
              </a:spcBef>
            </a:pPr>
            <a:r>
              <a:rPr lang="en-US" sz="21349" spc="-619">
                <a:solidFill>
                  <a:srgbClr val="004AAD"/>
                </a:solidFill>
                <a:latin typeface="Anton"/>
                <a:ea typeface="Anton"/>
                <a:cs typeface="Anton"/>
                <a:sym typeface="Anton"/>
              </a:rPr>
              <a:t>THANK YOU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276616" y="2011473"/>
            <a:ext cx="3734767" cy="1674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737"/>
              </a:lnSpc>
            </a:pPr>
            <a:r>
              <a:rPr lang="en-US" sz="9812">
                <a:solidFill>
                  <a:srgbClr val="004AAD"/>
                </a:solidFill>
                <a:latin typeface="Brittany"/>
                <a:ea typeface="Brittany"/>
                <a:cs typeface="Brittany"/>
                <a:sym typeface="Brittany"/>
              </a:rPr>
              <a:t>Closing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DAGziHktFP0</dc:identifier>
  <dcterms:modified xsi:type="dcterms:W3CDTF">2011-08-01T06:04:30Z</dcterms:modified>
  <cp:revision>1</cp:revision>
  <dc:title>Portofolio Dio Obriel</dc:title>
</cp:coreProperties>
</file>