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59" r:id="rId4"/>
    <p:sldId id="260" r:id="rId5"/>
    <p:sldId id="261" r:id="rId6"/>
    <p:sldId id="257" r:id="rId7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0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65A8-A7D2-4B96-85AC-A34DBBF74C59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A415E-FED7-4014-9CDE-2AEB9B276D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A415E-FED7-4014-9CDE-2AEB9B276D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03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62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2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3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9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6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0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C65B-B9F7-496B-B829-BEB9A13AE71C}" type="datetimeFigureOut">
              <a:rPr lang="pt-BR" smtClean="0"/>
              <a:t>28/12/2018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2575-20F8-4023-82B9-1FCF4DEEB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04449"/>
              </p:ext>
            </p:extLst>
          </p:nvPr>
        </p:nvGraphicFramePr>
        <p:xfrm>
          <a:off x="344488" y="1412776"/>
          <a:ext cx="9145016" cy="511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648072"/>
                <a:gridCol w="1728192"/>
                <a:gridCol w="6192688"/>
              </a:tblGrid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Rastreabilidade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UML/</a:t>
                      </a:r>
                      <a:r>
                        <a:rPr lang="pt-BR" sz="1100" dirty="0" err="1" smtClean="0"/>
                        <a:t>Package</a:t>
                      </a:r>
                      <a:r>
                        <a:rPr lang="pt-BR" sz="1100" dirty="0" smtClean="0"/>
                        <a:t>, </a:t>
                      </a:r>
                      <a:r>
                        <a:rPr lang="pt-BR" sz="1100" dirty="0" err="1" smtClean="0"/>
                        <a:t>Component</a:t>
                      </a:r>
                      <a:r>
                        <a:rPr lang="pt-BR" sz="1100" dirty="0" smtClean="0"/>
                        <a:t>, Deployment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Implementar diagramas das tecnologias aplicadas. (Diagramas de Componentes, Pacotes e Implantação).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 smtClean="0"/>
                        <a:t>Documents</a:t>
                      </a:r>
                      <a:r>
                        <a:rPr lang="pt-BR" sz="1100" dirty="0" smtClean="0"/>
                        <a:t>/Diagramas.pdf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Diagrama da divisão de camadas e exposição de serviços em uma implantação hipotética para uma arquitetura distribuída.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UML/</a:t>
                      </a:r>
                      <a:r>
                        <a:rPr lang="pt-BR" sz="1100" dirty="0" err="1" smtClean="0"/>
                        <a:t>Package</a:t>
                      </a:r>
                      <a:r>
                        <a:rPr lang="pt-BR" sz="1100" dirty="0" smtClean="0"/>
                        <a:t>, </a:t>
                      </a:r>
                      <a:r>
                        <a:rPr lang="pt-BR" sz="1100" dirty="0" err="1" smtClean="0"/>
                        <a:t>Component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O modelo arquitetural a ser usado é o MVVM.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pom.xml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A tecnologia servidora pode ser escolhida por você dentre as opções: </a:t>
                      </a:r>
                      <a:r>
                        <a:rPr lang="pt-BR" sz="1100" dirty="0" err="1" smtClean="0"/>
                        <a:t>SpringBoot</a:t>
                      </a:r>
                      <a:r>
                        <a:rPr lang="pt-BR" sz="1100" dirty="0" smtClean="0"/>
                        <a:t> ou Java EE tradicional.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book-manager-</a:t>
                      </a:r>
                      <a:r>
                        <a:rPr lang="pt-BR" sz="1100" dirty="0" err="1" smtClean="0"/>
                        <a:t>client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A tecnologia cliente deve ser baseada em JS, escolhida livremente por você.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book-manager-</a:t>
                      </a:r>
                      <a:r>
                        <a:rPr lang="pt-BR" sz="1100" dirty="0" err="1" smtClean="0"/>
                        <a:t>client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Outras tecnologias podem ser aportadas livremente por você, conforme necessário. (ex. </a:t>
                      </a:r>
                      <a:r>
                        <a:rPr lang="pt-BR" sz="1100" dirty="0" err="1" smtClean="0"/>
                        <a:t>AngularJS</a:t>
                      </a:r>
                      <a:r>
                        <a:rPr lang="pt-BR" sz="1100" dirty="0" smtClean="0"/>
                        <a:t>, </a:t>
                      </a:r>
                      <a:r>
                        <a:rPr lang="pt-BR" sz="1100" dirty="0" err="1" smtClean="0"/>
                        <a:t>React</a:t>
                      </a:r>
                      <a:r>
                        <a:rPr lang="pt-BR" sz="1100" dirty="0" smtClean="0"/>
                        <a:t>)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LivroService.java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Pesquisa de livros por código (ISBN).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LivroService.java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Pesquisa de livros de um autor.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LivroService.java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Manutenção de livros (incluir, remover e alterar).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UML/</a:t>
                      </a:r>
                      <a:r>
                        <a:rPr lang="pt-BR" sz="1100" dirty="0" err="1" smtClean="0"/>
                        <a:t>Class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Um livro possui as seguintes informações: - ISBN (chave primária); - Título; - Autores (um ou mais);- Editora;- Data de publicação;- Preço (em reais);- Críticas de leitores (uma ou mais)</a:t>
                      </a:r>
                      <a:endParaRPr lang="pt-BR" sz="1100" dirty="0"/>
                    </a:p>
                  </a:txBody>
                  <a:tcPr/>
                </a:tc>
              </a:tr>
              <a:tr h="426047">
                <a:tc>
                  <a:txBody>
                    <a:bodyPr/>
                    <a:lstStyle/>
                    <a:p>
                      <a:r>
                        <a:rPr lang="pt-BR" dirty="0" smtClean="0"/>
                        <a:t>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LivroExtenso.java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O preço deve ser listado por extenso pela API e tela. Por exemplo, se um livro custa R$ 39,45 ele deve aparecer na tela como Trinta e nove reais e quarenta e cinco centavos.</a:t>
                      </a:r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7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Domínio (DER)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6" y="1996373"/>
            <a:ext cx="9793281" cy="411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1484784"/>
            <a:ext cx="4507507" cy="503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Componentes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00808"/>
            <a:ext cx="9016057" cy="452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5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Implantação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93" y="1484784"/>
            <a:ext cx="7124918" cy="483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Conector angulado 65"/>
          <p:cNvCxnSpPr/>
          <p:nvPr/>
        </p:nvCxnSpPr>
        <p:spPr>
          <a:xfrm rot="10800000" flipV="1">
            <a:off x="6600083" y="1697362"/>
            <a:ext cx="1890410" cy="997742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2886270" y="164584"/>
            <a:ext cx="3728863" cy="1701376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i="1" dirty="0" smtClean="0"/>
              <a:t>POST</a:t>
            </a:r>
            <a:r>
              <a:rPr lang="pt-BR" sz="1600" b="1" dirty="0" smtClean="0"/>
              <a:t>	/livros/novo</a:t>
            </a:r>
            <a:endParaRPr lang="pt-BR" sz="1600" b="1" dirty="0"/>
          </a:p>
          <a:p>
            <a:r>
              <a:rPr lang="pt-BR" sz="1600" b="1" i="1" dirty="0" smtClean="0"/>
              <a:t>GET</a:t>
            </a:r>
            <a:r>
              <a:rPr lang="pt-BR" sz="1600" b="1" dirty="0"/>
              <a:t>	</a:t>
            </a:r>
            <a:r>
              <a:rPr lang="pt-BR" sz="1600" b="1" dirty="0" smtClean="0"/>
              <a:t>/livros</a:t>
            </a:r>
          </a:p>
          <a:p>
            <a:r>
              <a:rPr lang="pt-BR" sz="1600" b="1" i="1" dirty="0" smtClean="0"/>
              <a:t>GET</a:t>
            </a:r>
            <a:r>
              <a:rPr lang="pt-BR" sz="1600" b="1" dirty="0"/>
              <a:t>	</a:t>
            </a:r>
            <a:r>
              <a:rPr lang="pt-BR" sz="1600" b="1" dirty="0" smtClean="0"/>
              <a:t>/livros/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isbn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pt-BR" sz="1600" b="1" i="1" dirty="0" smtClean="0"/>
              <a:t>GET</a:t>
            </a:r>
            <a:r>
              <a:rPr lang="pt-BR" sz="1600" b="1" dirty="0"/>
              <a:t>	</a:t>
            </a:r>
            <a:r>
              <a:rPr lang="pt-BR" sz="1600" b="1" dirty="0" smtClean="0"/>
              <a:t>/livros/autores/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{id}</a:t>
            </a:r>
          </a:p>
          <a:p>
            <a:r>
              <a:rPr lang="pt-BR" sz="1600" b="1" i="1" dirty="0" smtClean="0"/>
              <a:t>PUT</a:t>
            </a:r>
            <a:r>
              <a:rPr lang="pt-BR" sz="1600" b="1" dirty="0" smtClean="0"/>
              <a:t>	/livros/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isbn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pt-BR" sz="1600" b="1" i="1" dirty="0" smtClean="0"/>
              <a:t>DELETE</a:t>
            </a:r>
            <a:r>
              <a:rPr lang="pt-BR" sz="1600" b="1" dirty="0" smtClean="0"/>
              <a:t>	/livros/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r>
              <a:rPr lang="pt-BR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isbn</a:t>
            </a:r>
            <a:r>
              <a:rPr lang="pt-B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103138" y="3645436"/>
            <a:ext cx="5027343" cy="3126904"/>
            <a:chOff x="141680" y="158080"/>
            <a:chExt cx="5027343" cy="3126904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141680" y="158080"/>
              <a:ext cx="5027343" cy="3126904"/>
            </a:xfrm>
            <a:prstGeom prst="roundRect">
              <a:avLst>
                <a:gd name="adj" fmla="val 7100"/>
              </a:avLst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sz="1600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886270" y="374324"/>
              <a:ext cx="2088839" cy="7478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b="1" dirty="0" err="1" smtClean="0"/>
                <a:t>Views</a:t>
              </a:r>
              <a:endParaRPr lang="pt-BR" sz="3600" b="1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352120" y="374324"/>
              <a:ext cx="2368631" cy="74782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b="1" dirty="0">
                  <a:solidFill>
                    <a:schemeClr val="lt1"/>
                  </a:solidFill>
                </a:rPr>
                <a:t>Unit </a:t>
              </a:r>
              <a:r>
                <a:rPr lang="pt-BR" sz="3600" b="1" dirty="0" err="1">
                  <a:solidFill>
                    <a:schemeClr val="lt1"/>
                  </a:solidFill>
                </a:rPr>
                <a:t>Tests</a:t>
              </a:r>
              <a:endParaRPr lang="pt-BR" sz="3600" b="1" dirty="0">
                <a:solidFill>
                  <a:schemeClr val="lt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52119" y="1354470"/>
              <a:ext cx="4622990" cy="74782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b="1" dirty="0" err="1">
                  <a:solidFill>
                    <a:schemeClr val="lt1"/>
                  </a:solidFill>
                </a:rPr>
                <a:t>View</a:t>
              </a:r>
              <a:r>
                <a:rPr lang="pt-BR" sz="3600" b="1" dirty="0">
                  <a:solidFill>
                    <a:schemeClr val="lt1"/>
                  </a:solidFill>
                </a:rPr>
                <a:t> </a:t>
              </a:r>
              <a:r>
                <a:rPr lang="pt-BR" sz="3600" b="1" dirty="0" err="1">
                  <a:solidFill>
                    <a:schemeClr val="lt1"/>
                  </a:solidFill>
                </a:rPr>
                <a:t>Models</a:t>
              </a:r>
              <a:endParaRPr lang="pt-BR" sz="3600" b="1" dirty="0">
                <a:solidFill>
                  <a:schemeClr val="lt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1395" y="2372455"/>
              <a:ext cx="2359356" cy="74782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b="1" dirty="0" err="1">
                  <a:solidFill>
                    <a:schemeClr val="lt1"/>
                  </a:solidFill>
                </a:rPr>
                <a:t>Models</a:t>
              </a:r>
              <a:endParaRPr lang="pt-BR" sz="3600" b="1" dirty="0">
                <a:solidFill>
                  <a:schemeClr val="lt1"/>
                </a:solidFill>
              </a:endParaRPr>
            </a:p>
          </p:txBody>
        </p:sp>
        <p:sp>
          <p:nvSpPr>
            <p:cNvPr id="8" name="Cilindro 7"/>
            <p:cNvSpPr/>
            <p:nvPr/>
          </p:nvSpPr>
          <p:spPr>
            <a:xfrm>
              <a:off x="3895790" y="2166860"/>
              <a:ext cx="988110" cy="953421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b="1" dirty="0"/>
                <a:t>DB</a:t>
              </a:r>
              <a:endParaRPr lang="pt-BR" sz="3600" b="1" dirty="0"/>
            </a:p>
          </p:txBody>
        </p:sp>
        <p:sp>
          <p:nvSpPr>
            <p:cNvPr id="9" name="Seta para cima e para baixo 8"/>
            <p:cNvSpPr/>
            <p:nvPr/>
          </p:nvSpPr>
          <p:spPr>
            <a:xfrm>
              <a:off x="512173" y="1865960"/>
              <a:ext cx="333428" cy="764828"/>
            </a:xfrm>
            <a:prstGeom prst="up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Seta para a esquerda e para a direita 2"/>
            <p:cNvSpPr/>
            <p:nvPr/>
          </p:nvSpPr>
          <p:spPr>
            <a:xfrm>
              <a:off x="2720751" y="2568786"/>
              <a:ext cx="1175039" cy="355163"/>
            </a:xfrm>
            <a:prstGeom prst="left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Seta para baixo 9"/>
            <p:cNvSpPr/>
            <p:nvPr/>
          </p:nvSpPr>
          <p:spPr>
            <a:xfrm>
              <a:off x="413699" y="1022174"/>
              <a:ext cx="298459" cy="583643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 para baixo 20"/>
            <p:cNvSpPr/>
            <p:nvPr/>
          </p:nvSpPr>
          <p:spPr>
            <a:xfrm>
              <a:off x="4584483" y="1022176"/>
              <a:ext cx="389277" cy="70620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 para baixo 21"/>
            <p:cNvSpPr/>
            <p:nvPr/>
          </p:nvSpPr>
          <p:spPr>
            <a:xfrm rot="10800000">
              <a:off x="4195205" y="1022174"/>
              <a:ext cx="389277" cy="706207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Retângulo de cantos arredondados 22"/>
          <p:cNvSpPr/>
          <p:nvPr/>
        </p:nvSpPr>
        <p:spPr>
          <a:xfrm>
            <a:off x="2862119" y="2073867"/>
            <a:ext cx="3728863" cy="1242474"/>
          </a:xfrm>
          <a:prstGeom prst="round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HTTP/1.1		</a:t>
            </a:r>
            <a:r>
              <a:rPr lang="pt-BR" sz="1600" dirty="0" smtClean="0"/>
              <a:t>200 OK</a:t>
            </a:r>
          </a:p>
          <a:p>
            <a:r>
              <a:rPr lang="pt-BR" sz="1600" b="1" dirty="0" err="1" smtClean="0"/>
              <a:t>Content-Type</a:t>
            </a:r>
            <a:r>
              <a:rPr lang="pt-BR" sz="1600" b="1" dirty="0" smtClean="0"/>
              <a:t>:	</a:t>
            </a:r>
            <a:r>
              <a:rPr lang="pt-BR" sz="1600" dirty="0" err="1" smtClean="0"/>
              <a:t>application</a:t>
            </a:r>
            <a:r>
              <a:rPr lang="pt-BR" sz="1600" dirty="0" smtClean="0"/>
              <a:t>/</a:t>
            </a:r>
            <a:r>
              <a:rPr lang="pt-BR" sz="1600" dirty="0" err="1" smtClean="0"/>
              <a:t>json</a:t>
            </a:r>
            <a:endParaRPr lang="pt-BR" sz="1600" dirty="0" smtClean="0"/>
          </a:p>
          <a:p>
            <a:r>
              <a:rPr lang="pt-BR" sz="1600" b="1" dirty="0" smtClean="0"/>
              <a:t>Connection:	</a:t>
            </a:r>
            <a:r>
              <a:rPr lang="pt-BR" sz="1600" dirty="0" smtClean="0"/>
              <a:t>close</a:t>
            </a:r>
            <a:endParaRPr lang="pt-BR" sz="1600" dirty="0"/>
          </a:p>
        </p:txBody>
      </p:sp>
      <p:sp>
        <p:nvSpPr>
          <p:cNvPr id="1044" name="CaixaDeTexto 1043"/>
          <p:cNvSpPr txBox="1"/>
          <p:nvPr/>
        </p:nvSpPr>
        <p:spPr>
          <a:xfrm>
            <a:off x="116093" y="74792"/>
            <a:ext cx="18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&lt;&lt;</a:t>
            </a:r>
            <a:r>
              <a:rPr lang="pt-BR" sz="2800" dirty="0" err="1" smtClean="0"/>
              <a:t>client</a:t>
            </a:r>
            <a:r>
              <a:rPr lang="pt-BR" sz="2800" dirty="0" smtClean="0"/>
              <a:t>&gt;&gt;</a:t>
            </a:r>
            <a:endParaRPr lang="pt-BR" sz="2800" dirty="0"/>
          </a:p>
        </p:txBody>
      </p:sp>
      <p:pic>
        <p:nvPicPr>
          <p:cNvPr id="1045" name="Picture 3" descr="C:\Users\User\Desktop\computer-server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51" y="1063211"/>
            <a:ext cx="1640632" cy="163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/>
          <p:cNvSpPr txBox="1"/>
          <p:nvPr/>
        </p:nvSpPr>
        <p:spPr>
          <a:xfrm>
            <a:off x="8012719" y="74792"/>
            <a:ext cx="189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&lt;&lt;server&gt;&gt;</a:t>
            </a:r>
            <a:endParaRPr lang="pt-BR" sz="2800" dirty="0"/>
          </a:p>
        </p:txBody>
      </p:sp>
      <p:pic>
        <p:nvPicPr>
          <p:cNvPr id="1046" name="Picture 4" descr="C:\Users\User\Desktop\respons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5" y="1063211"/>
            <a:ext cx="2636566" cy="14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Conector angulado 1049"/>
          <p:cNvCxnSpPr>
            <a:stCxn id="1046" idx="0"/>
          </p:cNvCxnSpPr>
          <p:nvPr/>
        </p:nvCxnSpPr>
        <p:spPr>
          <a:xfrm rot="5400000" flipH="1" flipV="1">
            <a:off x="1936576" y="113515"/>
            <a:ext cx="465199" cy="1434194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endCxn id="1045" idx="0"/>
          </p:cNvCxnSpPr>
          <p:nvPr/>
        </p:nvCxnSpPr>
        <p:spPr>
          <a:xfrm>
            <a:off x="6590982" y="598012"/>
            <a:ext cx="1674385" cy="465199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angulado 68"/>
          <p:cNvCxnSpPr/>
          <p:nvPr/>
        </p:nvCxnSpPr>
        <p:spPr>
          <a:xfrm rot="10800000">
            <a:off x="1425853" y="2302534"/>
            <a:ext cx="1422118" cy="464498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Pergaminho vertical 38"/>
          <p:cNvSpPr/>
          <p:nvPr/>
        </p:nvSpPr>
        <p:spPr>
          <a:xfrm>
            <a:off x="5457056" y="2924944"/>
            <a:ext cx="4176464" cy="3847395"/>
          </a:xfrm>
          <a:prstGeom prst="verticalScroll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100" b="1" dirty="0"/>
              <a:t>{</a:t>
            </a:r>
          </a:p>
          <a:p>
            <a:r>
              <a:rPr lang="pt-BR" sz="1100" b="1" dirty="0"/>
              <a:t>    "</a:t>
            </a:r>
            <a:r>
              <a:rPr lang="pt-BR" sz="1100" b="1" dirty="0" err="1"/>
              <a:t>isbn</a:t>
            </a:r>
            <a:r>
              <a:rPr lang="pt-BR" sz="1100" b="1" dirty="0"/>
              <a:t>": 1,</a:t>
            </a:r>
          </a:p>
          <a:p>
            <a:r>
              <a:rPr lang="pt-BR" sz="1100" b="1" dirty="0"/>
              <a:t>    "titulo": "A Casa sem Ariel",</a:t>
            </a:r>
          </a:p>
          <a:p>
            <a:r>
              <a:rPr lang="pt-BR" sz="1100" b="1" dirty="0"/>
              <a:t>    "</a:t>
            </a:r>
            <a:r>
              <a:rPr lang="pt-BR" sz="1100" b="1" dirty="0" err="1"/>
              <a:t>dataPublicacao</a:t>
            </a:r>
            <a:r>
              <a:rPr lang="pt-BR" sz="1100" b="1" dirty="0"/>
              <a:t>": 1546011092198,</a:t>
            </a:r>
          </a:p>
          <a:p>
            <a:r>
              <a:rPr lang="pt-BR" sz="1100" b="1" dirty="0"/>
              <a:t>    "</a:t>
            </a:r>
            <a:r>
              <a:rPr lang="pt-BR" sz="1100" b="1" dirty="0" err="1"/>
              <a:t>preco</a:t>
            </a:r>
            <a:r>
              <a:rPr lang="pt-BR" sz="1100" b="1" dirty="0"/>
              <a:t>": 443.71,</a:t>
            </a:r>
          </a:p>
          <a:p>
            <a:r>
              <a:rPr lang="pt-BR" sz="1100" b="1" dirty="0"/>
              <a:t>    "sinopse": "Sinopse 1",</a:t>
            </a:r>
          </a:p>
          <a:p>
            <a:r>
              <a:rPr lang="pt-BR" sz="1100" b="1" dirty="0"/>
              <a:t>    "autores": [</a:t>
            </a:r>
          </a:p>
          <a:p>
            <a:r>
              <a:rPr lang="pt-BR" sz="1100" b="1" dirty="0"/>
              <a:t>        {</a:t>
            </a:r>
          </a:p>
          <a:p>
            <a:r>
              <a:rPr lang="pt-BR" sz="1100" b="1" dirty="0"/>
              <a:t>            "id": 2,</a:t>
            </a:r>
          </a:p>
          <a:p>
            <a:r>
              <a:rPr lang="pt-BR" sz="1100" b="1" dirty="0"/>
              <a:t>            "</a:t>
            </a:r>
            <a:r>
              <a:rPr lang="pt-BR" sz="1100" b="1" dirty="0" err="1"/>
              <a:t>nomeAutor</a:t>
            </a:r>
            <a:r>
              <a:rPr lang="pt-BR" sz="1100" b="1" dirty="0"/>
              <a:t>": "Autor </a:t>
            </a:r>
            <a:r>
              <a:rPr lang="pt-BR" sz="1100" b="1" dirty="0" smtClean="0"/>
              <a:t>1a",</a:t>
            </a:r>
            <a:endParaRPr lang="pt-BR" sz="1100" b="1" dirty="0"/>
          </a:p>
          <a:p>
            <a:r>
              <a:rPr lang="pt-BR" sz="1100" b="1" dirty="0"/>
              <a:t>            "nacionalidade": "Brasileiro"</a:t>
            </a:r>
          </a:p>
          <a:p>
            <a:r>
              <a:rPr lang="pt-BR" sz="1100" b="1" dirty="0"/>
              <a:t>        </a:t>
            </a:r>
            <a:r>
              <a:rPr lang="pt-BR" sz="1100" b="1" dirty="0" smtClean="0"/>
              <a:t>},],</a:t>
            </a:r>
            <a:endParaRPr lang="pt-BR" sz="1100" b="1" dirty="0"/>
          </a:p>
          <a:p>
            <a:r>
              <a:rPr lang="pt-BR" sz="1100" b="1" dirty="0"/>
              <a:t>    "editora": {</a:t>
            </a:r>
          </a:p>
          <a:p>
            <a:r>
              <a:rPr lang="pt-BR" sz="1100" b="1" dirty="0"/>
              <a:t>        "id": 1,</a:t>
            </a:r>
          </a:p>
          <a:p>
            <a:r>
              <a:rPr lang="pt-BR" sz="1100" b="1" dirty="0"/>
              <a:t>        "</a:t>
            </a:r>
            <a:r>
              <a:rPr lang="pt-BR" sz="1100" b="1" dirty="0" err="1"/>
              <a:t>nomeEditora</a:t>
            </a:r>
            <a:r>
              <a:rPr lang="pt-BR" sz="1100" b="1" dirty="0"/>
              <a:t>": "Editora 1",</a:t>
            </a:r>
          </a:p>
          <a:p>
            <a:r>
              <a:rPr lang="pt-BR" sz="1100" b="1" dirty="0"/>
              <a:t>        "site": "http://localhost:8080/"</a:t>
            </a:r>
          </a:p>
          <a:p>
            <a:r>
              <a:rPr lang="pt-BR" sz="1100" b="1" dirty="0"/>
              <a:t>    },</a:t>
            </a:r>
          </a:p>
          <a:p>
            <a:r>
              <a:rPr lang="pt-BR" sz="1100" b="1" dirty="0"/>
              <a:t>    "criticas": </a:t>
            </a:r>
            <a:r>
              <a:rPr lang="pt-BR" sz="1100" b="1" dirty="0" smtClean="0"/>
              <a:t>[...],</a:t>
            </a:r>
          </a:p>
          <a:p>
            <a:r>
              <a:rPr lang="pt-BR" sz="1100" b="1" dirty="0" smtClean="0"/>
              <a:t>    </a:t>
            </a:r>
            <a:r>
              <a:rPr lang="pt-BR" sz="1100" b="1" dirty="0"/>
              <a:t>"</a:t>
            </a:r>
            <a:r>
              <a:rPr lang="pt-BR" sz="1100" b="1" dirty="0" err="1"/>
              <a:t>valorPorExtenso</a:t>
            </a:r>
            <a:r>
              <a:rPr lang="pt-BR" sz="1100" b="1" dirty="0"/>
              <a:t>": "quatrocentos e quarenta e três reais e setenta e um centavos"</a:t>
            </a:r>
          </a:p>
          <a:p>
            <a:r>
              <a:rPr lang="pt-BR" sz="1100" b="1" dirty="0"/>
              <a:t>}</a:t>
            </a:r>
            <a:endParaRPr lang="pt-BR" sz="1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394</Words>
  <Application>Microsoft Office PowerPoint</Application>
  <PresentationFormat>Papel A4 (210 x 297 mm)</PresentationFormat>
  <Paragraphs>90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Requisitos</vt:lpstr>
      <vt:lpstr>Diagrama de Domínio (DER)</vt:lpstr>
      <vt:lpstr>Diagrama de Pacotes</vt:lpstr>
      <vt:lpstr>Diagrama de Componentes</vt:lpstr>
      <vt:lpstr>Diagrama de Implantação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13</cp:revision>
  <dcterms:created xsi:type="dcterms:W3CDTF">2018-12-26T14:47:58Z</dcterms:created>
  <dcterms:modified xsi:type="dcterms:W3CDTF">2018-12-28T15:52:43Z</dcterms:modified>
</cp:coreProperties>
</file>