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Lst>
  <p:sldSz cy="5143500" cx="9144000"/>
  <p:notesSz cx="6858000" cy="9144000"/>
  <p:embeddedFontLst>
    <p:embeddedFont>
      <p:font typeface="Raleway"/>
      <p:regular r:id="rId85"/>
      <p:bold r:id="rId86"/>
      <p:italic r:id="rId87"/>
      <p:boldItalic r:id="rId88"/>
    </p:embeddedFont>
    <p:embeddedFont>
      <p:font typeface="Lato"/>
      <p:regular r:id="rId89"/>
      <p:bold r:id="rId90"/>
      <p:italic r:id="rId91"/>
      <p:boldItalic r:id="rId9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font" Target="fonts/Raleway-bold.fntdata"/><Relationship Id="rId41" Type="http://schemas.openxmlformats.org/officeDocument/2006/relationships/slide" Target="slides/slide36.xml"/><Relationship Id="rId85" Type="http://schemas.openxmlformats.org/officeDocument/2006/relationships/font" Target="fonts/Raleway-regular.fntdata"/><Relationship Id="rId44" Type="http://schemas.openxmlformats.org/officeDocument/2006/relationships/slide" Target="slides/slide39.xml"/><Relationship Id="rId88" Type="http://schemas.openxmlformats.org/officeDocument/2006/relationships/font" Target="fonts/Raleway-boldItalic.fntdata"/><Relationship Id="rId43" Type="http://schemas.openxmlformats.org/officeDocument/2006/relationships/slide" Target="slides/slide38.xml"/><Relationship Id="rId87" Type="http://schemas.openxmlformats.org/officeDocument/2006/relationships/font" Target="fonts/Raleway-italic.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Lato-regular.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Lato-italic.fntdata"/><Relationship Id="rId90" Type="http://schemas.openxmlformats.org/officeDocument/2006/relationships/font" Target="fonts/Lato-bold.fntdata"/><Relationship Id="rId92" Type="http://schemas.openxmlformats.org/officeDocument/2006/relationships/font" Target="fonts/Lato-boldItalic.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rtinfowler.com/bliki/TestPyramid.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233370586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233370586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233370586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233370586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233370586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233370586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233370586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233370586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233370586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233370586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233370586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233370586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233370586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233370586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233370586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233370586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233370586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233370586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233370586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233370586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233370586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23337058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233370586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233370586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233370586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233370586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b233370586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b233370586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b233370586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b233370586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233370586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233370586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233370586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b233370586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233370586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233370586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233370586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b233370586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b233370586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b233370586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b233370586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b233370586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233370586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233370586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233370586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b233370586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b233370586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b233370586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b233370586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b233370586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b233370586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b233370586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b233370586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b233370586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b233370586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b233370586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b233370586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b233370586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b233370586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b233370586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b233370586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b233370586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b233370586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b233370586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233370586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233370586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b233370586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b233370586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b233370586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b233370586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b233370586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b233370586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b233370586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b233370586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b233370586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b233370586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b233370586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b233370586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b233370586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b233370586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b233370586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b233370586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b233370586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b233370586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b233370586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b233370586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233370586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233370586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b233370586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b233370586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b233370586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b233370586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b233370586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b233370586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b233370586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b233370586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b233370586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b233370586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b233370586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b233370586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b233370586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b233370586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b233370586_0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b233370586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b233370586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b233370586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b233370586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b233370586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233370586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233370586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b233370586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b233370586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b233370586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b233370586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b233370586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b233370586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b233370586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b233370586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b233370586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b233370586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b233370586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b233370586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b233370586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b233370586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b233370586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b233370586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b233370586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b233370586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b233370586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b233370586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233370586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233370586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b233370586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b233370586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b233370586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b233370586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b233370586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b233370586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b233370586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b233370586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b233370586_0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b233370586_0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b233370586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b233370586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b233370586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b233370586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b233370586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b233370586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b233370586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b233370586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b233370586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b233370586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233370586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233370586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Sumber Gambar : </a:t>
            </a:r>
            <a:r>
              <a:rPr lang="id" u="sng">
                <a:solidFill>
                  <a:schemeClr val="hlink"/>
                </a:solidFill>
                <a:hlinkClick r:id="rId2"/>
              </a:rPr>
              <a:t>https://martinfowler.com/bliki/TestPyramid.html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233370586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233370586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olang.org/pkg/test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github.com/stretchr/testify"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1.png"/><Relationship Id="rId4" Type="http://schemas.openxmlformats.org/officeDocument/2006/relationships/image" Target="../media/image1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2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25.png"/><Relationship Id="rId4" Type="http://schemas.openxmlformats.org/officeDocument/2006/relationships/image" Target="../media/image2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Go-Lang Unit Test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UI Test / End to End Test</a:t>
            </a:r>
            <a:endParaRPr/>
          </a:p>
        </p:txBody>
      </p:sp>
      <p:pic>
        <p:nvPicPr>
          <p:cNvPr id="141" name="Google Shape;141;p22"/>
          <p:cNvPicPr preferRelativeResize="0"/>
          <p:nvPr/>
        </p:nvPicPr>
        <p:blipFill>
          <a:blip r:embed="rId3">
            <a:alphaModFix/>
          </a:blip>
          <a:stretch>
            <a:fillRect/>
          </a:stretch>
        </p:blipFill>
        <p:spPr>
          <a:xfrm>
            <a:off x="2657000" y="2006250"/>
            <a:ext cx="3830009" cy="29848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Service Test / Integration Test</a:t>
            </a:r>
            <a:endParaRPr/>
          </a:p>
        </p:txBody>
      </p:sp>
      <p:pic>
        <p:nvPicPr>
          <p:cNvPr id="147" name="Google Shape;147;p23"/>
          <p:cNvPicPr preferRelativeResize="0"/>
          <p:nvPr/>
        </p:nvPicPr>
        <p:blipFill>
          <a:blip r:embed="rId3">
            <a:alphaModFix/>
          </a:blip>
          <a:stretch>
            <a:fillRect/>
          </a:stretch>
        </p:blipFill>
        <p:spPr>
          <a:xfrm>
            <a:off x="2356113" y="2006250"/>
            <a:ext cx="4431773" cy="2984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Internal Architecture Aplikasi</a:t>
            </a:r>
            <a:endParaRPr/>
          </a:p>
        </p:txBody>
      </p:sp>
      <p:pic>
        <p:nvPicPr>
          <p:cNvPr id="153" name="Google Shape;153;p24"/>
          <p:cNvPicPr preferRelativeResize="0"/>
          <p:nvPr/>
        </p:nvPicPr>
        <p:blipFill>
          <a:blip r:embed="rId3">
            <a:alphaModFix/>
          </a:blip>
          <a:stretch>
            <a:fillRect/>
          </a:stretch>
        </p:blipFill>
        <p:spPr>
          <a:xfrm>
            <a:off x="3120550" y="2006250"/>
            <a:ext cx="2902896" cy="2984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Unit Test</a:t>
            </a:r>
            <a:endParaRPr/>
          </a:p>
        </p:txBody>
      </p:sp>
      <p:pic>
        <p:nvPicPr>
          <p:cNvPr id="159" name="Google Shape;159;p25"/>
          <p:cNvPicPr preferRelativeResize="0"/>
          <p:nvPr/>
        </p:nvPicPr>
        <p:blipFill>
          <a:blip r:embed="rId3">
            <a:alphaModFix/>
          </a:blip>
          <a:stretch>
            <a:fillRect/>
          </a:stretch>
        </p:blipFill>
        <p:spPr>
          <a:xfrm>
            <a:off x="3162288" y="2006250"/>
            <a:ext cx="2819416" cy="2984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Unit Test</a:t>
            </a:r>
            <a:endParaRPr/>
          </a:p>
        </p:txBody>
      </p:sp>
      <p:sp>
        <p:nvSpPr>
          <p:cNvPr id="165" name="Google Shape;165;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Unit test akan fokus menguji bagian kode program terkecil, biasanya menguji sebuah method</a:t>
            </a:r>
            <a:endParaRPr/>
          </a:p>
          <a:p>
            <a:pPr indent="-311150" lvl="0" marL="457200" rtl="0" algn="l">
              <a:spcBef>
                <a:spcPts val="0"/>
              </a:spcBef>
              <a:spcAft>
                <a:spcPts val="0"/>
              </a:spcAft>
              <a:buSzPts val="1300"/>
              <a:buChar char="●"/>
            </a:pPr>
            <a:r>
              <a:rPr lang="id"/>
              <a:t>Unit test biasanya dibuat kecil dan cepat, oleh karena itu biasanya kadang kode unit test lebih banyak dari kode program aslinya, karena semua skenario pengujian akan dicoba di unit test</a:t>
            </a:r>
            <a:endParaRPr/>
          </a:p>
          <a:p>
            <a:pPr indent="-311150" lvl="0" marL="457200" rtl="0" algn="l">
              <a:spcBef>
                <a:spcPts val="0"/>
              </a:spcBef>
              <a:spcAft>
                <a:spcPts val="0"/>
              </a:spcAft>
              <a:buSzPts val="1300"/>
              <a:buChar char="●"/>
            </a:pPr>
            <a:r>
              <a:rPr lang="id"/>
              <a:t>Unit test bisa digunakan sebagai cara untuk meningkatkan kualitas kode program kita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testing Package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 Package</a:t>
            </a:r>
            <a:endParaRPr/>
          </a:p>
        </p:txBody>
      </p:sp>
      <p:sp>
        <p:nvSpPr>
          <p:cNvPr id="176" name="Google Shape;176;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Di bahasa pemrograman lain, biasanya untuk implementasi unit test, kita butuh library atau framework khusus untuk unit test</a:t>
            </a:r>
            <a:endParaRPr/>
          </a:p>
          <a:p>
            <a:pPr indent="-311150" lvl="0" marL="457200" rtl="0" algn="l">
              <a:spcBef>
                <a:spcPts val="0"/>
              </a:spcBef>
              <a:spcAft>
                <a:spcPts val="0"/>
              </a:spcAft>
              <a:buSzPts val="1300"/>
              <a:buChar char="●"/>
            </a:pPr>
            <a:r>
              <a:rPr lang="id"/>
              <a:t>Berbeda dengan Go-Lang, di Go-Lang sudah untuk unit test sudah disediakan sebuah package khusus bernama testing</a:t>
            </a:r>
            <a:endParaRPr/>
          </a:p>
          <a:p>
            <a:pPr indent="-311150" lvl="0" marL="457200" rtl="0" algn="l">
              <a:spcBef>
                <a:spcPts val="0"/>
              </a:spcBef>
              <a:spcAft>
                <a:spcPts val="0"/>
              </a:spcAft>
              <a:buSzPts val="1300"/>
              <a:buChar char="●"/>
            </a:pPr>
            <a:r>
              <a:rPr lang="id"/>
              <a:t>Selain itu untuk menjalankan unit test, di Go-Lang juga sudah disediakan perintah nya</a:t>
            </a:r>
            <a:endParaRPr/>
          </a:p>
          <a:p>
            <a:pPr indent="-311150" lvl="0" marL="457200" rtl="0" algn="l">
              <a:spcBef>
                <a:spcPts val="0"/>
              </a:spcBef>
              <a:spcAft>
                <a:spcPts val="0"/>
              </a:spcAft>
              <a:buSzPts val="1300"/>
              <a:buChar char="●"/>
            </a:pPr>
            <a:r>
              <a:rPr lang="id"/>
              <a:t>Hal ini membuat implementasi unit testing di golang sangat mudah dibanding dengan bahasa pemrograman yang lain</a:t>
            </a:r>
            <a:endParaRPr/>
          </a:p>
          <a:p>
            <a:pPr indent="-311150" lvl="0" marL="457200" rtl="0" algn="l">
              <a:spcBef>
                <a:spcPts val="0"/>
              </a:spcBef>
              <a:spcAft>
                <a:spcPts val="0"/>
              </a:spcAft>
              <a:buSzPts val="1300"/>
              <a:buChar char="●"/>
            </a:pPr>
            <a:r>
              <a:rPr lang="id" u="sng">
                <a:solidFill>
                  <a:schemeClr val="hlink"/>
                </a:solidFill>
                <a:hlinkClick r:id="rId3"/>
              </a:rPr>
              <a:t>https://golang.org/pkg/testing/</a:t>
            </a:r>
            <a:r>
              <a:rPr lang="id"/>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testing.T</a:t>
            </a:r>
            <a:endParaRPr/>
          </a:p>
        </p:txBody>
      </p:sp>
      <p:sp>
        <p:nvSpPr>
          <p:cNvPr id="182" name="Google Shape;182;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menyediakan sebuah struct yang bernama testing.T</a:t>
            </a:r>
            <a:endParaRPr/>
          </a:p>
          <a:p>
            <a:pPr indent="-311150" lvl="0" marL="457200" rtl="0" algn="l">
              <a:spcBef>
                <a:spcPts val="0"/>
              </a:spcBef>
              <a:spcAft>
                <a:spcPts val="0"/>
              </a:spcAft>
              <a:buSzPts val="1300"/>
              <a:buChar char="●"/>
            </a:pPr>
            <a:r>
              <a:rPr lang="id"/>
              <a:t>Struct ini digunakan untuk unit test di Go-Lang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testing.M</a:t>
            </a:r>
            <a:endParaRPr/>
          </a:p>
        </p:txBody>
      </p:sp>
      <p:sp>
        <p:nvSpPr>
          <p:cNvPr id="188" name="Google Shape;188;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testing.M adalah struct yang disediakan Go-Lang untuk mengatur life cycle testing</a:t>
            </a:r>
            <a:endParaRPr/>
          </a:p>
          <a:p>
            <a:pPr indent="-311150" lvl="0" marL="457200" rtl="0" algn="l">
              <a:spcBef>
                <a:spcPts val="0"/>
              </a:spcBef>
              <a:spcAft>
                <a:spcPts val="0"/>
              </a:spcAft>
              <a:buSzPts val="1300"/>
              <a:buChar char="●"/>
            </a:pPr>
            <a:r>
              <a:rPr lang="id"/>
              <a:t>Materi ini nanti akan kita bahas di chapter Main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testing.B</a:t>
            </a:r>
            <a:endParaRPr/>
          </a:p>
        </p:txBody>
      </p:sp>
      <p:sp>
        <p:nvSpPr>
          <p:cNvPr id="194" name="Google Shape;194;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testing.B adalah struct yang disediakan Go-Lang untuk melakukan benchmarking</a:t>
            </a:r>
            <a:endParaRPr/>
          </a:p>
          <a:p>
            <a:pPr indent="-311150" lvl="0" marL="457200" rtl="0" algn="l">
              <a:spcBef>
                <a:spcPts val="0"/>
              </a:spcBef>
              <a:spcAft>
                <a:spcPts val="0"/>
              </a:spcAft>
              <a:buSzPts val="1300"/>
              <a:buChar char="●"/>
            </a:pPr>
            <a:r>
              <a:rPr lang="id"/>
              <a:t>Di Go-Lang untuk melakukan benchmark (mengukur kecepatan kode program) pun sudah disediakan, sehingga kita tidak perlu menggunakan library atau framework tambahan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4"/>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94" name="Google Shape;94;p14"/>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Unit Test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Hello World Function</a:t>
            </a:r>
            <a:endParaRPr/>
          </a:p>
        </p:txBody>
      </p:sp>
      <p:pic>
        <p:nvPicPr>
          <p:cNvPr id="205" name="Google Shape;205;p33"/>
          <p:cNvPicPr preferRelativeResize="0"/>
          <p:nvPr/>
        </p:nvPicPr>
        <p:blipFill>
          <a:blip r:embed="rId3">
            <a:alphaModFix/>
          </a:blip>
          <a:stretch>
            <a:fillRect/>
          </a:stretch>
        </p:blipFill>
        <p:spPr>
          <a:xfrm>
            <a:off x="152400" y="2006250"/>
            <a:ext cx="8839201" cy="208471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Aturan File Test</a:t>
            </a:r>
            <a:endParaRPr/>
          </a:p>
        </p:txBody>
      </p:sp>
      <p:sp>
        <p:nvSpPr>
          <p:cNvPr id="211" name="Google Shape;211;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memiliki aturan cara membuat file khusus untuk unit test</a:t>
            </a:r>
            <a:endParaRPr/>
          </a:p>
          <a:p>
            <a:pPr indent="-311150" lvl="0" marL="457200" rtl="0" algn="l">
              <a:spcBef>
                <a:spcPts val="0"/>
              </a:spcBef>
              <a:spcAft>
                <a:spcPts val="0"/>
              </a:spcAft>
              <a:buSzPts val="1300"/>
              <a:buChar char="●"/>
            </a:pPr>
            <a:r>
              <a:rPr lang="id"/>
              <a:t>Untuk membuat file unit test, kita harus menggunakan akhiran _test</a:t>
            </a:r>
            <a:endParaRPr/>
          </a:p>
          <a:p>
            <a:pPr indent="-311150" lvl="0" marL="457200" rtl="0" algn="l">
              <a:spcBef>
                <a:spcPts val="0"/>
              </a:spcBef>
              <a:spcAft>
                <a:spcPts val="0"/>
              </a:spcAft>
              <a:buSzPts val="1300"/>
              <a:buChar char="●"/>
            </a:pPr>
            <a:r>
              <a:rPr lang="id"/>
              <a:t>Jadi kita misal kita membuat file hello_world.go, artinya untuk membuat unit testnya, kita harus membuat file hello_world_test.go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Aturan Function Unit Test</a:t>
            </a:r>
            <a:endParaRPr/>
          </a:p>
        </p:txBody>
      </p:sp>
      <p:sp>
        <p:nvSpPr>
          <p:cNvPr id="217" name="Google Shape;217;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aturan nama file, di Go-Lang juga sudah diatur untuk nama function unit test</a:t>
            </a:r>
            <a:endParaRPr/>
          </a:p>
          <a:p>
            <a:pPr indent="-311150" lvl="0" marL="457200" rtl="0" algn="l">
              <a:spcBef>
                <a:spcPts val="0"/>
              </a:spcBef>
              <a:spcAft>
                <a:spcPts val="0"/>
              </a:spcAft>
              <a:buSzPts val="1300"/>
              <a:buChar char="●"/>
            </a:pPr>
            <a:r>
              <a:rPr lang="id"/>
              <a:t>Nama function untuk unit test harus diawali dengan nama Test</a:t>
            </a:r>
            <a:endParaRPr/>
          </a:p>
          <a:p>
            <a:pPr indent="-311150" lvl="0" marL="457200" rtl="0" algn="l">
              <a:spcBef>
                <a:spcPts val="0"/>
              </a:spcBef>
              <a:spcAft>
                <a:spcPts val="0"/>
              </a:spcAft>
              <a:buSzPts val="1300"/>
              <a:buChar char="●"/>
            </a:pPr>
            <a:r>
              <a:rPr lang="id"/>
              <a:t>Misal jika kita ingin mengetest function HelloWorld, maka kita akan membuat function unit test dengan nama TestHelloWorld</a:t>
            </a:r>
            <a:endParaRPr/>
          </a:p>
          <a:p>
            <a:pPr indent="-311150" lvl="0" marL="457200" rtl="0" algn="l">
              <a:spcBef>
                <a:spcPts val="0"/>
              </a:spcBef>
              <a:spcAft>
                <a:spcPts val="0"/>
              </a:spcAft>
              <a:buSzPts val="1300"/>
              <a:buChar char="●"/>
            </a:pPr>
            <a:r>
              <a:rPr lang="id"/>
              <a:t>Tak ada aturan untuk nama belakang function unit test harus sama dengan nama function yang akan di test, yang penting adalah harus diawalin dengan kata Test</a:t>
            </a:r>
            <a:endParaRPr/>
          </a:p>
          <a:p>
            <a:pPr indent="-311150" lvl="0" marL="457200" rtl="0" algn="l">
              <a:spcBef>
                <a:spcPts val="0"/>
              </a:spcBef>
              <a:spcAft>
                <a:spcPts val="0"/>
              </a:spcAft>
              <a:buSzPts val="1300"/>
              <a:buChar char="●"/>
            </a:pPr>
            <a:r>
              <a:rPr lang="id"/>
              <a:t>Selanjutnya harus memiliki parameter (t *testing.T) dan tidak mengembalikan return value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Hello World Unit Test</a:t>
            </a:r>
            <a:endParaRPr/>
          </a:p>
        </p:txBody>
      </p:sp>
      <p:pic>
        <p:nvPicPr>
          <p:cNvPr id="223" name="Google Shape;223;p36"/>
          <p:cNvPicPr preferRelativeResize="0"/>
          <p:nvPr/>
        </p:nvPicPr>
        <p:blipFill>
          <a:blip r:embed="rId3">
            <a:alphaModFix/>
          </a:blip>
          <a:stretch>
            <a:fillRect/>
          </a:stretch>
        </p:blipFill>
        <p:spPr>
          <a:xfrm>
            <a:off x="152400" y="2006250"/>
            <a:ext cx="7147114" cy="2984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Unit Test</a:t>
            </a:r>
            <a:endParaRPr/>
          </a:p>
        </p:txBody>
      </p:sp>
      <p:sp>
        <p:nvSpPr>
          <p:cNvPr id="229" name="Google Shape;229;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menjalankan unit test kita bisa menggunakan perintah : </a:t>
            </a:r>
            <a:br>
              <a:rPr lang="id"/>
            </a:br>
            <a:r>
              <a:rPr lang="id"/>
              <a:t>go test</a:t>
            </a:r>
            <a:endParaRPr/>
          </a:p>
          <a:p>
            <a:pPr indent="-311150" lvl="0" marL="457200" rtl="0" algn="l">
              <a:spcBef>
                <a:spcPts val="0"/>
              </a:spcBef>
              <a:spcAft>
                <a:spcPts val="0"/>
              </a:spcAft>
              <a:buSzPts val="1300"/>
              <a:buChar char="●"/>
            </a:pPr>
            <a:r>
              <a:rPr lang="id"/>
              <a:t>Jika kita ingin lihat lebih detail function test apa saja yang sudah di running, kita bisa gunakan perintah : </a:t>
            </a:r>
            <a:br>
              <a:rPr lang="id"/>
            </a:br>
            <a:r>
              <a:rPr lang="id"/>
              <a:t>go test -v</a:t>
            </a:r>
            <a:endParaRPr/>
          </a:p>
          <a:p>
            <a:pPr indent="-311150" lvl="0" marL="457200" rtl="0" algn="l">
              <a:spcBef>
                <a:spcPts val="0"/>
              </a:spcBef>
              <a:spcAft>
                <a:spcPts val="0"/>
              </a:spcAft>
              <a:buSzPts val="1300"/>
              <a:buChar char="●"/>
            </a:pPr>
            <a:r>
              <a:rPr lang="id"/>
              <a:t>Dan jika kita ingin memilih function unit test mana yang ingin di running, kita bisa gunakan perintah : </a:t>
            </a:r>
            <a:br>
              <a:rPr lang="id"/>
            </a:br>
            <a:r>
              <a:rPr lang="id"/>
              <a:t>go test -v -run TestNamaFunction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Semua Unit Test</a:t>
            </a:r>
            <a:endParaRPr/>
          </a:p>
        </p:txBody>
      </p:sp>
      <p:sp>
        <p:nvSpPr>
          <p:cNvPr id="235" name="Google Shape;235;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kita ingin menjalankan semua unit test dari top folder module nya, kita bisa gunakan perintah :</a:t>
            </a:r>
            <a:br>
              <a:rPr lang="id"/>
            </a:br>
            <a:r>
              <a:rPr lang="id"/>
              <a:t>go test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Menggagalkan Test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Menggagalkan Unit Test</a:t>
            </a:r>
            <a:endParaRPr/>
          </a:p>
        </p:txBody>
      </p:sp>
      <p:sp>
        <p:nvSpPr>
          <p:cNvPr id="246" name="Google Shape;246;p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Menggagalkan unit test menggunakan panic bukanlah hal yang bagus</a:t>
            </a:r>
            <a:endParaRPr/>
          </a:p>
          <a:p>
            <a:pPr indent="-311150" lvl="0" marL="457200" rtl="0" algn="l">
              <a:spcBef>
                <a:spcPts val="0"/>
              </a:spcBef>
              <a:spcAft>
                <a:spcPts val="0"/>
              </a:spcAft>
              <a:buSzPts val="1300"/>
              <a:buChar char="●"/>
            </a:pPr>
            <a:r>
              <a:rPr lang="id"/>
              <a:t>Go-Lang sendiri sudah menyediakan cara untuk menggagalkan unit test menggunakan testing.T</a:t>
            </a:r>
            <a:endParaRPr/>
          </a:p>
          <a:p>
            <a:pPr indent="-311150" lvl="0" marL="457200" rtl="0" algn="l">
              <a:spcBef>
                <a:spcPts val="0"/>
              </a:spcBef>
              <a:spcAft>
                <a:spcPts val="0"/>
              </a:spcAft>
              <a:buSzPts val="1300"/>
              <a:buChar char="●"/>
            </a:pPr>
            <a:r>
              <a:rPr lang="id"/>
              <a:t>Terdapat function Fail(), FailNow(), Error() dan Fatal() jika kita ingin menggagalkan unit test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t.Fail() dan t.FailNow()</a:t>
            </a:r>
            <a:endParaRPr/>
          </a:p>
        </p:txBody>
      </p:sp>
      <p:sp>
        <p:nvSpPr>
          <p:cNvPr id="252" name="Google Shape;252;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Terdapat dua function untuk menggagalkan unit test, yaitu Fail() dan FailNow(). Lantas apa bedanya?</a:t>
            </a:r>
            <a:endParaRPr/>
          </a:p>
          <a:p>
            <a:pPr indent="-311150" lvl="0" marL="457200" rtl="0" algn="l">
              <a:spcBef>
                <a:spcPts val="0"/>
              </a:spcBef>
              <a:spcAft>
                <a:spcPts val="0"/>
              </a:spcAft>
              <a:buSzPts val="1300"/>
              <a:buChar char="●"/>
            </a:pPr>
            <a:r>
              <a:rPr lang="id"/>
              <a:t>Fail() akan menggagalkan unit test, namun tetap melanjutkan eksekusi unit test. Namun diakhir ketika selesai, maka unit test tersebut dianggap gagal</a:t>
            </a:r>
            <a:endParaRPr/>
          </a:p>
          <a:p>
            <a:pPr indent="-311150" lvl="0" marL="457200" rtl="0" algn="l">
              <a:spcBef>
                <a:spcPts val="0"/>
              </a:spcBef>
              <a:spcAft>
                <a:spcPts val="0"/>
              </a:spcAft>
              <a:buSzPts val="1300"/>
              <a:buChar char="●"/>
            </a:pPr>
            <a:r>
              <a:rPr lang="id"/>
              <a:t>FailNow() akan menggagalkan unit test saat ini juga, tanpa melanjutkan eksekusi unit test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@khannedy</a:t>
            </a:r>
            <a:endParaRPr/>
          </a:p>
          <a:p>
            <a:pPr indent="-311150" lvl="0" marL="457200" rtl="0" algn="l">
              <a:spcBef>
                <a:spcPts val="0"/>
              </a:spcBef>
              <a:spcAft>
                <a:spcPts val="0"/>
              </a:spcAft>
              <a:buSzPts val="1300"/>
              <a:buChar char="●"/>
            </a:pPr>
            <a:r>
              <a:rPr lang="id"/>
              <a:t>Facebook : fb.com/ProgrammerZamanNow</a:t>
            </a:r>
            <a:endParaRPr/>
          </a:p>
          <a:p>
            <a:pPr indent="-311150" lvl="0" marL="457200" rtl="0" algn="l">
              <a:spcBef>
                <a:spcPts val="0"/>
              </a:spcBef>
              <a:spcAft>
                <a:spcPts val="0"/>
              </a:spcAft>
              <a:buSzPts val="1300"/>
              <a:buChar char="●"/>
            </a:pPr>
            <a:r>
              <a:rPr lang="id"/>
              <a:t>Instagram : instagram.com/programmerzamannow</a:t>
            </a:r>
            <a:endParaRPr/>
          </a:p>
          <a:p>
            <a:pPr indent="-311150" lvl="0" marL="457200" rtl="0" algn="l">
              <a:spcBef>
                <a:spcPts val="0"/>
              </a:spcBef>
              <a:spcAft>
                <a:spcPts val="0"/>
              </a:spcAft>
              <a:buSzPts val="1300"/>
              <a:buChar char="●"/>
            </a:pPr>
            <a:r>
              <a:rPr lang="id"/>
              <a:t>Youtube : youtube.com/c/ProgrammerZamanNow</a:t>
            </a:r>
            <a:endParaRPr/>
          </a:p>
          <a:p>
            <a:pPr indent="-311150" lvl="0" marL="457200" rtl="0" algn="l">
              <a:spcBef>
                <a:spcPts val="0"/>
              </a:spcBef>
              <a:spcAft>
                <a:spcPts val="0"/>
              </a:spcAft>
              <a:buSzPts val="1300"/>
              <a:buChar char="●"/>
            </a:pPr>
            <a:r>
              <a:rPr lang="id"/>
              <a:t>Telegram Channel : https://t.me/ProgrammerZamanNow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t.Error(args...) dan t.Fatal(args...)</a:t>
            </a:r>
            <a:endParaRPr/>
          </a:p>
        </p:txBody>
      </p:sp>
      <p:sp>
        <p:nvSpPr>
          <p:cNvPr id="258" name="Google Shape;258;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Fail() dan FailNow(), ada juga Error() dan Fatal()</a:t>
            </a:r>
            <a:endParaRPr/>
          </a:p>
          <a:p>
            <a:pPr indent="-311150" lvl="0" marL="457200" rtl="0" algn="l">
              <a:spcBef>
                <a:spcPts val="0"/>
              </a:spcBef>
              <a:spcAft>
                <a:spcPts val="0"/>
              </a:spcAft>
              <a:buSzPts val="1300"/>
              <a:buChar char="●"/>
            </a:pPr>
            <a:r>
              <a:rPr lang="id"/>
              <a:t>Error() function lebih seperti melakukan log (print) error, namun setelah melakukan log error, dia akan secara otomatis memanggil function Fail(), sehingga mengakibatkan unit test dianggap gagal</a:t>
            </a:r>
            <a:endParaRPr/>
          </a:p>
          <a:p>
            <a:pPr indent="-311150" lvl="0" marL="457200" rtl="0" algn="l">
              <a:spcBef>
                <a:spcPts val="0"/>
              </a:spcBef>
              <a:spcAft>
                <a:spcPts val="0"/>
              </a:spcAft>
              <a:buSzPts val="1300"/>
              <a:buChar char="●"/>
            </a:pPr>
            <a:r>
              <a:rPr lang="id"/>
              <a:t>Namun karena hanya memanggil Fail(), artinya eksekusi unit test akan tetap berjalan sampai selesai</a:t>
            </a:r>
            <a:endParaRPr/>
          </a:p>
          <a:p>
            <a:pPr indent="-311150" lvl="0" marL="457200" rtl="0" algn="l">
              <a:spcBef>
                <a:spcPts val="0"/>
              </a:spcBef>
              <a:spcAft>
                <a:spcPts val="0"/>
              </a:spcAft>
              <a:buSzPts val="1300"/>
              <a:buChar char="●"/>
            </a:pPr>
            <a:r>
              <a:rPr lang="id"/>
              <a:t>Fatal() mirip dengan Error(), hanya saja, setelah melakukan log error, dia akan memanggil FailNow(), sehingga mengakibatkan eksekusi unit test berhenti</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Error</a:t>
            </a:r>
            <a:endParaRPr/>
          </a:p>
        </p:txBody>
      </p:sp>
      <p:pic>
        <p:nvPicPr>
          <p:cNvPr id="264" name="Google Shape;264;p43"/>
          <p:cNvPicPr preferRelativeResize="0"/>
          <p:nvPr/>
        </p:nvPicPr>
        <p:blipFill>
          <a:blip r:embed="rId3">
            <a:alphaModFix/>
          </a:blip>
          <a:stretch>
            <a:fillRect/>
          </a:stretch>
        </p:blipFill>
        <p:spPr>
          <a:xfrm>
            <a:off x="152400" y="2006250"/>
            <a:ext cx="8839200" cy="256005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Fatal</a:t>
            </a:r>
            <a:endParaRPr/>
          </a:p>
        </p:txBody>
      </p:sp>
      <p:pic>
        <p:nvPicPr>
          <p:cNvPr id="270" name="Google Shape;270;p44"/>
          <p:cNvPicPr preferRelativeResize="0"/>
          <p:nvPr/>
        </p:nvPicPr>
        <p:blipFill>
          <a:blip r:embed="rId3">
            <a:alphaModFix/>
          </a:blip>
          <a:stretch>
            <a:fillRect/>
          </a:stretch>
        </p:blipFill>
        <p:spPr>
          <a:xfrm>
            <a:off x="152400" y="2006250"/>
            <a:ext cx="8839202" cy="264264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Assertion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Assertion</a:t>
            </a:r>
            <a:endParaRPr/>
          </a:p>
        </p:txBody>
      </p:sp>
      <p:sp>
        <p:nvSpPr>
          <p:cNvPr id="281" name="Google Shape;281;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Melakukan pengecekan di unit test secara manual menggunakan if else sangatlah menyebalkan</a:t>
            </a:r>
            <a:endParaRPr/>
          </a:p>
          <a:p>
            <a:pPr indent="-311150" lvl="0" marL="457200" rtl="0" algn="l">
              <a:spcBef>
                <a:spcPts val="0"/>
              </a:spcBef>
              <a:spcAft>
                <a:spcPts val="0"/>
              </a:spcAft>
              <a:buSzPts val="1300"/>
              <a:buChar char="●"/>
            </a:pPr>
            <a:r>
              <a:rPr lang="id"/>
              <a:t>Apalagi jika result data yang harus di cek itu banyak</a:t>
            </a:r>
            <a:endParaRPr/>
          </a:p>
          <a:p>
            <a:pPr indent="-311150" lvl="0" marL="457200" rtl="0" algn="l">
              <a:spcBef>
                <a:spcPts val="0"/>
              </a:spcBef>
              <a:spcAft>
                <a:spcPts val="0"/>
              </a:spcAft>
              <a:buSzPts val="1300"/>
              <a:buChar char="●"/>
            </a:pPr>
            <a:r>
              <a:rPr lang="id"/>
              <a:t>Oleh karena itu, sangat disarankan untuk menggunakan Assertion untuk melakukan pengecekan</a:t>
            </a:r>
            <a:endParaRPr/>
          </a:p>
          <a:p>
            <a:pPr indent="-311150" lvl="0" marL="457200" rtl="0" algn="l">
              <a:spcBef>
                <a:spcPts val="0"/>
              </a:spcBef>
              <a:spcAft>
                <a:spcPts val="0"/>
              </a:spcAft>
              <a:buSzPts val="1300"/>
              <a:buChar char="●"/>
            </a:pPr>
            <a:r>
              <a:rPr lang="id"/>
              <a:t>Sayangnya, Go-Lang tidak menyediakan package untuk assertion, sehingga kita butuh menambahkan library untuk melakukan assertion ini</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Testify</a:t>
            </a:r>
            <a:endParaRPr/>
          </a:p>
        </p:txBody>
      </p:sp>
      <p:sp>
        <p:nvSpPr>
          <p:cNvPr id="287" name="Google Shape;287;p4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Salah satu library assertion yang paling populer di Go-Lang adalah Testify</a:t>
            </a:r>
            <a:endParaRPr/>
          </a:p>
          <a:p>
            <a:pPr indent="-311150" lvl="0" marL="457200" rtl="0" algn="l">
              <a:spcBef>
                <a:spcPts val="0"/>
              </a:spcBef>
              <a:spcAft>
                <a:spcPts val="0"/>
              </a:spcAft>
              <a:buSzPts val="1300"/>
              <a:buChar char="●"/>
            </a:pPr>
            <a:r>
              <a:rPr lang="id"/>
              <a:t>Kita bisa menggunakan library ini untuk melakukan assertion terhadap result data di unit test</a:t>
            </a:r>
            <a:endParaRPr/>
          </a:p>
          <a:p>
            <a:pPr indent="-311150" lvl="0" marL="457200" rtl="0" algn="l">
              <a:spcBef>
                <a:spcPts val="0"/>
              </a:spcBef>
              <a:spcAft>
                <a:spcPts val="0"/>
              </a:spcAft>
              <a:buSzPts val="1300"/>
              <a:buChar char="●"/>
            </a:pPr>
            <a:r>
              <a:rPr lang="id" u="sng">
                <a:solidFill>
                  <a:schemeClr val="hlink"/>
                </a:solidFill>
                <a:hlinkClick r:id="rId3"/>
              </a:rPr>
              <a:t>https://github.com/stretchr/testify</a:t>
            </a:r>
            <a:r>
              <a:rPr lang="id"/>
              <a:t> </a:t>
            </a:r>
            <a:endParaRPr/>
          </a:p>
          <a:p>
            <a:pPr indent="-311150" lvl="0" marL="457200" rtl="0" algn="l">
              <a:spcBef>
                <a:spcPts val="0"/>
              </a:spcBef>
              <a:spcAft>
                <a:spcPts val="0"/>
              </a:spcAft>
              <a:buSzPts val="1300"/>
              <a:buChar char="●"/>
            </a:pPr>
            <a:r>
              <a:rPr lang="id"/>
              <a:t>Kita bisa menambahkannya di Go module kita :</a:t>
            </a:r>
            <a:br>
              <a:rPr lang="id"/>
            </a:br>
            <a:r>
              <a:rPr lang="id"/>
              <a:t>go get github.com/stretchr/testify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Assertion</a:t>
            </a:r>
            <a:endParaRPr/>
          </a:p>
        </p:txBody>
      </p:sp>
      <p:pic>
        <p:nvPicPr>
          <p:cNvPr id="293" name="Google Shape;293;p48"/>
          <p:cNvPicPr preferRelativeResize="0"/>
          <p:nvPr/>
        </p:nvPicPr>
        <p:blipFill>
          <a:blip r:embed="rId3">
            <a:alphaModFix/>
          </a:blip>
          <a:stretch>
            <a:fillRect/>
          </a:stretch>
        </p:blipFill>
        <p:spPr>
          <a:xfrm>
            <a:off x="152400" y="2006250"/>
            <a:ext cx="7652886" cy="29848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assert vs require</a:t>
            </a:r>
            <a:endParaRPr/>
          </a:p>
        </p:txBody>
      </p:sp>
      <p:sp>
        <p:nvSpPr>
          <p:cNvPr id="299" name="Google Shape;299;p4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Testify menyediakan dua package untuk assertion, yaitu assert dan require</a:t>
            </a:r>
            <a:endParaRPr/>
          </a:p>
          <a:p>
            <a:pPr indent="-311150" lvl="0" marL="457200" rtl="0" algn="l">
              <a:spcBef>
                <a:spcPts val="0"/>
              </a:spcBef>
              <a:spcAft>
                <a:spcPts val="0"/>
              </a:spcAft>
              <a:buSzPts val="1300"/>
              <a:buChar char="●"/>
            </a:pPr>
            <a:r>
              <a:rPr lang="id"/>
              <a:t>Saat kita menggunakan assert, jika pengecekan gagal, maka assert akan memanggil Fail(), artinya eksekusi unit test akan tetap dilanjutkan</a:t>
            </a:r>
            <a:endParaRPr/>
          </a:p>
          <a:p>
            <a:pPr indent="-311150" lvl="0" marL="457200" rtl="0" algn="l">
              <a:spcBef>
                <a:spcPts val="0"/>
              </a:spcBef>
              <a:spcAft>
                <a:spcPts val="0"/>
              </a:spcAft>
              <a:buSzPts val="1300"/>
              <a:buChar char="●"/>
            </a:pPr>
            <a:r>
              <a:rPr lang="id"/>
              <a:t>Sedangkan jika kita menggunakan require, jika pengecekan gagal, maka require akan memanggil FailNow(), artinya eksekusi unit test tidak akan dilanjutkan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Require</a:t>
            </a:r>
            <a:endParaRPr/>
          </a:p>
        </p:txBody>
      </p:sp>
      <p:pic>
        <p:nvPicPr>
          <p:cNvPr id="305" name="Google Shape;305;p50"/>
          <p:cNvPicPr preferRelativeResize="0"/>
          <p:nvPr/>
        </p:nvPicPr>
        <p:blipFill>
          <a:blip r:embed="rId3">
            <a:alphaModFix/>
          </a:blip>
          <a:stretch>
            <a:fillRect/>
          </a:stretch>
        </p:blipFill>
        <p:spPr>
          <a:xfrm>
            <a:off x="152400" y="2006250"/>
            <a:ext cx="8839200" cy="277913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Skip Test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Dasar</a:t>
            </a:r>
            <a:endParaRPr/>
          </a:p>
          <a:p>
            <a:pPr indent="-311150" lvl="0" marL="457200" rtl="0" algn="l">
              <a:spcBef>
                <a:spcPts val="0"/>
              </a:spcBef>
              <a:spcAft>
                <a:spcPts val="0"/>
              </a:spcAft>
              <a:buSzPts val="1300"/>
              <a:buChar char="●"/>
            </a:pPr>
            <a:r>
              <a:rPr lang="id"/>
              <a:t>Go-Lang Modules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Skip Test</a:t>
            </a:r>
            <a:endParaRPr/>
          </a:p>
        </p:txBody>
      </p:sp>
      <p:sp>
        <p:nvSpPr>
          <p:cNvPr id="316" name="Google Shape;316;p5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dalam keadaan tertentu, kita ingin membatalkan eksekusi unit test</a:t>
            </a:r>
            <a:endParaRPr/>
          </a:p>
          <a:p>
            <a:pPr indent="-311150" lvl="0" marL="457200" rtl="0" algn="l">
              <a:spcBef>
                <a:spcPts val="0"/>
              </a:spcBef>
              <a:spcAft>
                <a:spcPts val="0"/>
              </a:spcAft>
              <a:buSzPts val="1300"/>
              <a:buChar char="●"/>
            </a:pPr>
            <a:r>
              <a:rPr lang="id"/>
              <a:t>Di Go-Lang juga kita bisa membatalkan eksekusi unit test jika kita mau</a:t>
            </a:r>
            <a:endParaRPr/>
          </a:p>
          <a:p>
            <a:pPr indent="-311150" lvl="0" marL="457200" rtl="0" algn="l">
              <a:spcBef>
                <a:spcPts val="0"/>
              </a:spcBef>
              <a:spcAft>
                <a:spcPts val="0"/>
              </a:spcAft>
              <a:buSzPts val="1300"/>
              <a:buChar char="●"/>
            </a:pPr>
            <a:r>
              <a:rPr lang="id"/>
              <a:t>Untuk membatalkan unit test kita bisa menggunakan function Skip()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Skip Test</a:t>
            </a:r>
            <a:endParaRPr/>
          </a:p>
        </p:txBody>
      </p:sp>
      <p:pic>
        <p:nvPicPr>
          <p:cNvPr id="322" name="Google Shape;322;p53"/>
          <p:cNvPicPr preferRelativeResize="0"/>
          <p:nvPr/>
        </p:nvPicPr>
        <p:blipFill>
          <a:blip r:embed="rId3">
            <a:alphaModFix/>
          </a:blip>
          <a:stretch>
            <a:fillRect/>
          </a:stretch>
        </p:blipFill>
        <p:spPr>
          <a:xfrm>
            <a:off x="152400" y="2006250"/>
            <a:ext cx="8839201" cy="256375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Before dan After Test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Before dan After Test</a:t>
            </a:r>
            <a:endParaRPr/>
          </a:p>
        </p:txBody>
      </p:sp>
      <p:sp>
        <p:nvSpPr>
          <p:cNvPr id="333" name="Google Shape;333;p5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Biasanya dalam unit test, kadang kita ingin melakukan sesuatu sebelum dan setelah sebuah unit test dieksekusi</a:t>
            </a:r>
            <a:endParaRPr/>
          </a:p>
          <a:p>
            <a:pPr indent="-311150" lvl="0" marL="457200" rtl="0" algn="l">
              <a:spcBef>
                <a:spcPts val="0"/>
              </a:spcBef>
              <a:spcAft>
                <a:spcPts val="0"/>
              </a:spcAft>
              <a:buSzPts val="1300"/>
              <a:buChar char="●"/>
            </a:pPr>
            <a:r>
              <a:rPr lang="id"/>
              <a:t>Jikalau kode yang kita lakukan sebelum dan setelah selalu sama antar unit test function, maka membuat manual di unit test function nya adalah hal yang membosankan dan terlalu banyak kode duplikat jadinya</a:t>
            </a:r>
            <a:endParaRPr/>
          </a:p>
          <a:p>
            <a:pPr indent="-311150" lvl="0" marL="457200" rtl="0" algn="l">
              <a:spcBef>
                <a:spcPts val="0"/>
              </a:spcBef>
              <a:spcAft>
                <a:spcPts val="0"/>
              </a:spcAft>
              <a:buSzPts val="1300"/>
              <a:buChar char="●"/>
            </a:pPr>
            <a:r>
              <a:rPr lang="id"/>
              <a:t>Untungnya di Go-Lang terdapat fitur yang bernama testing.M</a:t>
            </a:r>
            <a:endParaRPr/>
          </a:p>
          <a:p>
            <a:pPr indent="-311150" lvl="0" marL="457200" rtl="0" algn="l">
              <a:spcBef>
                <a:spcPts val="0"/>
              </a:spcBef>
              <a:spcAft>
                <a:spcPts val="0"/>
              </a:spcAft>
              <a:buSzPts val="1300"/>
              <a:buChar char="●"/>
            </a:pPr>
            <a:r>
              <a:rPr lang="id"/>
              <a:t>Fitur ini bernama Main, dimana digunakan untuk mengatur eksekusi unit test, namun hal ini juga bisa kita gunakan untuk melakukan Before dan After di unit test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testing.M</a:t>
            </a:r>
            <a:endParaRPr/>
          </a:p>
        </p:txBody>
      </p:sp>
      <p:sp>
        <p:nvSpPr>
          <p:cNvPr id="339" name="Google Shape;339;p5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mengatur ekeskusi unit test, kita cukup membuat sebuah function bernama TestMain dengan parameter testing.M</a:t>
            </a:r>
            <a:endParaRPr/>
          </a:p>
          <a:p>
            <a:pPr indent="-311150" lvl="0" marL="457200" rtl="0" algn="l">
              <a:spcBef>
                <a:spcPts val="0"/>
              </a:spcBef>
              <a:spcAft>
                <a:spcPts val="0"/>
              </a:spcAft>
              <a:buSzPts val="1300"/>
              <a:buChar char="●"/>
            </a:pPr>
            <a:r>
              <a:rPr lang="id"/>
              <a:t>Jika terdapat function TestMain tersebut, maka secara otomatis Go-Lang akan mengeksekusi function ini tiap kali akan menjalankan unit test di sebuah package</a:t>
            </a:r>
            <a:endParaRPr/>
          </a:p>
          <a:p>
            <a:pPr indent="-311150" lvl="0" marL="457200" rtl="0" algn="l">
              <a:spcBef>
                <a:spcPts val="0"/>
              </a:spcBef>
              <a:spcAft>
                <a:spcPts val="0"/>
              </a:spcAft>
              <a:buSzPts val="1300"/>
              <a:buChar char="●"/>
            </a:pPr>
            <a:r>
              <a:rPr lang="id"/>
              <a:t>Dengan ini kita bisa mengatur Before dan After unit test sesuai dengan yang kita mau</a:t>
            </a:r>
            <a:endParaRPr/>
          </a:p>
          <a:p>
            <a:pPr indent="-311150" lvl="0" marL="457200" rtl="0" algn="l">
              <a:spcBef>
                <a:spcPts val="0"/>
              </a:spcBef>
              <a:spcAft>
                <a:spcPts val="0"/>
              </a:spcAft>
              <a:buSzPts val="1300"/>
              <a:buChar char="●"/>
            </a:pPr>
            <a:r>
              <a:rPr lang="id"/>
              <a:t>Ingat, function TestMain itu dieksekusi hanya sekali per Go-Lang package, bukan per tiap function unit test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TestMain</a:t>
            </a:r>
            <a:endParaRPr/>
          </a:p>
        </p:txBody>
      </p:sp>
      <p:pic>
        <p:nvPicPr>
          <p:cNvPr id="345" name="Google Shape;345;p57"/>
          <p:cNvPicPr preferRelativeResize="0"/>
          <p:nvPr/>
        </p:nvPicPr>
        <p:blipFill>
          <a:blip r:embed="rId3">
            <a:alphaModFix/>
          </a:blip>
          <a:stretch>
            <a:fillRect/>
          </a:stretch>
        </p:blipFill>
        <p:spPr>
          <a:xfrm>
            <a:off x="152400" y="2006250"/>
            <a:ext cx="8839201" cy="2477142"/>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Sub Test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Sub Test</a:t>
            </a:r>
            <a:endParaRPr/>
          </a:p>
        </p:txBody>
      </p:sp>
      <p:sp>
        <p:nvSpPr>
          <p:cNvPr id="356" name="Google Shape;356;p5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mendukung fitur pembuatan function unit test di dalam function unit test</a:t>
            </a:r>
            <a:endParaRPr/>
          </a:p>
          <a:p>
            <a:pPr indent="-311150" lvl="0" marL="457200" rtl="0" algn="l">
              <a:spcBef>
                <a:spcPts val="0"/>
              </a:spcBef>
              <a:spcAft>
                <a:spcPts val="0"/>
              </a:spcAft>
              <a:buSzPts val="1300"/>
              <a:buChar char="●"/>
            </a:pPr>
            <a:r>
              <a:rPr lang="id"/>
              <a:t>Fitur ini memang sedikit aneh dan jarang sekali dimiliki di unit test di bahasa pemrograman yang lainnya</a:t>
            </a:r>
            <a:endParaRPr/>
          </a:p>
          <a:p>
            <a:pPr indent="-311150" lvl="0" marL="457200" rtl="0" algn="l">
              <a:spcBef>
                <a:spcPts val="0"/>
              </a:spcBef>
              <a:spcAft>
                <a:spcPts val="0"/>
              </a:spcAft>
              <a:buSzPts val="1300"/>
              <a:buChar char="●"/>
            </a:pPr>
            <a:r>
              <a:rPr lang="id"/>
              <a:t>Untuk membuat sub test, kita bisa menggunakan function Run()</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Sub Test</a:t>
            </a:r>
            <a:endParaRPr/>
          </a:p>
        </p:txBody>
      </p:sp>
      <p:pic>
        <p:nvPicPr>
          <p:cNvPr id="362" name="Google Shape;362;p60"/>
          <p:cNvPicPr preferRelativeResize="0"/>
          <p:nvPr/>
        </p:nvPicPr>
        <p:blipFill>
          <a:blip r:embed="rId3">
            <a:alphaModFix/>
          </a:blip>
          <a:stretch>
            <a:fillRect/>
          </a:stretch>
        </p:blipFill>
        <p:spPr>
          <a:xfrm>
            <a:off x="152400" y="2006250"/>
            <a:ext cx="8839200" cy="286708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Hanya Sub Test</a:t>
            </a:r>
            <a:endParaRPr/>
          </a:p>
        </p:txBody>
      </p:sp>
      <p:sp>
        <p:nvSpPr>
          <p:cNvPr id="368" name="Google Shape;368;p6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Kita sudah tahu jika ingin menjalankan sebuah unit test function, kita bisa gunakan perintah :</a:t>
            </a:r>
            <a:br>
              <a:rPr lang="id"/>
            </a:br>
            <a:r>
              <a:rPr lang="id"/>
              <a:t>go test -run TestNamaFunction</a:t>
            </a:r>
            <a:endParaRPr/>
          </a:p>
          <a:p>
            <a:pPr indent="-311150" lvl="0" marL="457200" rtl="0" algn="l">
              <a:spcBef>
                <a:spcPts val="0"/>
              </a:spcBef>
              <a:spcAft>
                <a:spcPts val="0"/>
              </a:spcAft>
              <a:buSzPts val="1300"/>
              <a:buChar char="●"/>
            </a:pPr>
            <a:r>
              <a:rPr lang="id"/>
              <a:t>Jika kita ingin menjalankan hanya salah satu sub test, kita bisa gunakan perintah :</a:t>
            </a:r>
            <a:br>
              <a:rPr lang="id"/>
            </a:br>
            <a:r>
              <a:rPr lang="id"/>
              <a:t>go test -run TestNamaFunction/NamaSubTest </a:t>
            </a:r>
            <a:endParaRPr/>
          </a:p>
          <a:p>
            <a:pPr indent="-311150" lvl="0" marL="457200" rtl="0" algn="l">
              <a:spcBef>
                <a:spcPts val="0"/>
              </a:spcBef>
              <a:spcAft>
                <a:spcPts val="0"/>
              </a:spcAft>
              <a:buSzPts val="1300"/>
              <a:buChar char="●"/>
            </a:pPr>
            <a:r>
              <a:rPr lang="id"/>
              <a:t>Atau untuk semua test semua sub test di semua function, kita bisa gunakan perintah :</a:t>
            </a:r>
            <a:br>
              <a:rPr lang="id"/>
            </a:br>
            <a:r>
              <a:rPr lang="id"/>
              <a:t>go test -run /NamaSubTest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Pengenalan Software Testing</a:t>
            </a:r>
            <a:endParaRPr/>
          </a:p>
          <a:p>
            <a:pPr indent="-311150" lvl="0" marL="457200" rtl="0" algn="l">
              <a:spcBef>
                <a:spcPts val="0"/>
              </a:spcBef>
              <a:spcAft>
                <a:spcPts val="0"/>
              </a:spcAft>
              <a:buSzPts val="1300"/>
              <a:buChar char="●"/>
            </a:pPr>
            <a:r>
              <a:rPr lang="id"/>
              <a:t>testing Package</a:t>
            </a:r>
            <a:endParaRPr/>
          </a:p>
          <a:p>
            <a:pPr indent="-311150" lvl="0" marL="457200" rtl="0" algn="l">
              <a:spcBef>
                <a:spcPts val="0"/>
              </a:spcBef>
              <a:spcAft>
                <a:spcPts val="0"/>
              </a:spcAft>
              <a:buSzPts val="1300"/>
              <a:buChar char="●"/>
            </a:pPr>
            <a:r>
              <a:rPr lang="id"/>
              <a:t>Unit Test</a:t>
            </a:r>
            <a:endParaRPr/>
          </a:p>
          <a:p>
            <a:pPr indent="-311150" lvl="0" marL="457200" rtl="0" algn="l">
              <a:spcBef>
                <a:spcPts val="0"/>
              </a:spcBef>
              <a:spcAft>
                <a:spcPts val="0"/>
              </a:spcAft>
              <a:buSzPts val="1300"/>
              <a:buChar char="●"/>
            </a:pPr>
            <a:r>
              <a:rPr lang="id"/>
              <a:t>Assertion</a:t>
            </a:r>
            <a:endParaRPr/>
          </a:p>
          <a:p>
            <a:pPr indent="-311150" lvl="0" marL="457200" rtl="0" algn="l">
              <a:spcBef>
                <a:spcPts val="0"/>
              </a:spcBef>
              <a:spcAft>
                <a:spcPts val="0"/>
              </a:spcAft>
              <a:buSzPts val="1300"/>
              <a:buChar char="●"/>
            </a:pPr>
            <a:r>
              <a:rPr lang="id"/>
              <a:t>Mock, dan</a:t>
            </a:r>
            <a:endParaRPr/>
          </a:p>
          <a:p>
            <a:pPr indent="-311150" lvl="0" marL="457200" rtl="0" algn="l">
              <a:spcBef>
                <a:spcPts val="0"/>
              </a:spcBef>
              <a:spcAft>
                <a:spcPts val="0"/>
              </a:spcAft>
              <a:buSzPts val="1300"/>
              <a:buChar char="●"/>
            </a:pPr>
            <a:r>
              <a:rPr lang="id"/>
              <a:t>Benchmark</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Table Test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Table Test</a:t>
            </a:r>
            <a:endParaRPr/>
          </a:p>
        </p:txBody>
      </p:sp>
      <p:sp>
        <p:nvSpPr>
          <p:cNvPr id="379" name="Google Shape;379;p6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Sebelumnya kita sudah belajar tentang sub test</a:t>
            </a:r>
            <a:endParaRPr/>
          </a:p>
          <a:p>
            <a:pPr indent="-311150" lvl="0" marL="457200" rtl="0" algn="l">
              <a:spcBef>
                <a:spcPts val="0"/>
              </a:spcBef>
              <a:spcAft>
                <a:spcPts val="0"/>
              </a:spcAft>
              <a:buSzPts val="1300"/>
              <a:buChar char="●"/>
            </a:pPr>
            <a:r>
              <a:rPr lang="id"/>
              <a:t>Jika diperhatikan, sebenarnya dengan sub test, kita bisa membuat test secara dinamis</a:t>
            </a:r>
            <a:endParaRPr/>
          </a:p>
          <a:p>
            <a:pPr indent="-311150" lvl="0" marL="457200" rtl="0" algn="l">
              <a:spcBef>
                <a:spcPts val="0"/>
              </a:spcBef>
              <a:spcAft>
                <a:spcPts val="0"/>
              </a:spcAft>
              <a:buSzPts val="1300"/>
              <a:buChar char="●"/>
            </a:pPr>
            <a:r>
              <a:rPr lang="id"/>
              <a:t>Dan fitur sub test ini, biasa digunaka oleh programmer Go-Lang untuk membuat test dengan konsep table test</a:t>
            </a:r>
            <a:endParaRPr/>
          </a:p>
          <a:p>
            <a:pPr indent="-311150" lvl="0" marL="457200" rtl="0" algn="l">
              <a:spcBef>
                <a:spcPts val="0"/>
              </a:spcBef>
              <a:spcAft>
                <a:spcPts val="0"/>
              </a:spcAft>
              <a:buSzPts val="1300"/>
              <a:buChar char="●"/>
            </a:pPr>
            <a:r>
              <a:rPr lang="id"/>
              <a:t>Table test yaitu dimana kita menyediakan data beruba slice yang berisi parameter dan ekspektasi hasil dari unit test</a:t>
            </a:r>
            <a:endParaRPr/>
          </a:p>
          <a:p>
            <a:pPr indent="-311150" lvl="0" marL="457200" rtl="0" algn="l">
              <a:spcBef>
                <a:spcPts val="0"/>
              </a:spcBef>
              <a:spcAft>
                <a:spcPts val="0"/>
              </a:spcAft>
              <a:buSzPts val="1300"/>
              <a:buChar char="●"/>
            </a:pPr>
            <a:r>
              <a:rPr lang="id"/>
              <a:t>Lalu slice tersebut kita iterasi menggunakan sub test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Table Test</a:t>
            </a:r>
            <a:endParaRPr/>
          </a:p>
        </p:txBody>
      </p:sp>
      <p:pic>
        <p:nvPicPr>
          <p:cNvPr id="385" name="Google Shape;385;p64"/>
          <p:cNvPicPr preferRelativeResize="0"/>
          <p:nvPr/>
        </p:nvPicPr>
        <p:blipFill>
          <a:blip r:embed="rId3">
            <a:alphaModFix/>
          </a:blip>
          <a:stretch>
            <a:fillRect/>
          </a:stretch>
        </p:blipFill>
        <p:spPr>
          <a:xfrm>
            <a:off x="152400" y="2006250"/>
            <a:ext cx="4406208" cy="2984851"/>
          </a:xfrm>
          <a:prstGeom prst="rect">
            <a:avLst/>
          </a:prstGeom>
          <a:noFill/>
          <a:ln>
            <a:noFill/>
          </a:ln>
        </p:spPr>
      </p:pic>
      <p:pic>
        <p:nvPicPr>
          <p:cNvPr id="386" name="Google Shape;386;p64"/>
          <p:cNvPicPr preferRelativeResize="0"/>
          <p:nvPr/>
        </p:nvPicPr>
        <p:blipFill>
          <a:blip r:embed="rId4">
            <a:alphaModFix/>
          </a:blip>
          <a:stretch>
            <a:fillRect/>
          </a:stretch>
        </p:blipFill>
        <p:spPr>
          <a:xfrm>
            <a:off x="4711008" y="2006250"/>
            <a:ext cx="4280593" cy="2870282"/>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Mock</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Mock</a:t>
            </a:r>
            <a:endParaRPr/>
          </a:p>
        </p:txBody>
      </p:sp>
      <p:sp>
        <p:nvSpPr>
          <p:cNvPr id="397" name="Google Shape;397;p6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Mock adalah object yang sudah kita program dengan ekspektasi tertentu sehingga ketika dipanggil, dia akan menghasilkan data yang sudah kita program diawal</a:t>
            </a:r>
            <a:endParaRPr/>
          </a:p>
          <a:p>
            <a:pPr indent="-311150" lvl="0" marL="457200" rtl="0" algn="l">
              <a:spcBef>
                <a:spcPts val="0"/>
              </a:spcBef>
              <a:spcAft>
                <a:spcPts val="0"/>
              </a:spcAft>
              <a:buSzPts val="1300"/>
              <a:buChar char="●"/>
            </a:pPr>
            <a:r>
              <a:rPr lang="id"/>
              <a:t>Mock adalah salah satu teknik dalam unit testing, dimana kita bisa membuat mock object dari suatu object yang memang sulit untuk di testing</a:t>
            </a:r>
            <a:endParaRPr/>
          </a:p>
          <a:p>
            <a:pPr indent="-311150" lvl="0" marL="457200" rtl="0" algn="l">
              <a:spcBef>
                <a:spcPts val="0"/>
              </a:spcBef>
              <a:spcAft>
                <a:spcPts val="0"/>
              </a:spcAft>
              <a:buSzPts val="1300"/>
              <a:buChar char="●"/>
            </a:pPr>
            <a:r>
              <a:rPr lang="id"/>
              <a:t>Misal kita ingin membuat unit test, namun ternyata ada kode program kita yang harus memanggil API Call ke third party service. Hal ini sangat sulit untuk di test, karena unit testing kita harus selalu memanggil third party service, dan belum tentu response nya sesuai dengan apa yang kita mau</a:t>
            </a:r>
            <a:endParaRPr/>
          </a:p>
          <a:p>
            <a:pPr indent="-311150" lvl="0" marL="457200" rtl="0" algn="l">
              <a:spcBef>
                <a:spcPts val="0"/>
              </a:spcBef>
              <a:spcAft>
                <a:spcPts val="0"/>
              </a:spcAft>
              <a:buSzPts val="1300"/>
              <a:buChar char="●"/>
            </a:pPr>
            <a:r>
              <a:rPr lang="id"/>
              <a:t>Pada kasus seperti ini, cocok sekali untuk menggunakan mock object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Testify Mock</a:t>
            </a:r>
            <a:endParaRPr/>
          </a:p>
        </p:txBody>
      </p:sp>
      <p:sp>
        <p:nvSpPr>
          <p:cNvPr id="403" name="Google Shape;403;p6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membuat mock object, tidak ada fitur bawaan Go-Lang, namun kita bisa menggunakan library testify yang sebelumnya kita gunakan untuk assertion</a:t>
            </a:r>
            <a:endParaRPr/>
          </a:p>
          <a:p>
            <a:pPr indent="-311150" lvl="0" marL="457200" rtl="0" algn="l">
              <a:spcBef>
                <a:spcPts val="0"/>
              </a:spcBef>
              <a:spcAft>
                <a:spcPts val="0"/>
              </a:spcAft>
              <a:buSzPts val="1300"/>
              <a:buChar char="●"/>
            </a:pPr>
            <a:r>
              <a:rPr lang="id"/>
              <a:t>Testify mendukung pembuatan mock object, sehingga cocok untuk kita gunakan ketika ingin membuat mock object</a:t>
            </a:r>
            <a:endParaRPr/>
          </a:p>
          <a:p>
            <a:pPr indent="-311150" lvl="0" marL="457200" rtl="0" algn="l">
              <a:spcBef>
                <a:spcPts val="0"/>
              </a:spcBef>
              <a:spcAft>
                <a:spcPts val="0"/>
              </a:spcAft>
              <a:buSzPts val="1300"/>
              <a:buChar char="●"/>
            </a:pPr>
            <a:r>
              <a:rPr lang="id"/>
              <a:t>Namun, perlu diperhatikan, jika desain kode program kita jelek, akan sulit untuk melakukan mocking, jadi pastikan kita melakukan pembuatan desain kode program kita dengan baik</a:t>
            </a:r>
            <a:endParaRPr/>
          </a:p>
          <a:p>
            <a:pPr indent="-311150" lvl="0" marL="457200" rtl="0" algn="l">
              <a:spcBef>
                <a:spcPts val="0"/>
              </a:spcBef>
              <a:spcAft>
                <a:spcPts val="0"/>
              </a:spcAft>
              <a:buSzPts val="1300"/>
              <a:buChar char="●"/>
            </a:pPr>
            <a:r>
              <a:rPr lang="id"/>
              <a:t>Mari kita buat contoh kasus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Aplikasi Query Ke Database</a:t>
            </a:r>
            <a:endParaRPr/>
          </a:p>
        </p:txBody>
      </p:sp>
      <p:sp>
        <p:nvSpPr>
          <p:cNvPr id="409" name="Google Shape;409;p6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Kita akan coba contoh kasus dengan membuat contoh aplikasi golang yang melakukan query ke database</a:t>
            </a:r>
            <a:endParaRPr/>
          </a:p>
          <a:p>
            <a:pPr indent="-311150" lvl="0" marL="457200" rtl="0" algn="l">
              <a:spcBef>
                <a:spcPts val="0"/>
              </a:spcBef>
              <a:spcAft>
                <a:spcPts val="0"/>
              </a:spcAft>
              <a:buSzPts val="1300"/>
              <a:buChar char="●"/>
            </a:pPr>
            <a:r>
              <a:rPr lang="id"/>
              <a:t>Dimana kita akan buat layer Service sebagai business logic, dan layer Repository sebagai jembatan ke database</a:t>
            </a:r>
            <a:endParaRPr/>
          </a:p>
          <a:p>
            <a:pPr indent="-311150" lvl="0" marL="457200" rtl="0" algn="l">
              <a:spcBef>
                <a:spcPts val="0"/>
              </a:spcBef>
              <a:spcAft>
                <a:spcPts val="0"/>
              </a:spcAft>
              <a:buSzPts val="1300"/>
              <a:buChar char="●"/>
            </a:pPr>
            <a:r>
              <a:rPr lang="id"/>
              <a:t>Agar kode kita mudah untuk di test, disarankan agar membuat kontrak berupa Interface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Entity</a:t>
            </a:r>
            <a:endParaRPr/>
          </a:p>
        </p:txBody>
      </p:sp>
      <p:pic>
        <p:nvPicPr>
          <p:cNvPr id="415" name="Google Shape;415;p69"/>
          <p:cNvPicPr preferRelativeResize="0"/>
          <p:nvPr/>
        </p:nvPicPr>
        <p:blipFill>
          <a:blip r:embed="rId3">
            <a:alphaModFix/>
          </a:blip>
          <a:stretch>
            <a:fillRect/>
          </a:stretch>
        </p:blipFill>
        <p:spPr>
          <a:xfrm>
            <a:off x="152400" y="2006250"/>
            <a:ext cx="5548111" cy="29848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Repository</a:t>
            </a:r>
            <a:endParaRPr/>
          </a:p>
        </p:txBody>
      </p:sp>
      <p:pic>
        <p:nvPicPr>
          <p:cNvPr id="421" name="Google Shape;421;p70"/>
          <p:cNvPicPr preferRelativeResize="0"/>
          <p:nvPr/>
        </p:nvPicPr>
        <p:blipFill>
          <a:blip r:embed="rId3">
            <a:alphaModFix/>
          </a:blip>
          <a:stretch>
            <a:fillRect/>
          </a:stretch>
        </p:blipFill>
        <p:spPr>
          <a:xfrm>
            <a:off x="152400" y="2006250"/>
            <a:ext cx="8839200" cy="2365582"/>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Service</a:t>
            </a:r>
            <a:endParaRPr/>
          </a:p>
        </p:txBody>
      </p:sp>
      <p:pic>
        <p:nvPicPr>
          <p:cNvPr id="427" name="Google Shape;427;p71"/>
          <p:cNvPicPr preferRelativeResize="0"/>
          <p:nvPr/>
        </p:nvPicPr>
        <p:blipFill>
          <a:blip r:embed="rId3">
            <a:alphaModFix/>
          </a:blip>
          <a:stretch>
            <a:fillRect/>
          </a:stretch>
        </p:blipFill>
        <p:spPr>
          <a:xfrm>
            <a:off x="152400" y="2006250"/>
            <a:ext cx="8227615" cy="29848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Software Testing</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Repository Mock</a:t>
            </a:r>
            <a:endParaRPr/>
          </a:p>
        </p:txBody>
      </p:sp>
      <p:pic>
        <p:nvPicPr>
          <p:cNvPr id="433" name="Google Shape;433;p72"/>
          <p:cNvPicPr preferRelativeResize="0"/>
          <p:nvPr/>
        </p:nvPicPr>
        <p:blipFill>
          <a:blip r:embed="rId3">
            <a:alphaModFix/>
          </a:blip>
          <a:stretch>
            <a:fillRect/>
          </a:stretch>
        </p:blipFill>
        <p:spPr>
          <a:xfrm>
            <a:off x="152400" y="2006250"/>
            <a:ext cx="7762685" cy="2984851"/>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Service Unit Test (1)</a:t>
            </a:r>
            <a:endParaRPr/>
          </a:p>
        </p:txBody>
      </p:sp>
      <p:pic>
        <p:nvPicPr>
          <p:cNvPr id="439" name="Google Shape;439;p73"/>
          <p:cNvPicPr preferRelativeResize="0"/>
          <p:nvPr/>
        </p:nvPicPr>
        <p:blipFill>
          <a:blip r:embed="rId3">
            <a:alphaModFix/>
          </a:blip>
          <a:stretch>
            <a:fillRect/>
          </a:stretch>
        </p:blipFill>
        <p:spPr>
          <a:xfrm>
            <a:off x="152400" y="2006250"/>
            <a:ext cx="8839198" cy="2712302"/>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Service Unit Test (2)</a:t>
            </a:r>
            <a:endParaRPr/>
          </a:p>
        </p:txBody>
      </p:sp>
      <p:pic>
        <p:nvPicPr>
          <p:cNvPr id="445" name="Google Shape;445;p74"/>
          <p:cNvPicPr preferRelativeResize="0"/>
          <p:nvPr/>
        </p:nvPicPr>
        <p:blipFill>
          <a:blip r:embed="rId3">
            <a:alphaModFix/>
          </a:blip>
          <a:stretch>
            <a:fillRect/>
          </a:stretch>
        </p:blipFill>
        <p:spPr>
          <a:xfrm>
            <a:off x="152400" y="2006250"/>
            <a:ext cx="7855889" cy="2984849"/>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Benchmark</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Benchmark</a:t>
            </a:r>
            <a:endParaRPr/>
          </a:p>
        </p:txBody>
      </p:sp>
      <p:sp>
        <p:nvSpPr>
          <p:cNvPr id="456" name="Google Shape;456;p7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unit test, Go-Lang testing package juga mendukung melakukan benchmark</a:t>
            </a:r>
            <a:endParaRPr/>
          </a:p>
          <a:p>
            <a:pPr indent="-311150" lvl="0" marL="457200" rtl="0" algn="l">
              <a:spcBef>
                <a:spcPts val="0"/>
              </a:spcBef>
              <a:spcAft>
                <a:spcPts val="0"/>
              </a:spcAft>
              <a:buSzPts val="1300"/>
              <a:buChar char="●"/>
            </a:pPr>
            <a:r>
              <a:rPr lang="id"/>
              <a:t>Benchmark adalah mekanisme menghitung kecepatan performa kode aplikasi kita</a:t>
            </a:r>
            <a:endParaRPr/>
          </a:p>
          <a:p>
            <a:pPr indent="-311150" lvl="0" marL="457200" rtl="0" algn="l">
              <a:spcBef>
                <a:spcPts val="0"/>
              </a:spcBef>
              <a:spcAft>
                <a:spcPts val="0"/>
              </a:spcAft>
              <a:buSzPts val="1300"/>
              <a:buChar char="●"/>
            </a:pPr>
            <a:r>
              <a:rPr lang="id"/>
              <a:t>Benchmark di Go-Lang dilakukan dengan cara secara otomatis melakukan iterasi kode yang kita panggil berkali-kali sampai waktu tertentu</a:t>
            </a:r>
            <a:endParaRPr/>
          </a:p>
          <a:p>
            <a:pPr indent="-311150" lvl="0" marL="457200" rtl="0" algn="l">
              <a:spcBef>
                <a:spcPts val="0"/>
              </a:spcBef>
              <a:spcAft>
                <a:spcPts val="0"/>
              </a:spcAft>
              <a:buSzPts val="1300"/>
              <a:buChar char="●"/>
            </a:pPr>
            <a:r>
              <a:rPr lang="id"/>
              <a:t>Kita tidak perlu menentukan jumlah iterasi dan lamanya, karena itu sudah diatur oleh testing.B bawaan dari testing package</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testing.B</a:t>
            </a:r>
            <a:endParaRPr/>
          </a:p>
        </p:txBody>
      </p:sp>
      <p:sp>
        <p:nvSpPr>
          <p:cNvPr id="462" name="Google Shape;462;p7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testing.B adalah struct yang digunakan untuk melakukan benchmark. </a:t>
            </a:r>
            <a:endParaRPr/>
          </a:p>
          <a:p>
            <a:pPr indent="-311150" lvl="0" marL="457200" rtl="0" algn="l">
              <a:spcBef>
                <a:spcPts val="0"/>
              </a:spcBef>
              <a:spcAft>
                <a:spcPts val="0"/>
              </a:spcAft>
              <a:buSzPts val="1300"/>
              <a:buChar char="●"/>
            </a:pPr>
            <a:r>
              <a:rPr lang="id"/>
              <a:t>testing.B mirip dengan testing.T, terdapat function Fail(), FailNow(), Error(), Fatal() dan lain-lain</a:t>
            </a:r>
            <a:endParaRPr/>
          </a:p>
          <a:p>
            <a:pPr indent="-311150" lvl="0" marL="457200" rtl="0" algn="l">
              <a:spcBef>
                <a:spcPts val="0"/>
              </a:spcBef>
              <a:spcAft>
                <a:spcPts val="0"/>
              </a:spcAft>
              <a:buSzPts val="1300"/>
              <a:buChar char="●"/>
            </a:pPr>
            <a:r>
              <a:rPr lang="id"/>
              <a:t>Yang membedakan, ada beberapa attribute dan function tambahan yang digunakan untuk melakukan benchmark</a:t>
            </a:r>
            <a:endParaRPr/>
          </a:p>
          <a:p>
            <a:pPr indent="-311150" lvl="0" marL="457200" rtl="0" algn="l">
              <a:spcBef>
                <a:spcPts val="0"/>
              </a:spcBef>
              <a:spcAft>
                <a:spcPts val="0"/>
              </a:spcAft>
              <a:buSzPts val="1300"/>
              <a:buChar char="●"/>
            </a:pPr>
            <a:r>
              <a:rPr lang="id"/>
              <a:t>Salah satunya adalah attribute N, ini digunakan untuk melakukan total iterasi sebuah benchmark</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Kerja Benchmark</a:t>
            </a:r>
            <a:endParaRPr/>
          </a:p>
        </p:txBody>
      </p:sp>
      <p:sp>
        <p:nvSpPr>
          <p:cNvPr id="468" name="Google Shape;468;p7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Cara kerja benchmark di Go-Lang sangat sederhana</a:t>
            </a:r>
            <a:endParaRPr/>
          </a:p>
          <a:p>
            <a:pPr indent="-311150" lvl="0" marL="457200" rtl="0" algn="l">
              <a:spcBef>
                <a:spcPts val="0"/>
              </a:spcBef>
              <a:spcAft>
                <a:spcPts val="0"/>
              </a:spcAft>
              <a:buSzPts val="1300"/>
              <a:buChar char="●"/>
            </a:pPr>
            <a:r>
              <a:rPr lang="id"/>
              <a:t>Gimana kita hanya perlu membuat perulangan sejumlah N attribute</a:t>
            </a:r>
            <a:endParaRPr/>
          </a:p>
          <a:p>
            <a:pPr indent="-311150" lvl="0" marL="457200" rtl="0" algn="l">
              <a:spcBef>
                <a:spcPts val="0"/>
              </a:spcBef>
              <a:spcAft>
                <a:spcPts val="0"/>
              </a:spcAft>
              <a:buSzPts val="1300"/>
              <a:buChar char="●"/>
            </a:pPr>
            <a:r>
              <a:rPr lang="id"/>
              <a:t>Nanti secara otomatis Go-Lang akan melakukan eksekusi sejumlah perulangan yang ditentukan secara otomatis, lalu mendeteksi berapa lama proses tersebut berjalan, dan disimpulkan performa benchmark nya dalam waktu</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7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Benchmark</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Benchmark Function</a:t>
            </a:r>
            <a:endParaRPr/>
          </a:p>
        </p:txBody>
      </p:sp>
      <p:sp>
        <p:nvSpPr>
          <p:cNvPr id="479" name="Google Shape;479;p8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Mirip seperti unit test, untuk benchmark pun, di Go-Lang sudah ditentukan nama function nya, harus diawali dengan kata Benchmark, misal BenchmarkHelloWorld, BenchmarkXxx</a:t>
            </a:r>
            <a:endParaRPr/>
          </a:p>
          <a:p>
            <a:pPr indent="-311150" lvl="0" marL="457200" rtl="0" algn="l">
              <a:spcBef>
                <a:spcPts val="0"/>
              </a:spcBef>
              <a:spcAft>
                <a:spcPts val="0"/>
              </a:spcAft>
              <a:buSzPts val="1300"/>
              <a:buChar char="●"/>
            </a:pPr>
            <a:r>
              <a:rPr lang="id"/>
              <a:t>Selain itu, harus memiliki parameter (b *testing.B)</a:t>
            </a:r>
            <a:endParaRPr/>
          </a:p>
          <a:p>
            <a:pPr indent="-311150" lvl="0" marL="457200" rtl="0" algn="l">
              <a:spcBef>
                <a:spcPts val="0"/>
              </a:spcBef>
              <a:spcAft>
                <a:spcPts val="0"/>
              </a:spcAft>
              <a:buSzPts val="1300"/>
              <a:buChar char="●"/>
            </a:pPr>
            <a:r>
              <a:rPr lang="id"/>
              <a:t>Dan tidak boleh mengembalikan return value</a:t>
            </a:r>
            <a:endParaRPr/>
          </a:p>
          <a:p>
            <a:pPr indent="-311150" lvl="0" marL="457200" rtl="0" algn="l">
              <a:spcBef>
                <a:spcPts val="0"/>
              </a:spcBef>
              <a:spcAft>
                <a:spcPts val="0"/>
              </a:spcAft>
              <a:buSzPts val="1300"/>
              <a:buChar char="●"/>
            </a:pPr>
            <a:r>
              <a:rPr lang="id"/>
              <a:t>Untuk nama file benchmark, sama seperti unit test, diakhiri dengan _test, misal hello_world_test.go</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8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Benchmark Function</a:t>
            </a:r>
            <a:endParaRPr/>
          </a:p>
        </p:txBody>
      </p:sp>
      <p:pic>
        <p:nvPicPr>
          <p:cNvPr id="485" name="Google Shape;485;p81"/>
          <p:cNvPicPr preferRelativeResize="0"/>
          <p:nvPr/>
        </p:nvPicPr>
        <p:blipFill>
          <a:blip r:embed="rId3">
            <a:alphaModFix/>
          </a:blip>
          <a:stretch>
            <a:fillRect/>
          </a:stretch>
        </p:blipFill>
        <p:spPr>
          <a:xfrm>
            <a:off x="152400" y="2006250"/>
            <a:ext cx="8839200" cy="200890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Software Testing</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Software testing adalah salah satu disiplin ilmu dalam software engineering</a:t>
            </a:r>
            <a:endParaRPr/>
          </a:p>
          <a:p>
            <a:pPr indent="-311150" lvl="0" marL="457200" rtl="0" algn="l">
              <a:spcBef>
                <a:spcPts val="0"/>
              </a:spcBef>
              <a:spcAft>
                <a:spcPts val="0"/>
              </a:spcAft>
              <a:buSzPts val="1300"/>
              <a:buChar char="●"/>
            </a:pPr>
            <a:r>
              <a:rPr lang="id"/>
              <a:t>Tujuan utama dari software testing adalah memastikan kualitas kode dan aplikasi kita baik</a:t>
            </a:r>
            <a:endParaRPr/>
          </a:p>
          <a:p>
            <a:pPr indent="-311150" lvl="0" marL="457200" rtl="0" algn="l">
              <a:spcBef>
                <a:spcPts val="0"/>
              </a:spcBef>
              <a:spcAft>
                <a:spcPts val="0"/>
              </a:spcAft>
              <a:buSzPts val="1300"/>
              <a:buChar char="●"/>
            </a:pPr>
            <a:r>
              <a:rPr lang="id"/>
              <a:t>Ilmu untuk software testing sendiri sangatlah luas, pada materi ini kita hanya akan fokus ke unit testing</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Benchmark</a:t>
            </a:r>
            <a:endParaRPr/>
          </a:p>
        </p:txBody>
      </p:sp>
      <p:sp>
        <p:nvSpPr>
          <p:cNvPr id="491" name="Google Shape;491;p8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menjalankan seluruh benchmark di module, kita bisa menggunakan perintah sama seperti test, namun ditambahkan parameter bench :</a:t>
            </a:r>
            <a:br>
              <a:rPr lang="id"/>
            </a:br>
            <a:r>
              <a:rPr lang="id"/>
              <a:t>go test -v -bench=.</a:t>
            </a:r>
            <a:endParaRPr/>
          </a:p>
          <a:p>
            <a:pPr indent="-311150" lvl="0" marL="457200" rtl="0" algn="l">
              <a:spcBef>
                <a:spcPts val="0"/>
              </a:spcBef>
              <a:spcAft>
                <a:spcPts val="0"/>
              </a:spcAft>
              <a:buSzPts val="1300"/>
              <a:buChar char="●"/>
            </a:pPr>
            <a:r>
              <a:rPr lang="id"/>
              <a:t>Jika kita hanya ingin menjalankan benchmark tanpa unit test, kita bisa gunakan perintah :</a:t>
            </a:r>
            <a:br>
              <a:rPr lang="id"/>
            </a:br>
            <a:r>
              <a:rPr lang="id"/>
              <a:t>go test -v -run=NotMathUnitTest -bench=.</a:t>
            </a:r>
            <a:endParaRPr/>
          </a:p>
          <a:p>
            <a:pPr indent="-311150" lvl="0" marL="457200" rtl="0" algn="l">
              <a:spcBef>
                <a:spcPts val="0"/>
              </a:spcBef>
              <a:spcAft>
                <a:spcPts val="0"/>
              </a:spcAft>
              <a:buSzPts val="1300"/>
              <a:buChar char="●"/>
            </a:pPr>
            <a:r>
              <a:rPr lang="id"/>
              <a:t>Kode diatas selain menjalankan benchmark, akan menjalankan unit test juga, jika kita hanya ingin menjalankan benchmark tertentu, kita bisa gunakan perintah :</a:t>
            </a:r>
            <a:br>
              <a:rPr lang="id"/>
            </a:br>
            <a:r>
              <a:rPr lang="id"/>
              <a:t>go test -v -run=NotMathUnitTest -bench=BenchmarkTest</a:t>
            </a:r>
            <a:endParaRPr/>
          </a:p>
          <a:p>
            <a:pPr indent="-311150" lvl="0" marL="457200" rtl="0" algn="l">
              <a:spcBef>
                <a:spcPts val="0"/>
              </a:spcBef>
              <a:spcAft>
                <a:spcPts val="0"/>
              </a:spcAft>
              <a:buSzPts val="1300"/>
              <a:buChar char="●"/>
            </a:pPr>
            <a:r>
              <a:rPr lang="id"/>
              <a:t>Jika kita menjalankan benchmark di root module dan ingin semua module dijalankan, kita bisa gunakan perintah :</a:t>
            </a:r>
            <a:br>
              <a:rPr lang="id"/>
            </a:br>
            <a:r>
              <a:rPr lang="id"/>
              <a:t>go test -v -bench=. ./...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8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Sub Benchmark</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Sub Benchmark</a:t>
            </a:r>
            <a:endParaRPr/>
          </a:p>
        </p:txBody>
      </p:sp>
      <p:sp>
        <p:nvSpPr>
          <p:cNvPr id="502" name="Google Shape;502;p8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Sama seperti testing.T, di testing.B juga kita bisa membuat sub benchmark menggunakan function Run()</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8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Sub Benchmark</a:t>
            </a:r>
            <a:endParaRPr/>
          </a:p>
        </p:txBody>
      </p:sp>
      <p:pic>
        <p:nvPicPr>
          <p:cNvPr id="508" name="Google Shape;508;p85"/>
          <p:cNvPicPr preferRelativeResize="0"/>
          <p:nvPr/>
        </p:nvPicPr>
        <p:blipFill>
          <a:blip r:embed="rId3">
            <a:alphaModFix/>
          </a:blip>
          <a:stretch>
            <a:fillRect/>
          </a:stretch>
        </p:blipFill>
        <p:spPr>
          <a:xfrm>
            <a:off x="152400" y="2006250"/>
            <a:ext cx="8839200" cy="2958186"/>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Hanya Sub Benchmark</a:t>
            </a:r>
            <a:endParaRPr/>
          </a:p>
        </p:txBody>
      </p:sp>
      <p:sp>
        <p:nvSpPr>
          <p:cNvPr id="514" name="Google Shape;514;p8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menjalankan benchmark function, maka semua sub benchmark akan berjalan</a:t>
            </a:r>
            <a:endParaRPr/>
          </a:p>
          <a:p>
            <a:pPr indent="-311150" lvl="0" marL="457200" rtl="0" algn="l">
              <a:spcBef>
                <a:spcPts val="0"/>
              </a:spcBef>
              <a:spcAft>
                <a:spcPts val="0"/>
              </a:spcAft>
              <a:buSzPts val="1300"/>
              <a:buChar char="●"/>
            </a:pPr>
            <a:r>
              <a:rPr lang="id"/>
              <a:t>Namun jika kita ingin menjalankan salah satu sub benchmark saja, kita bisa gunakan perintah :</a:t>
            </a:r>
            <a:br>
              <a:rPr lang="id"/>
            </a:br>
            <a:r>
              <a:rPr lang="id"/>
              <a:t>go test -v -bench=</a:t>
            </a:r>
            <a:r>
              <a:rPr lang="id"/>
              <a:t>BenchmarkNama/NamaSub</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8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Table Benchmark</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Table Benchmark</a:t>
            </a:r>
            <a:endParaRPr/>
          </a:p>
        </p:txBody>
      </p:sp>
      <p:sp>
        <p:nvSpPr>
          <p:cNvPr id="525" name="Google Shape;525;p8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Sama seperti di unit test, programmer Go-Lang terbiasa membuat table benchmark juga</a:t>
            </a:r>
            <a:endParaRPr/>
          </a:p>
          <a:p>
            <a:pPr indent="-311150" lvl="0" marL="457200" rtl="0" algn="l">
              <a:spcBef>
                <a:spcPts val="0"/>
              </a:spcBef>
              <a:spcAft>
                <a:spcPts val="0"/>
              </a:spcAft>
              <a:buSzPts val="1300"/>
              <a:buChar char="●"/>
            </a:pPr>
            <a:r>
              <a:rPr lang="id"/>
              <a:t>Ini digunakan agar kita bisa mudah melakukan performance test dengan kombinasi data berbeda-beda tanpa harus membuat banyak benchmark function</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8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Benchmark Table</a:t>
            </a:r>
            <a:endParaRPr/>
          </a:p>
        </p:txBody>
      </p:sp>
      <p:pic>
        <p:nvPicPr>
          <p:cNvPr id="531" name="Google Shape;531;p89"/>
          <p:cNvPicPr preferRelativeResize="0"/>
          <p:nvPr/>
        </p:nvPicPr>
        <p:blipFill>
          <a:blip r:embed="rId3">
            <a:alphaModFix/>
          </a:blip>
          <a:stretch>
            <a:fillRect/>
          </a:stretch>
        </p:blipFill>
        <p:spPr>
          <a:xfrm>
            <a:off x="152400" y="2006250"/>
            <a:ext cx="3896622" cy="2984850"/>
          </a:xfrm>
          <a:prstGeom prst="rect">
            <a:avLst/>
          </a:prstGeom>
          <a:noFill/>
          <a:ln>
            <a:noFill/>
          </a:ln>
        </p:spPr>
      </p:pic>
      <p:pic>
        <p:nvPicPr>
          <p:cNvPr id="532" name="Google Shape;532;p89"/>
          <p:cNvPicPr preferRelativeResize="0"/>
          <p:nvPr/>
        </p:nvPicPr>
        <p:blipFill>
          <a:blip r:embed="rId4">
            <a:alphaModFix/>
          </a:blip>
          <a:stretch>
            <a:fillRect/>
          </a:stretch>
        </p:blipFill>
        <p:spPr>
          <a:xfrm>
            <a:off x="4201422" y="2006250"/>
            <a:ext cx="4790179" cy="2017462"/>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9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543" name="Google Shape;543;p9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Goroutines</a:t>
            </a:r>
            <a:endParaRPr/>
          </a:p>
          <a:p>
            <a:pPr indent="-311150" lvl="0" marL="457200" rtl="0" algn="l">
              <a:spcBef>
                <a:spcPts val="0"/>
              </a:spcBef>
              <a:spcAft>
                <a:spcPts val="0"/>
              </a:spcAft>
              <a:buSzPts val="1300"/>
              <a:buChar char="●"/>
            </a:pPr>
            <a:r>
              <a:rPr lang="id"/>
              <a:t>Go-Lang Database</a:t>
            </a:r>
            <a:endParaRPr/>
          </a:p>
          <a:p>
            <a:pPr indent="-311150" lvl="0" marL="457200" rtl="0" algn="l">
              <a:spcBef>
                <a:spcPts val="0"/>
              </a:spcBef>
              <a:spcAft>
                <a:spcPts val="0"/>
              </a:spcAft>
              <a:buSzPts val="1300"/>
              <a:buChar char="●"/>
            </a:pPr>
            <a:r>
              <a:rPr lang="id"/>
              <a:t>Go-Lang Web</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 Pyramid</a:t>
            </a:r>
            <a:endParaRPr/>
          </a:p>
        </p:txBody>
      </p:sp>
      <p:pic>
        <p:nvPicPr>
          <p:cNvPr id="129" name="Google Shape;129;p20"/>
          <p:cNvPicPr preferRelativeResize="0"/>
          <p:nvPr/>
        </p:nvPicPr>
        <p:blipFill>
          <a:blip r:embed="rId3">
            <a:alphaModFix/>
          </a:blip>
          <a:stretch>
            <a:fillRect/>
          </a:stretch>
        </p:blipFill>
        <p:spPr>
          <a:xfrm>
            <a:off x="1905000" y="2006250"/>
            <a:ext cx="5334000" cy="285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High Level Architecture Aplikasi</a:t>
            </a:r>
            <a:endParaRPr/>
          </a:p>
        </p:txBody>
      </p:sp>
      <p:pic>
        <p:nvPicPr>
          <p:cNvPr id="135" name="Google Shape;135;p21"/>
          <p:cNvPicPr preferRelativeResize="0"/>
          <p:nvPr/>
        </p:nvPicPr>
        <p:blipFill>
          <a:blip r:embed="rId3">
            <a:alphaModFix/>
          </a:blip>
          <a:stretch>
            <a:fillRect/>
          </a:stretch>
        </p:blipFill>
        <p:spPr>
          <a:xfrm>
            <a:off x="2664625" y="2006250"/>
            <a:ext cx="3814761" cy="2984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