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9" r:id="rId5"/>
    <p:sldMasterId id="2147493467" r:id="rId6"/>
  </p:sldMasterIdLst>
  <p:notesMasterIdLst>
    <p:notesMasterId r:id="rId13"/>
  </p:notesMasterIdLst>
  <p:sldIdLst>
    <p:sldId id="258" r:id="rId7"/>
    <p:sldId id="304" r:id="rId8"/>
    <p:sldId id="303" r:id="rId9"/>
    <p:sldId id="305" r:id="rId10"/>
    <p:sldId id="300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859"/>
    <a:srgbClr val="0F0E74"/>
    <a:srgbClr val="121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4" autoAdjust="0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-41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7197-2F04-984E-9392-6D576DE0E4B1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0D93F-D9D4-0049-8CD3-8A4C049026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6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ACDB3CC-F982-40F9-8DD6-BCC9AFBF44BD}" type="datetime1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274639"/>
            <a:ext cx="776791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8882" y="1600201"/>
            <a:ext cx="776791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Vertical Title 6"/>
          <p:cNvSpPr>
            <a:spLocks noGrp="1"/>
          </p:cNvSpPr>
          <p:nvPr>
            <p:ph type="title" orient="vert"/>
          </p:nvPr>
        </p:nvSpPr>
        <p:spPr>
          <a:xfrm>
            <a:off x="6629400" y="1600201"/>
            <a:ext cx="2057400" cy="452543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1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4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7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91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66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9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274639"/>
            <a:ext cx="7767918" cy="114300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882" y="1600201"/>
            <a:ext cx="776791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88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74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78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1485"/>
            <a:ext cx="7772400" cy="14689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88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49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84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8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A9E7B99-7C3F-4BC3-B7B8-7E1F8C620B24}" type="datetime1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82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09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40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274639"/>
            <a:ext cx="776791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274639"/>
            <a:ext cx="776791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457201" y="1151716"/>
            <a:ext cx="68714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tal Strategies_Logo_screen_blue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9" y="5550700"/>
            <a:ext cx="2651101" cy="1109134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16200000">
            <a:off x="7622214" y="5339036"/>
            <a:ext cx="1528042" cy="1532464"/>
          </a:xfrm>
          <a:prstGeom prst="rtTriangle">
            <a:avLst/>
          </a:prstGeom>
          <a:solidFill>
            <a:srgbClr val="F978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6985764" y="-11292"/>
            <a:ext cx="2166702" cy="2161825"/>
          </a:xfrm>
          <a:prstGeom prst="rtTriangle">
            <a:avLst/>
          </a:prstGeom>
          <a:solidFill>
            <a:srgbClr val="0F0E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121E8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0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518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43A3-D6C6-0745-BDA6-9EDEE2C73CB2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E64E-3A46-7248-8805-B62BD18E0B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ight Triangle 7"/>
          <p:cNvSpPr/>
          <p:nvPr userDrawn="1"/>
        </p:nvSpPr>
        <p:spPr>
          <a:xfrm rot="16200000">
            <a:off x="7199488" y="4916311"/>
            <a:ext cx="1950157" cy="1955800"/>
          </a:xfrm>
          <a:prstGeom prst="rtTriangle">
            <a:avLst/>
          </a:prstGeom>
          <a:solidFill>
            <a:srgbClr val="F978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Vital Strategies_Logo_screen_white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5790919"/>
            <a:ext cx="2006770" cy="8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81" r:id="rId2"/>
    <p:sldLayoutId id="2147493482" r:id="rId3"/>
    <p:sldLayoutId id="2147493483" r:id="rId4"/>
    <p:sldLayoutId id="2147493484" r:id="rId5"/>
    <p:sldLayoutId id="2147493485" r:id="rId6"/>
    <p:sldLayoutId id="2147493486" r:id="rId7"/>
    <p:sldLayoutId id="2147493487" r:id="rId8"/>
    <p:sldLayoutId id="2147493488" r:id="rId9"/>
    <p:sldLayoutId id="2147493489" r:id="rId10"/>
    <p:sldLayoutId id="214749349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tal Strategies_Logo_screen_blue_RGB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" r="8351"/>
          <a:stretch/>
        </p:blipFill>
        <p:spPr>
          <a:xfrm>
            <a:off x="7366001" y="6111404"/>
            <a:ext cx="1346200" cy="6592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3BCF-891D-C64E-B460-E7AA1BBE797D}" type="datetimeFigureOut">
              <a:rPr lang="en-US" smtClean="0"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3F7B-1DAE-BD4B-92D9-D0D3A1F3C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121E8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Mwanza@vitalstrategies.org" TargetMode="External"/><Relationship Id="rId4" Type="http://schemas.openxmlformats.org/officeDocument/2006/relationships/hyperlink" Target="mailto:mbratschi@vitalstrategies.org" TargetMode="External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oo.gl/forms/tqBRni8z3wA744nz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09480"/>
            <a:ext cx="7763256" cy="2116417"/>
          </a:xfrm>
        </p:spPr>
        <p:txBody>
          <a:bodyPr anchor="t">
            <a:noAutofit/>
          </a:bodyPr>
          <a:lstStyle/>
          <a:p>
            <a:pPr algn="ctr"/>
            <a:r>
              <a:rPr lang="en-US" sz="3800" dirty="0">
                <a:solidFill>
                  <a:srgbClr val="121E87"/>
                </a:solidFill>
              </a:rPr>
              <a:t>TOT on VA Data Quality Review and COD Assignment.</a:t>
            </a:r>
            <a:br>
              <a:rPr lang="en-US" sz="3800" dirty="0">
                <a:solidFill>
                  <a:srgbClr val="121E87"/>
                </a:solidFill>
              </a:rPr>
            </a:br>
            <a:r>
              <a:rPr lang="en-US" sz="3800" dirty="0">
                <a:solidFill>
                  <a:srgbClr val="121E87"/>
                </a:solidFill>
              </a:rPr>
              <a:t/>
            </a:r>
            <a:br>
              <a:rPr lang="en-US" sz="3800" dirty="0">
                <a:solidFill>
                  <a:srgbClr val="121E87"/>
                </a:solidFill>
              </a:rPr>
            </a:br>
            <a:r>
              <a:rPr lang="en-US" sz="3800" dirty="0">
                <a:solidFill>
                  <a:srgbClr val="121E87"/>
                </a:solidFill>
              </a:rPr>
              <a:t>Next Steps…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2000" b="0" dirty="0">
                <a:solidFill>
                  <a:schemeClr val="bg2"/>
                </a:solidFill>
              </a:rPr>
              <a:t>James Mwanza</a:t>
            </a:r>
            <a:br>
              <a:rPr lang="en-US" sz="2000" b="0" dirty="0">
                <a:solidFill>
                  <a:schemeClr val="bg2"/>
                </a:solidFill>
              </a:rPr>
            </a:br>
            <a:r>
              <a:rPr lang="en-US" sz="2000" b="0" dirty="0">
                <a:solidFill>
                  <a:schemeClr val="bg2"/>
                </a:solidFill>
              </a:rPr>
              <a:t>Columbus, November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E369AB6-D4F7-4778-98F8-7F5C75873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" t="1944" r="649" b="2005"/>
          <a:stretch/>
        </p:blipFill>
        <p:spPr>
          <a:xfrm>
            <a:off x="223284" y="4771118"/>
            <a:ext cx="5715000" cy="1487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8FE5E1-24E2-4299-8F16-725B626887EB}"/>
              </a:ext>
            </a:extLst>
          </p:cNvPr>
          <p:cNvSpPr txBox="1"/>
          <p:nvPr/>
        </p:nvSpPr>
        <p:spPr>
          <a:xfrm>
            <a:off x="223285" y="6259097"/>
            <a:ext cx="5715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 collaboration with the WHO VA Reference Group.</a:t>
            </a:r>
          </a:p>
        </p:txBody>
      </p:sp>
    </p:spTree>
    <p:extLst>
      <p:ext uri="{BB962C8B-B14F-4D97-AF65-F5344CB8AC3E}">
        <p14:creationId xmlns:p14="http://schemas.microsoft.com/office/powerpoint/2010/main" val="429341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3183B-1973-4E05-804E-0C064A77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56" y="121907"/>
            <a:ext cx="6871447" cy="1143000"/>
          </a:xfrm>
        </p:spPr>
        <p:txBody>
          <a:bodyPr/>
          <a:lstStyle/>
          <a:p>
            <a:r>
              <a:rPr lang="en-US" dirty="0"/>
              <a:t>Next Steps..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91F52C2-7124-4D49-B3E4-5C6968C5C37E}"/>
              </a:ext>
            </a:extLst>
          </p:cNvPr>
          <p:cNvSpPr/>
          <p:nvPr/>
        </p:nvSpPr>
        <p:spPr>
          <a:xfrm>
            <a:off x="652509" y="1806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B2057DA-3158-40C6-960E-65477C8A97BD}"/>
              </a:ext>
            </a:extLst>
          </p:cNvPr>
          <p:cNvSpPr txBox="1">
            <a:spLocks/>
          </p:cNvSpPr>
          <p:nvPr/>
        </p:nvSpPr>
        <p:spPr>
          <a:xfrm>
            <a:off x="457200" y="948801"/>
            <a:ext cx="8686800" cy="5123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Applying Skills using own data…</a:t>
            </a:r>
          </a:p>
          <a:p>
            <a:pPr lvl="2"/>
            <a:endParaRPr lang="en-US" b="1" dirty="0"/>
          </a:p>
          <a:p>
            <a:pPr lvl="2"/>
            <a:r>
              <a:rPr lang="en-US" b="1" dirty="0"/>
              <a:t>VA Raw Data Examination and Cleaning</a:t>
            </a:r>
          </a:p>
          <a:p>
            <a:pPr lvl="3"/>
            <a:r>
              <a:rPr lang="en-US" dirty="0"/>
              <a:t>E.g. What variables to look for?</a:t>
            </a:r>
          </a:p>
          <a:p>
            <a:pPr lvl="2"/>
            <a:r>
              <a:rPr lang="en-US" b="1" dirty="0"/>
              <a:t>Running the VA Algorithm(s)</a:t>
            </a:r>
          </a:p>
          <a:p>
            <a:pPr lvl="3"/>
            <a:r>
              <a:rPr lang="en-US" dirty="0" err="1"/>
              <a:t>IntervA</a:t>
            </a:r>
            <a:r>
              <a:rPr lang="en-US" dirty="0"/>
              <a:t>, </a:t>
            </a:r>
            <a:r>
              <a:rPr lang="en-US" dirty="0" err="1"/>
              <a:t>InSiliCo</a:t>
            </a:r>
            <a:r>
              <a:rPr lang="en-US" dirty="0"/>
              <a:t>, </a:t>
            </a:r>
            <a:r>
              <a:rPr lang="en-US" dirty="0" err="1"/>
              <a:t>SmartVA</a:t>
            </a:r>
            <a:endParaRPr lang="en-US" dirty="0"/>
          </a:p>
          <a:p>
            <a:pPr lvl="2"/>
            <a:r>
              <a:rPr lang="en-US" b="1" dirty="0"/>
              <a:t>VA COD Examination</a:t>
            </a:r>
          </a:p>
          <a:p>
            <a:pPr lvl="3"/>
            <a:r>
              <a:rPr lang="en-US" dirty="0"/>
              <a:t>Merging Algorithm input and output data</a:t>
            </a:r>
          </a:p>
          <a:p>
            <a:pPr lvl="3"/>
            <a:r>
              <a:rPr lang="en-US" dirty="0"/>
              <a:t>Examining the merged and COD versus symptoms e.g. unexpected COD</a:t>
            </a:r>
          </a:p>
          <a:p>
            <a:pPr lvl="2"/>
            <a:r>
              <a:rPr lang="en-US" b="1" dirty="0"/>
              <a:t>Plotting/Visualizing outcomes </a:t>
            </a: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Timelines for developing country specific protocols… </a:t>
            </a:r>
          </a:p>
          <a:p>
            <a:pPr lvl="2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4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CF563-05B3-4066-B172-E91BF5B9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42A28-165B-4405-9202-A735339F5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4"/>
            <a:ext cx="8229600" cy="4525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Institutionalizing VA data quality review work..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How do we integrate VA data quality review?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there existing structure to support the institutionalization?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What follow up is needed?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What about Inter-country collaboration?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6909E1-3483-4E7A-B668-307E35DAB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" t="1944" r="649" b="2005"/>
          <a:stretch/>
        </p:blipFill>
        <p:spPr>
          <a:xfrm>
            <a:off x="4890977" y="5368506"/>
            <a:ext cx="4114800" cy="1071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141BF0-25A5-4855-9E80-8C3DF47FEAF6}"/>
              </a:ext>
            </a:extLst>
          </p:cNvPr>
          <p:cNvSpPr txBox="1"/>
          <p:nvPr/>
        </p:nvSpPr>
        <p:spPr>
          <a:xfrm>
            <a:off x="4779335" y="6426292"/>
            <a:ext cx="43380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collaboration with the WHO VA Reference Group.</a:t>
            </a:r>
          </a:p>
        </p:txBody>
      </p:sp>
    </p:spTree>
    <p:extLst>
      <p:ext uri="{BB962C8B-B14F-4D97-AF65-F5344CB8AC3E}">
        <p14:creationId xmlns:p14="http://schemas.microsoft.com/office/powerpoint/2010/main" val="169934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B26EA-C511-4D2E-8D6D-96D833A6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9D3D2-7302-4A55-ACC6-C89F7A23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1121"/>
            <a:ext cx="8469517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Community of Practice… (staying on Task)</a:t>
            </a:r>
          </a:p>
          <a:p>
            <a:pPr lvl="1"/>
            <a:r>
              <a:rPr lang="en-US" dirty="0"/>
              <a:t>Need to define goals and objective</a:t>
            </a:r>
          </a:p>
          <a:p>
            <a:pPr lvl="1"/>
            <a:r>
              <a:rPr lang="en-US" dirty="0"/>
              <a:t>Group leadership. Who takes lead?</a:t>
            </a:r>
          </a:p>
          <a:p>
            <a:pPr lvl="1"/>
            <a:r>
              <a:rPr lang="en-US" dirty="0"/>
              <a:t>Knowledge sharing and communication platform.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490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E86C8B-C32A-40C9-B3BA-4989C221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2B55B7-1C3B-4F7B-9A4D-2C8EA07D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3997"/>
            <a:ext cx="8476488" cy="475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goo.gl/forms/tqBRni8z3wA744nz1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Correspondences;</a:t>
            </a:r>
          </a:p>
          <a:p>
            <a:pPr marL="400050" lvl="1" indent="0">
              <a:buNone/>
            </a:pPr>
            <a:r>
              <a:rPr lang="en-US" dirty="0"/>
              <a:t>James Mwanza </a:t>
            </a:r>
            <a:r>
              <a:rPr lang="en-US" dirty="0">
                <a:hlinkClick r:id="rId3"/>
              </a:rPr>
              <a:t>JMwanza@vitalstrategies.org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Martin Bratschi </a:t>
            </a:r>
            <a:r>
              <a:rPr lang="en-US" dirty="0">
                <a:hlinkClick r:id="rId4"/>
              </a:rPr>
              <a:t>mbratschi@vitalstrategies.org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3C0E87-A8F4-447D-B100-B66E7EFB97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3" t="1944" r="649" b="2005"/>
          <a:stretch/>
        </p:blipFill>
        <p:spPr>
          <a:xfrm>
            <a:off x="4890977" y="5368506"/>
            <a:ext cx="4114800" cy="1071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6AD182-8694-4EBC-9B57-123FD63F794B}"/>
              </a:ext>
            </a:extLst>
          </p:cNvPr>
          <p:cNvSpPr txBox="1"/>
          <p:nvPr/>
        </p:nvSpPr>
        <p:spPr>
          <a:xfrm>
            <a:off x="4779335" y="6426292"/>
            <a:ext cx="43380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collaboration with the WHO VA Reference Group.</a:t>
            </a:r>
          </a:p>
        </p:txBody>
      </p:sp>
    </p:spTree>
    <p:extLst>
      <p:ext uri="{BB962C8B-B14F-4D97-AF65-F5344CB8AC3E}">
        <p14:creationId xmlns:p14="http://schemas.microsoft.com/office/powerpoint/2010/main" val="283059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76" y="2022450"/>
            <a:ext cx="8229600" cy="18708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very much for your participation!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867" y="5554133"/>
            <a:ext cx="2446868" cy="863604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1500" b="1" dirty="0" err="1">
                <a:solidFill>
                  <a:srgbClr val="F97859"/>
                </a:solidFill>
              </a:rPr>
              <a:t>vitalstrategies.org</a:t>
            </a:r>
            <a:endParaRPr lang="en-US" sz="1500" b="1" dirty="0">
              <a:solidFill>
                <a:srgbClr val="F97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8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tal Strategies">
      <a:dk1>
        <a:sysClr val="windowText" lastClr="000000"/>
      </a:dk1>
      <a:lt1>
        <a:sysClr val="window" lastClr="FFFFFF"/>
      </a:lt1>
      <a:dk2>
        <a:srgbClr val="121E87"/>
      </a:dk2>
      <a:lt2>
        <a:srgbClr val="F97859"/>
      </a:lt2>
      <a:accent1>
        <a:srgbClr val="121E87"/>
      </a:accent1>
      <a:accent2>
        <a:srgbClr val="F9785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97859"/>
      </a:hlink>
      <a:folHlink>
        <a:srgbClr val="121E8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Vital Strategies">
      <a:dk1>
        <a:sysClr val="windowText" lastClr="000000"/>
      </a:dk1>
      <a:lt1>
        <a:sysClr val="window" lastClr="FFFFFF"/>
      </a:lt1>
      <a:dk2>
        <a:srgbClr val="121E87"/>
      </a:dk2>
      <a:lt2>
        <a:srgbClr val="F97859"/>
      </a:lt2>
      <a:accent1>
        <a:srgbClr val="121E87"/>
      </a:accent1>
      <a:accent2>
        <a:srgbClr val="F9785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97859"/>
      </a:hlink>
      <a:folHlink>
        <a:srgbClr val="121E8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6294</TotalTime>
  <Words>191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Office Theme</vt:lpstr>
      <vt:lpstr>1_Custom Design</vt:lpstr>
      <vt:lpstr>Custom Design</vt:lpstr>
      <vt:lpstr>TOT on VA Data Quality Review and COD Assignment.  Next Steps…  James Mwanza Columbus, November 2018</vt:lpstr>
      <vt:lpstr>Next Steps..</vt:lpstr>
      <vt:lpstr>Next steps</vt:lpstr>
      <vt:lpstr>Next Steps…</vt:lpstr>
      <vt:lpstr>Feedback</vt:lpstr>
      <vt:lpstr>Thank you very much for your participation!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Choi, Peter</cp:lastModifiedBy>
  <cp:revision>169</cp:revision>
  <dcterms:created xsi:type="dcterms:W3CDTF">2010-04-12T23:12:02Z</dcterms:created>
  <dcterms:modified xsi:type="dcterms:W3CDTF">2018-11-16T14:00:07Z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