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7A"/>
    <a:srgbClr val="DEEBF7"/>
    <a:srgbClr val="EB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C9A1-2562-445C-83D2-F6BE21EE556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93581-5F79-4899-8981-6B48907564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3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2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726867" y="2167231"/>
            <a:ext cx="56396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676000" y="3119569"/>
            <a:ext cx="4682000" cy="1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625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1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3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7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07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82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87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4BC8-36C4-44BC-98E9-E1484503D27A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50EA-0127-45C1-A2F5-4B5D2727A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6" y="1154831"/>
            <a:ext cx="12225856" cy="570316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515537" y="0"/>
            <a:ext cx="7127069" cy="1350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9600" b="1" smtClean="0">
                <a:solidFill>
                  <a:srgbClr val="FCA3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endParaRPr lang="pt-BR" sz="9600" b="1" dirty="0">
              <a:solidFill>
                <a:srgbClr val="FCA3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/>
          <p:cNvSpPr/>
          <p:nvPr/>
        </p:nvSpPr>
        <p:spPr>
          <a:xfrm>
            <a:off x="-13303" y="-14178"/>
            <a:ext cx="12218605" cy="6872177"/>
          </a:xfrm>
          <a:custGeom>
            <a:avLst/>
            <a:gdLst>
              <a:gd name="connsiteX0" fmla="*/ 0 w 9144000"/>
              <a:gd name="connsiteY0" fmla="*/ 857267 h 5143500"/>
              <a:gd name="connsiteX1" fmla="*/ 857267 w 9144000"/>
              <a:gd name="connsiteY1" fmla="*/ 0 h 5143500"/>
              <a:gd name="connsiteX2" fmla="*/ 8286733 w 9144000"/>
              <a:gd name="connsiteY2" fmla="*/ 0 h 5143500"/>
              <a:gd name="connsiteX3" fmla="*/ 9144000 w 9144000"/>
              <a:gd name="connsiteY3" fmla="*/ 857267 h 5143500"/>
              <a:gd name="connsiteX4" fmla="*/ 9144000 w 9144000"/>
              <a:gd name="connsiteY4" fmla="*/ 4286233 h 5143500"/>
              <a:gd name="connsiteX5" fmla="*/ 8286733 w 9144000"/>
              <a:gd name="connsiteY5" fmla="*/ 5143500 h 5143500"/>
              <a:gd name="connsiteX6" fmla="*/ 857267 w 9144000"/>
              <a:gd name="connsiteY6" fmla="*/ 5143500 h 5143500"/>
              <a:gd name="connsiteX7" fmla="*/ 0 w 9144000"/>
              <a:gd name="connsiteY7" fmla="*/ 4286233 h 5143500"/>
              <a:gd name="connsiteX8" fmla="*/ 0 w 9144000"/>
              <a:gd name="connsiteY8" fmla="*/ 857267 h 5143500"/>
              <a:gd name="connsiteX0" fmla="*/ 7722 w 9151722"/>
              <a:gd name="connsiteY0" fmla="*/ 867899 h 5154132"/>
              <a:gd name="connsiteX1" fmla="*/ 386524 w 9151722"/>
              <a:gd name="connsiteY1" fmla="*/ 0 h 5154132"/>
              <a:gd name="connsiteX2" fmla="*/ 8294455 w 9151722"/>
              <a:gd name="connsiteY2" fmla="*/ 10632 h 5154132"/>
              <a:gd name="connsiteX3" fmla="*/ 9151722 w 9151722"/>
              <a:gd name="connsiteY3" fmla="*/ 867899 h 5154132"/>
              <a:gd name="connsiteX4" fmla="*/ 9151722 w 9151722"/>
              <a:gd name="connsiteY4" fmla="*/ 4296865 h 5154132"/>
              <a:gd name="connsiteX5" fmla="*/ 8294455 w 9151722"/>
              <a:gd name="connsiteY5" fmla="*/ 5154132 h 5154132"/>
              <a:gd name="connsiteX6" fmla="*/ 864989 w 9151722"/>
              <a:gd name="connsiteY6" fmla="*/ 5154132 h 5154132"/>
              <a:gd name="connsiteX7" fmla="*/ 7722 w 9151722"/>
              <a:gd name="connsiteY7" fmla="*/ 4296865 h 5154132"/>
              <a:gd name="connsiteX8" fmla="*/ 7722 w 9151722"/>
              <a:gd name="connsiteY8" fmla="*/ 867899 h 5154132"/>
              <a:gd name="connsiteX0" fmla="*/ 7722 w 9161699"/>
              <a:gd name="connsiteY0" fmla="*/ 867900 h 5154133"/>
              <a:gd name="connsiteX1" fmla="*/ 386524 w 9161699"/>
              <a:gd name="connsiteY1" fmla="*/ 1 h 5154133"/>
              <a:gd name="connsiteX2" fmla="*/ 8783552 w 9161699"/>
              <a:gd name="connsiteY2" fmla="*/ 0 h 5154133"/>
              <a:gd name="connsiteX3" fmla="*/ 9151722 w 9161699"/>
              <a:gd name="connsiteY3" fmla="*/ 867900 h 5154133"/>
              <a:gd name="connsiteX4" fmla="*/ 9151722 w 9161699"/>
              <a:gd name="connsiteY4" fmla="*/ 4296866 h 5154133"/>
              <a:gd name="connsiteX5" fmla="*/ 8294455 w 9161699"/>
              <a:gd name="connsiteY5" fmla="*/ 5154133 h 5154133"/>
              <a:gd name="connsiteX6" fmla="*/ 864989 w 9161699"/>
              <a:gd name="connsiteY6" fmla="*/ 5154133 h 5154133"/>
              <a:gd name="connsiteX7" fmla="*/ 7722 w 9161699"/>
              <a:gd name="connsiteY7" fmla="*/ 4296866 h 5154133"/>
              <a:gd name="connsiteX8" fmla="*/ 7722 w 9161699"/>
              <a:gd name="connsiteY8" fmla="*/ 867900 h 5154133"/>
              <a:gd name="connsiteX0" fmla="*/ 9977 w 9163954"/>
              <a:gd name="connsiteY0" fmla="*/ 867900 h 5154133"/>
              <a:gd name="connsiteX1" fmla="*/ 388779 w 9163954"/>
              <a:gd name="connsiteY1" fmla="*/ 1 h 5154133"/>
              <a:gd name="connsiteX2" fmla="*/ 8785807 w 9163954"/>
              <a:gd name="connsiteY2" fmla="*/ 0 h 5154133"/>
              <a:gd name="connsiteX3" fmla="*/ 9153977 w 9163954"/>
              <a:gd name="connsiteY3" fmla="*/ 867900 h 5154133"/>
              <a:gd name="connsiteX4" fmla="*/ 9153977 w 9163954"/>
              <a:gd name="connsiteY4" fmla="*/ 4296866 h 5154133"/>
              <a:gd name="connsiteX5" fmla="*/ 8296710 w 9163954"/>
              <a:gd name="connsiteY5" fmla="*/ 5154133 h 5154133"/>
              <a:gd name="connsiteX6" fmla="*/ 378146 w 9163954"/>
              <a:gd name="connsiteY6" fmla="*/ 5154133 h 5154133"/>
              <a:gd name="connsiteX7" fmla="*/ 9977 w 9163954"/>
              <a:gd name="connsiteY7" fmla="*/ 4296866 h 5154133"/>
              <a:gd name="connsiteX8" fmla="*/ 9977 w 9163954"/>
              <a:gd name="connsiteY8" fmla="*/ 867900 h 5154133"/>
              <a:gd name="connsiteX0" fmla="*/ 9977 w 9163954"/>
              <a:gd name="connsiteY0" fmla="*/ 867900 h 5154133"/>
              <a:gd name="connsiteX1" fmla="*/ 388779 w 9163954"/>
              <a:gd name="connsiteY1" fmla="*/ 1 h 5154133"/>
              <a:gd name="connsiteX2" fmla="*/ 8785807 w 9163954"/>
              <a:gd name="connsiteY2" fmla="*/ 0 h 5154133"/>
              <a:gd name="connsiteX3" fmla="*/ 9153977 w 9163954"/>
              <a:gd name="connsiteY3" fmla="*/ 867900 h 5154133"/>
              <a:gd name="connsiteX4" fmla="*/ 9153977 w 9163954"/>
              <a:gd name="connsiteY4" fmla="*/ 4296866 h 5154133"/>
              <a:gd name="connsiteX5" fmla="*/ 8785807 w 9163954"/>
              <a:gd name="connsiteY5" fmla="*/ 5154133 h 5154133"/>
              <a:gd name="connsiteX6" fmla="*/ 378146 w 9163954"/>
              <a:gd name="connsiteY6" fmla="*/ 5154133 h 5154133"/>
              <a:gd name="connsiteX7" fmla="*/ 9977 w 9163954"/>
              <a:gd name="connsiteY7" fmla="*/ 4296866 h 5154133"/>
              <a:gd name="connsiteX8" fmla="*/ 9977 w 9163954"/>
              <a:gd name="connsiteY8" fmla="*/ 867900 h 515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3954" h="5154133">
                <a:moveTo>
                  <a:pt x="9977" y="867900"/>
                </a:moveTo>
                <a:cubicBezTo>
                  <a:pt x="9977" y="394445"/>
                  <a:pt x="-84676" y="1"/>
                  <a:pt x="388779" y="1"/>
                </a:cubicBezTo>
                <a:lnTo>
                  <a:pt x="8785807" y="0"/>
                </a:lnTo>
                <a:cubicBezTo>
                  <a:pt x="9259262" y="0"/>
                  <a:pt x="9153977" y="394445"/>
                  <a:pt x="9153977" y="867900"/>
                </a:cubicBezTo>
                <a:lnTo>
                  <a:pt x="9153977" y="4296866"/>
                </a:lnTo>
                <a:cubicBezTo>
                  <a:pt x="9153977" y="4770321"/>
                  <a:pt x="9259262" y="5154133"/>
                  <a:pt x="8785807" y="5154133"/>
                </a:cubicBezTo>
                <a:lnTo>
                  <a:pt x="378146" y="5154133"/>
                </a:lnTo>
                <a:cubicBezTo>
                  <a:pt x="-95309" y="5154133"/>
                  <a:pt x="9977" y="4770321"/>
                  <a:pt x="9977" y="4296866"/>
                </a:cubicBezTo>
                <a:lnTo>
                  <a:pt x="9977" y="867900"/>
                </a:lnTo>
                <a:close/>
              </a:path>
            </a:pathLst>
          </a:custGeom>
          <a:noFill/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76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-165654" y="355"/>
            <a:ext cx="2797375" cy="4419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000" b="1" dirty="0">
                <a:latin typeface="Montserrat" panose="020B0604020202020204" charset="0"/>
              </a:rPr>
              <a:t>Parcerias-Chave</a:t>
            </a:r>
            <a:endParaRPr sz="1600" b="1" dirty="0">
              <a:latin typeface="Montserrat" panose="020B060402020202020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48" y="3953214"/>
            <a:ext cx="1102875" cy="936612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>
            <a:off x="2403464" y="-17404"/>
            <a:ext cx="0" cy="4933509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ector reto 381"/>
          <p:cNvCxnSpPr/>
          <p:nvPr/>
        </p:nvCxnSpPr>
        <p:spPr>
          <a:xfrm>
            <a:off x="6096001" y="4919331"/>
            <a:ext cx="17447" cy="1938668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ector reto 383"/>
          <p:cNvCxnSpPr/>
          <p:nvPr/>
        </p:nvCxnSpPr>
        <p:spPr>
          <a:xfrm flipH="1">
            <a:off x="-13301" y="4919332"/>
            <a:ext cx="12205301" cy="1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362429" y="4919331"/>
            <a:ext cx="3117915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Estrutura de custos</a:t>
            </a:r>
            <a:endParaRPr sz="1867" b="1" dirty="0">
              <a:latin typeface="Montserrat" panose="020B0604020202020204" charset="0"/>
            </a:endParaRPr>
          </a:p>
        </p:txBody>
      </p:sp>
      <p:sp>
        <p:nvSpPr>
          <p:cNvPr id="388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6471732" y="4932829"/>
            <a:ext cx="3117915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Fontes de receita</a:t>
            </a:r>
            <a:endParaRPr sz="1867" b="1" dirty="0">
              <a:latin typeface="Montserrat" panose="020B0604020202020204" charset="0"/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996" y="4966000"/>
            <a:ext cx="1108417" cy="94215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85" y="4772001"/>
            <a:ext cx="930175" cy="1330152"/>
          </a:xfrm>
          <a:prstGeom prst="rect">
            <a:avLst/>
          </a:prstGeom>
        </p:spPr>
      </p:pic>
      <p:cxnSp>
        <p:nvCxnSpPr>
          <p:cNvPr id="391" name="Conector reto 390"/>
          <p:cNvCxnSpPr/>
          <p:nvPr/>
        </p:nvCxnSpPr>
        <p:spPr>
          <a:xfrm flipH="1">
            <a:off x="2467971" y="2466755"/>
            <a:ext cx="2666309" cy="15211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reto 393"/>
          <p:cNvCxnSpPr/>
          <p:nvPr/>
        </p:nvCxnSpPr>
        <p:spPr>
          <a:xfrm>
            <a:off x="5134281" y="0"/>
            <a:ext cx="0" cy="4933509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reto 394"/>
          <p:cNvCxnSpPr/>
          <p:nvPr/>
        </p:nvCxnSpPr>
        <p:spPr>
          <a:xfrm>
            <a:off x="7729485" y="15211"/>
            <a:ext cx="0" cy="4933509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reto 398"/>
          <p:cNvCxnSpPr/>
          <p:nvPr/>
        </p:nvCxnSpPr>
        <p:spPr>
          <a:xfrm>
            <a:off x="10048513" y="-680"/>
            <a:ext cx="0" cy="4933509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2263354" y="29507"/>
            <a:ext cx="2987153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Atividades-Chave</a:t>
            </a:r>
            <a:endParaRPr sz="1867" b="1" dirty="0">
              <a:latin typeface="Montserrat" panose="020B0604020202020204" charset="0"/>
            </a:endParaRPr>
          </a:p>
        </p:txBody>
      </p:sp>
      <p:sp>
        <p:nvSpPr>
          <p:cNvPr id="404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2476467" y="2503528"/>
            <a:ext cx="2657813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Recursos-Chave</a:t>
            </a:r>
            <a:endParaRPr sz="1867" b="1" dirty="0">
              <a:latin typeface="Montserrat" panose="020B0604020202020204" charset="0"/>
            </a:endParaRPr>
          </a:p>
        </p:txBody>
      </p:sp>
      <p:sp>
        <p:nvSpPr>
          <p:cNvPr id="405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5305046" y="29507"/>
            <a:ext cx="2333372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Oferta de valor</a:t>
            </a:r>
            <a:endParaRPr sz="1867" b="1" dirty="0">
              <a:latin typeface="Montserrat" panose="020B0604020202020204" charset="0"/>
            </a:endParaRPr>
          </a:p>
        </p:txBody>
      </p:sp>
      <p:sp>
        <p:nvSpPr>
          <p:cNvPr id="406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7620409" y="15211"/>
            <a:ext cx="2595204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Relacionamento</a:t>
            </a:r>
            <a:endParaRPr sz="1867" b="1" dirty="0">
              <a:latin typeface="Montserrat" panose="020B0604020202020204" charset="0"/>
            </a:endParaRPr>
          </a:p>
        </p:txBody>
      </p:sp>
      <p:cxnSp>
        <p:nvCxnSpPr>
          <p:cNvPr id="407" name="Conector reto 406"/>
          <p:cNvCxnSpPr/>
          <p:nvPr/>
        </p:nvCxnSpPr>
        <p:spPr>
          <a:xfrm flipH="1" flipV="1">
            <a:off x="7727061" y="2466075"/>
            <a:ext cx="2326305" cy="20916"/>
          </a:xfrm>
          <a:prstGeom prst="line">
            <a:avLst/>
          </a:prstGeom>
          <a:ln w="25400">
            <a:solidFill>
              <a:srgbClr val="FCA3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8276060" y="2516496"/>
            <a:ext cx="1225881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Canais</a:t>
            </a:r>
            <a:endParaRPr sz="1867" b="1" dirty="0">
              <a:latin typeface="Montserrat" panose="020B0604020202020204" charset="0"/>
            </a:endParaRPr>
          </a:p>
        </p:txBody>
      </p:sp>
      <p:sp>
        <p:nvSpPr>
          <p:cNvPr id="412" name="Google Shape;1091;p47"/>
          <p:cNvSpPr txBox="1">
            <a:spLocks noGrp="1"/>
          </p:cNvSpPr>
          <p:nvPr>
            <p:ph type="subTitle" idx="4294967295"/>
          </p:nvPr>
        </p:nvSpPr>
        <p:spPr>
          <a:xfrm>
            <a:off x="10157593" y="57413"/>
            <a:ext cx="1825519" cy="4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1867" b="1" dirty="0">
                <a:latin typeface="Montserrat" panose="020B0604020202020204" charset="0"/>
              </a:rPr>
              <a:t>Segmento de clientes</a:t>
            </a:r>
            <a:endParaRPr sz="1867" b="1" dirty="0">
              <a:latin typeface="Montserrat" panose="020B0604020202020204" charset="0"/>
            </a:endParaRPr>
          </a:p>
        </p:txBody>
      </p:sp>
      <p:pic>
        <p:nvPicPr>
          <p:cNvPr id="2052" name="Picture 4" descr="segmento-de-client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835" y="3859442"/>
            <a:ext cx="976845" cy="9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0066873" y="2114098"/>
            <a:ext cx="221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30" name="CaixaDeTexto 29"/>
          <p:cNvSpPr txBox="1"/>
          <p:nvPr/>
        </p:nvSpPr>
        <p:spPr>
          <a:xfrm>
            <a:off x="5280736" y="774203"/>
            <a:ext cx="2211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200865" y="855341"/>
            <a:ext cx="1438227" cy="598379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Eleitores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208342" y="1575443"/>
            <a:ext cx="1430750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Cidadãos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20645" y="638864"/>
            <a:ext cx="2138703" cy="9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Trazer informação mais </a:t>
            </a:r>
            <a:r>
              <a:rPr lang="pt-BR" dirty="0" smtClean="0">
                <a:solidFill>
                  <a:schemeClr val="tx1"/>
                </a:solidFill>
              </a:rPr>
              <a:t>precisas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437513" y="2898509"/>
            <a:ext cx="2121835" cy="1062658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Tornando a opinião do cidadão relevante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54054" y="1696228"/>
            <a:ext cx="2084574" cy="1116653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Mostrar o andamento </a:t>
            </a:r>
            <a:r>
              <a:rPr lang="pt-BR" dirty="0">
                <a:solidFill>
                  <a:schemeClr val="tx1"/>
                </a:solidFill>
              </a:rPr>
              <a:t>de obras estatais na região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55304" y="638864"/>
            <a:ext cx="1830761" cy="850269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Fiscais de obras estatais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64582" y="1727838"/>
            <a:ext cx="1430750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Cidadãos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66791" y="2550706"/>
            <a:ext cx="1857380" cy="776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Emissoras de TV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760509" y="552902"/>
            <a:ext cx="2081845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Dar suporte a aplicação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21619" y="5409695"/>
            <a:ext cx="2081845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Salário dos desenvolvedores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663321" y="5426997"/>
            <a:ext cx="1857380" cy="502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Help </a:t>
            </a:r>
            <a:r>
              <a:rPr lang="pt-BR" dirty="0" err="1" smtClean="0">
                <a:solidFill>
                  <a:schemeClr val="tx1"/>
                </a:solidFill>
              </a:rPr>
              <a:t>desk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32873" y="6126157"/>
            <a:ext cx="1430750" cy="553431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Hospedagem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408148" y="5483638"/>
            <a:ext cx="2104620" cy="769367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Venda de informações para emissões de TV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9064350" y="5399298"/>
            <a:ext cx="1430750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Anúncios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8030689" y="588118"/>
            <a:ext cx="1430750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Pela própria plataforma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8029217" y="1512038"/>
            <a:ext cx="1462839" cy="502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Help </a:t>
            </a:r>
            <a:r>
              <a:rPr lang="pt-BR" dirty="0" err="1" smtClean="0">
                <a:solidFill>
                  <a:schemeClr val="tx1"/>
                </a:solidFill>
              </a:rPr>
              <a:t>desk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350" y="1790968"/>
            <a:ext cx="1197644" cy="656309"/>
          </a:xfrm>
          <a:prstGeom prst="rect">
            <a:avLst/>
          </a:prstGeom>
        </p:spPr>
      </p:pic>
      <p:sp>
        <p:nvSpPr>
          <p:cNvPr id="48" name="Retângulo 47"/>
          <p:cNvSpPr/>
          <p:nvPr/>
        </p:nvSpPr>
        <p:spPr>
          <a:xfrm>
            <a:off x="8542507" y="2918030"/>
            <a:ext cx="1422807" cy="584164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Mídias sociais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913411" y="3668134"/>
            <a:ext cx="1408048" cy="671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Anúncios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93" y="4046487"/>
            <a:ext cx="970016" cy="835013"/>
          </a:xfrm>
          <a:prstGeom prst="rect">
            <a:avLst/>
          </a:prstGeom>
        </p:spPr>
      </p:pic>
      <p:sp>
        <p:nvSpPr>
          <p:cNvPr id="50" name="Retângulo 49"/>
          <p:cNvSpPr/>
          <p:nvPr/>
        </p:nvSpPr>
        <p:spPr>
          <a:xfrm>
            <a:off x="2659872" y="2938990"/>
            <a:ext cx="2299600" cy="789613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Compartilhamento de informações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713089" y="1353635"/>
            <a:ext cx="2138703" cy="936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Monitoramento e analise de informações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689" y="1744801"/>
            <a:ext cx="869641" cy="707308"/>
          </a:xfrm>
          <a:prstGeom prst="rect">
            <a:avLst/>
          </a:prstGeom>
        </p:spPr>
      </p:pic>
      <p:sp>
        <p:nvSpPr>
          <p:cNvPr id="52" name="Retângulo 51"/>
          <p:cNvSpPr/>
          <p:nvPr/>
        </p:nvSpPr>
        <p:spPr>
          <a:xfrm>
            <a:off x="5454054" y="4108498"/>
            <a:ext cx="2044651" cy="717723"/>
          </a:xfrm>
          <a:prstGeom prst="rect">
            <a:avLst/>
          </a:prstGeom>
          <a:solidFill>
            <a:srgbClr val="EB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Diminuir a desinformação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2631619" y="6108800"/>
            <a:ext cx="2081845" cy="553431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Marketing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640973" y="3882798"/>
            <a:ext cx="1988521" cy="724367"/>
          </a:xfrm>
          <a:prstGeom prst="rect">
            <a:avLst/>
          </a:prstGeom>
          <a:solidFill>
            <a:srgbClr val="FAF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Simplificação de informações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82" y="3978571"/>
            <a:ext cx="885895" cy="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81</Words>
  <Application>Microsoft Office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2021-02-22T22:18:07Z</dcterms:created>
  <dcterms:modified xsi:type="dcterms:W3CDTF">2021-02-22T22:58:10Z</dcterms:modified>
</cp:coreProperties>
</file>