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99" r:id="rId3"/>
    <p:sldId id="258" r:id="rId4"/>
    <p:sldId id="298" r:id="rId5"/>
    <p:sldId id="311" r:id="rId6"/>
    <p:sldId id="312" r:id="rId7"/>
    <p:sldId id="309" r:id="rId8"/>
    <p:sldId id="304" r:id="rId9"/>
    <p:sldId id="305" r:id="rId10"/>
    <p:sldId id="300" r:id="rId11"/>
    <p:sldId id="310" r:id="rId12"/>
    <p:sldId id="306" r:id="rId13"/>
    <p:sldId id="262" r:id="rId14"/>
    <p:sldId id="302" r:id="rId15"/>
    <p:sldId id="275" r:id="rId16"/>
  </p:sldIdLst>
  <p:sldSz cx="9144000" cy="5143500" type="screen16x9"/>
  <p:notesSz cx="6858000" cy="9144000"/>
  <p:embeddedFontLst>
    <p:embeddedFont>
      <p:font typeface="Bree Serif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mic Sans MS" panose="030F0702030302020204" pitchFamily="66" charset="0"/>
      <p:regular r:id="rId23"/>
      <p:bold r:id="rId24"/>
      <p:italic r:id="rId25"/>
      <p:boldItalic r:id="rId26"/>
    </p:embeddedFont>
    <p:embeddedFont>
      <p:font typeface="Berlin Sans FB Demi" panose="020E0802020502020306" pitchFamily="34" charset="0"/>
      <p:bold r:id="rId27"/>
    </p:embeddedFont>
    <p:embeddedFont>
      <p:font typeface="Josefin Sans" panose="020B0604020202020204" charset="0"/>
      <p:regular r:id="rId28"/>
      <p:bold r:id="rId29"/>
      <p:italic r:id="rId30"/>
      <p:boldItalic r:id="rId31"/>
    </p:embeddedFont>
    <p:embeddedFont>
      <p:font typeface="Roboto Light" panose="020B0604020202020204" charset="0"/>
      <p:regular r:id="rId32"/>
      <p:bold r:id="rId33"/>
      <p:italic r:id="rId34"/>
      <p:boldItalic r:id="rId35"/>
    </p:embeddedFont>
    <p:embeddedFont>
      <p:font typeface="Roboto Mono Regular" panose="020B0604020202020204" charset="0"/>
      <p:regular r:id="rId36"/>
      <p:bold r:id="rId37"/>
      <p:italic r:id="rId38"/>
      <p:boldItalic r:id="rId39"/>
    </p:embeddedFont>
    <p:embeddedFont>
      <p:font typeface="Roboto Black" panose="020B0604020202020204" charset="0"/>
      <p:bold r:id="rId40"/>
      <p:boldItalic r:id="rId41"/>
    </p:embeddedFont>
    <p:embeddedFont>
      <p:font typeface="Berlin Sans FB" panose="020E0602020502020306" pitchFamily="3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A3A"/>
    <a:srgbClr val="0D2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5818" autoAdjust="0"/>
  </p:normalViewPr>
  <p:slideViewPr>
    <p:cSldViewPr snapToGrid="0">
      <p:cViewPr varScale="1">
        <p:scale>
          <a:sx n="108" d="100"/>
          <a:sy n="108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heme" Target="theme/theme1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F01E-BBEC-45E2-BA50-4FD83ED235C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52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AA9DE-72A8-4FE3-901A-7262FFA1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5E88D-18C5-4D85-AEE4-C03D7EF2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9FFE4-4CBF-4FAF-AD53-396F3226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A6BE0-1A57-40AC-843D-ACD6FAB7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17969F-7798-4A25-93CA-6109114E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6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71A3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9" r:id="rId4"/>
    <p:sldLayoutId id="2147483661" r:id="rId5"/>
    <p:sldLayoutId id="2147483663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7.wdp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fif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18" Type="http://schemas.microsoft.com/office/2007/relationships/hdphoto" Target="../media/hdphoto6.wdp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microsoft.com/office/2007/relationships/hdphoto" Target="../media/hdphoto5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3.wdp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jp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4824810" y="4304242"/>
            <a:ext cx="31296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100" dirty="0" smtClean="0"/>
              <a:t>Criamos softwares de qualidade.</a:t>
            </a:r>
            <a:endParaRPr lang="pt-BR" sz="1100" dirty="0"/>
          </a:p>
          <a:p>
            <a:r>
              <a:rPr lang="pt-BR" sz="1100" dirty="0"/>
              <a:t/>
            </a:r>
            <a:br>
              <a:rPr lang="pt-BR" sz="1100" dirty="0"/>
            </a:br>
            <a:endParaRPr sz="1100"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395532" y="1713623"/>
            <a:ext cx="962704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408795" y="847930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03;p20"/>
          <p:cNvSpPr/>
          <p:nvPr/>
        </p:nvSpPr>
        <p:spPr>
          <a:xfrm>
            <a:off x="3542201" y="1874868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04;p20"/>
          <p:cNvSpPr/>
          <p:nvPr/>
        </p:nvSpPr>
        <p:spPr>
          <a:xfrm>
            <a:off x="3715963" y="1882451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05;p20"/>
          <p:cNvSpPr/>
          <p:nvPr/>
        </p:nvSpPr>
        <p:spPr>
          <a:xfrm>
            <a:off x="3852197" y="187393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06;p20"/>
          <p:cNvSpPr/>
          <p:nvPr/>
        </p:nvSpPr>
        <p:spPr>
          <a:xfrm>
            <a:off x="4098466" y="1870729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Imagem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842" y="3654921"/>
            <a:ext cx="2670686" cy="621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/>
          <p:cNvSpPr>
            <a:spLocks noGrp="1"/>
          </p:cNvSpPr>
          <p:nvPr>
            <p:ph type="ctrTitle"/>
          </p:nvPr>
        </p:nvSpPr>
        <p:spPr>
          <a:xfrm rot="16200000">
            <a:off x="-1105365" y="2444825"/>
            <a:ext cx="3200400" cy="606600"/>
          </a:xfrm>
        </p:spPr>
        <p:txBody>
          <a:bodyPr/>
          <a:lstStyle/>
          <a:p>
            <a:r>
              <a:rPr lang="pt-BR" sz="2400" dirty="0" smtClean="0">
                <a:solidFill>
                  <a:schemeClr val="bg1"/>
                </a:solidFill>
              </a:rPr>
              <a:t>BANCO DE DADOS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25" name="Google Shape;403;p26"/>
          <p:cNvCxnSpPr/>
          <p:nvPr/>
        </p:nvCxnSpPr>
        <p:spPr>
          <a:xfrm flipH="1" flipV="1">
            <a:off x="694227" y="1147925"/>
            <a:ext cx="10390" cy="2856961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20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/>
          <p:cNvSpPr>
            <a:spLocks noGrp="1"/>
          </p:cNvSpPr>
          <p:nvPr>
            <p:ph type="ctrTitle"/>
          </p:nvPr>
        </p:nvSpPr>
        <p:spPr>
          <a:xfrm>
            <a:off x="233972" y="2225873"/>
            <a:ext cx="4554338" cy="606600"/>
          </a:xfrm>
        </p:spPr>
        <p:txBody>
          <a:bodyPr/>
          <a:lstStyle/>
          <a:p>
            <a:r>
              <a:rPr lang="pt-BR" sz="2400" b="1" dirty="0">
                <a:latin typeface="Josefin Sans"/>
                <a:ea typeface="Josefin Sans"/>
                <a:cs typeface="Josefin Sans"/>
                <a:sym typeface="Josefin Sans"/>
              </a:rPr>
              <a:t>MOCKUP DE TELAS</a:t>
            </a:r>
            <a:endParaRPr lang="pt-BR" sz="2400" b="1" dirty="0"/>
          </a:p>
        </p:txBody>
      </p:sp>
      <p:cxnSp>
        <p:nvCxnSpPr>
          <p:cNvPr id="24" name="Google Shape;403;p26"/>
          <p:cNvCxnSpPr/>
          <p:nvPr/>
        </p:nvCxnSpPr>
        <p:spPr>
          <a:xfrm>
            <a:off x="233973" y="2726659"/>
            <a:ext cx="3064704" cy="7995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15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/>
          <p:cNvSpPr>
            <a:spLocks noGrp="1"/>
          </p:cNvSpPr>
          <p:nvPr>
            <p:ph type="ctrTitle"/>
          </p:nvPr>
        </p:nvSpPr>
        <p:spPr>
          <a:xfrm>
            <a:off x="233972" y="2225873"/>
            <a:ext cx="4554338" cy="606600"/>
          </a:xfrm>
        </p:spPr>
        <p:txBody>
          <a:bodyPr/>
          <a:lstStyle/>
          <a:p>
            <a:r>
              <a:rPr lang="pt-BR" sz="2400" dirty="0" smtClean="0"/>
              <a:t>PROTÓTIPO DOS MÓDULOS</a:t>
            </a:r>
            <a:endParaRPr lang="pt-BR" sz="2400" dirty="0"/>
          </a:p>
        </p:txBody>
      </p:sp>
      <p:cxnSp>
        <p:nvCxnSpPr>
          <p:cNvPr id="24" name="Google Shape;403;p26"/>
          <p:cNvCxnSpPr/>
          <p:nvPr/>
        </p:nvCxnSpPr>
        <p:spPr>
          <a:xfrm>
            <a:off x="233973" y="2726659"/>
            <a:ext cx="4013562" cy="36206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20"/>
          <p:cNvSpPr/>
          <p:nvPr/>
        </p:nvSpPr>
        <p:spPr>
          <a:xfrm>
            <a:off x="9268104" y="4364302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10499744" y="1090736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10588381" y="1218318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10654080" y="1335605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0408059" y="957780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6740638" y="777866"/>
            <a:ext cx="3448945" cy="3950033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7066107" y="2533628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8684354" y="260088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8060892" y="2429417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5499810" y="1847515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5953651" y="1801684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9023595" y="1842932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9023595" y="1974352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9023595" y="210577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9023595" y="2370126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9023595" y="2501546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9023595" y="27643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9023595" y="289580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9023595" y="3158626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7087511" y="1842932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7087511" y="1974352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7087511" y="2238705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9138195" y="1577043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7590254" y="1577043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489108" y="2863703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819183" y="3913508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7053870" y="270539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9634844" y="-24767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286774" y="2148556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9414786" y="1294046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10368323" y="2349466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772088" y="4384938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10939836" y="630728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250381" y="4087688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6321926" y="2385411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620552" y="723588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10357621" y="2846906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10789028" y="2795605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11236294" y="3508569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0932182" y="2866630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10388191" y="2677286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11270007" y="3357064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10652544" y="2751478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1220770" y="3211271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4813710" y="2086658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5286782" y="2455860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5232385" y="2315849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5250718" y="1720845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382138" y="1393673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319487" y="1593144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370429" y="2581210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6200440" y="4412868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6660928" y="4784695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6110914" y="4123848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6141580" y="4272521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051455" y="3915044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6519885" y="4727899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820087" y="4766195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8360398" y="1518975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9414786" y="464587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9992418" y="464587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6535866" y="3942542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6630598" y="4040346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6630598" y="411369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6630598" y="4187027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10988738" y="2260109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8368052" y="29606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8513222" y="108549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5936831" y="2305963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6540449" y="1321856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10965799" y="142166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5936831" y="2574899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7199040" y="1311154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7879058" y="1329487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6181340" y="33661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10475293" y="408055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5773329" y="357617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6596981" y="3473416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5955187" y="357617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6596981" y="1816969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10238438" y="4411668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7197984" y="4541553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5672478" y="2440431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5712213" y="1491477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10718266" y="3256429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10904683" y="3254893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0808415" y="3343531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10897053" y="3493284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10680066" y="3205992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0680066" y="3705688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201;p20"/>
          <p:cNvSpPr/>
          <p:nvPr/>
        </p:nvSpPr>
        <p:spPr>
          <a:xfrm>
            <a:off x="6506832" y="357617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202;p20"/>
          <p:cNvSpPr/>
          <p:nvPr/>
        </p:nvSpPr>
        <p:spPr>
          <a:xfrm>
            <a:off x="6613778" y="354570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7;p20"/>
          <p:cNvSpPr/>
          <p:nvPr/>
        </p:nvSpPr>
        <p:spPr>
          <a:xfrm>
            <a:off x="7041656" y="4359719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8;p20"/>
          <p:cNvSpPr/>
          <p:nvPr/>
        </p:nvSpPr>
        <p:spPr>
          <a:xfrm>
            <a:off x="7221979" y="4260380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9;p20"/>
          <p:cNvSpPr/>
          <p:nvPr/>
        </p:nvSpPr>
        <p:spPr>
          <a:xfrm>
            <a:off x="10831336" y="3962387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3;p20"/>
          <p:cNvSpPr/>
          <p:nvPr/>
        </p:nvSpPr>
        <p:spPr>
          <a:xfrm>
            <a:off x="5772004" y="884577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4;p20"/>
          <p:cNvSpPr/>
          <p:nvPr/>
        </p:nvSpPr>
        <p:spPr>
          <a:xfrm>
            <a:off x="5945766" y="892160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5;p20"/>
          <p:cNvSpPr/>
          <p:nvPr/>
        </p:nvSpPr>
        <p:spPr>
          <a:xfrm>
            <a:off x="6082000" y="883642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06;p20"/>
          <p:cNvSpPr/>
          <p:nvPr/>
        </p:nvSpPr>
        <p:spPr>
          <a:xfrm>
            <a:off x="6328269" y="880438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94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426680" y="2419604"/>
            <a:ext cx="443109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000" dirty="0">
                <a:sym typeface="Josefin Sans"/>
              </a:rPr>
              <a:t>INSTITUCIONAL </a:t>
            </a:r>
            <a:r>
              <a:rPr lang="pt-BR" sz="2000" dirty="0" smtClean="0">
                <a:sym typeface="Josefin Sans"/>
              </a:rPr>
              <a:t>&amp; DASHBOARD</a:t>
            </a:r>
            <a:endParaRPr sz="2000" dirty="0">
              <a:solidFill>
                <a:srgbClr val="FFFFFF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426680" y="2974466"/>
            <a:ext cx="3799625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6825" y="1375719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403;p26"/>
          <p:cNvCxnSpPr/>
          <p:nvPr/>
        </p:nvCxnSpPr>
        <p:spPr>
          <a:xfrm>
            <a:off x="1570642" y="3553963"/>
            <a:ext cx="1233406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1588695" y="3023949"/>
            <a:ext cx="127050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000" dirty="0"/>
              <a:t>JFRAME</a:t>
            </a:r>
            <a:endParaRPr sz="2000" dirty="0">
              <a:solidFill>
                <a:srgbClr val="FFFFFF"/>
              </a:solidFill>
            </a:endParaRPr>
          </a:p>
        </p:txBody>
      </p:sp>
      <p:cxnSp>
        <p:nvCxnSpPr>
          <p:cNvPr id="34" name="Google Shape;403;p26"/>
          <p:cNvCxnSpPr/>
          <p:nvPr/>
        </p:nvCxnSpPr>
        <p:spPr>
          <a:xfrm flipV="1">
            <a:off x="1079557" y="4169208"/>
            <a:ext cx="2379407" cy="9832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1090846" y="3676417"/>
            <a:ext cx="329395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000" dirty="0"/>
              <a:t>MÁQUINA VIRTUAL</a:t>
            </a: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10" y="1188529"/>
            <a:ext cx="1716196" cy="128714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940" y="3763077"/>
            <a:ext cx="629614" cy="1151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3EA7A2-57B7-4709-88AD-C370A0BF3C76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664302" y="349578"/>
            <a:ext cx="2724589" cy="60660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4473677" y="3108916"/>
            <a:ext cx="3893298" cy="606600"/>
          </a:xfrm>
        </p:spPr>
        <p:txBody>
          <a:bodyPr/>
          <a:lstStyle/>
          <a:p>
            <a:r>
              <a:rPr lang="pt-BR" dirty="0" smtClean="0"/>
              <a:t>OBRIGADO A TODOS!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38" y="798286"/>
            <a:ext cx="3111239" cy="3111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ctrTitle"/>
          </p:nvPr>
        </p:nvSpPr>
        <p:spPr>
          <a:xfrm>
            <a:off x="0" y="376066"/>
            <a:ext cx="9144001" cy="606600"/>
          </a:xfrm>
        </p:spPr>
        <p:txBody>
          <a:bodyPr/>
          <a:lstStyle/>
          <a:p>
            <a:r>
              <a:rPr lang="pt-BR" dirty="0" smtClean="0"/>
              <a:t>TIME DE DESENVOLVEDORES: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685581" y="1194869"/>
            <a:ext cx="1632155" cy="175390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30"/>
          <p:cNvSpPr txBox="1">
            <a:spLocks/>
          </p:cNvSpPr>
          <p:nvPr/>
        </p:nvSpPr>
        <p:spPr>
          <a:xfrm>
            <a:off x="1685580" y="2353122"/>
            <a:ext cx="1632155" cy="6103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Clr>
                <a:schemeClr val="bg1"/>
              </a:buClr>
            </a:pPr>
            <a:r>
              <a:rPr lang="pt-BR" sz="1100" b="1" dirty="0">
                <a:solidFill>
                  <a:schemeClr val="bg1"/>
                </a:solidFill>
              </a:rPr>
              <a:t>Alexander </a:t>
            </a:r>
            <a:r>
              <a:rPr lang="pt-BR" sz="1100" b="1" dirty="0" smtClean="0">
                <a:solidFill>
                  <a:schemeClr val="bg1"/>
                </a:solidFill>
              </a:rPr>
              <a:t>Gonçalves</a:t>
            </a:r>
          </a:p>
          <a:p>
            <a:pPr algn="ctr">
              <a:lnSpc>
                <a:spcPct val="150000"/>
              </a:lnSpc>
              <a:buClr>
                <a:schemeClr val="bg1"/>
              </a:buClr>
            </a:pPr>
            <a:r>
              <a:rPr lang="pt-BR" sz="1100" b="1" dirty="0" smtClean="0">
                <a:solidFill>
                  <a:schemeClr val="bg1"/>
                </a:solidFill>
              </a:rPr>
              <a:t> RA:01201001</a:t>
            </a:r>
            <a:endParaRPr lang="pt-BR" sz="1100" b="1" dirty="0">
              <a:solidFill>
                <a:schemeClr val="bg1"/>
              </a:solidFill>
            </a:endParaRPr>
          </a:p>
          <a:p>
            <a:pPr marL="285750" indent="-285750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678355" y="1180184"/>
            <a:ext cx="1632155" cy="175390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30"/>
          <p:cNvSpPr txBox="1">
            <a:spLocks/>
          </p:cNvSpPr>
          <p:nvPr/>
        </p:nvSpPr>
        <p:spPr>
          <a:xfrm>
            <a:off x="3678355" y="2345009"/>
            <a:ext cx="1632155" cy="6103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Clr>
                <a:schemeClr val="bg1"/>
              </a:buClr>
            </a:pPr>
            <a:r>
              <a:rPr lang="pt-BR" sz="1100" b="1" dirty="0" err="1">
                <a:solidFill>
                  <a:schemeClr val="bg1"/>
                </a:solidFill>
              </a:rPr>
              <a:t>Diovana</a:t>
            </a:r>
            <a:r>
              <a:rPr lang="pt-BR" sz="1100" b="1" dirty="0">
                <a:solidFill>
                  <a:schemeClr val="bg1"/>
                </a:solidFill>
              </a:rPr>
              <a:t> </a:t>
            </a:r>
            <a:r>
              <a:rPr lang="pt-BR" sz="1100" b="1" dirty="0" err="1">
                <a:solidFill>
                  <a:schemeClr val="bg1"/>
                </a:solidFill>
              </a:rPr>
              <a:t>Kraml</a:t>
            </a:r>
            <a:r>
              <a:rPr lang="pt-BR" sz="1100" b="1" dirty="0">
                <a:solidFill>
                  <a:schemeClr val="bg1"/>
                </a:solidFill>
              </a:rPr>
              <a:t> </a:t>
            </a:r>
            <a:r>
              <a:rPr lang="pt-BR" sz="1100" b="1" dirty="0" smtClean="0">
                <a:solidFill>
                  <a:schemeClr val="bg1"/>
                </a:solidFill>
              </a:rPr>
              <a:t>RA:01201018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761338" y="1180184"/>
            <a:ext cx="1632155" cy="175390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Texto 30"/>
          <p:cNvSpPr txBox="1">
            <a:spLocks/>
          </p:cNvSpPr>
          <p:nvPr/>
        </p:nvSpPr>
        <p:spPr>
          <a:xfrm>
            <a:off x="5761337" y="2338437"/>
            <a:ext cx="1632155" cy="6103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Clr>
                <a:schemeClr val="bg1"/>
              </a:buClr>
            </a:pPr>
            <a:r>
              <a:rPr lang="pt-BR" sz="1100" b="1" dirty="0">
                <a:solidFill>
                  <a:schemeClr val="bg1"/>
                </a:solidFill>
              </a:rPr>
              <a:t>Leonardo </a:t>
            </a:r>
            <a:r>
              <a:rPr lang="pt-BR" sz="1100" b="1" dirty="0" smtClean="0">
                <a:solidFill>
                  <a:schemeClr val="bg1"/>
                </a:solidFill>
              </a:rPr>
              <a:t>Freire               </a:t>
            </a:r>
            <a:r>
              <a:rPr lang="pt-BR" sz="1100" b="1" dirty="0">
                <a:solidFill>
                  <a:schemeClr val="bg1"/>
                </a:solidFill>
              </a:rPr>
              <a:t>RA:01202030</a:t>
            </a:r>
          </a:p>
          <a:p>
            <a:pPr algn="ctr">
              <a:lnSpc>
                <a:spcPct val="150000"/>
              </a:lnSpc>
              <a:buClr>
                <a:schemeClr val="bg1"/>
              </a:buClr>
            </a:pP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464538" y="3123296"/>
            <a:ext cx="1632155" cy="175390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Texto 30"/>
          <p:cNvSpPr txBox="1">
            <a:spLocks/>
          </p:cNvSpPr>
          <p:nvPr/>
        </p:nvSpPr>
        <p:spPr>
          <a:xfrm>
            <a:off x="2464537" y="4262115"/>
            <a:ext cx="1632155" cy="6103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Clr>
                <a:schemeClr val="bg1"/>
              </a:buClr>
            </a:pPr>
            <a:r>
              <a:rPr lang="pt-BR" sz="1100" b="1" dirty="0">
                <a:solidFill>
                  <a:schemeClr val="bg1"/>
                </a:solidFill>
              </a:rPr>
              <a:t>Sarah Carvalho </a:t>
            </a:r>
            <a:r>
              <a:rPr lang="pt-BR" sz="1100" b="1" dirty="0" smtClean="0">
                <a:solidFill>
                  <a:schemeClr val="bg1"/>
                </a:solidFill>
              </a:rPr>
              <a:t>       </a:t>
            </a:r>
            <a:r>
              <a:rPr lang="pt-BR" sz="1100" b="1" dirty="0">
                <a:solidFill>
                  <a:schemeClr val="bg1"/>
                </a:solidFill>
              </a:rPr>
              <a:t>RA:01201096</a:t>
            </a:r>
          </a:p>
          <a:p>
            <a:pPr algn="ctr">
              <a:lnSpc>
                <a:spcPct val="150000"/>
              </a:lnSpc>
              <a:buClr>
                <a:schemeClr val="bg1"/>
              </a:buClr>
            </a:pP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742517" y="3131603"/>
            <a:ext cx="1632155" cy="175390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Texto 30"/>
          <p:cNvSpPr txBox="1">
            <a:spLocks/>
          </p:cNvSpPr>
          <p:nvPr/>
        </p:nvSpPr>
        <p:spPr>
          <a:xfrm>
            <a:off x="4742516" y="4275171"/>
            <a:ext cx="1632155" cy="6103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Clr>
                <a:schemeClr val="bg1"/>
              </a:buClr>
            </a:pPr>
            <a:r>
              <a:rPr lang="pt-BR" sz="1100" b="1" dirty="0">
                <a:solidFill>
                  <a:schemeClr val="bg1"/>
                </a:solidFill>
              </a:rPr>
              <a:t>Vitoria </a:t>
            </a:r>
            <a:r>
              <a:rPr lang="pt-BR" sz="1100" b="1" dirty="0" smtClean="0">
                <a:solidFill>
                  <a:schemeClr val="bg1"/>
                </a:solidFill>
              </a:rPr>
              <a:t>Silva                     </a:t>
            </a:r>
            <a:r>
              <a:rPr lang="pt-BR" sz="1100" b="1" dirty="0">
                <a:solidFill>
                  <a:schemeClr val="bg1"/>
                </a:solidFill>
              </a:rPr>
              <a:t>RA:01201113</a:t>
            </a:r>
          </a:p>
          <a:p>
            <a:pPr marL="285750" indent="-285750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pt-BR" sz="11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3941420" y="1351245"/>
            <a:ext cx="1106017" cy="104237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405" y="1351245"/>
            <a:ext cx="1106017" cy="105144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90" y="3247303"/>
            <a:ext cx="1096448" cy="108977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29" y="3294911"/>
            <a:ext cx="1096727" cy="105972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85" y="1305643"/>
            <a:ext cx="1080144" cy="10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/>
              <a:t>PROBLEMA</a:t>
            </a:r>
            <a:endParaRPr lang="pt-BR" sz="28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69825" y="2486969"/>
            <a:ext cx="4103837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pt-BR" dirty="0" smtClean="0"/>
              <a:t>As empresas de multimídia sofrem com o sobrecarregamento do </a:t>
            </a:r>
            <a:r>
              <a:rPr lang="pt-BR" dirty="0"/>
              <a:t> </a:t>
            </a:r>
            <a:r>
              <a:rPr lang="pt-BR" dirty="0" smtClean="0"/>
              <a:t>sistemas </a:t>
            </a:r>
            <a:r>
              <a:rPr lang="pt-BR" dirty="0"/>
              <a:t>de </a:t>
            </a:r>
            <a:r>
              <a:rPr lang="pt-BR" dirty="0" smtClean="0"/>
              <a:t>hardware gerando atrasos nas entregas, retrabalho e consequentemente perda de lucro.</a:t>
            </a:r>
          </a:p>
          <a:p>
            <a:pPr marL="0" indent="0">
              <a:buClr>
                <a:schemeClr val="dk1"/>
              </a:buClr>
            </a:pPr>
            <a:r>
              <a:rPr lang="pt-BR" dirty="0" smtClean="0"/>
              <a:t>Ocorre constantes travamentos </a:t>
            </a:r>
            <a:r>
              <a:rPr lang="pt-BR" dirty="0"/>
              <a:t>ocasionados </a:t>
            </a:r>
            <a:r>
              <a:rPr lang="pt-BR" dirty="0" smtClean="0"/>
              <a:t>pelo  </a:t>
            </a:r>
            <a:r>
              <a:rPr lang="pt-BR" dirty="0"/>
              <a:t>superaquecimento da placa de </a:t>
            </a:r>
            <a:r>
              <a:rPr lang="pt-BR" dirty="0" smtClean="0"/>
              <a:t>vídeo e ausência/obsolescência </a:t>
            </a:r>
            <a:r>
              <a:rPr lang="pt-BR" dirty="0"/>
              <a:t>de componentes mínimos para a execução de suas </a:t>
            </a:r>
            <a:r>
              <a:rPr lang="pt-BR" dirty="0" smtClean="0"/>
              <a:t>atividades.</a:t>
            </a: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23" y="756127"/>
            <a:ext cx="3461684" cy="3461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/>
          <p:cNvSpPr>
            <a:spLocks noGrp="1"/>
          </p:cNvSpPr>
          <p:nvPr>
            <p:ph type="ctrTitle"/>
          </p:nvPr>
        </p:nvSpPr>
        <p:spPr>
          <a:xfrm>
            <a:off x="233973" y="2225873"/>
            <a:ext cx="3530400" cy="606600"/>
          </a:xfrm>
        </p:spPr>
        <p:txBody>
          <a:bodyPr/>
          <a:lstStyle/>
          <a:p>
            <a:r>
              <a:rPr lang="pt-BR" sz="3200" dirty="0" smtClean="0"/>
              <a:t>SOLUÇÃO</a:t>
            </a:r>
            <a:endParaRPr lang="pt-BR" sz="3200" dirty="0"/>
          </a:p>
        </p:txBody>
      </p:sp>
      <p:sp>
        <p:nvSpPr>
          <p:cNvPr id="27" name="Subtítulo 26"/>
          <p:cNvSpPr>
            <a:spLocks noGrp="1"/>
          </p:cNvSpPr>
          <p:nvPr>
            <p:ph type="subTitle" idx="1"/>
          </p:nvPr>
        </p:nvSpPr>
        <p:spPr>
          <a:xfrm>
            <a:off x="3239756" y="1941104"/>
            <a:ext cx="6096000" cy="1782738"/>
          </a:xfrm>
        </p:spPr>
        <p:txBody>
          <a:bodyPr/>
          <a:lstStyle/>
          <a:p>
            <a:pPr indent="0"/>
            <a:r>
              <a:rPr lang="pt-BR" sz="1400" dirty="0"/>
              <a:t>O </a:t>
            </a:r>
            <a:r>
              <a:rPr lang="pt-BR" sz="1400" dirty="0" err="1"/>
              <a:t>Sieg</a:t>
            </a:r>
            <a:r>
              <a:rPr lang="pt-BR" sz="1400" dirty="0"/>
              <a:t> System é um sistema informatizado de monitoramento de maquinas que são utilizados na área de produção multimídia.</a:t>
            </a:r>
          </a:p>
          <a:p>
            <a:pPr indent="0"/>
            <a:r>
              <a:rPr lang="pt-BR" sz="1400" dirty="0"/>
              <a:t>Nós da </a:t>
            </a:r>
            <a:r>
              <a:rPr lang="pt-BR" sz="1400" dirty="0" err="1"/>
              <a:t>Pantec</a:t>
            </a:r>
            <a:r>
              <a:rPr lang="pt-BR" sz="1400" dirty="0"/>
              <a:t> visamos, junto de nosso aplicativo </a:t>
            </a:r>
            <a:r>
              <a:rPr lang="pt-BR" sz="1400" dirty="0" smtClean="0"/>
              <a:t>reduzir atrasos em demandas abertas e, </a:t>
            </a:r>
            <a:r>
              <a:rPr lang="pt-BR" sz="1400" dirty="0"/>
              <a:t>também, oferecer aos usuários e empresas </a:t>
            </a:r>
            <a:r>
              <a:rPr lang="pt-BR" sz="1400" dirty="0" smtClean="0"/>
              <a:t>hipóteses </a:t>
            </a:r>
            <a:r>
              <a:rPr lang="pt-BR" sz="1400" dirty="0"/>
              <a:t>de melhoria a partir de um hardware já existente (com a possibilidade de outras ofertas), melhorando assim a </a:t>
            </a:r>
            <a:r>
              <a:rPr lang="pt-BR" sz="1400" dirty="0" smtClean="0"/>
              <a:t>experiência </a:t>
            </a:r>
            <a:r>
              <a:rPr lang="pt-BR" sz="1400" dirty="0"/>
              <a:t>do usuário reduzindo as dores de </a:t>
            </a:r>
            <a:r>
              <a:rPr lang="pt-BR" sz="1400" dirty="0" smtClean="0"/>
              <a:t>cabeça.</a:t>
            </a:r>
            <a:endParaRPr lang="pt-BR" sz="1400" dirty="0"/>
          </a:p>
        </p:txBody>
      </p:sp>
      <p:cxnSp>
        <p:nvCxnSpPr>
          <p:cNvPr id="24" name="Google Shape;403;p26"/>
          <p:cNvCxnSpPr/>
          <p:nvPr/>
        </p:nvCxnSpPr>
        <p:spPr>
          <a:xfrm flipV="1">
            <a:off x="233973" y="2723535"/>
            <a:ext cx="1889795" cy="3124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497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/>
          <p:cNvSpPr>
            <a:spLocks noGrp="1"/>
          </p:cNvSpPr>
          <p:nvPr>
            <p:ph type="ctrTitle"/>
          </p:nvPr>
        </p:nvSpPr>
        <p:spPr>
          <a:xfrm>
            <a:off x="264453" y="455723"/>
            <a:ext cx="7956299" cy="606600"/>
          </a:xfrm>
        </p:spPr>
        <p:txBody>
          <a:bodyPr/>
          <a:lstStyle/>
          <a:p>
            <a:r>
              <a:rPr lang="pt-BR" sz="2800" dirty="0" smtClean="0"/>
              <a:t>METODOLOGIA ESPECIFICAÇÃO</a:t>
            </a:r>
            <a:endParaRPr lang="pt-BR" sz="2800" dirty="0"/>
          </a:p>
        </p:txBody>
      </p:sp>
      <p:cxnSp>
        <p:nvCxnSpPr>
          <p:cNvPr id="24" name="Google Shape;403;p26"/>
          <p:cNvCxnSpPr/>
          <p:nvPr/>
        </p:nvCxnSpPr>
        <p:spPr>
          <a:xfrm flipV="1">
            <a:off x="316799" y="906910"/>
            <a:ext cx="5331085" cy="52285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7" y="3797736"/>
            <a:ext cx="2764806" cy="36607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3" y="2826404"/>
            <a:ext cx="1707018" cy="6327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17" y="2890547"/>
            <a:ext cx="1358138" cy="5044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028" y="2976907"/>
            <a:ext cx="1663663" cy="4575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366" y="2890547"/>
            <a:ext cx="561357" cy="572852"/>
          </a:xfrm>
          <a:prstGeom prst="rect">
            <a:avLst/>
          </a:prstGeom>
        </p:spPr>
      </p:pic>
      <p:sp>
        <p:nvSpPr>
          <p:cNvPr id="5" name="Triângulo isósceles 4"/>
          <p:cNvSpPr/>
          <p:nvPr/>
        </p:nvSpPr>
        <p:spPr>
          <a:xfrm rot="5400000">
            <a:off x="376595" y="1357210"/>
            <a:ext cx="282623" cy="18815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29042" y="1252195"/>
            <a:ext cx="2074612" cy="854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Metodologia </a:t>
            </a:r>
            <a:r>
              <a:rPr lang="pt-BR" dirty="0" err="1" smtClean="0"/>
              <a:t>Scrum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Kanban</a:t>
            </a:r>
            <a:r>
              <a:rPr lang="pt-BR" dirty="0" smtClean="0"/>
              <a:t>;</a:t>
            </a:r>
          </a:p>
          <a:p>
            <a:endParaRPr lang="pt-BR" dirty="0" smtClean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0" y="604496"/>
            <a:ext cx="2149978" cy="214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2"/>
          <p:cNvSpPr txBox="1">
            <a:spLocks/>
          </p:cNvSpPr>
          <p:nvPr/>
        </p:nvSpPr>
        <p:spPr>
          <a:xfrm>
            <a:off x="452926" y="2305882"/>
            <a:ext cx="574404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800" dirty="0" smtClean="0"/>
              <a:t>CONTROLE DE EXECUÇÃO</a:t>
            </a:r>
            <a:endParaRPr lang="pt-BR" sz="2800" dirty="0"/>
          </a:p>
        </p:txBody>
      </p:sp>
      <p:cxnSp>
        <p:nvCxnSpPr>
          <p:cNvPr id="13" name="Google Shape;403;p26"/>
          <p:cNvCxnSpPr/>
          <p:nvPr/>
        </p:nvCxnSpPr>
        <p:spPr>
          <a:xfrm flipV="1">
            <a:off x="529838" y="2811629"/>
            <a:ext cx="4397021" cy="22788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60" y="1688180"/>
            <a:ext cx="3376419" cy="17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52707" y="241427"/>
            <a:ext cx="8520600" cy="606600"/>
          </a:xfrm>
        </p:spPr>
        <p:txBody>
          <a:bodyPr/>
          <a:lstStyle/>
          <a:p>
            <a:r>
              <a:rPr lang="en-US" sz="2400" dirty="0"/>
              <a:t>BUSINESS PROCESS MODEL AND NOTATION (BPMN)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594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" y="4761354"/>
            <a:ext cx="1250558" cy="290946"/>
          </a:xfrm>
          <a:prstGeom prst="rect">
            <a:avLst/>
          </a:prstGeom>
        </p:spPr>
      </p:pic>
      <p:grpSp>
        <p:nvGrpSpPr>
          <p:cNvPr id="16" name="Google Shape;1513;p52"/>
          <p:cNvGrpSpPr/>
          <p:nvPr/>
        </p:nvGrpSpPr>
        <p:grpSpPr>
          <a:xfrm>
            <a:off x="3824242" y="637609"/>
            <a:ext cx="1589810" cy="1083449"/>
            <a:chOff x="3804623" y="931514"/>
            <a:chExt cx="4311631" cy="3283920"/>
          </a:xfrm>
        </p:grpSpPr>
        <p:grpSp>
          <p:nvGrpSpPr>
            <p:cNvPr id="17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9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0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2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cxnSp>
          <p:nvCxnSpPr>
            <p:cNvPr id="18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3" name="Imagem 2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56" y="3301818"/>
            <a:ext cx="600209" cy="528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4" name="Google Shape;1513;p52"/>
          <p:cNvGrpSpPr/>
          <p:nvPr/>
        </p:nvGrpSpPr>
        <p:grpSpPr>
          <a:xfrm>
            <a:off x="953491" y="901777"/>
            <a:ext cx="1589810" cy="1083449"/>
            <a:chOff x="3804623" y="931514"/>
            <a:chExt cx="4311631" cy="3283920"/>
          </a:xfrm>
        </p:grpSpPr>
        <p:grpSp>
          <p:nvGrpSpPr>
            <p:cNvPr id="25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27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8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30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cxnSp>
          <p:nvCxnSpPr>
            <p:cNvPr id="26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" name="Google Shape;6585;p65"/>
          <p:cNvGrpSpPr/>
          <p:nvPr/>
        </p:nvGrpSpPr>
        <p:grpSpPr>
          <a:xfrm>
            <a:off x="1080911" y="1181402"/>
            <a:ext cx="367077" cy="341859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32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3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4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5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6" name="Google Shape;6727;p65"/>
          <p:cNvGrpSpPr/>
          <p:nvPr/>
        </p:nvGrpSpPr>
        <p:grpSpPr>
          <a:xfrm>
            <a:off x="2019675" y="1155832"/>
            <a:ext cx="410495" cy="390293"/>
            <a:chOff x="-44914800" y="3560450"/>
            <a:chExt cx="300900" cy="300100"/>
          </a:xfrm>
          <a:solidFill>
            <a:schemeClr val="bg1"/>
          </a:solidFill>
        </p:grpSpPr>
        <p:sp>
          <p:nvSpPr>
            <p:cNvPr id="47" name="Google Shape;6728;p65"/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8" name="Google Shape;6729;p65"/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9" name="Google Shape;6730;p65"/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" name="Google Shape;6731;p65"/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" name="Google Shape;6732;p65"/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2" name="Google Shape;1659;p60"/>
          <p:cNvGrpSpPr/>
          <p:nvPr/>
        </p:nvGrpSpPr>
        <p:grpSpPr>
          <a:xfrm>
            <a:off x="1581205" y="1174609"/>
            <a:ext cx="336866" cy="339374"/>
            <a:chOff x="4818100" y="1507675"/>
            <a:chExt cx="71225" cy="71625"/>
          </a:xfrm>
          <a:solidFill>
            <a:schemeClr val="bg1"/>
          </a:solidFill>
        </p:grpSpPr>
        <p:sp>
          <p:nvSpPr>
            <p:cNvPr id="53" name="Google Shape;1660;p60"/>
            <p:cNvSpPr/>
            <p:nvPr/>
          </p:nvSpPr>
          <p:spPr>
            <a:xfrm>
              <a:off x="4818100" y="1507675"/>
              <a:ext cx="46000" cy="56300"/>
            </a:xfrm>
            <a:custGeom>
              <a:avLst/>
              <a:gdLst/>
              <a:ahLst/>
              <a:cxnLst/>
              <a:rect l="l" t="t" r="r" b="b"/>
              <a:pathLst>
                <a:path w="1840" h="2252" extrusionOk="0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" name="Google Shape;1661;p60"/>
            <p:cNvSpPr/>
            <p:nvPr/>
          </p:nvSpPr>
          <p:spPr>
            <a:xfrm>
              <a:off x="4869825" y="1519575"/>
              <a:ext cx="19500" cy="23825"/>
            </a:xfrm>
            <a:custGeom>
              <a:avLst/>
              <a:gdLst/>
              <a:ahLst/>
              <a:cxnLst/>
              <a:rect l="l" t="t" r="r" b="b"/>
              <a:pathLst>
                <a:path w="780" h="953" extrusionOk="0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" name="Google Shape;1662;p60"/>
            <p:cNvSpPr/>
            <p:nvPr/>
          </p:nvSpPr>
          <p:spPr>
            <a:xfrm>
              <a:off x="4857575" y="1547700"/>
              <a:ext cx="31575" cy="31600"/>
            </a:xfrm>
            <a:custGeom>
              <a:avLst/>
              <a:gdLst/>
              <a:ahLst/>
              <a:cxnLst/>
              <a:rect l="l" t="t" r="r" b="b"/>
              <a:pathLst>
                <a:path w="1263" h="1264" extrusionOk="0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" name="Google Shape;1663;p60"/>
            <p:cNvSpPr/>
            <p:nvPr/>
          </p:nvSpPr>
          <p:spPr>
            <a:xfrm>
              <a:off x="4829800" y="1560150"/>
              <a:ext cx="23650" cy="18950"/>
            </a:xfrm>
            <a:custGeom>
              <a:avLst/>
              <a:gdLst/>
              <a:ahLst/>
              <a:cxnLst/>
              <a:rect l="l" t="t" r="r" b="b"/>
              <a:pathLst>
                <a:path w="946" h="758" extrusionOk="0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57" name="CaixaDeTexto 56"/>
          <p:cNvSpPr txBox="1"/>
          <p:nvPr/>
        </p:nvSpPr>
        <p:spPr>
          <a:xfrm>
            <a:off x="659239" y="599146"/>
            <a:ext cx="25475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Problemas com produção de conteúdo</a:t>
            </a:r>
          </a:p>
        </p:txBody>
      </p:sp>
      <p:sp>
        <p:nvSpPr>
          <p:cNvPr id="58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 rot="5400000">
            <a:off x="1498864" y="2394815"/>
            <a:ext cx="499751" cy="154206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grpSp>
        <p:nvGrpSpPr>
          <p:cNvPr id="103" name="Google Shape;1513;p52"/>
          <p:cNvGrpSpPr/>
          <p:nvPr/>
        </p:nvGrpSpPr>
        <p:grpSpPr>
          <a:xfrm>
            <a:off x="1159257" y="3216205"/>
            <a:ext cx="1318238" cy="843400"/>
            <a:chOff x="3804623" y="931514"/>
            <a:chExt cx="4311631" cy="3283920"/>
          </a:xfrm>
        </p:grpSpPr>
        <p:grpSp>
          <p:nvGrpSpPr>
            <p:cNvPr id="104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06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107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109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cxnSp>
          <p:nvCxnSpPr>
            <p:cNvPr id="105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CaixaDeTexto 175"/>
          <p:cNvSpPr txBox="1"/>
          <p:nvPr/>
        </p:nvSpPr>
        <p:spPr>
          <a:xfrm>
            <a:off x="1425984" y="2905272"/>
            <a:ext cx="8070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u="sng" dirty="0" err="1">
                <a:solidFill>
                  <a:schemeClr val="bg1"/>
                </a:solidFill>
                <a:latin typeface="Berlin Sans FB" panose="020E0602020502020306" pitchFamily="34" charset="0"/>
              </a:rPr>
              <a:t>Sieg</a:t>
            </a:r>
            <a:r>
              <a:rPr lang="pt-BR" sz="105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pt-BR" sz="1050" u="sng" dirty="0" err="1">
                <a:solidFill>
                  <a:schemeClr val="bg1"/>
                </a:solidFill>
                <a:latin typeface="Berlin Sans FB" panose="020E0602020502020306" pitchFamily="34" charset="0"/>
              </a:rPr>
              <a:t>Sistem</a:t>
            </a:r>
            <a:endParaRPr lang="pt-BR" sz="1050" u="sng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77" name="Imagem 176">
            <a:extLst>
              <a:ext uri="{FF2B5EF4-FFF2-40B4-BE49-F238E27FC236}">
                <a16:creationId xmlns:a16="http://schemas.microsoft.com/office/drawing/2014/main" id="{CA739A7B-CFB1-4884-A4CD-B8812D9643F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4419">
            <a:off x="2542046" y="3411063"/>
            <a:ext cx="390647" cy="390647"/>
          </a:xfrm>
          <a:prstGeom prst="rect">
            <a:avLst/>
          </a:prstGeom>
        </p:spPr>
      </p:pic>
      <p:pic>
        <p:nvPicPr>
          <p:cNvPr id="1042" name="Picture 18" descr="Ícone plana de torre de CPU de PC - Baixar PNG/SVG Transparente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913" y="3366103"/>
            <a:ext cx="775092" cy="77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am | Ícone Gratis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92" y="2498668"/>
            <a:ext cx="1281751" cy="113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isco rígido removível | Ícone Gratis"/>
          <p:cNvPicPr>
            <a:picLocks noChangeAspect="1" noChangeArrowheads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51" y="3402173"/>
            <a:ext cx="702951" cy="70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aixaDeTexto 91"/>
          <p:cNvSpPr txBox="1"/>
          <p:nvPr/>
        </p:nvSpPr>
        <p:spPr>
          <a:xfrm>
            <a:off x="3545068" y="4179537"/>
            <a:ext cx="228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Monitoramento de CPU, disco rígido e Memoria RAM</a:t>
            </a:r>
          </a:p>
        </p:txBody>
      </p:sp>
      <p:pic>
        <p:nvPicPr>
          <p:cNvPr id="1030" name="Picture 6" descr="Ícone Do Arquivo De Banco De Dados Do ícone único Ilustração Stock -  Ilustração de dados, ícone: 134430082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16" b="96388" l="1438" r="100000">
                        <a14:foregroundMark x1="44919" y1="45174" x2="45935" y2="45174"/>
                        <a14:foregroundMark x1="54268" y1="37259" x2="39634" y2="58880"/>
                        <a14:foregroundMark x1="29472" y1="78378" x2="46951" y2="46332"/>
                        <a14:foregroundMark x1="46951" y1="46332" x2="81911" y2="33398"/>
                        <a14:foregroundMark x1="81911" y1="33398" x2="60163" y2="61776"/>
                        <a14:foregroundMark x1="60163" y1="61776" x2="44919" y2="31467"/>
                        <a14:foregroundMark x1="44919" y1="31467" x2="63415" y2="28571"/>
                        <a14:foregroundMark x1="60366" y1="47104" x2="21138" y2="33591"/>
                        <a14:foregroundMark x1="21138" y1="33591" x2="40650" y2="27606"/>
                        <a14:foregroundMark x1="43902" y1="34363" x2="62398" y2="29537"/>
                        <a14:foregroundMark x1="45935" y1="17761" x2="56707" y2="63127"/>
                        <a14:foregroundMark x1="56707" y1="63127" x2="48984" y2="47104"/>
                        <a14:foregroundMark x1="40650" y1="54054" x2="45935" y2="76448"/>
                        <a14:foregroundMark x1="29472" y1="55019" x2="29472" y2="80502"/>
                        <a14:foregroundMark x1="22154" y1="59846" x2="22154" y2="74517"/>
                        <a14:foregroundMark x1="22154" y1="82432" x2="56098" y2="71622"/>
                        <a14:foregroundMark x1="56098" y1="71622" x2="57317" y2="70656"/>
                        <a14:foregroundMark x1="39634" y1="80502" x2="61382" y2="78378"/>
                        <a14:foregroundMark x1="66667" y1="78378" x2="66667" y2="54054"/>
                        <a14:foregroundMark x1="37602" y1="18726" x2="64431" y2="19691"/>
                        <a14:foregroundMark x1="27236" y1="45174" x2="44919" y2="50000"/>
                        <a14:foregroundMark x1="38618" y1="13900" x2="66667" y2="12934"/>
                        <a14:foregroundMark x1="74797" y1="19691" x2="78252" y2="55405"/>
                        <a14:foregroundMark x1="78252" y1="55405" x2="75813" y2="55985"/>
                        <a14:foregroundMark x1="79065" y1="66795" x2="79065" y2="5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07" t="6681" r="10979" b="10339"/>
          <a:stretch/>
        </p:blipFill>
        <p:spPr bwMode="auto">
          <a:xfrm>
            <a:off x="4984961" y="956363"/>
            <a:ext cx="623486" cy="71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82" y="713427"/>
            <a:ext cx="713553" cy="713553"/>
          </a:xfrm>
          <a:prstGeom prst="rect">
            <a:avLst/>
          </a:prstGeom>
        </p:spPr>
      </p:pic>
      <p:sp>
        <p:nvSpPr>
          <p:cNvPr id="98" name="CaixaDeTexto 97"/>
          <p:cNvSpPr txBox="1"/>
          <p:nvPr/>
        </p:nvSpPr>
        <p:spPr>
          <a:xfrm>
            <a:off x="3541207" y="1764892"/>
            <a:ext cx="228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Monitoramento de CPU, disco rígido e Memoria RAM</a:t>
            </a: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1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22" y="2226364"/>
            <a:ext cx="347142" cy="347142"/>
          </a:xfrm>
          <a:prstGeom prst="rect">
            <a:avLst/>
          </a:prstGeom>
        </p:spPr>
      </p:pic>
      <p:grpSp>
        <p:nvGrpSpPr>
          <p:cNvPr id="101" name="Google Shape;1513;p52"/>
          <p:cNvGrpSpPr/>
          <p:nvPr/>
        </p:nvGrpSpPr>
        <p:grpSpPr>
          <a:xfrm>
            <a:off x="6931026" y="657465"/>
            <a:ext cx="1589810" cy="1083449"/>
            <a:chOff x="3804623" y="931514"/>
            <a:chExt cx="4311631" cy="3283920"/>
          </a:xfrm>
        </p:grpSpPr>
        <p:grpSp>
          <p:nvGrpSpPr>
            <p:cNvPr id="102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32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133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135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cxnSp>
          <p:nvCxnSpPr>
            <p:cNvPr id="131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CaixaDeTexto 135"/>
          <p:cNvSpPr txBox="1"/>
          <p:nvPr/>
        </p:nvSpPr>
        <p:spPr>
          <a:xfrm>
            <a:off x="6920216" y="715128"/>
            <a:ext cx="156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Produção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               Falhas </a:t>
            </a:r>
            <a:r>
              <a:rPr lang="pt-BR" sz="1200" dirty="0">
                <a:solidFill>
                  <a:schemeClr val="bg1"/>
                </a:solidFill>
              </a:rPr>
              <a:t>e</a:t>
            </a:r>
          </a:p>
          <a:p>
            <a:pPr algn="r"/>
            <a:r>
              <a:rPr lang="pt-BR" sz="1200" dirty="0">
                <a:solidFill>
                  <a:schemeClr val="bg1"/>
                </a:solidFill>
              </a:rPr>
              <a:t>inatividade</a:t>
            </a:r>
          </a:p>
        </p:txBody>
      </p:sp>
      <p:sp>
        <p:nvSpPr>
          <p:cNvPr id="137" name="CaixaDeTexto 136"/>
          <p:cNvSpPr txBox="1"/>
          <p:nvPr/>
        </p:nvSpPr>
        <p:spPr>
          <a:xfrm>
            <a:off x="7585643" y="555169"/>
            <a:ext cx="280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92D050"/>
                </a:solidFill>
              </a:rPr>
              <a:t>+</a:t>
            </a:r>
          </a:p>
        </p:txBody>
      </p:sp>
      <p:sp>
        <p:nvSpPr>
          <p:cNvPr id="138" name="CaixaDeTexto 137"/>
          <p:cNvSpPr txBox="1"/>
          <p:nvPr/>
        </p:nvSpPr>
        <p:spPr>
          <a:xfrm>
            <a:off x="7502064" y="705772"/>
            <a:ext cx="44642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95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6637468" y="1715673"/>
            <a:ext cx="228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Melhoria do desenvolvimento e</a:t>
            </a:r>
          </a:p>
          <a:p>
            <a:pPr algn="ctr"/>
            <a:r>
              <a:rPr lang="pt-BR" sz="105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maior velocidade de produção</a:t>
            </a:r>
          </a:p>
        </p:txBody>
      </p:sp>
      <p:pic>
        <p:nvPicPr>
          <p:cNvPr id="1036" name="Picture 12" descr="Ícone Da Retenção Do Cliente, Estilo Do Esboço Ilustração do Vetor -  Ilustração de ícone, cliente: 128272547"/>
          <p:cNvPicPr>
            <a:picLocks noChangeAspect="1" noChangeArrowheads="1"/>
          </p:cNvPicPr>
          <p:nvPr/>
        </p:nvPicPr>
        <p:blipFill>
          <a:blip r:embed="rId13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30875" y1="83500" x2="30875" y2="83500"/>
                        <a14:foregroundMark x1="60625" y1="66500" x2="60625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87" y="979621"/>
            <a:ext cx="519095" cy="51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CaixaDeTexto 146"/>
          <p:cNvSpPr txBox="1"/>
          <p:nvPr/>
        </p:nvSpPr>
        <p:spPr>
          <a:xfrm>
            <a:off x="6637145" y="4179537"/>
            <a:ext cx="228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u="sng" dirty="0" err="1">
                <a:solidFill>
                  <a:schemeClr val="bg1"/>
                </a:solidFill>
                <a:latin typeface="Berlin Sans FB" panose="020E0602020502020306" pitchFamily="34" charset="0"/>
              </a:rPr>
              <a:t>Relatorios</a:t>
            </a:r>
            <a:r>
              <a:rPr lang="pt-BR" sz="105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 de atividade e desempenho</a:t>
            </a:r>
          </a:p>
        </p:txBody>
      </p:sp>
      <p:pic>
        <p:nvPicPr>
          <p:cNvPr id="1038" name="Picture 14" descr="ícones Do Computador, Tecnologia Da Informação, Infraestrutura De Ti png  transparente grátis"/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77" b="95577" l="6111" r="91444">
                        <a14:foregroundMark x1="52111" y1="26923" x2="52111" y2="2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44" y="3189330"/>
            <a:ext cx="1632422" cy="94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cumento de ícones do computador, ícone de relatório, texto, outros,  PostScript encapsulado png | PNGWing"/>
          <p:cNvPicPr>
            <a:picLocks noChangeAspect="1" noChangeArrowheads="1"/>
          </p:cNvPicPr>
          <p:nvPr/>
        </p:nvPicPr>
        <p:blipFill>
          <a:blip r:embed="rId17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>
                        <a14:foregroundMark x1="44565" y1="36328" x2="44565" y2="36328"/>
                        <a14:foregroundMark x1="47500" y1="57813" x2="47500" y2="57813"/>
                        <a14:foregroundMark x1="47500" y1="64453" x2="47500" y2="64453"/>
                        <a14:foregroundMark x1="43587" y1="78711" x2="43587" y2="78711"/>
                        <a14:foregroundMark x1="53696" y1="73242" x2="53696" y2="73242"/>
                        <a14:foregroundMark x1="53696" y1="81836" x2="53696" y2="81836"/>
                        <a14:foregroundMark x1="53696" y1="86914" x2="53696" y2="86914"/>
                        <a14:backgroundMark x1="36630" y1="77539" x2="36630" y2="77539"/>
                        <a14:backgroundMark x1="35109" y1="47461" x2="35109" y2="47461"/>
                        <a14:backgroundMark x1="40761" y1="33203" x2="40761" y2="33203"/>
                        <a14:backgroundMark x1="48804" y1="41211" x2="48804" y2="41211"/>
                        <a14:backgroundMark x1="57174" y1="28711" x2="57174" y2="28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10" y="3020756"/>
            <a:ext cx="1218798" cy="67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ítulo 1"/>
          <p:cNvSpPr txBox="1">
            <a:spLocks/>
          </p:cNvSpPr>
          <p:nvPr/>
        </p:nvSpPr>
        <p:spPr>
          <a:xfrm>
            <a:off x="75757" y="-9794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mtClean="0"/>
              <a:t>HLD</a:t>
            </a:r>
            <a:endParaRPr lang="pt-BR" dirty="0"/>
          </a:p>
        </p:txBody>
      </p:sp>
      <p:sp>
        <p:nvSpPr>
          <p:cNvPr id="140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 rot="5400000">
            <a:off x="7530269" y="2523238"/>
            <a:ext cx="499751" cy="154206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41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>
            <a:off x="3129075" y="3676546"/>
            <a:ext cx="499751" cy="154206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42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>
            <a:off x="6079004" y="1065179"/>
            <a:ext cx="499751" cy="154206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43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 rot="16200000">
            <a:off x="4382130" y="2384358"/>
            <a:ext cx="499751" cy="154206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</p:spTree>
    <p:extLst>
      <p:ext uri="{BB962C8B-B14F-4D97-AF65-F5344CB8AC3E}">
        <p14:creationId xmlns:p14="http://schemas.microsoft.com/office/powerpoint/2010/main" val="2861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/>
          <p:cNvSpPr/>
          <p:nvPr/>
        </p:nvSpPr>
        <p:spPr>
          <a:xfrm>
            <a:off x="3295564" y="955500"/>
            <a:ext cx="2651440" cy="40670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" name="Retângulo 1"/>
          <p:cNvSpPr/>
          <p:nvPr/>
        </p:nvSpPr>
        <p:spPr>
          <a:xfrm>
            <a:off x="271375" y="114114"/>
            <a:ext cx="2444663" cy="12748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64" name="Google Shape;1541;p54"/>
          <p:cNvSpPr/>
          <p:nvPr/>
        </p:nvSpPr>
        <p:spPr>
          <a:xfrm>
            <a:off x="4373077" y="2468511"/>
            <a:ext cx="509192" cy="694492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b="1"/>
          </a:p>
        </p:txBody>
      </p:sp>
      <p:grpSp>
        <p:nvGrpSpPr>
          <p:cNvPr id="10" name="Agrupar 9"/>
          <p:cNvGrpSpPr/>
          <p:nvPr/>
        </p:nvGrpSpPr>
        <p:grpSpPr>
          <a:xfrm>
            <a:off x="3859988" y="3571358"/>
            <a:ext cx="1529117" cy="984323"/>
            <a:chOff x="5369885" y="3478745"/>
            <a:chExt cx="2119746" cy="1444598"/>
          </a:xfrm>
        </p:grpSpPr>
        <p:grpSp>
          <p:nvGrpSpPr>
            <p:cNvPr id="57" name="Google Shape;1513;p52"/>
            <p:cNvGrpSpPr/>
            <p:nvPr/>
          </p:nvGrpSpPr>
          <p:grpSpPr>
            <a:xfrm>
              <a:off x="5369885" y="3478745"/>
              <a:ext cx="2119746" cy="1444598"/>
              <a:chOff x="3804623" y="931514"/>
              <a:chExt cx="4311631" cy="3283920"/>
            </a:xfrm>
          </p:grpSpPr>
          <p:grpSp>
            <p:nvGrpSpPr>
              <p:cNvPr id="58" name="Google Shape;1514;p52"/>
              <p:cNvGrpSpPr/>
              <p:nvPr/>
            </p:nvGrpSpPr>
            <p:grpSpPr>
              <a:xfrm>
                <a:off x="3804623" y="931514"/>
                <a:ext cx="4311631" cy="3283920"/>
                <a:chOff x="3420275" y="729475"/>
                <a:chExt cx="4831500" cy="3679875"/>
              </a:xfrm>
            </p:grpSpPr>
            <p:sp>
              <p:nvSpPr>
                <p:cNvPr id="60" name="Google Shape;1515;p52"/>
                <p:cNvSpPr/>
                <p:nvPr/>
              </p:nvSpPr>
              <p:spPr>
                <a:xfrm>
                  <a:off x="3586250" y="883825"/>
                  <a:ext cx="4503600" cy="27462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b="1"/>
                </a:p>
              </p:txBody>
            </p:sp>
            <p:sp>
              <p:nvSpPr>
                <p:cNvPr id="61" name="Google Shape;1516;p52"/>
                <p:cNvSpPr/>
                <p:nvPr/>
              </p:nvSpPr>
              <p:spPr>
                <a:xfrm>
                  <a:off x="5009044" y="3786200"/>
                  <a:ext cx="1649975" cy="6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9" h="24926" extrusionOk="0">
                      <a:moveTo>
                        <a:pt x="13372" y="0"/>
                      </a:moveTo>
                      <a:cubicBezTo>
                        <a:pt x="13051" y="1881"/>
                        <a:pt x="12653" y="8225"/>
                        <a:pt x="11445" y="11283"/>
                      </a:cubicBezTo>
                      <a:cubicBezTo>
                        <a:pt x="10237" y="14341"/>
                        <a:pt x="7883" y="16511"/>
                        <a:pt x="6125" y="18346"/>
                      </a:cubicBezTo>
                      <a:cubicBezTo>
                        <a:pt x="4367" y="20181"/>
                        <a:pt x="1875" y="21297"/>
                        <a:pt x="896" y="22291"/>
                      </a:cubicBezTo>
                      <a:cubicBezTo>
                        <a:pt x="-82" y="23285"/>
                        <a:pt x="-174" y="23896"/>
                        <a:pt x="254" y="24309"/>
                      </a:cubicBezTo>
                      <a:cubicBezTo>
                        <a:pt x="682" y="24722"/>
                        <a:pt x="805" y="24692"/>
                        <a:pt x="3465" y="24768"/>
                      </a:cubicBezTo>
                      <a:cubicBezTo>
                        <a:pt x="6125" y="24845"/>
                        <a:pt x="10925" y="24768"/>
                        <a:pt x="16215" y="24768"/>
                      </a:cubicBezTo>
                      <a:cubicBezTo>
                        <a:pt x="21505" y="24768"/>
                        <a:pt x="28630" y="24768"/>
                        <a:pt x="35204" y="24768"/>
                      </a:cubicBezTo>
                      <a:cubicBezTo>
                        <a:pt x="41778" y="24768"/>
                        <a:pt x="50783" y="24768"/>
                        <a:pt x="55660" y="24768"/>
                      </a:cubicBezTo>
                      <a:cubicBezTo>
                        <a:pt x="60537" y="24768"/>
                        <a:pt x="62754" y="25104"/>
                        <a:pt x="64466" y="24768"/>
                      </a:cubicBezTo>
                      <a:cubicBezTo>
                        <a:pt x="66178" y="24432"/>
                        <a:pt x="66056" y="23346"/>
                        <a:pt x="65934" y="22750"/>
                      </a:cubicBezTo>
                      <a:cubicBezTo>
                        <a:pt x="65812" y="22154"/>
                        <a:pt x="65353" y="22765"/>
                        <a:pt x="63732" y="21190"/>
                      </a:cubicBezTo>
                      <a:cubicBezTo>
                        <a:pt x="62111" y="19615"/>
                        <a:pt x="57999" y="16512"/>
                        <a:pt x="56210" y="13301"/>
                      </a:cubicBezTo>
                      <a:cubicBezTo>
                        <a:pt x="54421" y="10091"/>
                        <a:pt x="53505" y="4083"/>
                        <a:pt x="53000" y="1927"/>
                      </a:cubicBezTo>
                      <a:cubicBezTo>
                        <a:pt x="52496" y="-229"/>
                        <a:pt x="53153" y="627"/>
                        <a:pt x="53183" y="367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2" name="Google Shape;1517;p52"/>
                <p:cNvSpPr/>
                <p:nvPr/>
              </p:nvSpPr>
              <p:spPr>
                <a:xfrm>
                  <a:off x="3420275" y="729475"/>
                  <a:ext cx="4831500" cy="3056700"/>
                </a:xfrm>
                <a:prstGeom prst="roundRect">
                  <a:avLst>
                    <a:gd name="adj" fmla="val 3857"/>
                  </a:avLst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b="1"/>
                </a:p>
              </p:txBody>
            </p:sp>
            <p:sp>
              <p:nvSpPr>
                <p:cNvPr id="63" name="Google Shape;1518;p52"/>
                <p:cNvSpPr/>
                <p:nvPr/>
              </p:nvSpPr>
              <p:spPr>
                <a:xfrm>
                  <a:off x="3453125" y="762775"/>
                  <a:ext cx="4765800" cy="2990100"/>
                </a:xfrm>
                <a:prstGeom prst="roundRect">
                  <a:avLst>
                    <a:gd name="adj" fmla="val 3282"/>
                  </a:avLst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b="1"/>
                </a:p>
              </p:txBody>
            </p:sp>
          </p:grpSp>
          <p:cxnSp>
            <p:nvCxnSpPr>
              <p:cNvPr id="59" name="Google Shape;1519;p52"/>
              <p:cNvCxnSpPr/>
              <p:nvPr/>
            </p:nvCxnSpPr>
            <p:spPr>
              <a:xfrm>
                <a:off x="5238353" y="4162783"/>
                <a:ext cx="1451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66" name="Imagem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08" r="19522"/>
            <a:stretch/>
          </p:blipFill>
          <p:spPr>
            <a:xfrm>
              <a:off x="6213190" y="3573000"/>
              <a:ext cx="524436" cy="836817"/>
            </a:xfrm>
            <a:prstGeom prst="rect">
              <a:avLst/>
            </a:prstGeom>
          </p:spPr>
        </p:pic>
      </p:grpSp>
      <p:sp>
        <p:nvSpPr>
          <p:cNvPr id="71" name="CaixaDeTexto 70"/>
          <p:cNvSpPr txBox="1"/>
          <p:nvPr/>
        </p:nvSpPr>
        <p:spPr>
          <a:xfrm>
            <a:off x="3653099" y="1068913"/>
            <a:ext cx="1943478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</a:rPr>
              <a:t>Aplicação web para controle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5125200" y="3463055"/>
            <a:ext cx="529936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OSHI</a:t>
            </a:r>
          </a:p>
        </p:txBody>
      </p:sp>
      <p:pic>
        <p:nvPicPr>
          <p:cNvPr id="48" name="Picture 2" descr="JivoChat: a melhor ferramenta de chat online para o seu site | Luciano  Larross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4" r="-2864" b="10663"/>
          <a:stretch/>
        </p:blipFill>
        <p:spPr bwMode="auto">
          <a:xfrm>
            <a:off x="2324612" y="154591"/>
            <a:ext cx="312240" cy="30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3" y="157504"/>
            <a:ext cx="1942918" cy="101094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82" y="2102300"/>
            <a:ext cx="1647674" cy="311426"/>
          </a:xfrm>
          <a:prstGeom prst="rect">
            <a:avLst/>
          </a:prstGeom>
        </p:spPr>
      </p:pic>
      <p:grpSp>
        <p:nvGrpSpPr>
          <p:cNvPr id="97" name="Google Shape;1513;p52"/>
          <p:cNvGrpSpPr/>
          <p:nvPr/>
        </p:nvGrpSpPr>
        <p:grpSpPr>
          <a:xfrm>
            <a:off x="4024012" y="1380702"/>
            <a:ext cx="1199357" cy="718129"/>
            <a:chOff x="3804623" y="931514"/>
            <a:chExt cx="4311631" cy="3283920"/>
          </a:xfrm>
        </p:grpSpPr>
        <p:grpSp>
          <p:nvGrpSpPr>
            <p:cNvPr id="101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03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 b="1"/>
              </a:p>
            </p:txBody>
          </p:sp>
          <p:sp>
            <p:nvSpPr>
              <p:cNvPr id="104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 b="1"/>
              </a:p>
            </p:txBody>
          </p:sp>
          <p:sp>
            <p:nvSpPr>
              <p:cNvPr id="106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 b="1"/>
              </a:p>
            </p:txBody>
          </p:sp>
        </p:grpSp>
        <p:cxnSp>
          <p:nvCxnSpPr>
            <p:cNvPr id="102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34" y="4624180"/>
            <a:ext cx="1023683" cy="343067"/>
          </a:xfrm>
          <a:prstGeom prst="rect">
            <a:avLst/>
          </a:prstGeom>
        </p:spPr>
      </p:pic>
      <p:sp>
        <p:nvSpPr>
          <p:cNvPr id="107" name="CaixaDeTexto 106"/>
          <p:cNvSpPr txBox="1"/>
          <p:nvPr/>
        </p:nvSpPr>
        <p:spPr>
          <a:xfrm>
            <a:off x="4213338" y="3254295"/>
            <a:ext cx="822665" cy="346249"/>
          </a:xfrm>
          <a:prstGeom prst="rect">
            <a:avLst/>
          </a:prstGeom>
          <a:solidFill>
            <a:schemeClr val="tx1"/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</a:rPr>
              <a:t>Aplicação Java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8" y="688979"/>
            <a:ext cx="339385" cy="339385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6" y="718501"/>
            <a:ext cx="490232" cy="460671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9" y="282774"/>
            <a:ext cx="521098" cy="277683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07" y="589322"/>
            <a:ext cx="197609" cy="197609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62" y="1143137"/>
            <a:ext cx="720537" cy="205971"/>
          </a:xfrm>
          <a:prstGeom prst="rect">
            <a:avLst/>
          </a:prstGeom>
        </p:spPr>
      </p:pic>
      <p:sp>
        <p:nvSpPr>
          <p:cNvPr id="113" name="CaixaDeTexto 112"/>
          <p:cNvSpPr txBox="1"/>
          <p:nvPr/>
        </p:nvSpPr>
        <p:spPr>
          <a:xfrm>
            <a:off x="269406" y="111062"/>
            <a:ext cx="497246" cy="230832"/>
          </a:xfrm>
          <a:prstGeom prst="rect">
            <a:avLst/>
          </a:prstGeom>
          <a:solidFill>
            <a:schemeClr val="tx1"/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Cloud</a:t>
            </a:r>
          </a:p>
        </p:txBody>
      </p:sp>
      <p:pic>
        <p:nvPicPr>
          <p:cNvPr id="116" name="Imagem 1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91" y="663109"/>
            <a:ext cx="517166" cy="245482"/>
          </a:xfrm>
          <a:prstGeom prst="rect">
            <a:avLst/>
          </a:prstGeom>
        </p:spPr>
      </p:pic>
      <p:pic>
        <p:nvPicPr>
          <p:cNvPr id="119" name="Imagem 1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14" y="580553"/>
            <a:ext cx="275855" cy="27585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6" t="9293" r="19756" b="19192"/>
          <a:stretch/>
        </p:blipFill>
        <p:spPr>
          <a:xfrm>
            <a:off x="3776517" y="3501030"/>
            <a:ext cx="393398" cy="448358"/>
          </a:xfrm>
          <a:prstGeom prst="rect">
            <a:avLst/>
          </a:prstGeom>
        </p:spPr>
      </p:pic>
      <p:pic>
        <p:nvPicPr>
          <p:cNvPr id="157" name="Imagem 15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16772" b="16980"/>
          <a:stretch/>
        </p:blipFill>
        <p:spPr>
          <a:xfrm>
            <a:off x="4816544" y="4133345"/>
            <a:ext cx="465610" cy="234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43346-ED69-4772-AC77-FD26F6E45BFC}"/>
              </a:ext>
            </a:extLst>
          </p:cNvPr>
          <p:cNvSpPr txBox="1"/>
          <p:nvPr/>
        </p:nvSpPr>
        <p:spPr>
          <a:xfrm>
            <a:off x="3889530" y="4106452"/>
            <a:ext cx="128102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err="1">
                <a:latin typeface="Comic Sans MS"/>
                <a:cs typeface="Calibri"/>
              </a:rPr>
              <a:t>JSensors</a:t>
            </a:r>
            <a:endParaRPr lang="en-US" sz="1200" dirty="0">
              <a:latin typeface="Comic Sans MS"/>
              <a:cs typeface="Calibri"/>
            </a:endParaRPr>
          </a:p>
        </p:txBody>
      </p:sp>
      <p:sp>
        <p:nvSpPr>
          <p:cNvPr id="44" name="Retângulo 1">
            <a:extLst>
              <a:ext uri="{FF2B5EF4-FFF2-40B4-BE49-F238E27FC236}">
                <a16:creationId xmlns:a16="http://schemas.microsoft.com/office/drawing/2014/main" id="{4C86171D-10F1-4C30-B759-2214160265EC}"/>
              </a:ext>
            </a:extLst>
          </p:cNvPr>
          <p:cNvSpPr/>
          <p:nvPr/>
        </p:nvSpPr>
        <p:spPr>
          <a:xfrm>
            <a:off x="6459341" y="114113"/>
            <a:ext cx="2444663" cy="12748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14" name="CaixaDeTexto 113"/>
          <p:cNvSpPr txBox="1"/>
          <p:nvPr/>
        </p:nvSpPr>
        <p:spPr>
          <a:xfrm>
            <a:off x="8274698" y="111513"/>
            <a:ext cx="635194" cy="230832"/>
          </a:xfrm>
          <a:prstGeom prst="rect">
            <a:avLst/>
          </a:prstGeom>
          <a:solidFill>
            <a:schemeClr val="tx1"/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Cloud</a:t>
            </a:r>
          </a:p>
        </p:txBody>
      </p:sp>
      <p:pic>
        <p:nvPicPr>
          <p:cNvPr id="82" name="Imagem 8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41" y="-8293"/>
            <a:ext cx="2285417" cy="16485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7E94C2-2DB8-4E3D-9099-591DE191811A}"/>
              </a:ext>
            </a:extLst>
          </p:cNvPr>
          <p:cNvCxnSpPr/>
          <p:nvPr/>
        </p:nvCxnSpPr>
        <p:spPr>
          <a:xfrm flipV="1">
            <a:off x="5263542" y="343542"/>
            <a:ext cx="1198595" cy="25862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3595AA-63AD-46DC-8E21-3EFEE712B6FF}"/>
              </a:ext>
            </a:extLst>
          </p:cNvPr>
          <p:cNvCxnSpPr>
            <a:cxnSpLocks/>
          </p:cNvCxnSpPr>
          <p:nvPr/>
        </p:nvCxnSpPr>
        <p:spPr>
          <a:xfrm flipV="1">
            <a:off x="2717826" y="341894"/>
            <a:ext cx="1171704" cy="11502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D7411-7908-4188-B8E9-44A25680E900}"/>
              </a:ext>
            </a:extLst>
          </p:cNvPr>
          <p:cNvCxnSpPr/>
          <p:nvPr/>
        </p:nvCxnSpPr>
        <p:spPr>
          <a:xfrm flipH="1">
            <a:off x="3854987" y="369404"/>
            <a:ext cx="3941" cy="5774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343F72-BC43-4738-A86D-0708EA8296A8}"/>
              </a:ext>
            </a:extLst>
          </p:cNvPr>
          <p:cNvCxnSpPr>
            <a:cxnSpLocks/>
          </p:cNvCxnSpPr>
          <p:nvPr/>
        </p:nvCxnSpPr>
        <p:spPr>
          <a:xfrm flipH="1">
            <a:off x="5263542" y="357907"/>
            <a:ext cx="3941" cy="5774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7" name="Imagem 4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45297" y="4688636"/>
            <a:ext cx="1250558" cy="290946"/>
          </a:xfrm>
          <a:prstGeom prst="rect">
            <a:avLst/>
          </a:prstGeom>
        </p:spPr>
      </p:pic>
      <p:sp>
        <p:nvSpPr>
          <p:cNvPr id="49" name="Título 1"/>
          <p:cNvSpPr txBox="1">
            <a:spLocks/>
          </p:cNvSpPr>
          <p:nvPr/>
        </p:nvSpPr>
        <p:spPr>
          <a:xfrm>
            <a:off x="258604" y="4539662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dirty="0" smtClean="0"/>
              <a:t>LLD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10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242</Words>
  <Application>Microsoft Office PowerPoint</Application>
  <PresentationFormat>Apresentação na tela (16:9)</PresentationFormat>
  <Paragraphs>50</Paragraphs>
  <Slides>15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7" baseType="lpstr">
      <vt:lpstr>Bree Serif</vt:lpstr>
      <vt:lpstr>Wingdings</vt:lpstr>
      <vt:lpstr>Calibri</vt:lpstr>
      <vt:lpstr>Comic Sans MS</vt:lpstr>
      <vt:lpstr>Berlin Sans FB Demi</vt:lpstr>
      <vt:lpstr>Josefin Sans</vt:lpstr>
      <vt:lpstr>Roboto Light</vt:lpstr>
      <vt:lpstr>Arial</vt:lpstr>
      <vt:lpstr>Roboto Mono Regular</vt:lpstr>
      <vt:lpstr>Roboto Black</vt:lpstr>
      <vt:lpstr>Berlin Sans FB</vt:lpstr>
      <vt:lpstr>WEB PROPOSAL</vt:lpstr>
      <vt:lpstr>Apresentação do PowerPoint</vt:lpstr>
      <vt:lpstr>TIME DE DESENVOLVEDORES:</vt:lpstr>
      <vt:lpstr>PROBLEMA</vt:lpstr>
      <vt:lpstr>SOLUÇÃO</vt:lpstr>
      <vt:lpstr>METODOLOGIA ESPECIFICAÇÃO</vt:lpstr>
      <vt:lpstr>Apresentação do PowerPoint</vt:lpstr>
      <vt:lpstr>BUSINESS PROCESS MODEL AND NOTATION (BPMN) </vt:lpstr>
      <vt:lpstr>Apresentação do PowerPoint</vt:lpstr>
      <vt:lpstr>Apresentação do PowerPoint</vt:lpstr>
      <vt:lpstr>BANCO DE DADOS</vt:lpstr>
      <vt:lpstr>MOCKUP DE TELAS</vt:lpstr>
      <vt:lpstr>PROTÓTIPO DOS MÓDULOS</vt:lpstr>
      <vt:lpstr>INSTITUCIONAL &amp; DASHBOARD</vt:lpstr>
      <vt:lpstr>CONCLUSÃO</vt:lpstr>
      <vt:lpstr>OBRIGADO 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81</cp:revision>
  <dcterms:modified xsi:type="dcterms:W3CDTF">2020-10-18T02:25:15Z</dcterms:modified>
</cp:coreProperties>
</file>