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Thin"/>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6ce9b6fa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6ce9b6fa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8f31087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8f31087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6ce9b6fa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6ce9b6fa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8c951bc5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8c951bc5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8ed99b1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8ed99b1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6ce9b6fa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6ce9b6fa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6ce9b6f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6ce9b6f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6ce9b6fa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6ce9b6fa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8cfb46126_3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8cfb46126_3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ce9b6fa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6ce9b6fa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6ce9b6f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6ce9b6f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6ce9b6f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6ce9b6f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6ce9b6fa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6ce9b6fa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8a4f225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8a4f225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22350" y="200100"/>
            <a:ext cx="8790000" cy="303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Times New Roman"/>
                <a:ea typeface="Times New Roman"/>
                <a:cs typeface="Times New Roman"/>
                <a:sym typeface="Times New Roman"/>
              </a:rPr>
              <a:t>A PROJECT PRESENTATION</a:t>
            </a:r>
            <a:endParaRPr b="1"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On</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50"/>
              <a:buFont typeface="Arial"/>
              <a:buNone/>
            </a:pPr>
            <a:r>
              <a:rPr b="1" lang="en" sz="1950">
                <a:latin typeface="Times New Roman"/>
                <a:ea typeface="Times New Roman"/>
                <a:cs typeface="Times New Roman"/>
                <a:sym typeface="Times New Roman"/>
              </a:rPr>
              <a:t>RAG-Based Loan Advisory Chatbot for Top Indian Banks</a:t>
            </a:r>
            <a:endParaRPr b="1" sz="195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50"/>
              <a:buFont typeface="Arial"/>
              <a:buNone/>
            </a:pPr>
            <a:r>
              <a:t/>
            </a:r>
            <a:endParaRPr b="1" i="0" sz="14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Times New Roman"/>
                <a:ea typeface="Times New Roman"/>
                <a:cs typeface="Times New Roman"/>
                <a:sym typeface="Times New Roman"/>
              </a:rPr>
              <a:t>By</a:t>
            </a:r>
            <a:endParaRPr b="1" i="0" sz="1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Times New Roman"/>
                <a:ea typeface="Times New Roman"/>
                <a:cs typeface="Times New Roman"/>
                <a:sym typeface="Times New Roman"/>
              </a:rPr>
              <a:t>Atreyee Joardar - 2106020</a:t>
            </a:r>
            <a:endParaRPr b="1" i="0" sz="1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1" lang="en" sz="1000">
                <a:latin typeface="Times New Roman"/>
                <a:ea typeface="Times New Roman"/>
                <a:cs typeface="Times New Roman"/>
                <a:sym typeface="Times New Roman"/>
              </a:rPr>
              <a:t>Ayush Jana -2106021</a:t>
            </a:r>
            <a:endParaRPr b="1" sz="1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Times New Roman"/>
                <a:ea typeface="Times New Roman"/>
                <a:cs typeface="Times New Roman"/>
                <a:sym typeface="Times New Roman"/>
              </a:rPr>
              <a:t>Dipayan Goswami - 2106026</a:t>
            </a:r>
            <a:endParaRPr b="1" i="0" sz="1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1" lang="en" sz="1000">
                <a:latin typeface="Times New Roman"/>
                <a:ea typeface="Times New Roman"/>
                <a:cs typeface="Times New Roman"/>
                <a:sym typeface="Times New Roman"/>
              </a:rPr>
              <a:t>Pratibh Sinha - 2106043</a:t>
            </a:r>
            <a:endParaRPr b="1" sz="10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Times New Roman"/>
                <a:ea typeface="Times New Roman"/>
                <a:cs typeface="Times New Roman"/>
                <a:sym typeface="Times New Roman"/>
              </a:rPr>
              <a:t>Rion Sutradhar - 2106051</a:t>
            </a:r>
            <a:endParaRPr b="1" i="0" sz="1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Times New Roman"/>
                <a:ea typeface="Times New Roman"/>
                <a:cs typeface="Times New Roman"/>
                <a:sym typeface="Times New Roman"/>
              </a:rPr>
              <a:t>UNDER THE GUIDANCE OF</a:t>
            </a:r>
            <a:endParaRPr b="1" i="0" sz="1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50"/>
              <a:buFont typeface="Arial"/>
              <a:buNone/>
            </a:pPr>
            <a:r>
              <a:rPr b="1" i="0" lang="en" sz="1050" u="none" cap="none" strike="noStrike">
                <a:solidFill>
                  <a:srgbClr val="000000"/>
                </a:solidFill>
                <a:latin typeface="Times New Roman"/>
                <a:ea typeface="Times New Roman"/>
                <a:cs typeface="Times New Roman"/>
                <a:sym typeface="Times New Roman"/>
              </a:rPr>
              <a:t>Dr. </a:t>
            </a:r>
            <a:r>
              <a:rPr b="1" lang="en" sz="1050">
                <a:latin typeface="Times New Roman"/>
                <a:ea typeface="Times New Roman"/>
                <a:cs typeface="Times New Roman"/>
                <a:sym typeface="Times New Roman"/>
              </a:rPr>
              <a:t>Murari Mandal</a:t>
            </a:r>
            <a:endParaRPr b="1" i="0" sz="105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50"/>
              <a:buFont typeface="Arial"/>
              <a:buNone/>
            </a:pPr>
            <a:r>
              <a:t/>
            </a:r>
            <a:endParaRPr b="1" i="0" sz="105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pic>
        <p:nvPicPr>
          <p:cNvPr id="55" name="Google Shape;55;p13"/>
          <p:cNvPicPr preferRelativeResize="0"/>
          <p:nvPr/>
        </p:nvPicPr>
        <p:blipFill rotWithShape="1">
          <a:blip r:embed="rId3">
            <a:alphaModFix/>
          </a:blip>
          <a:srcRect b="0" l="0" r="0" t="0"/>
          <a:stretch/>
        </p:blipFill>
        <p:spPr>
          <a:xfrm>
            <a:off x="4185475" y="3498175"/>
            <a:ext cx="773050" cy="667025"/>
          </a:xfrm>
          <a:prstGeom prst="rect">
            <a:avLst/>
          </a:prstGeom>
          <a:noFill/>
          <a:ln>
            <a:noFill/>
          </a:ln>
        </p:spPr>
      </p:pic>
      <p:sp>
        <p:nvSpPr>
          <p:cNvPr id="56" name="Google Shape;56;p13"/>
          <p:cNvSpPr txBox="1"/>
          <p:nvPr/>
        </p:nvSpPr>
        <p:spPr>
          <a:xfrm>
            <a:off x="244575" y="4165200"/>
            <a:ext cx="8678700" cy="80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Times New Roman"/>
                <a:ea typeface="Times New Roman"/>
                <a:cs typeface="Times New Roman"/>
                <a:sym typeface="Times New Roman"/>
              </a:rPr>
              <a:t>SCHOOL OF COMPUTER ENGINEERING</a:t>
            </a:r>
            <a:endParaRPr b="1" i="0" sz="1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KALINGA INSTITUTE OF INDUSTRIAL TECHNOLOGY</a:t>
            </a:r>
            <a:endParaRPr b="1"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Times New Roman"/>
                <a:ea typeface="Times New Roman"/>
                <a:cs typeface="Times New Roman"/>
                <a:sym typeface="Times New Roman"/>
              </a:rPr>
              <a:t>BHUBANESWAR, ODISHA - 751024</a:t>
            </a:r>
            <a:endParaRPr b="1" i="0" sz="1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0" y="0"/>
            <a:ext cx="9144000" cy="501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Testing</a:t>
            </a:r>
            <a:endParaRPr b="1"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
                <a:latin typeface="Times New Roman"/>
                <a:ea typeface="Times New Roman"/>
                <a:cs typeface="Times New Roman"/>
                <a:sym typeface="Times New Roman"/>
              </a:rPr>
              <a:t>Key </a:t>
            </a:r>
            <a:r>
              <a:rPr lang="en">
                <a:latin typeface="Times New Roman"/>
                <a:ea typeface="Times New Roman"/>
                <a:cs typeface="Times New Roman"/>
                <a:sym typeface="Times New Roman"/>
              </a:rPr>
              <a:t>testing methods applied include:</a:t>
            </a:r>
            <a:endParaRPr>
              <a:latin typeface="Times New Roman"/>
              <a:ea typeface="Times New Roman"/>
              <a:cs typeface="Times New Roman"/>
              <a:sym typeface="Times New Roman"/>
            </a:endParaRPr>
          </a:p>
          <a:p>
            <a:pPr indent="-317500" lvl="0" marL="457200" rtl="0" algn="just">
              <a:lnSpc>
                <a:spcPct val="100000"/>
              </a:lnSpc>
              <a:spcBef>
                <a:spcPts val="120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Relevance Testing</a:t>
            </a:r>
            <a:r>
              <a:rPr lang="en">
                <a:solidFill>
                  <a:schemeClr val="dk1"/>
                </a:solidFill>
                <a:latin typeface="Times New Roman"/>
                <a:ea typeface="Times New Roman"/>
                <a:cs typeface="Times New Roman"/>
                <a:sym typeface="Times New Roman"/>
              </a:rPr>
              <a:t>: Sample queries with known relevant document segments are used to verify the retrieval component's accuracy. This helps ensure the chatbot consistently retrieves appropriate information aligned with user queries.</a:t>
            </a:r>
            <a:endParaRPr>
              <a:solidFill>
                <a:schemeClr val="dk1"/>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00000"/>
              </a:lnSpc>
              <a:spcBef>
                <a:spcPts val="120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Groundedness and Factuality Checks</a:t>
            </a:r>
            <a:r>
              <a:rPr lang="en">
                <a:solidFill>
                  <a:schemeClr val="dk1"/>
                </a:solidFill>
                <a:latin typeface="Times New Roman"/>
                <a:ea typeface="Times New Roman"/>
                <a:cs typeface="Times New Roman"/>
                <a:sym typeface="Times New Roman"/>
              </a:rPr>
              <a:t>: This testing method verifies that responses are grounded in source documents, ensuring that generated answers are factually correct and based on retrieved information, minimizing unsupported content.</a:t>
            </a:r>
            <a:endParaRPr>
              <a:solidFill>
                <a:schemeClr val="dk1"/>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00000"/>
              </a:lnSpc>
              <a:spcBef>
                <a:spcPts val="120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Usability Testing</a:t>
            </a:r>
            <a:r>
              <a:rPr lang="en">
                <a:solidFill>
                  <a:schemeClr val="dk1"/>
                </a:solidFill>
                <a:latin typeface="Times New Roman"/>
                <a:ea typeface="Times New Roman"/>
                <a:cs typeface="Times New Roman"/>
                <a:sym typeface="Times New Roman"/>
              </a:rPr>
              <a:t>: Real-user testing is essential for assessing interface ease-of-use and overall user experience. Collecting feedback from users highlights areas for improving navigation, engagement, and interface clarity</a:t>
            </a:r>
            <a:endParaRPr>
              <a:solidFill>
                <a:schemeClr val="dk1"/>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00000"/>
              </a:lnSpc>
              <a:spcBef>
                <a:spcPts val="120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Scalability Testing</a:t>
            </a:r>
            <a:r>
              <a:rPr lang="en">
                <a:solidFill>
                  <a:schemeClr val="dk1"/>
                </a:solidFill>
                <a:latin typeface="Times New Roman"/>
                <a:ea typeface="Times New Roman"/>
                <a:cs typeface="Times New Roman"/>
                <a:sym typeface="Times New Roman"/>
              </a:rPr>
              <a:t>: As the document repository expands, stress-testing the vector database, such as FAISS, is crucial to ensure sustained performance. This testing confirms that retrieval and processing remain effective with growing data volumes.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0" y="0"/>
            <a:ext cx="9144000" cy="501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600">
                <a:latin typeface="Times New Roman"/>
                <a:ea typeface="Times New Roman"/>
                <a:cs typeface="Times New Roman"/>
                <a:sym typeface="Times New Roman"/>
              </a:rPr>
              <a:t> </a:t>
            </a:r>
            <a:r>
              <a:rPr b="1" lang="en" sz="2600">
                <a:latin typeface="Times New Roman"/>
                <a:ea typeface="Times New Roman"/>
                <a:cs typeface="Times New Roman"/>
                <a:sym typeface="Times New Roman"/>
              </a:rPr>
              <a:t>Sample Test Tables</a:t>
            </a:r>
            <a:endParaRPr b="1" sz="2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sz="2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sz="2600">
              <a:latin typeface="Times New Roman"/>
              <a:ea typeface="Times New Roman"/>
              <a:cs typeface="Times New Roman"/>
              <a:sym typeface="Times New Roman"/>
            </a:endParaRPr>
          </a:p>
        </p:txBody>
      </p:sp>
      <p:pic>
        <p:nvPicPr>
          <p:cNvPr id="156" name="Google Shape;156;p23"/>
          <p:cNvPicPr preferRelativeResize="0"/>
          <p:nvPr/>
        </p:nvPicPr>
        <p:blipFill>
          <a:blip r:embed="rId3">
            <a:alphaModFix/>
          </a:blip>
          <a:stretch>
            <a:fillRect/>
          </a:stretch>
        </p:blipFill>
        <p:spPr>
          <a:xfrm>
            <a:off x="4628137" y="635150"/>
            <a:ext cx="4217038" cy="2166450"/>
          </a:xfrm>
          <a:prstGeom prst="rect">
            <a:avLst/>
          </a:prstGeom>
          <a:noFill/>
          <a:ln>
            <a:noFill/>
          </a:ln>
        </p:spPr>
      </p:pic>
      <p:pic>
        <p:nvPicPr>
          <p:cNvPr id="157" name="Google Shape;157;p23"/>
          <p:cNvPicPr preferRelativeResize="0"/>
          <p:nvPr/>
        </p:nvPicPr>
        <p:blipFill>
          <a:blip r:embed="rId4">
            <a:alphaModFix/>
          </a:blip>
          <a:stretch>
            <a:fillRect/>
          </a:stretch>
        </p:blipFill>
        <p:spPr>
          <a:xfrm>
            <a:off x="2684165" y="2844025"/>
            <a:ext cx="4044959" cy="2070875"/>
          </a:xfrm>
          <a:prstGeom prst="rect">
            <a:avLst/>
          </a:prstGeom>
          <a:noFill/>
          <a:ln>
            <a:noFill/>
          </a:ln>
        </p:spPr>
      </p:pic>
      <p:pic>
        <p:nvPicPr>
          <p:cNvPr id="158" name="Google Shape;158;p23"/>
          <p:cNvPicPr preferRelativeResize="0"/>
          <p:nvPr/>
        </p:nvPicPr>
        <p:blipFill>
          <a:blip r:embed="rId5">
            <a:alphaModFix/>
          </a:blip>
          <a:stretch>
            <a:fillRect/>
          </a:stretch>
        </p:blipFill>
        <p:spPr>
          <a:xfrm>
            <a:off x="261500" y="672200"/>
            <a:ext cx="4044949" cy="20923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159500" y="252525"/>
            <a:ext cx="88515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Results and Software Analysis:</a:t>
            </a:r>
            <a:endParaRPr b="1" sz="2000">
              <a:latin typeface="Times New Roman"/>
              <a:ea typeface="Times New Roman"/>
              <a:cs typeface="Times New Roman"/>
              <a:sym typeface="Times New Roman"/>
            </a:endParaRPr>
          </a:p>
        </p:txBody>
      </p:sp>
      <p:pic>
        <p:nvPicPr>
          <p:cNvPr id="164" name="Google Shape;164;p24"/>
          <p:cNvPicPr preferRelativeResize="0"/>
          <p:nvPr/>
        </p:nvPicPr>
        <p:blipFill>
          <a:blip r:embed="rId3">
            <a:alphaModFix/>
          </a:blip>
          <a:stretch>
            <a:fillRect/>
          </a:stretch>
        </p:blipFill>
        <p:spPr>
          <a:xfrm>
            <a:off x="159500" y="780225"/>
            <a:ext cx="3975601" cy="1805025"/>
          </a:xfrm>
          <a:prstGeom prst="rect">
            <a:avLst/>
          </a:prstGeom>
          <a:noFill/>
          <a:ln>
            <a:noFill/>
          </a:ln>
        </p:spPr>
      </p:pic>
      <p:pic>
        <p:nvPicPr>
          <p:cNvPr id="165" name="Google Shape;165;p24"/>
          <p:cNvPicPr preferRelativeResize="0"/>
          <p:nvPr/>
        </p:nvPicPr>
        <p:blipFill>
          <a:blip r:embed="rId4">
            <a:alphaModFix/>
          </a:blip>
          <a:stretch>
            <a:fillRect/>
          </a:stretch>
        </p:blipFill>
        <p:spPr>
          <a:xfrm>
            <a:off x="4572000" y="780225"/>
            <a:ext cx="4439001" cy="1766701"/>
          </a:xfrm>
          <a:prstGeom prst="rect">
            <a:avLst/>
          </a:prstGeom>
          <a:noFill/>
          <a:ln>
            <a:noFill/>
          </a:ln>
        </p:spPr>
      </p:pic>
      <p:sp>
        <p:nvSpPr>
          <p:cNvPr id="166" name="Google Shape;166;p24"/>
          <p:cNvSpPr txBox="1"/>
          <p:nvPr/>
        </p:nvSpPr>
        <p:spPr>
          <a:xfrm>
            <a:off x="1090550" y="2636213"/>
            <a:ext cx="21135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Times New Roman"/>
                <a:ea typeface="Times New Roman"/>
                <a:cs typeface="Times New Roman"/>
                <a:sym typeface="Times New Roman"/>
              </a:rPr>
              <a:t>Homescreen UI</a:t>
            </a:r>
            <a:endParaRPr sz="1000">
              <a:solidFill>
                <a:schemeClr val="dk2"/>
              </a:solidFill>
              <a:latin typeface="Times New Roman"/>
              <a:ea typeface="Times New Roman"/>
              <a:cs typeface="Times New Roman"/>
              <a:sym typeface="Times New Roman"/>
            </a:endParaRPr>
          </a:p>
        </p:txBody>
      </p:sp>
      <p:sp>
        <p:nvSpPr>
          <p:cNvPr id="167" name="Google Shape;167;p24"/>
          <p:cNvSpPr txBox="1"/>
          <p:nvPr/>
        </p:nvSpPr>
        <p:spPr>
          <a:xfrm>
            <a:off x="5734750" y="2617050"/>
            <a:ext cx="21135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Times New Roman"/>
                <a:ea typeface="Times New Roman"/>
                <a:cs typeface="Times New Roman"/>
                <a:sym typeface="Times New Roman"/>
              </a:rPr>
              <a:t>Document Embeddings being created</a:t>
            </a:r>
            <a:endParaRPr sz="1000">
              <a:solidFill>
                <a:schemeClr val="dk2"/>
              </a:solidFill>
              <a:latin typeface="Times New Roman"/>
              <a:ea typeface="Times New Roman"/>
              <a:cs typeface="Times New Roman"/>
              <a:sym typeface="Times New Roman"/>
            </a:endParaRPr>
          </a:p>
        </p:txBody>
      </p:sp>
      <p:pic>
        <p:nvPicPr>
          <p:cNvPr id="168" name="Google Shape;168;p24"/>
          <p:cNvPicPr preferRelativeResize="0"/>
          <p:nvPr/>
        </p:nvPicPr>
        <p:blipFill>
          <a:blip r:embed="rId5">
            <a:alphaModFix/>
          </a:blip>
          <a:stretch>
            <a:fillRect/>
          </a:stretch>
        </p:blipFill>
        <p:spPr>
          <a:xfrm>
            <a:off x="2528975" y="2978775"/>
            <a:ext cx="3514597" cy="1657050"/>
          </a:xfrm>
          <a:prstGeom prst="rect">
            <a:avLst/>
          </a:prstGeom>
          <a:noFill/>
          <a:ln>
            <a:noFill/>
          </a:ln>
        </p:spPr>
      </p:pic>
      <p:sp>
        <p:nvSpPr>
          <p:cNvPr id="169" name="Google Shape;169;p24"/>
          <p:cNvSpPr txBox="1"/>
          <p:nvPr/>
        </p:nvSpPr>
        <p:spPr>
          <a:xfrm>
            <a:off x="3229525" y="4767225"/>
            <a:ext cx="21135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Times New Roman"/>
                <a:ea typeface="Times New Roman"/>
                <a:cs typeface="Times New Roman"/>
                <a:sym typeface="Times New Roman"/>
              </a:rPr>
              <a:t>Vector Store DB ready</a:t>
            </a:r>
            <a:endParaRPr sz="10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nvSpPr>
        <p:spPr>
          <a:xfrm>
            <a:off x="146250" y="0"/>
            <a:ext cx="88515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Results and Software Analysis:</a:t>
            </a:r>
            <a:endParaRPr b="1" sz="2000">
              <a:latin typeface="Times New Roman"/>
              <a:ea typeface="Times New Roman"/>
              <a:cs typeface="Times New Roman"/>
              <a:sym typeface="Times New Roman"/>
            </a:endParaRPr>
          </a:p>
        </p:txBody>
      </p:sp>
      <p:sp>
        <p:nvSpPr>
          <p:cNvPr id="175" name="Google Shape;175;p25"/>
          <p:cNvSpPr txBox="1"/>
          <p:nvPr/>
        </p:nvSpPr>
        <p:spPr>
          <a:xfrm>
            <a:off x="307100" y="4600975"/>
            <a:ext cx="23118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Times New Roman"/>
                <a:ea typeface="Times New Roman"/>
                <a:cs typeface="Times New Roman"/>
                <a:sym typeface="Times New Roman"/>
              </a:rPr>
              <a:t>Prompt for Kotak Bank with Response</a:t>
            </a:r>
            <a:endParaRPr sz="1000">
              <a:solidFill>
                <a:schemeClr val="dk2"/>
              </a:solidFill>
              <a:latin typeface="Times New Roman"/>
              <a:ea typeface="Times New Roman"/>
              <a:cs typeface="Times New Roman"/>
              <a:sym typeface="Times New Roman"/>
            </a:endParaRPr>
          </a:p>
        </p:txBody>
      </p:sp>
      <p:pic>
        <p:nvPicPr>
          <p:cNvPr id="176" name="Google Shape;176;p25"/>
          <p:cNvPicPr preferRelativeResize="0"/>
          <p:nvPr/>
        </p:nvPicPr>
        <p:blipFill>
          <a:blip r:embed="rId3">
            <a:alphaModFix/>
          </a:blip>
          <a:stretch>
            <a:fillRect/>
          </a:stretch>
        </p:blipFill>
        <p:spPr>
          <a:xfrm>
            <a:off x="146238" y="542513"/>
            <a:ext cx="2633517" cy="4058475"/>
          </a:xfrm>
          <a:prstGeom prst="rect">
            <a:avLst/>
          </a:prstGeom>
          <a:noFill/>
          <a:ln>
            <a:noFill/>
          </a:ln>
        </p:spPr>
      </p:pic>
      <p:sp>
        <p:nvSpPr>
          <p:cNvPr id="177" name="Google Shape;177;p25"/>
          <p:cNvSpPr txBox="1"/>
          <p:nvPr/>
        </p:nvSpPr>
        <p:spPr>
          <a:xfrm>
            <a:off x="2830450" y="4600975"/>
            <a:ext cx="2930400" cy="291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2"/>
                </a:solidFill>
                <a:latin typeface="Times New Roman"/>
                <a:ea typeface="Times New Roman"/>
                <a:cs typeface="Times New Roman"/>
                <a:sym typeface="Times New Roman"/>
              </a:rPr>
              <a:t>Document Similarity Search for the asked Question</a:t>
            </a:r>
            <a:endParaRPr sz="1000">
              <a:solidFill>
                <a:schemeClr val="dk2"/>
              </a:solidFill>
              <a:latin typeface="Times New Roman"/>
              <a:ea typeface="Times New Roman"/>
              <a:cs typeface="Times New Roman"/>
              <a:sym typeface="Times New Roman"/>
            </a:endParaRPr>
          </a:p>
        </p:txBody>
      </p:sp>
      <p:pic>
        <p:nvPicPr>
          <p:cNvPr id="178" name="Google Shape;178;p25"/>
          <p:cNvPicPr preferRelativeResize="0"/>
          <p:nvPr/>
        </p:nvPicPr>
        <p:blipFill>
          <a:blip r:embed="rId4">
            <a:alphaModFix/>
          </a:blip>
          <a:stretch>
            <a:fillRect/>
          </a:stretch>
        </p:blipFill>
        <p:spPr>
          <a:xfrm>
            <a:off x="2978125" y="527700"/>
            <a:ext cx="2718375" cy="4058476"/>
          </a:xfrm>
          <a:prstGeom prst="rect">
            <a:avLst/>
          </a:prstGeom>
          <a:noFill/>
          <a:ln>
            <a:noFill/>
          </a:ln>
        </p:spPr>
      </p:pic>
      <p:pic>
        <p:nvPicPr>
          <p:cNvPr id="179" name="Google Shape;179;p25"/>
          <p:cNvPicPr preferRelativeResize="0"/>
          <p:nvPr/>
        </p:nvPicPr>
        <p:blipFill>
          <a:blip r:embed="rId5">
            <a:alphaModFix/>
          </a:blip>
          <a:stretch>
            <a:fillRect/>
          </a:stretch>
        </p:blipFill>
        <p:spPr>
          <a:xfrm>
            <a:off x="5894875" y="527700"/>
            <a:ext cx="3102875" cy="1466850"/>
          </a:xfrm>
          <a:prstGeom prst="rect">
            <a:avLst/>
          </a:prstGeom>
          <a:noFill/>
          <a:ln>
            <a:noFill/>
          </a:ln>
        </p:spPr>
      </p:pic>
      <p:pic>
        <p:nvPicPr>
          <p:cNvPr id="180" name="Google Shape;180;p25"/>
          <p:cNvPicPr preferRelativeResize="0"/>
          <p:nvPr/>
        </p:nvPicPr>
        <p:blipFill>
          <a:blip r:embed="rId6">
            <a:alphaModFix/>
          </a:blip>
          <a:stretch>
            <a:fillRect/>
          </a:stretch>
        </p:blipFill>
        <p:spPr>
          <a:xfrm>
            <a:off x="5894875" y="2487750"/>
            <a:ext cx="3082975" cy="2098425"/>
          </a:xfrm>
          <a:prstGeom prst="rect">
            <a:avLst/>
          </a:prstGeom>
          <a:noFill/>
          <a:ln>
            <a:noFill/>
          </a:ln>
        </p:spPr>
      </p:pic>
      <p:sp>
        <p:nvSpPr>
          <p:cNvPr id="181" name="Google Shape;181;p25"/>
          <p:cNvSpPr txBox="1"/>
          <p:nvPr/>
        </p:nvSpPr>
        <p:spPr>
          <a:xfrm>
            <a:off x="5981113" y="1994550"/>
            <a:ext cx="2930400" cy="291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2"/>
                </a:solidFill>
                <a:latin typeface="Times New Roman"/>
                <a:ea typeface="Times New Roman"/>
                <a:cs typeface="Times New Roman"/>
                <a:sym typeface="Times New Roman"/>
              </a:rPr>
              <a:t>Previous</a:t>
            </a:r>
            <a:r>
              <a:rPr lang="en" sz="1000">
                <a:solidFill>
                  <a:schemeClr val="dk2"/>
                </a:solidFill>
                <a:latin typeface="Times New Roman"/>
                <a:ea typeface="Times New Roman"/>
                <a:cs typeface="Times New Roman"/>
                <a:sym typeface="Times New Roman"/>
              </a:rPr>
              <a:t> Query stored in memory</a:t>
            </a:r>
            <a:endParaRPr sz="1000">
              <a:solidFill>
                <a:schemeClr val="dk2"/>
              </a:solidFill>
              <a:latin typeface="Times New Roman"/>
              <a:ea typeface="Times New Roman"/>
              <a:cs typeface="Times New Roman"/>
              <a:sym typeface="Times New Roman"/>
            </a:endParaRPr>
          </a:p>
        </p:txBody>
      </p:sp>
      <p:sp>
        <p:nvSpPr>
          <p:cNvPr id="182" name="Google Shape;182;p25"/>
          <p:cNvSpPr txBox="1"/>
          <p:nvPr/>
        </p:nvSpPr>
        <p:spPr>
          <a:xfrm>
            <a:off x="5981125" y="4600975"/>
            <a:ext cx="2930400" cy="291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2"/>
                </a:solidFill>
                <a:latin typeface="Times New Roman"/>
                <a:ea typeface="Times New Roman"/>
                <a:cs typeface="Times New Roman"/>
                <a:sym typeface="Times New Roman"/>
              </a:rPr>
              <a:t>Some more prompts and its responses</a:t>
            </a:r>
            <a:endParaRPr sz="10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nvSpPr>
        <p:spPr>
          <a:xfrm>
            <a:off x="146250" y="85925"/>
            <a:ext cx="8851500" cy="5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Results and Software Analysis:</a:t>
            </a:r>
            <a:endParaRPr b="1" sz="2000">
              <a:latin typeface="Times New Roman"/>
              <a:ea typeface="Times New Roman"/>
              <a:cs typeface="Times New Roman"/>
              <a:sym typeface="Times New Roman"/>
            </a:endParaRPr>
          </a:p>
        </p:txBody>
      </p:sp>
      <p:sp>
        <p:nvSpPr>
          <p:cNvPr id="188" name="Google Shape;188;p26"/>
          <p:cNvSpPr txBox="1"/>
          <p:nvPr/>
        </p:nvSpPr>
        <p:spPr>
          <a:xfrm>
            <a:off x="886225" y="4672100"/>
            <a:ext cx="21135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Times New Roman"/>
                <a:ea typeface="Times New Roman"/>
                <a:cs typeface="Times New Roman"/>
                <a:sym typeface="Times New Roman"/>
              </a:rPr>
              <a:t>Test Case 1</a:t>
            </a:r>
            <a:endParaRPr sz="1000">
              <a:solidFill>
                <a:schemeClr val="dk2"/>
              </a:solidFill>
              <a:latin typeface="Times New Roman"/>
              <a:ea typeface="Times New Roman"/>
              <a:cs typeface="Times New Roman"/>
              <a:sym typeface="Times New Roman"/>
            </a:endParaRPr>
          </a:p>
        </p:txBody>
      </p:sp>
      <p:pic>
        <p:nvPicPr>
          <p:cNvPr id="189" name="Google Shape;189;p26"/>
          <p:cNvPicPr preferRelativeResize="0"/>
          <p:nvPr/>
        </p:nvPicPr>
        <p:blipFill>
          <a:blip r:embed="rId3">
            <a:alphaModFix/>
          </a:blip>
          <a:stretch>
            <a:fillRect/>
          </a:stretch>
        </p:blipFill>
        <p:spPr>
          <a:xfrm>
            <a:off x="277325" y="542513"/>
            <a:ext cx="3331290" cy="4058475"/>
          </a:xfrm>
          <a:prstGeom prst="rect">
            <a:avLst/>
          </a:prstGeom>
          <a:noFill/>
          <a:ln>
            <a:noFill/>
          </a:ln>
        </p:spPr>
      </p:pic>
      <p:pic>
        <p:nvPicPr>
          <p:cNvPr id="190" name="Google Shape;190;p26"/>
          <p:cNvPicPr preferRelativeResize="0"/>
          <p:nvPr/>
        </p:nvPicPr>
        <p:blipFill>
          <a:blip r:embed="rId4">
            <a:alphaModFix/>
          </a:blip>
          <a:stretch>
            <a:fillRect/>
          </a:stretch>
        </p:blipFill>
        <p:spPr>
          <a:xfrm>
            <a:off x="4572000" y="210875"/>
            <a:ext cx="4059900" cy="1722401"/>
          </a:xfrm>
          <a:prstGeom prst="rect">
            <a:avLst/>
          </a:prstGeom>
          <a:noFill/>
          <a:ln>
            <a:noFill/>
          </a:ln>
        </p:spPr>
      </p:pic>
      <p:pic>
        <p:nvPicPr>
          <p:cNvPr id="191" name="Google Shape;191;p26"/>
          <p:cNvPicPr preferRelativeResize="0"/>
          <p:nvPr/>
        </p:nvPicPr>
        <p:blipFill>
          <a:blip r:embed="rId5">
            <a:alphaModFix/>
          </a:blip>
          <a:stretch>
            <a:fillRect/>
          </a:stretch>
        </p:blipFill>
        <p:spPr>
          <a:xfrm>
            <a:off x="4572000" y="2290050"/>
            <a:ext cx="4059899" cy="2382050"/>
          </a:xfrm>
          <a:prstGeom prst="rect">
            <a:avLst/>
          </a:prstGeom>
          <a:noFill/>
          <a:ln>
            <a:noFill/>
          </a:ln>
        </p:spPr>
      </p:pic>
      <p:sp>
        <p:nvSpPr>
          <p:cNvPr id="192" name="Google Shape;192;p26"/>
          <p:cNvSpPr txBox="1"/>
          <p:nvPr/>
        </p:nvSpPr>
        <p:spPr>
          <a:xfrm>
            <a:off x="5545200" y="4672100"/>
            <a:ext cx="21135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Times New Roman"/>
                <a:ea typeface="Times New Roman"/>
                <a:cs typeface="Times New Roman"/>
                <a:sym typeface="Times New Roman"/>
              </a:rPr>
              <a:t>Test Case 3</a:t>
            </a:r>
            <a:endParaRPr sz="1000">
              <a:solidFill>
                <a:schemeClr val="dk2"/>
              </a:solidFill>
              <a:latin typeface="Times New Roman"/>
              <a:ea typeface="Times New Roman"/>
              <a:cs typeface="Times New Roman"/>
              <a:sym typeface="Times New Roman"/>
            </a:endParaRPr>
          </a:p>
        </p:txBody>
      </p:sp>
      <p:sp>
        <p:nvSpPr>
          <p:cNvPr id="193" name="Google Shape;193;p26"/>
          <p:cNvSpPr txBox="1"/>
          <p:nvPr/>
        </p:nvSpPr>
        <p:spPr>
          <a:xfrm>
            <a:off x="5545200" y="1933275"/>
            <a:ext cx="21135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Times New Roman"/>
                <a:ea typeface="Times New Roman"/>
                <a:cs typeface="Times New Roman"/>
                <a:sym typeface="Times New Roman"/>
              </a:rPr>
              <a:t>Test Case 2</a:t>
            </a:r>
            <a:endParaRPr sz="10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nvSpPr>
        <p:spPr>
          <a:xfrm>
            <a:off x="159500" y="252525"/>
            <a:ext cx="8851500" cy="47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Conclusion and Future Scope</a:t>
            </a:r>
            <a:endParaRPr b="1" sz="13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The project successfully developed a RAG chatbot that provides accurate, unbiased information on loan schemes from Indian banks. It combines LangChain, ChatGroq, and Streamlit to deliver contextually relevant responses by leveraging efficient document ingestion, FAISS-based retrieval, and Google Generative AI embeddings. Features like "Document Similarity Search" enhance transparency and trust. This chatbot simplifies complex financial decisions and demonstrates the potential of RAG frameworks in delivering reliable, data-driven insights.</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Some future scopes for this project are:</a:t>
            </a:r>
            <a:endParaRPr sz="1300">
              <a:solidFill>
                <a:schemeClr val="dk1"/>
              </a:solidFill>
              <a:latin typeface="Times New Roman"/>
              <a:ea typeface="Times New Roman"/>
              <a:cs typeface="Times New Roman"/>
              <a:sym typeface="Times New Roman"/>
            </a:endParaRPr>
          </a:p>
          <a:p>
            <a:pPr indent="-298450" lvl="0" marL="457200" rtl="0" algn="just">
              <a:lnSpc>
                <a:spcPct val="150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Expand coverage to include financial products like investments, credit cards, and insurance.</a:t>
            </a:r>
            <a:endParaRPr sz="1100">
              <a:solidFill>
                <a:schemeClr val="dk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Integrate real-time data for updated rates, policy changes, and offers.</a:t>
            </a:r>
            <a:endParaRPr sz="1100">
              <a:solidFill>
                <a:schemeClr val="dk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Add multilingual support to reach a broader audience.</a:t>
            </a:r>
            <a:endParaRPr sz="1100">
              <a:solidFill>
                <a:schemeClr val="dk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Improve natural language understanding for nuanced queries and personalized responses.</a:t>
            </a:r>
            <a:endParaRPr sz="1100">
              <a:solidFill>
                <a:schemeClr val="dk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Enhance contextual memory for smoother multi-turn conversations.</a:t>
            </a:r>
            <a:endParaRPr sz="1100">
              <a:solidFill>
                <a:schemeClr val="dk1"/>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Include feedback mechanisms for continuous improvement and user-centric insights.</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159500" y="252525"/>
            <a:ext cx="8851500" cy="47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imes New Roman"/>
                <a:ea typeface="Times New Roman"/>
                <a:cs typeface="Times New Roman"/>
                <a:sym typeface="Times New Roman"/>
              </a:rPr>
              <a:t>Contents</a:t>
            </a:r>
            <a:endParaRPr b="1" i="0" sz="20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omic Sans MS"/>
              <a:ea typeface="Comic Sans MS"/>
              <a:cs typeface="Comic Sans MS"/>
              <a:sym typeface="Comic Sans MS"/>
            </a:endParaRPr>
          </a:p>
          <a:p>
            <a:pPr indent="-317500" lvl="0" marL="457200" marR="0" rtl="0" algn="l">
              <a:lnSpc>
                <a:spcPct val="150000"/>
              </a:lnSpc>
              <a:spcBef>
                <a:spcPts val="0"/>
              </a:spcBef>
              <a:spcAft>
                <a:spcPts val="0"/>
              </a:spcAft>
              <a:buClr>
                <a:srgbClr val="000000"/>
              </a:buClr>
              <a:buSzPts val="1400"/>
              <a:buFont typeface="Times New Roman"/>
              <a:buAutoNum type="arabicPeriod"/>
            </a:pPr>
            <a:r>
              <a:rPr b="0" i="0" lang="en" u="none" cap="none" strike="noStrike">
                <a:solidFill>
                  <a:srgbClr val="000000"/>
                </a:solidFill>
                <a:latin typeface="Times New Roman"/>
                <a:ea typeface="Times New Roman"/>
                <a:cs typeface="Times New Roman"/>
                <a:sym typeface="Times New Roman"/>
              </a:rPr>
              <a:t>Introduction</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AutoNum type="arabicPeriod"/>
            </a:pPr>
            <a:r>
              <a:rPr b="0" i="0" lang="en" u="none" cap="none" strike="noStrike">
                <a:solidFill>
                  <a:srgbClr val="000000"/>
                </a:solidFill>
                <a:latin typeface="Times New Roman"/>
                <a:ea typeface="Times New Roman"/>
                <a:cs typeface="Times New Roman"/>
                <a:sym typeface="Times New Roman"/>
              </a:rPr>
              <a:t>Problem statement and Defin</a:t>
            </a:r>
            <a:r>
              <a:rPr lang="en">
                <a:latin typeface="Times New Roman"/>
                <a:ea typeface="Times New Roman"/>
                <a:cs typeface="Times New Roman"/>
                <a:sym typeface="Times New Roman"/>
              </a:rPr>
              <a:t>ing the Problem</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AutoNum type="arabicPeriod"/>
            </a:pPr>
            <a:r>
              <a:rPr lang="en">
                <a:latin typeface="Times New Roman"/>
                <a:ea typeface="Times New Roman"/>
                <a:cs typeface="Times New Roman"/>
                <a:sym typeface="Times New Roman"/>
              </a:rPr>
              <a:t>Functions and Features of Product</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AutoNum type="arabicPeriod"/>
            </a:pPr>
            <a:r>
              <a:rPr lang="en">
                <a:latin typeface="Times New Roman"/>
                <a:ea typeface="Times New Roman"/>
                <a:cs typeface="Times New Roman"/>
                <a:sym typeface="Times New Roman"/>
              </a:rPr>
              <a:t>Architecture</a:t>
            </a:r>
            <a:endParaRPr>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Tech Stack and Requirements</a:t>
            </a:r>
            <a:endParaRPr>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System Design and Working</a:t>
            </a:r>
            <a:endParaRPr>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Testing and Implementation</a:t>
            </a:r>
            <a:endParaRPr>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AutoNum type="arabicPeriod"/>
            </a:pPr>
            <a:r>
              <a:rPr b="0" i="0" lang="en" u="none" cap="none" strike="noStrike">
                <a:solidFill>
                  <a:srgbClr val="000000"/>
                </a:solidFill>
                <a:latin typeface="Times New Roman"/>
                <a:ea typeface="Times New Roman"/>
                <a:cs typeface="Times New Roman"/>
                <a:sym typeface="Times New Roman"/>
              </a:rPr>
              <a:t>Results</a:t>
            </a:r>
            <a:endParaRPr b="0" i="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AutoNum type="arabicPeriod"/>
            </a:pPr>
            <a:r>
              <a:rPr b="0" i="0" lang="en" u="none" cap="none" strike="noStrike">
                <a:solidFill>
                  <a:srgbClr val="000000"/>
                </a:solidFill>
                <a:latin typeface="Times New Roman"/>
                <a:ea typeface="Times New Roman"/>
                <a:cs typeface="Times New Roman"/>
                <a:sym typeface="Times New Roman"/>
              </a:rPr>
              <a:t>Conclusion and Future Scope</a:t>
            </a:r>
            <a:endParaRPr b="0" i="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59500" y="252525"/>
            <a:ext cx="8851500" cy="47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Introduction</a:t>
            </a:r>
            <a:endParaRPr b="1" sz="2000">
              <a:latin typeface="Times New Roman"/>
              <a:ea typeface="Times New Roman"/>
              <a:cs typeface="Times New Roman"/>
              <a:sym typeface="Times New Roman"/>
            </a:endParaRPr>
          </a:p>
          <a:p>
            <a:pPr indent="-304800" lvl="0" marL="457200" rtl="0" algn="just">
              <a:lnSpc>
                <a:spcPct val="115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Indian banking industry is undergoing a transformation, driven by advancements in technology and increasing demand for customer-centric solutions, emphasizing efficiency, accessibility, and personalization.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With the rise of digital channels, banks are reimagining service delivery models to meet evolving customer expectations while streamlining operations using cutting-edge technologies like Artificial Intelligence (AI).</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Traditional loan advisory services involve complex processes, such as navigating loan options, understanding eligibility criteria, and comparing repayment plans, which often lead to delays and customer dissatisfaction.</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RAG-based Loan Advisory Chatbot simplifies this process by using Retrieval, Augmentation, and Generation techniques to provide relevant, personalized, and real-time responses for customer queries.</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By empowering customers to make informed decisions and improving the overall experience, this AI-driven solution boosts customer satisfaction and helps banks convert inquiries into successful loan applications.</a:t>
            </a:r>
            <a:br>
              <a:rPr lang="en" sz="1200">
                <a:solidFill>
                  <a:schemeClr val="dk1"/>
                </a:solidFill>
              </a:rPr>
            </a:br>
            <a:endParaRPr sz="1200">
              <a:solidFill>
                <a:schemeClr val="dk1"/>
              </a:solidFill>
            </a:endParaRPr>
          </a:p>
          <a:p>
            <a:pPr indent="0" lvl="0" marL="0" rtl="0" algn="l">
              <a:spcBef>
                <a:spcPts val="1200"/>
              </a:spcBef>
              <a:spcAft>
                <a:spcPts val="12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pSp>
        <p:nvGrpSpPr>
          <p:cNvPr id="71" name="Google Shape;71;p16"/>
          <p:cNvGrpSpPr/>
          <p:nvPr/>
        </p:nvGrpSpPr>
        <p:grpSpPr>
          <a:xfrm>
            <a:off x="443101" y="2195600"/>
            <a:ext cx="7332480" cy="643500"/>
            <a:chOff x="1593000" y="2322568"/>
            <a:chExt cx="5957975" cy="643500"/>
          </a:xfrm>
        </p:grpSpPr>
        <p:sp>
          <p:nvSpPr>
            <p:cNvPr id="72" name="Google Shape;72;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Complex Financial Jargon</a:t>
              </a:r>
              <a:endParaRPr>
                <a:solidFill>
                  <a:srgbClr val="FFFFFF"/>
                </a:solidFill>
                <a:latin typeface="Roboto"/>
                <a:ea typeface="Roboto"/>
                <a:cs typeface="Roboto"/>
                <a:sym typeface="Roboto"/>
              </a:endParaRPr>
            </a:p>
          </p:txBody>
        </p:sp>
        <p:sp>
          <p:nvSpPr>
            <p:cNvPr id="76" name="Google Shape;76;p1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3</a:t>
              </a:r>
              <a:endParaRPr sz="2600">
                <a:solidFill>
                  <a:srgbClr val="FFFFFF"/>
                </a:solidFill>
                <a:latin typeface="Roboto Thin"/>
                <a:ea typeface="Roboto Thin"/>
                <a:cs typeface="Roboto Thin"/>
                <a:sym typeface="Roboto Thin"/>
              </a:endParaRPr>
            </a:p>
          </p:txBody>
        </p:sp>
        <p:sp>
          <p:nvSpPr>
            <p:cNvPr id="78" name="Google Shape;78;p16"/>
            <p:cNvSpPr/>
            <p:nvPr/>
          </p:nvSpPr>
          <p:spPr>
            <a:xfrm>
              <a:off x="4283318" y="2323743"/>
              <a:ext cx="3075600" cy="642300"/>
            </a:xfrm>
            <a:prstGeom prst="rect">
              <a:avLst/>
            </a:prstGeom>
            <a:noFill/>
            <a:ln>
              <a:noFill/>
            </a:ln>
          </p:spPr>
          <p:txBody>
            <a:bodyPr anchorCtr="0" anchor="ctr" bIns="91425" lIns="91425" spcFirstLastPara="1" rIns="91425" wrap="square" tIns="91425">
              <a:noAutofit/>
            </a:bodyPr>
            <a:lstStyle/>
            <a:p>
              <a:pPr indent="0" lvl="0" marL="457200" rtl="0" algn="just">
                <a:spcBef>
                  <a:spcPts val="1200"/>
                </a:spcBef>
                <a:spcAft>
                  <a:spcPts val="1200"/>
                </a:spcAft>
                <a:buNone/>
              </a:pPr>
              <a:r>
                <a:rPr lang="en" sz="1200">
                  <a:solidFill>
                    <a:schemeClr val="dk1"/>
                  </a:solidFill>
                  <a:latin typeface="Times New Roman"/>
                  <a:ea typeface="Times New Roman"/>
                  <a:cs typeface="Times New Roman"/>
                  <a:sym typeface="Times New Roman"/>
                </a:rPr>
                <a:t>Loan documents often contain complex terms and conditions that are difficult for an average user to interpret without guidance, leaving users at risk of misunderstanding loan commitments.</a:t>
              </a:r>
              <a:endParaRPr sz="800">
                <a:solidFill>
                  <a:srgbClr val="3D3D3D"/>
                </a:solidFill>
                <a:latin typeface="Roboto"/>
                <a:ea typeface="Roboto"/>
                <a:cs typeface="Roboto"/>
                <a:sym typeface="Roboto"/>
              </a:endParaRPr>
            </a:p>
          </p:txBody>
        </p:sp>
      </p:grpSp>
      <p:grpSp>
        <p:nvGrpSpPr>
          <p:cNvPr id="79" name="Google Shape;79;p16"/>
          <p:cNvGrpSpPr/>
          <p:nvPr/>
        </p:nvGrpSpPr>
        <p:grpSpPr>
          <a:xfrm>
            <a:off x="442951" y="1485825"/>
            <a:ext cx="7332480" cy="643500"/>
            <a:chOff x="1593000" y="2322568"/>
            <a:chExt cx="5957975" cy="643500"/>
          </a:xfrm>
        </p:grpSpPr>
        <p:sp>
          <p:nvSpPr>
            <p:cNvPr id="80" name="Google Shape;80;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Lack of Centralized Information</a:t>
              </a:r>
              <a:endParaRPr>
                <a:solidFill>
                  <a:srgbClr val="FFFFFF"/>
                </a:solidFill>
                <a:latin typeface="Roboto"/>
                <a:ea typeface="Roboto"/>
                <a:cs typeface="Roboto"/>
                <a:sym typeface="Roboto"/>
              </a:endParaRPr>
            </a:p>
          </p:txBody>
        </p:sp>
        <p:sp>
          <p:nvSpPr>
            <p:cNvPr id="84" name="Google Shape;84;p1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2</a:t>
              </a:r>
              <a:endParaRPr sz="2600">
                <a:solidFill>
                  <a:srgbClr val="FFFFFF"/>
                </a:solidFill>
                <a:latin typeface="Roboto Thin"/>
                <a:ea typeface="Roboto Thin"/>
                <a:cs typeface="Roboto Thin"/>
                <a:sym typeface="Roboto Thin"/>
              </a:endParaRPr>
            </a:p>
          </p:txBody>
        </p:sp>
        <p:sp>
          <p:nvSpPr>
            <p:cNvPr id="86" name="Google Shape;86;p16"/>
            <p:cNvSpPr/>
            <p:nvPr/>
          </p:nvSpPr>
          <p:spPr>
            <a:xfrm>
              <a:off x="4283317" y="2323743"/>
              <a:ext cx="2924400" cy="642300"/>
            </a:xfrm>
            <a:prstGeom prst="rect">
              <a:avLst/>
            </a:prstGeom>
            <a:noFill/>
            <a:ln>
              <a:noFill/>
            </a:ln>
          </p:spPr>
          <p:txBody>
            <a:bodyPr anchorCtr="0" anchor="ctr" bIns="91425" lIns="91425" spcFirstLastPara="1" rIns="91425" wrap="square" tIns="91425">
              <a:noAutofit/>
            </a:bodyPr>
            <a:lstStyle/>
            <a:p>
              <a:pPr indent="0" lvl="0" marL="457200" rtl="0" algn="just">
                <a:spcBef>
                  <a:spcPts val="1200"/>
                </a:spcBef>
                <a:spcAft>
                  <a:spcPts val="1200"/>
                </a:spcAft>
                <a:buNone/>
              </a:pPr>
              <a:r>
                <a:rPr lang="en" sz="1200">
                  <a:solidFill>
                    <a:schemeClr val="dk1"/>
                  </a:solidFill>
                  <a:latin typeface="Times New Roman"/>
                  <a:ea typeface="Times New Roman"/>
                  <a:cs typeface="Times New Roman"/>
                  <a:sym typeface="Times New Roman"/>
                </a:rPr>
                <a:t>Users face delays and missed opportunities due to scattered loan information across websites and bank representatives.</a:t>
              </a:r>
              <a:endParaRPr sz="1200">
                <a:solidFill>
                  <a:schemeClr val="dk1"/>
                </a:solidFill>
                <a:latin typeface="Times New Roman"/>
                <a:ea typeface="Times New Roman"/>
                <a:cs typeface="Times New Roman"/>
                <a:sym typeface="Times New Roman"/>
              </a:endParaRPr>
            </a:p>
          </p:txBody>
        </p:sp>
      </p:grpSp>
      <p:grpSp>
        <p:nvGrpSpPr>
          <p:cNvPr id="87" name="Google Shape;87;p16"/>
          <p:cNvGrpSpPr/>
          <p:nvPr/>
        </p:nvGrpSpPr>
        <p:grpSpPr>
          <a:xfrm>
            <a:off x="442955" y="620081"/>
            <a:ext cx="7332480" cy="799477"/>
            <a:chOff x="1593000" y="2221560"/>
            <a:chExt cx="5957975" cy="744600"/>
          </a:xfrm>
        </p:grpSpPr>
        <p:sp>
          <p:nvSpPr>
            <p:cNvPr id="88" name="Google Shape;88;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Information </a:t>
              </a:r>
              <a:r>
                <a:rPr lang="en">
                  <a:solidFill>
                    <a:srgbClr val="FFFFFF"/>
                  </a:solidFill>
                  <a:latin typeface="Roboto"/>
                  <a:ea typeface="Roboto"/>
                  <a:cs typeface="Roboto"/>
                  <a:sym typeface="Roboto"/>
                </a:rPr>
                <a:t>Overload</a:t>
              </a:r>
              <a:endParaRPr>
                <a:solidFill>
                  <a:srgbClr val="FFFFFF"/>
                </a:solidFill>
                <a:latin typeface="Roboto"/>
                <a:ea typeface="Roboto"/>
                <a:cs typeface="Roboto"/>
                <a:sym typeface="Roboto"/>
              </a:endParaRPr>
            </a:p>
          </p:txBody>
        </p:sp>
        <p:sp>
          <p:nvSpPr>
            <p:cNvPr id="92" name="Google Shape;92;p1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1</a:t>
              </a:r>
              <a:endParaRPr sz="2600">
                <a:solidFill>
                  <a:srgbClr val="FFFFFF"/>
                </a:solidFill>
                <a:latin typeface="Roboto Thin"/>
                <a:ea typeface="Roboto Thin"/>
                <a:cs typeface="Roboto Thin"/>
                <a:sym typeface="Roboto Thin"/>
              </a:endParaRPr>
            </a:p>
          </p:txBody>
        </p:sp>
        <p:sp>
          <p:nvSpPr>
            <p:cNvPr id="94" name="Google Shape;94;p16"/>
            <p:cNvSpPr/>
            <p:nvPr/>
          </p:nvSpPr>
          <p:spPr>
            <a:xfrm>
              <a:off x="4283338" y="2221560"/>
              <a:ext cx="3075600" cy="744600"/>
            </a:xfrm>
            <a:prstGeom prst="rect">
              <a:avLst/>
            </a:prstGeom>
            <a:noFill/>
            <a:ln>
              <a:noFill/>
            </a:ln>
          </p:spPr>
          <p:txBody>
            <a:bodyPr anchorCtr="0" anchor="ctr" bIns="91425" lIns="91425" spcFirstLastPara="1" rIns="91425" wrap="square" tIns="91425">
              <a:noAutofit/>
            </a:bodyPr>
            <a:lstStyle/>
            <a:p>
              <a:pPr indent="0" lvl="0" marL="0" rtl="0" algn="just">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rPr lang="en" sz="1200">
                  <a:solidFill>
                    <a:schemeClr val="dk1"/>
                  </a:solidFill>
                  <a:latin typeface="Times New Roman"/>
                  <a:ea typeface="Times New Roman"/>
                  <a:cs typeface="Times New Roman"/>
                  <a:sym typeface="Times New Roman"/>
                </a:rPr>
                <a:t>Diverse loan schemes and varying bank terms cause information overload, confusing users and hindering decision-making.</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800">
                <a:solidFill>
                  <a:srgbClr val="3D3D3D"/>
                </a:solidFill>
                <a:latin typeface="Roboto"/>
                <a:ea typeface="Roboto"/>
                <a:cs typeface="Roboto"/>
                <a:sym typeface="Roboto"/>
              </a:endParaRPr>
            </a:p>
          </p:txBody>
        </p:sp>
      </p:grpSp>
      <p:grpSp>
        <p:nvGrpSpPr>
          <p:cNvPr id="95" name="Google Shape;95;p16"/>
          <p:cNvGrpSpPr/>
          <p:nvPr/>
        </p:nvGrpSpPr>
        <p:grpSpPr>
          <a:xfrm>
            <a:off x="443126" y="2905375"/>
            <a:ext cx="7332480" cy="643500"/>
            <a:chOff x="1593000" y="2322568"/>
            <a:chExt cx="5957975" cy="643500"/>
          </a:xfrm>
        </p:grpSpPr>
        <p:sp>
          <p:nvSpPr>
            <p:cNvPr id="96" name="Google Shape;96;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Limited Advisory Resources</a:t>
              </a:r>
              <a:endParaRPr>
                <a:solidFill>
                  <a:srgbClr val="FFFFFF"/>
                </a:solidFill>
                <a:latin typeface="Roboto"/>
                <a:ea typeface="Roboto"/>
                <a:cs typeface="Roboto"/>
                <a:sym typeface="Roboto"/>
              </a:endParaRPr>
            </a:p>
          </p:txBody>
        </p:sp>
        <p:sp>
          <p:nvSpPr>
            <p:cNvPr id="100" name="Google Shape;100;p1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4</a:t>
              </a:r>
              <a:endParaRPr sz="2600">
                <a:solidFill>
                  <a:srgbClr val="FFFFFF"/>
                </a:solidFill>
                <a:latin typeface="Roboto Thin"/>
                <a:ea typeface="Roboto Thin"/>
                <a:cs typeface="Roboto Thin"/>
                <a:sym typeface="Roboto Thin"/>
              </a:endParaRPr>
            </a:p>
          </p:txBody>
        </p:sp>
        <p:sp>
          <p:nvSpPr>
            <p:cNvPr id="102" name="Google Shape;102;p16"/>
            <p:cNvSpPr/>
            <p:nvPr/>
          </p:nvSpPr>
          <p:spPr>
            <a:xfrm>
              <a:off x="4283318" y="2323168"/>
              <a:ext cx="3135300" cy="642300"/>
            </a:xfrm>
            <a:prstGeom prst="rect">
              <a:avLst/>
            </a:prstGeom>
            <a:noFill/>
            <a:ln>
              <a:noFill/>
            </a:ln>
          </p:spPr>
          <p:txBody>
            <a:bodyPr anchorCtr="0" anchor="ctr" bIns="91425" lIns="91425" spcFirstLastPara="1" rIns="91425" wrap="square" tIns="91425">
              <a:noAutofit/>
            </a:bodyPr>
            <a:lstStyle/>
            <a:p>
              <a:pPr indent="0" lvl="0" marL="457200" rtl="0" algn="just">
                <a:spcBef>
                  <a:spcPts val="1200"/>
                </a:spcBef>
                <a:spcAft>
                  <a:spcPts val="0"/>
                </a:spcAft>
                <a:buNone/>
              </a:pPr>
              <a:r>
                <a:rPr lang="en" sz="1200">
                  <a:solidFill>
                    <a:schemeClr val="dk1"/>
                  </a:solidFill>
                  <a:latin typeface="Times New Roman"/>
                  <a:ea typeface="Times New Roman"/>
                  <a:cs typeface="Times New Roman"/>
                  <a:sym typeface="Times New Roman"/>
                </a:rPr>
                <a:t>Traditional advisory services are costly, biased, and often inaccessible to users in remote areas, limiting personalized guidance.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800">
                <a:solidFill>
                  <a:srgbClr val="3D3D3D"/>
                </a:solidFill>
                <a:latin typeface="Roboto"/>
                <a:ea typeface="Roboto"/>
                <a:cs typeface="Roboto"/>
                <a:sym typeface="Roboto"/>
              </a:endParaRPr>
            </a:p>
          </p:txBody>
        </p:sp>
      </p:grpSp>
      <p:grpSp>
        <p:nvGrpSpPr>
          <p:cNvPr id="103" name="Google Shape;103;p16"/>
          <p:cNvGrpSpPr/>
          <p:nvPr/>
        </p:nvGrpSpPr>
        <p:grpSpPr>
          <a:xfrm>
            <a:off x="443126" y="3615150"/>
            <a:ext cx="7332480" cy="643500"/>
            <a:chOff x="1593000" y="2322568"/>
            <a:chExt cx="5957975" cy="643500"/>
          </a:xfrm>
        </p:grpSpPr>
        <p:sp>
          <p:nvSpPr>
            <p:cNvPr id="104" name="Google Shape;104;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Time Consuming Comparisons</a:t>
              </a:r>
              <a:endParaRPr>
                <a:solidFill>
                  <a:srgbClr val="FFFFFF"/>
                </a:solidFill>
                <a:latin typeface="Roboto"/>
                <a:ea typeface="Roboto"/>
                <a:cs typeface="Roboto"/>
                <a:sym typeface="Roboto"/>
              </a:endParaRPr>
            </a:p>
          </p:txBody>
        </p:sp>
        <p:sp>
          <p:nvSpPr>
            <p:cNvPr id="108" name="Google Shape;108;p1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5</a:t>
              </a:r>
              <a:endParaRPr sz="2600">
                <a:solidFill>
                  <a:srgbClr val="FFFFFF"/>
                </a:solidFill>
                <a:latin typeface="Roboto Thin"/>
                <a:ea typeface="Roboto Thin"/>
                <a:cs typeface="Roboto Thin"/>
                <a:sym typeface="Roboto Thin"/>
              </a:endParaRPr>
            </a:p>
          </p:txBody>
        </p:sp>
        <p:sp>
          <p:nvSpPr>
            <p:cNvPr id="110" name="Google Shape;110;p16"/>
            <p:cNvSpPr/>
            <p:nvPr/>
          </p:nvSpPr>
          <p:spPr>
            <a:xfrm>
              <a:off x="4283318" y="2323743"/>
              <a:ext cx="3075600" cy="642300"/>
            </a:xfrm>
            <a:prstGeom prst="rect">
              <a:avLst/>
            </a:prstGeom>
            <a:noFill/>
            <a:ln>
              <a:noFill/>
            </a:ln>
          </p:spPr>
          <p:txBody>
            <a:bodyPr anchorCtr="0" anchor="ctr" bIns="91425" lIns="91425" spcFirstLastPara="1" rIns="91425" wrap="square" tIns="91425">
              <a:noAutofit/>
            </a:bodyPr>
            <a:lstStyle/>
            <a:p>
              <a:pPr indent="0" lvl="0" marL="457200" rtl="0" algn="just">
                <a:spcBef>
                  <a:spcPts val="1200"/>
                </a:spcBef>
                <a:spcAft>
                  <a:spcPts val="0"/>
                </a:spcAft>
                <a:buNone/>
              </a:pPr>
              <a:r>
                <a:rPr lang="en" sz="1200">
                  <a:solidFill>
                    <a:schemeClr val="dk1"/>
                  </a:solidFill>
                  <a:latin typeface="Times New Roman"/>
                  <a:ea typeface="Times New Roman"/>
                  <a:cs typeface="Times New Roman"/>
                  <a:sym typeface="Times New Roman"/>
                </a:rPr>
                <a:t>Manually comparing loans is time-consuming and effort-intensive, making it difficult for users to make informed decisions.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800">
                <a:solidFill>
                  <a:srgbClr val="3D3D3D"/>
                </a:solidFill>
                <a:latin typeface="Roboto"/>
                <a:ea typeface="Roboto"/>
                <a:cs typeface="Roboto"/>
                <a:sym typeface="Roboto"/>
              </a:endParaRPr>
            </a:p>
          </p:txBody>
        </p:sp>
      </p:grpSp>
      <p:grpSp>
        <p:nvGrpSpPr>
          <p:cNvPr id="111" name="Google Shape;111;p16"/>
          <p:cNvGrpSpPr/>
          <p:nvPr/>
        </p:nvGrpSpPr>
        <p:grpSpPr>
          <a:xfrm>
            <a:off x="443126" y="4324925"/>
            <a:ext cx="7332480" cy="643500"/>
            <a:chOff x="1593000" y="2322568"/>
            <a:chExt cx="5957975" cy="643500"/>
          </a:xfrm>
        </p:grpSpPr>
        <p:sp>
          <p:nvSpPr>
            <p:cNvPr id="112" name="Google Shape;112;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Lack Of Personalized Customer Assistance</a:t>
              </a:r>
              <a:endParaRPr>
                <a:solidFill>
                  <a:srgbClr val="FFFFFF"/>
                </a:solidFill>
                <a:latin typeface="Roboto"/>
                <a:ea typeface="Roboto"/>
                <a:cs typeface="Roboto"/>
                <a:sym typeface="Roboto"/>
              </a:endParaRPr>
            </a:p>
          </p:txBody>
        </p:sp>
        <p:sp>
          <p:nvSpPr>
            <p:cNvPr id="116" name="Google Shape;116;p1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6</a:t>
              </a:r>
              <a:endParaRPr sz="2600">
                <a:solidFill>
                  <a:srgbClr val="FFFFFF"/>
                </a:solidFill>
                <a:latin typeface="Roboto Thin"/>
                <a:ea typeface="Roboto Thin"/>
                <a:cs typeface="Roboto Thin"/>
                <a:sym typeface="Roboto Thin"/>
              </a:endParaRPr>
            </a:p>
          </p:txBody>
        </p:sp>
        <p:sp>
          <p:nvSpPr>
            <p:cNvPr id="118" name="Google Shape;118;p16"/>
            <p:cNvSpPr/>
            <p:nvPr/>
          </p:nvSpPr>
          <p:spPr>
            <a:xfrm>
              <a:off x="4283317" y="2323743"/>
              <a:ext cx="3075600" cy="642300"/>
            </a:xfrm>
            <a:prstGeom prst="rect">
              <a:avLst/>
            </a:prstGeom>
            <a:noFill/>
            <a:ln>
              <a:noFill/>
            </a:ln>
          </p:spPr>
          <p:txBody>
            <a:bodyPr anchorCtr="0" anchor="ctr" bIns="91425" lIns="91425" spcFirstLastPara="1" rIns="91425" wrap="square" tIns="91425">
              <a:noAutofit/>
            </a:bodyPr>
            <a:lstStyle/>
            <a:p>
              <a:pPr indent="0" lvl="0" marL="457200" rtl="0" algn="just">
                <a:spcBef>
                  <a:spcPts val="1200"/>
                </a:spcBef>
                <a:spcAft>
                  <a:spcPts val="1200"/>
                </a:spcAft>
                <a:buNone/>
              </a:pPr>
              <a:r>
                <a:rPr lang="en" sz="1200">
                  <a:solidFill>
                    <a:schemeClr val="dk1"/>
                  </a:solidFill>
                  <a:latin typeface="Times New Roman"/>
                  <a:ea typeface="Times New Roman"/>
                  <a:cs typeface="Times New Roman"/>
                  <a:sym typeface="Times New Roman"/>
                </a:rPr>
                <a:t>Traditional loan advisory processes often lack personalization, ignoring individual profiles and diminishing customer satisfaction and trust.</a:t>
              </a:r>
              <a:endParaRPr sz="800">
                <a:solidFill>
                  <a:srgbClr val="3D3D3D"/>
                </a:solidFill>
                <a:latin typeface="Roboto"/>
                <a:ea typeface="Roboto"/>
                <a:cs typeface="Roboto"/>
                <a:sym typeface="Roboto"/>
              </a:endParaRPr>
            </a:p>
          </p:txBody>
        </p:sp>
      </p:grpSp>
      <p:sp>
        <p:nvSpPr>
          <p:cNvPr id="119" name="Google Shape;119;p16"/>
          <p:cNvSpPr txBox="1"/>
          <p:nvPr/>
        </p:nvSpPr>
        <p:spPr>
          <a:xfrm>
            <a:off x="349150" y="0"/>
            <a:ext cx="752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Problem Statement and Defining the Problem</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nvSpPr>
        <p:spPr>
          <a:xfrm>
            <a:off x="128275" y="189300"/>
            <a:ext cx="8819700" cy="47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Functions and Features of the Product</a:t>
            </a:r>
            <a:endParaRPr b="1" sz="1300">
              <a:solidFill>
                <a:schemeClr val="dk1"/>
              </a:solidFill>
              <a:latin typeface="Times New Roman"/>
              <a:ea typeface="Times New Roman"/>
              <a:cs typeface="Times New Roman"/>
              <a:sym typeface="Times New Roman"/>
            </a:endParaRPr>
          </a:p>
          <a:p>
            <a:pPr indent="-304800" lvl="0" marL="457200" rtl="0" algn="just">
              <a:lnSpc>
                <a:spcPct val="115000"/>
              </a:lnSpc>
              <a:spcBef>
                <a:spcPts val="120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Document Ingestion and Processing: </a:t>
            </a:r>
            <a:r>
              <a:rPr lang="en" sz="1200">
                <a:solidFill>
                  <a:schemeClr val="dk1"/>
                </a:solidFill>
                <a:latin typeface="Times New Roman"/>
                <a:ea typeface="Times New Roman"/>
                <a:cs typeface="Times New Roman"/>
                <a:sym typeface="Times New Roman"/>
              </a:rPr>
              <a:t>Extracts and processes loan-related documents from various banks. Organizes documents into manageable chunks for efficient retrieval.</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Vector Storage and Embedding: </a:t>
            </a:r>
            <a:r>
              <a:rPr lang="en" sz="1200">
                <a:solidFill>
                  <a:schemeClr val="dk1"/>
                </a:solidFill>
                <a:latin typeface="Times New Roman"/>
                <a:ea typeface="Times New Roman"/>
                <a:cs typeface="Times New Roman"/>
                <a:sym typeface="Times New Roman"/>
              </a:rPr>
              <a:t>Converts document chunks into high-dimensional embeddings using Google Generative AI. Stores embeddings in a scalable FAISS database for fast similarity-based search.</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Loan Query Processing: </a:t>
            </a:r>
            <a:r>
              <a:rPr lang="en" sz="1200">
                <a:solidFill>
                  <a:schemeClr val="dk1"/>
                </a:solidFill>
                <a:latin typeface="Times New Roman"/>
                <a:ea typeface="Times New Roman"/>
                <a:cs typeface="Times New Roman"/>
                <a:sym typeface="Times New Roman"/>
              </a:rPr>
              <a:t>Accepts user queries in simple text. Understands and categorizes queries by loan type (e.g., home, personal, car, education loans).</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Answer Generation: </a:t>
            </a:r>
            <a:r>
              <a:rPr lang="en" sz="1200">
                <a:solidFill>
                  <a:schemeClr val="dk1"/>
                </a:solidFill>
                <a:latin typeface="Times New Roman"/>
                <a:ea typeface="Times New Roman"/>
                <a:cs typeface="Times New Roman"/>
                <a:sym typeface="Times New Roman"/>
              </a:rPr>
              <a:t>Retrieves relevant document chunks using semantic search. Generates accurate, context-aware responses using ChatGroq’s LLaMA 3 model.</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Bank-Specific Information Retrieval: </a:t>
            </a:r>
            <a:r>
              <a:rPr lang="en" sz="1200">
                <a:solidFill>
                  <a:schemeClr val="dk1"/>
                </a:solidFill>
                <a:latin typeface="Times New Roman"/>
                <a:ea typeface="Times New Roman"/>
                <a:cs typeface="Times New Roman"/>
                <a:sym typeface="Times New Roman"/>
              </a:rPr>
              <a:t>Provides customized loan details, eligibility criteria, and interest rates for top Indian banks. Offers personalized loan options for authenticated users.</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Loan Comparison and Transparency: </a:t>
            </a:r>
            <a:r>
              <a:rPr lang="en" sz="1200">
                <a:solidFill>
                  <a:schemeClr val="dk1"/>
                </a:solidFill>
                <a:latin typeface="Times New Roman"/>
                <a:ea typeface="Times New Roman"/>
                <a:cs typeface="Times New Roman"/>
                <a:sym typeface="Times New Roman"/>
              </a:rPr>
              <a:t>Compares loan options across banks for similar loan types. Displays document chunks related to user queries for added transparency.</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Loan Application Assistance: </a:t>
            </a:r>
            <a:r>
              <a:rPr lang="en" sz="1200">
                <a:solidFill>
                  <a:schemeClr val="dk1"/>
                </a:solidFill>
                <a:latin typeface="Times New Roman"/>
                <a:ea typeface="Times New Roman"/>
                <a:cs typeface="Times New Roman"/>
                <a:sym typeface="Times New Roman"/>
              </a:rPr>
              <a:t>Guides users through the loan application process with step-by-step instructions. Validates inputs and prompts users for corrections when needed.</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Transparency and Trust: </a:t>
            </a:r>
            <a:r>
              <a:rPr lang="en" sz="1200">
                <a:solidFill>
                  <a:schemeClr val="dk1"/>
                </a:solidFill>
                <a:latin typeface="Times New Roman"/>
                <a:ea typeface="Times New Roman"/>
                <a:cs typeface="Times New Roman"/>
                <a:sym typeface="Times New Roman"/>
              </a:rPr>
              <a:t>Includes a document similarity search feature to show the basis of responses. Ensures responses align with Indian banking norms and regulations.</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169925" y="152400"/>
            <a:ext cx="4589700" cy="47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Architecture</a:t>
            </a:r>
            <a:endParaRPr b="1" sz="1300">
              <a:solidFill>
                <a:schemeClr val="dk1"/>
              </a:solidFill>
              <a:latin typeface="Times New Roman"/>
              <a:ea typeface="Times New Roman"/>
              <a:cs typeface="Times New Roman"/>
              <a:sym typeface="Times New Roman"/>
            </a:endParaRPr>
          </a:p>
          <a:p>
            <a:pPr indent="-298450" lvl="0" marL="457200" rtl="0" algn="just">
              <a:lnSpc>
                <a:spcPct val="115000"/>
              </a:lnSpc>
              <a:spcBef>
                <a:spcPts val="1200"/>
              </a:spcBef>
              <a:spcAft>
                <a:spcPts val="0"/>
              </a:spcAft>
              <a:buClr>
                <a:schemeClr val="dk1"/>
              </a:buClr>
              <a:buSzPts val="1100"/>
              <a:buChar char="➢"/>
            </a:pPr>
            <a:r>
              <a:rPr b="1" lang="en" sz="1100">
                <a:solidFill>
                  <a:schemeClr val="dk1"/>
                </a:solidFill>
                <a:latin typeface="Times New Roman"/>
                <a:ea typeface="Times New Roman"/>
                <a:cs typeface="Times New Roman"/>
                <a:sym typeface="Times New Roman"/>
              </a:rPr>
              <a:t>Data Sources</a:t>
            </a:r>
            <a:r>
              <a:rPr lang="en" sz="1100">
                <a:solidFill>
                  <a:schemeClr val="dk1"/>
                </a:solidFill>
                <a:latin typeface="Times New Roman"/>
                <a:ea typeface="Times New Roman"/>
                <a:cs typeface="Times New Roman"/>
                <a:sym typeface="Times New Roman"/>
              </a:rPr>
              <a:t>: Documents, Databases, and APIs serve as the primary data sources.</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 sz="1100">
                <a:solidFill>
                  <a:schemeClr val="dk1"/>
                </a:solidFill>
                <a:latin typeface="Times New Roman"/>
                <a:ea typeface="Times New Roman"/>
                <a:cs typeface="Times New Roman"/>
                <a:sym typeface="Times New Roman"/>
              </a:rPr>
              <a:t>Loading &amp; Indexing Stage</a:t>
            </a:r>
            <a:r>
              <a:rPr lang="en" sz="1100">
                <a:solidFill>
                  <a:schemeClr val="dk1"/>
                </a:solidFill>
                <a:latin typeface="Times New Roman"/>
                <a:ea typeface="Times New Roman"/>
                <a:cs typeface="Times New Roman"/>
                <a:sym typeface="Times New Roman"/>
              </a:rPr>
              <a:t>: Content is extracted and divided into smaller chunks for efficient processing. Chunks are converted into high-dimensional embeddings, capturing semantic meaning, and indexed for quick retrieval.</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 sz="1100">
                <a:solidFill>
                  <a:schemeClr val="dk1"/>
                </a:solidFill>
                <a:latin typeface="Times New Roman"/>
                <a:ea typeface="Times New Roman"/>
                <a:cs typeface="Times New Roman"/>
                <a:sym typeface="Times New Roman"/>
              </a:rPr>
              <a:t>Storage</a:t>
            </a:r>
            <a:r>
              <a:rPr lang="en" sz="1100">
                <a:solidFill>
                  <a:schemeClr val="dk1"/>
                </a:solidFill>
                <a:latin typeface="Times New Roman"/>
                <a:ea typeface="Times New Roman"/>
                <a:cs typeface="Times New Roman"/>
                <a:sym typeface="Times New Roman"/>
              </a:rPr>
              <a:t>: Embeddings are stored in a scalable vector database for similarity-based search. Document chunks are organized and indexed for structured storage.</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 sz="1100">
                <a:solidFill>
                  <a:schemeClr val="dk1"/>
                </a:solidFill>
                <a:latin typeface="Times New Roman"/>
                <a:ea typeface="Times New Roman"/>
                <a:cs typeface="Times New Roman"/>
                <a:sym typeface="Times New Roman"/>
              </a:rPr>
              <a:t>Query Processing Stage</a:t>
            </a:r>
            <a:r>
              <a:rPr lang="en" sz="1100">
                <a:solidFill>
                  <a:schemeClr val="dk1"/>
                </a:solidFill>
                <a:latin typeface="Times New Roman"/>
                <a:ea typeface="Times New Roman"/>
                <a:cs typeface="Times New Roman"/>
                <a:sym typeface="Times New Roman"/>
              </a:rPr>
              <a:t>: User queries are converted into embeddings to match against stored document embeddings. Semantic Search retrieves the most relevant chunks based on the similarity of query embeddings.</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 sz="1100">
                <a:solidFill>
                  <a:schemeClr val="dk1"/>
                </a:solidFill>
                <a:latin typeface="Times New Roman"/>
                <a:ea typeface="Times New Roman"/>
                <a:cs typeface="Times New Roman"/>
                <a:sym typeface="Times New Roman"/>
              </a:rPr>
              <a:t>Response Generation</a:t>
            </a:r>
            <a:r>
              <a:rPr lang="en" sz="1100">
                <a:solidFill>
                  <a:schemeClr val="dk1"/>
                </a:solidFill>
                <a:latin typeface="Times New Roman"/>
                <a:ea typeface="Times New Roman"/>
                <a:cs typeface="Times New Roman"/>
                <a:sym typeface="Times New Roman"/>
              </a:rPr>
              <a:t>: Retrieved chunks and query are fed into the Generative LLM Model (e.g., ChatGroq) for response generation. The model produces contextually accurate and relevant answers using the document chunks as context.</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 sz="1100">
                <a:solidFill>
                  <a:schemeClr val="dk1"/>
                </a:solidFill>
                <a:latin typeface="Times New Roman"/>
                <a:ea typeface="Times New Roman"/>
                <a:cs typeface="Times New Roman"/>
                <a:sym typeface="Times New Roman"/>
              </a:rPr>
              <a:t>User Interaction</a:t>
            </a:r>
            <a:r>
              <a:rPr lang="en" sz="1100">
                <a:solidFill>
                  <a:schemeClr val="dk1"/>
                </a:solidFill>
                <a:latin typeface="Times New Roman"/>
                <a:ea typeface="Times New Roman"/>
                <a:cs typeface="Times New Roman"/>
                <a:sym typeface="Times New Roman"/>
              </a:rPr>
              <a:t>: The User sends queries to the system and receives responses through the integrated pipeline.</a:t>
            </a:r>
            <a:endParaRPr sz="11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p:txBody>
      </p:sp>
      <p:pic>
        <p:nvPicPr>
          <p:cNvPr id="130" name="Google Shape;130;p18"/>
          <p:cNvPicPr preferRelativeResize="0"/>
          <p:nvPr/>
        </p:nvPicPr>
        <p:blipFill>
          <a:blip r:embed="rId3">
            <a:alphaModFix/>
          </a:blip>
          <a:stretch>
            <a:fillRect/>
          </a:stretch>
        </p:blipFill>
        <p:spPr>
          <a:xfrm>
            <a:off x="5099450" y="152400"/>
            <a:ext cx="3783247"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nvSpPr>
        <p:spPr>
          <a:xfrm>
            <a:off x="159500" y="252525"/>
            <a:ext cx="8851500" cy="47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Tech Stack and Requirements</a:t>
            </a:r>
            <a:endParaRPr b="1" sz="1300">
              <a:solidFill>
                <a:schemeClr val="dk1"/>
              </a:solidFill>
              <a:latin typeface="Times New Roman"/>
              <a:ea typeface="Times New Roman"/>
              <a:cs typeface="Times New Roman"/>
              <a:sym typeface="Times New Roman"/>
            </a:endParaRPr>
          </a:p>
          <a:p>
            <a:pPr indent="-304800" lvl="0" marL="457200" rtl="0" algn="just">
              <a:lnSpc>
                <a:spcPct val="115000"/>
              </a:lnSpc>
              <a:spcBef>
                <a:spcPts val="120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Backend: </a:t>
            </a:r>
            <a:endParaRPr b="1"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Python</a:t>
            </a:r>
            <a:r>
              <a:rPr lang="en" sz="1200">
                <a:solidFill>
                  <a:schemeClr val="dk1"/>
                </a:solidFill>
                <a:latin typeface="Times New Roman"/>
                <a:ea typeface="Times New Roman"/>
                <a:cs typeface="Times New Roman"/>
                <a:sym typeface="Times New Roman"/>
              </a:rPr>
              <a:t>: Core language for integrating components and data processing. </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LangChain</a:t>
            </a:r>
            <a:r>
              <a:rPr lang="en" sz="1200">
                <a:solidFill>
                  <a:schemeClr val="dk1"/>
                </a:solidFill>
                <a:latin typeface="Times New Roman"/>
                <a:ea typeface="Times New Roman"/>
                <a:cs typeface="Times New Roman"/>
                <a:sym typeface="Times New Roman"/>
              </a:rPr>
              <a:t>: Framework for document ingestion, text splitting, and RAG operations.</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Data Ingestion and Processing: </a:t>
            </a:r>
            <a:endParaRPr b="1"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PyPDF2</a:t>
            </a:r>
            <a:r>
              <a:rPr lang="en" sz="1200">
                <a:solidFill>
                  <a:schemeClr val="dk1"/>
                </a:solidFill>
                <a:latin typeface="Times New Roman"/>
                <a:ea typeface="Times New Roman"/>
                <a:cs typeface="Times New Roman"/>
                <a:sym typeface="Times New Roman"/>
              </a:rPr>
              <a:t>: Parses and ingests PDF documents. </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RecursiveCharacterTextSplitter</a:t>
            </a:r>
            <a:r>
              <a:rPr lang="en" sz="1200">
                <a:solidFill>
                  <a:schemeClr val="dk1"/>
                </a:solidFill>
                <a:latin typeface="Times New Roman"/>
                <a:ea typeface="Times New Roman"/>
                <a:cs typeface="Times New Roman"/>
                <a:sym typeface="Times New Roman"/>
              </a:rPr>
              <a:t>: Splits documents into manageable chunks for efficient retrieval.</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Vector Embeddings and Storage: </a:t>
            </a:r>
            <a:endParaRPr b="1"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Google Generative AI Embeddings</a:t>
            </a:r>
            <a:r>
              <a:rPr lang="en" sz="1200">
                <a:solidFill>
                  <a:schemeClr val="dk1"/>
                </a:solidFill>
                <a:latin typeface="Times New Roman"/>
                <a:ea typeface="Times New Roman"/>
                <a:cs typeface="Times New Roman"/>
                <a:sym typeface="Times New Roman"/>
              </a:rPr>
              <a:t>: Creates semantic vector representations of document chunks. </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FAISS</a:t>
            </a:r>
            <a:r>
              <a:rPr lang="en" sz="1200">
                <a:solidFill>
                  <a:schemeClr val="dk1"/>
                </a:solidFill>
                <a:latin typeface="Times New Roman"/>
                <a:ea typeface="Times New Roman"/>
                <a:cs typeface="Times New Roman"/>
                <a:sym typeface="Times New Roman"/>
              </a:rPr>
              <a:t>: Stores and retrieves embeddings for large-scale similarity searches.</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Language Model and Prompting: </a:t>
            </a:r>
            <a:endParaRPr b="1"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ChatGroq (LLaMA 3)</a:t>
            </a:r>
            <a:r>
              <a:rPr lang="en" sz="1200">
                <a:solidFill>
                  <a:schemeClr val="dk1"/>
                </a:solidFill>
                <a:latin typeface="Times New Roman"/>
                <a:ea typeface="Times New Roman"/>
                <a:cs typeface="Times New Roman"/>
                <a:sym typeface="Times New Roman"/>
              </a:rPr>
              <a:t>: Generates context-aware responses based on retrieved document data. </a:t>
            </a:r>
            <a:endParaRPr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ChatPromptTemplate</a:t>
            </a:r>
            <a:r>
              <a:rPr lang="en" sz="1200">
                <a:solidFill>
                  <a:schemeClr val="dk1"/>
                </a:solidFill>
                <a:latin typeface="Times New Roman"/>
                <a:ea typeface="Times New Roman"/>
                <a:cs typeface="Times New Roman"/>
                <a:sym typeface="Times New Roman"/>
              </a:rPr>
              <a:t>: Structures inputs for the language model, ensuring accurate and relevant outputs.</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User Interface: </a:t>
            </a:r>
            <a:endParaRPr b="1"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Streamlit</a:t>
            </a:r>
            <a:r>
              <a:rPr lang="en" sz="1200">
                <a:solidFill>
                  <a:schemeClr val="dk1"/>
                </a:solidFill>
                <a:latin typeface="Times New Roman"/>
                <a:ea typeface="Times New Roman"/>
                <a:cs typeface="Times New Roman"/>
                <a:sym typeface="Times New Roman"/>
              </a:rPr>
              <a:t>: Builds an interactive web application for real-time user queries and response display.</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Environmental Management: </a:t>
            </a:r>
            <a:endParaRPr b="1" sz="1200">
              <a:solidFill>
                <a:schemeClr val="dk1"/>
              </a:solidFill>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dotenv</a:t>
            </a:r>
            <a:r>
              <a:rPr lang="en" sz="1200">
                <a:solidFill>
                  <a:schemeClr val="dk1"/>
                </a:solidFill>
                <a:latin typeface="Times New Roman"/>
                <a:ea typeface="Times New Roman"/>
                <a:cs typeface="Times New Roman"/>
                <a:sym typeface="Times New Roman"/>
              </a:rPr>
              <a:t>: Manages environment variables and securely loads API keys (e.g., GROQ and Google API keys).</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20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nvSpPr>
        <p:spPr>
          <a:xfrm>
            <a:off x="159500" y="252525"/>
            <a:ext cx="8851500" cy="47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Times New Roman"/>
                <a:ea typeface="Times New Roman"/>
                <a:cs typeface="Times New Roman"/>
                <a:sym typeface="Times New Roman"/>
              </a:rPr>
              <a:t>System Design and Working</a:t>
            </a:r>
            <a:endParaRPr b="1" sz="2000">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Architecture Overview</a:t>
            </a:r>
            <a:r>
              <a:rPr lang="en" sz="1200">
                <a:solidFill>
                  <a:schemeClr val="dk1"/>
                </a:solidFill>
                <a:latin typeface="Times New Roman"/>
                <a:ea typeface="Times New Roman"/>
                <a:cs typeface="Times New Roman"/>
                <a:sym typeface="Times New Roman"/>
              </a:rPr>
              <a:t>:</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The chatbot is built on a </a:t>
            </a:r>
            <a:r>
              <a:rPr b="1" lang="en" sz="1200">
                <a:solidFill>
                  <a:schemeClr val="dk1"/>
                </a:solidFill>
                <a:latin typeface="Times New Roman"/>
                <a:ea typeface="Times New Roman"/>
                <a:cs typeface="Times New Roman"/>
                <a:sym typeface="Times New Roman"/>
              </a:rPr>
              <a:t>Retrieval-Augmented Generation (RAG)</a:t>
            </a:r>
            <a:r>
              <a:rPr lang="en" sz="1200">
                <a:solidFill>
                  <a:schemeClr val="dk1"/>
                </a:solidFill>
                <a:latin typeface="Times New Roman"/>
                <a:ea typeface="Times New Roman"/>
                <a:cs typeface="Times New Roman"/>
                <a:sym typeface="Times New Roman"/>
              </a:rPr>
              <a:t> architecture that combines document-based retrieval with generative AI for accurate responses.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Core Components</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Data Sources</a:t>
            </a:r>
            <a:r>
              <a:rPr lang="en" sz="1200">
                <a:solidFill>
                  <a:schemeClr val="dk1"/>
                </a:solidFill>
                <a:latin typeface="Times New Roman"/>
                <a:ea typeface="Times New Roman"/>
                <a:cs typeface="Times New Roman"/>
                <a:sym typeface="Times New Roman"/>
              </a:rPr>
              <a:t>: Documents, databases, and APIs for financial loan information.</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Embedding Model</a:t>
            </a:r>
            <a:r>
              <a:rPr lang="en" sz="1200">
                <a:solidFill>
                  <a:schemeClr val="dk1"/>
                </a:solidFill>
                <a:latin typeface="Times New Roman"/>
                <a:ea typeface="Times New Roman"/>
                <a:cs typeface="Times New Roman"/>
                <a:sym typeface="Times New Roman"/>
              </a:rPr>
              <a:t>: Google Generative AI embeddings for semantic representation of content.</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Vector Store</a:t>
            </a:r>
            <a:r>
              <a:rPr lang="en" sz="1200">
                <a:solidFill>
                  <a:schemeClr val="dk1"/>
                </a:solidFill>
                <a:latin typeface="Times New Roman"/>
                <a:ea typeface="Times New Roman"/>
                <a:cs typeface="Times New Roman"/>
                <a:sym typeface="Times New Roman"/>
              </a:rPr>
              <a:t>: FAISS (Facebook AI Similarity Search) for efficient similarity-based retrieval.</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Language Model</a:t>
            </a:r>
            <a:r>
              <a:rPr lang="en" sz="1200">
                <a:solidFill>
                  <a:schemeClr val="dk1"/>
                </a:solidFill>
                <a:latin typeface="Times New Roman"/>
                <a:ea typeface="Times New Roman"/>
                <a:cs typeface="Times New Roman"/>
                <a:sym typeface="Times New Roman"/>
              </a:rPr>
              <a:t>: ChatGroq (LLaMA 3) for contextual and concise response generation.</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User Interface</a:t>
            </a:r>
            <a:r>
              <a:rPr lang="en" sz="1200">
                <a:solidFill>
                  <a:schemeClr val="dk1"/>
                </a:solidFill>
                <a:latin typeface="Times New Roman"/>
                <a:ea typeface="Times New Roman"/>
                <a:cs typeface="Times New Roman"/>
                <a:sym typeface="Times New Roman"/>
              </a:rPr>
              <a:t>: Streamlit for interaction and visualization.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Stage 1 - Loading &amp; Indexing</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Document Preparation</a:t>
            </a:r>
            <a:r>
              <a:rPr lang="en" sz="1200">
                <a:solidFill>
                  <a:schemeClr val="dk1"/>
                </a:solidFill>
                <a:latin typeface="Times New Roman"/>
                <a:ea typeface="Times New Roman"/>
                <a:cs typeface="Times New Roman"/>
                <a:sym typeface="Times New Roman"/>
              </a:rPr>
              <a:t>: Content extraction using LangChain's </a:t>
            </a:r>
            <a:r>
              <a:rPr lang="en" sz="1200">
                <a:solidFill>
                  <a:srgbClr val="188038"/>
                </a:solidFill>
                <a:latin typeface="Times New Roman"/>
                <a:ea typeface="Times New Roman"/>
                <a:cs typeface="Times New Roman"/>
                <a:sym typeface="Times New Roman"/>
              </a:rPr>
              <a:t>RecursiveCharacterTextSplitter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Embedding Generation</a:t>
            </a:r>
            <a:r>
              <a:rPr lang="en" sz="1200">
                <a:solidFill>
                  <a:schemeClr val="dk1"/>
                </a:solidFill>
                <a:latin typeface="Times New Roman"/>
                <a:ea typeface="Times New Roman"/>
                <a:cs typeface="Times New Roman"/>
                <a:sym typeface="Times New Roman"/>
              </a:rPr>
              <a:t>: Creating vector embeddings for text chunks using Google Generative AI.</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Indexing</a:t>
            </a:r>
            <a:r>
              <a:rPr lang="en" sz="1200">
                <a:solidFill>
                  <a:schemeClr val="dk1"/>
                </a:solidFill>
                <a:latin typeface="Times New Roman"/>
                <a:ea typeface="Times New Roman"/>
                <a:cs typeface="Times New Roman"/>
                <a:sym typeface="Times New Roman"/>
              </a:rPr>
              <a:t>: Storing embeddings in FAISS for efficient similarity search.</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Stage 2 - Query Processing</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Query Embedding</a:t>
            </a:r>
            <a:r>
              <a:rPr lang="en" sz="1200">
                <a:solidFill>
                  <a:schemeClr val="dk1"/>
                </a:solidFill>
                <a:latin typeface="Times New Roman"/>
                <a:ea typeface="Times New Roman"/>
                <a:cs typeface="Times New Roman"/>
                <a:sym typeface="Times New Roman"/>
              </a:rPr>
              <a:t>: Query text converted into embeddings using the same model for compatibility.</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Semantic Search</a:t>
            </a:r>
            <a:r>
              <a:rPr lang="en" sz="1200">
                <a:solidFill>
                  <a:schemeClr val="dk1"/>
                </a:solidFill>
                <a:latin typeface="Times New Roman"/>
                <a:ea typeface="Times New Roman"/>
                <a:cs typeface="Times New Roman"/>
                <a:sym typeface="Times New Roman"/>
              </a:rPr>
              <a:t>: FAISS retrieves relevant document chunks based on vector similarity.</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Response Generation</a:t>
            </a:r>
            <a:r>
              <a:rPr lang="en" sz="1200">
                <a:solidFill>
                  <a:schemeClr val="dk1"/>
                </a:solidFill>
                <a:latin typeface="Times New Roman"/>
                <a:ea typeface="Times New Roman"/>
                <a:cs typeface="Times New Roman"/>
                <a:sym typeface="Times New Roman"/>
              </a:rPr>
              <a:t>: Retrieved chunks form a prompt for ChatGroq, ensuring responses are contextually accurate.</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UI Display</a:t>
            </a:r>
            <a:r>
              <a:rPr lang="en" sz="1200">
                <a:solidFill>
                  <a:schemeClr val="dk1"/>
                </a:solidFill>
                <a:latin typeface="Times New Roman"/>
                <a:ea typeface="Times New Roman"/>
                <a:cs typeface="Times New Roman"/>
                <a:sym typeface="Times New Roman"/>
              </a:rPr>
              <a:t>: Responses and document context are shown in the Streamlit interface.</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000"/>
              <a:buFont typeface="Arial"/>
              <a:buNone/>
            </a:pPr>
            <a:r>
              <a:t/>
            </a:r>
            <a:endParaRPr b="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ctrTitle"/>
          </p:nvPr>
        </p:nvSpPr>
        <p:spPr>
          <a:xfrm>
            <a:off x="209250" y="117025"/>
            <a:ext cx="8725500" cy="5624400"/>
          </a:xfrm>
          <a:prstGeom prst="rect">
            <a:avLst/>
          </a:prstGeom>
        </p:spPr>
        <p:txBody>
          <a:bodyPr anchorCtr="0" anchor="b"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t/>
            </a:r>
            <a:endParaRPr b="1" sz="2000">
              <a:latin typeface="Times New Roman"/>
              <a:ea typeface="Times New Roman"/>
              <a:cs typeface="Times New Roman"/>
              <a:sym typeface="Times New Roman"/>
            </a:endParaRPr>
          </a:p>
          <a:p>
            <a:pPr indent="-304800" lvl="0" marL="457200" rtl="0" algn="l">
              <a:lnSpc>
                <a:spcPct val="115000"/>
              </a:lnSpc>
              <a:spcBef>
                <a:spcPts val="1200"/>
              </a:spcBef>
              <a:spcAft>
                <a:spcPts val="0"/>
              </a:spcAft>
              <a:buSzPts val="1200"/>
              <a:buAutoNum type="arabicPeriod"/>
            </a:pPr>
            <a:r>
              <a:rPr b="1" lang="en" sz="1200">
                <a:latin typeface="Times New Roman"/>
                <a:ea typeface="Times New Roman"/>
                <a:cs typeface="Times New Roman"/>
                <a:sym typeface="Times New Roman"/>
              </a:rPr>
              <a:t>Workflow Summary</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User submits a question in the Streamlit interface.</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query embedding is matched with relevant document chunks from FAISS.</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Retrieved chunks are structured into a prompt for ChatGroq.</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ChatGroq generates a response based solely on retrieved document context.</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response and related document excerpts are displayed in the interface.</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AutoNum type="arabicPeriod"/>
            </a:pPr>
            <a:r>
              <a:rPr b="1" lang="en" sz="1200">
                <a:latin typeface="Times New Roman"/>
                <a:ea typeface="Times New Roman"/>
                <a:cs typeface="Times New Roman"/>
                <a:sym typeface="Times New Roman"/>
              </a:rPr>
              <a:t>Implementation Details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Char char="○"/>
            </a:pPr>
            <a:r>
              <a:rPr b="1" lang="en" sz="1200">
                <a:latin typeface="Times New Roman"/>
                <a:ea typeface="Times New Roman"/>
                <a:cs typeface="Times New Roman"/>
                <a:sym typeface="Times New Roman"/>
              </a:rPr>
              <a:t>Document Embedding</a:t>
            </a:r>
            <a:r>
              <a:rPr lang="en" sz="1200">
                <a:latin typeface="Times New Roman"/>
                <a:ea typeface="Times New Roman"/>
                <a:cs typeface="Times New Roman"/>
                <a:sym typeface="Times New Roman"/>
              </a:rPr>
              <a:t>: Financial documents are processed, split, and embedded into vector space.</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Char char="○"/>
            </a:pPr>
            <a:r>
              <a:rPr b="1" lang="en" sz="1200">
                <a:latin typeface="Times New Roman"/>
                <a:ea typeface="Times New Roman"/>
                <a:cs typeface="Times New Roman"/>
                <a:sym typeface="Times New Roman"/>
              </a:rPr>
              <a:t>Query Handling</a:t>
            </a:r>
            <a:r>
              <a:rPr lang="en" sz="1200">
                <a:latin typeface="Times New Roman"/>
                <a:ea typeface="Times New Roman"/>
                <a:cs typeface="Times New Roman"/>
                <a:sym typeface="Times New Roman"/>
              </a:rPr>
              <a:t>: Semantic search retrieves document chunks for query context.</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Char char="○"/>
            </a:pPr>
            <a:r>
              <a:rPr b="1" lang="en" sz="1200">
                <a:latin typeface="Times New Roman"/>
                <a:ea typeface="Times New Roman"/>
                <a:cs typeface="Times New Roman"/>
                <a:sym typeface="Times New Roman"/>
              </a:rPr>
              <a:t>Response Generation</a:t>
            </a:r>
            <a:r>
              <a:rPr lang="en" sz="1200">
                <a:latin typeface="Times New Roman"/>
                <a:ea typeface="Times New Roman"/>
                <a:cs typeface="Times New Roman"/>
                <a:sym typeface="Times New Roman"/>
              </a:rPr>
              <a:t>: ChatGroq uses a structured prompt for accurate answers.</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Char char="○"/>
            </a:pPr>
            <a:r>
              <a:rPr b="1" lang="en" sz="1200">
                <a:latin typeface="Times New Roman"/>
                <a:ea typeface="Times New Roman"/>
                <a:cs typeface="Times New Roman"/>
                <a:sym typeface="Times New Roman"/>
              </a:rPr>
              <a:t>Transparency</a:t>
            </a:r>
            <a:r>
              <a:rPr lang="en" sz="1200">
                <a:latin typeface="Times New Roman"/>
                <a:ea typeface="Times New Roman"/>
                <a:cs typeface="Times New Roman"/>
                <a:sym typeface="Times New Roman"/>
              </a:rPr>
              <a:t>: Expandable sections display document chunks for user verification.</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AutoNum type="arabicPeriod"/>
            </a:pPr>
            <a:r>
              <a:rPr b="1" lang="en" sz="1200">
                <a:latin typeface="Times New Roman"/>
                <a:ea typeface="Times New Roman"/>
                <a:cs typeface="Times New Roman"/>
                <a:sym typeface="Times New Roman"/>
              </a:rPr>
              <a:t>Key Tools &amp; Technologies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Char char="○"/>
            </a:pPr>
            <a:r>
              <a:rPr b="1" lang="en" sz="1200">
                <a:latin typeface="Times New Roman"/>
                <a:ea typeface="Times New Roman"/>
                <a:cs typeface="Times New Roman"/>
                <a:sym typeface="Times New Roman"/>
              </a:rPr>
              <a:t>LangChain</a:t>
            </a:r>
            <a:r>
              <a:rPr lang="en" sz="1200">
                <a:latin typeface="Times New Roman"/>
                <a:ea typeface="Times New Roman"/>
                <a:cs typeface="Times New Roman"/>
                <a:sym typeface="Times New Roman"/>
              </a:rPr>
              <a:t>: Document management and processing.</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Char char="○"/>
            </a:pPr>
            <a:r>
              <a:rPr b="1" lang="en" sz="1200">
                <a:latin typeface="Times New Roman"/>
                <a:ea typeface="Times New Roman"/>
                <a:cs typeface="Times New Roman"/>
                <a:sym typeface="Times New Roman"/>
              </a:rPr>
              <a:t>Google Generative AI</a:t>
            </a:r>
            <a:r>
              <a:rPr lang="en" sz="1200">
                <a:latin typeface="Times New Roman"/>
                <a:ea typeface="Times New Roman"/>
                <a:cs typeface="Times New Roman"/>
                <a:sym typeface="Times New Roman"/>
              </a:rPr>
              <a:t>: Embedding creation.</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Char char="○"/>
            </a:pPr>
            <a:r>
              <a:rPr b="1" lang="en" sz="1200">
                <a:latin typeface="Times New Roman"/>
                <a:ea typeface="Times New Roman"/>
                <a:cs typeface="Times New Roman"/>
                <a:sym typeface="Times New Roman"/>
              </a:rPr>
              <a:t>FAISS</a:t>
            </a:r>
            <a:r>
              <a:rPr lang="en" sz="1200">
                <a:latin typeface="Times New Roman"/>
                <a:ea typeface="Times New Roman"/>
                <a:cs typeface="Times New Roman"/>
                <a:sym typeface="Times New Roman"/>
              </a:rPr>
              <a:t>: Fast similarity search for document chunks.</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Char char="○"/>
            </a:pPr>
            <a:r>
              <a:rPr b="1" lang="en" sz="1200">
                <a:latin typeface="Times New Roman"/>
                <a:ea typeface="Times New Roman"/>
                <a:cs typeface="Times New Roman"/>
                <a:sym typeface="Times New Roman"/>
              </a:rPr>
              <a:t>Streamlit</a:t>
            </a:r>
            <a:r>
              <a:rPr lang="en" sz="1200">
                <a:latin typeface="Times New Roman"/>
                <a:ea typeface="Times New Roman"/>
                <a:cs typeface="Times New Roman"/>
                <a:sym typeface="Times New Roman"/>
              </a:rPr>
              <a:t>: Interactive user interface.</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latin typeface="Times New Roman"/>
                <a:ea typeface="Times New Roman"/>
                <a:cs typeface="Times New Roman"/>
                <a:sym typeface="Times New Roman"/>
              </a:rPr>
              <a:t>This system ensures </a:t>
            </a:r>
            <a:r>
              <a:rPr b="1" lang="en" sz="1200">
                <a:latin typeface="Times New Roman"/>
                <a:ea typeface="Times New Roman"/>
                <a:cs typeface="Times New Roman"/>
                <a:sym typeface="Times New Roman"/>
              </a:rPr>
              <a:t>efficient, accurate, and transparent</a:t>
            </a:r>
            <a:r>
              <a:rPr lang="en" sz="1200">
                <a:latin typeface="Times New Roman"/>
                <a:ea typeface="Times New Roman"/>
                <a:cs typeface="Times New Roman"/>
                <a:sym typeface="Times New Roman"/>
              </a:rPr>
              <a:t> handling of loan-related queries, providing users with a robust financial advisory tool.</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