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8" r:id="rId5"/>
    <p:sldMasterId id="2147483690" r:id="rId6"/>
    <p:sldMasterId id="2147483711" r:id="rId7"/>
    <p:sldMasterId id="2147483719" r:id="rId8"/>
    <p:sldMasterId id="2147483722" r:id="rId9"/>
    <p:sldMasterId id="2147483729" r:id="rId10"/>
  </p:sldMasterIdLst>
  <p:notesMasterIdLst>
    <p:notesMasterId r:id="rId15"/>
  </p:notesMasterIdLst>
  <p:handoutMasterIdLst>
    <p:handoutMasterId r:id="rId16"/>
  </p:handoutMasterIdLst>
  <p:sldIdLst>
    <p:sldId id="312" r:id="rId11"/>
    <p:sldId id="310" r:id="rId12"/>
    <p:sldId id="313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008EFF"/>
    <a:srgbClr val="7E00FF"/>
    <a:srgbClr val="00D700"/>
    <a:srgbClr val="00530A"/>
    <a:srgbClr val="00FF00"/>
    <a:srgbClr val="A0A0A0"/>
    <a:srgbClr val="FFD42E"/>
    <a:srgbClr val="FFB600"/>
    <a:srgbClr val="46007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03974-D7A9-4B5F-8520-BD9811D73217}" v="2493" dt="2019-06-17T05:50:49.65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85108" autoAdjust="0"/>
  </p:normalViewPr>
  <p:slideViewPr>
    <p:cSldViewPr snapToGrid="0">
      <p:cViewPr varScale="1">
        <p:scale>
          <a:sx n="82" d="100"/>
          <a:sy n="82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A21FFB-B354-4CCB-B3EB-374EF71896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65" y="5846780"/>
            <a:ext cx="4543635" cy="678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AF5EF-2681-43ED-98D4-9F233E156D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7741" y="964387"/>
            <a:ext cx="4309200" cy="4470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33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1FF2F80-7B35-480E-92FF-43D49E093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7741" y="937439"/>
            <a:ext cx="4309200" cy="45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030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68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53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216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43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35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2193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7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Black">
    <p:bg>
      <p:bgPr>
        <a:solidFill>
          <a:srgbClr val="0053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53CDF64-397D-4D55-8C64-5862DE850B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7741" y="964366"/>
            <a:ext cx="4309200" cy="4470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65870-75DE-47EB-BD39-E11643DB0A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3" y="5833249"/>
            <a:ext cx="4598330" cy="6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0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pos="602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0857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040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9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72689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53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13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A21FFB-B354-4CCB-B3EB-374EF71896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65" y="5846780"/>
            <a:ext cx="4543635" cy="678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AF5EF-2681-43ED-98D4-9F233E156D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7741" y="964387"/>
            <a:ext cx="4309200" cy="4470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326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Black">
    <p:bg>
      <p:bgPr>
        <a:solidFill>
          <a:srgbClr val="0053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53CDF64-397D-4D55-8C64-5862DE850B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7741" y="964366"/>
            <a:ext cx="4309200" cy="4470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65870-75DE-47EB-BD39-E11643DB0A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3" y="5833249"/>
            <a:ext cx="4598330" cy="6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7264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96126F-7FC2-47A6-A0B6-07A1FFFD9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939257"/>
            <a:ext cx="4309200" cy="4470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F58C65-12D1-4E11-88C2-5AC9FEDD3A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7602" y="5798670"/>
            <a:ext cx="4482488" cy="781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36373"/>
            <a:ext cx="4787886" cy="276740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4306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pos="600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EDD897-9353-48B4-BE19-64A7AB4667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966529"/>
            <a:ext cx="4309200" cy="4470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163C7-E27C-4198-99CD-5A402F3215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7602" y="5798670"/>
            <a:ext cx="4482488" cy="781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43100"/>
            <a:ext cx="4841674" cy="2857500"/>
          </a:xfrm>
        </p:spPr>
        <p:txBody>
          <a:bodyPr tIns="0" anchor="ctr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86003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603299-72A2-43BA-9636-19523C632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969737"/>
            <a:ext cx="4309200" cy="4470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2FE72-759C-40D6-B394-2715B9D1AB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7602" y="5798670"/>
            <a:ext cx="4482488" cy="781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1" y="1943100"/>
            <a:ext cx="4895463" cy="28575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1273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96126F-7FC2-47A6-A0B6-07A1FFFD9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939257"/>
            <a:ext cx="4309200" cy="4470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F58C65-12D1-4E11-88C2-5AC9FEDD3A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7602" y="5798670"/>
            <a:ext cx="4482488" cy="781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36373"/>
            <a:ext cx="4787886" cy="276740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1683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pos="600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1FF2F80-7B35-480E-92FF-43D49E093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7741" y="937439"/>
            <a:ext cx="4309200" cy="45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28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Black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9554578" y="5833249"/>
            <a:ext cx="2256422" cy="605651"/>
            <a:chOff x="9638475" y="1219200"/>
            <a:chExt cx="1389888" cy="37306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CDECF5A-D276-40D5-B564-6A41264E8D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59722" y="937418"/>
            <a:ext cx="4309200" cy="45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5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BEA8FFF-5504-454F-8988-2A6D7FEDC5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939257"/>
            <a:ext cx="4309200" cy="4524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36373"/>
            <a:ext cx="4787886" cy="276740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E110E2-CBF3-4D1A-B7AC-EC62011B76A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66158" y="5846780"/>
            <a:ext cx="2250858" cy="604157"/>
            <a:chOff x="9563100" y="1673029"/>
            <a:chExt cx="1389888" cy="37306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623646-4317-4048-A51D-779359F67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132BA12-FA91-48C1-B022-EF2E8A41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1527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pos="60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E7D0E3-1DCE-4BFA-92F6-9E4B6C71C0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885392"/>
            <a:ext cx="4309200" cy="4632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43100"/>
            <a:ext cx="4841674" cy="2857500"/>
          </a:xfrm>
        </p:spPr>
        <p:txBody>
          <a:bodyPr tIns="0" anchor="ctr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0068CC-3770-41A1-885C-5A65057069A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499248-F7DE-450F-8892-776CF43A5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7C6E69-ECFA-4F72-A532-2F6EE57DD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53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8B036A-2820-40F4-AB85-DABAC2243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939257"/>
            <a:ext cx="4309200" cy="4524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1" y="1943100"/>
            <a:ext cx="4895463" cy="28575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2B068B-123A-4A57-BC17-993C19F951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30DBBD-10E2-4C3F-ABAD-802B8B2F9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7598E6C-27F1-4790-AD47-C101AAA08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558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EDD897-9353-48B4-BE19-64A7AB4667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966529"/>
            <a:ext cx="4309200" cy="4470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163C7-E27C-4198-99CD-5A402F3215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7602" y="5798670"/>
            <a:ext cx="4482488" cy="781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2" y="1943100"/>
            <a:ext cx="4841674" cy="2857500"/>
          </a:xfrm>
        </p:spPr>
        <p:txBody>
          <a:bodyPr tIns="0" anchor="ctr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104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603299-72A2-43BA-9636-19523C632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6960" y="969737"/>
            <a:ext cx="4309200" cy="4470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2FE72-759C-40D6-B394-2715B9D1AB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7602" y="5798670"/>
            <a:ext cx="4482488" cy="781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9581" y="1943100"/>
            <a:ext cx="4895463" cy="28575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0" y="436417"/>
            <a:ext cx="2286000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6498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326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4" r:id="rId2"/>
    <p:sldLayoutId id="2147483708" r:id="rId3"/>
    <p:sldLayoutId id="2147483709" r:id="rId4"/>
    <p:sldLayoutId id="2147483710" r:id="rId5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0" r:id="rId2"/>
    <p:sldLayoutId id="2147483706" r:id="rId3"/>
    <p:sldLayoutId id="2147483676" r:id="rId4"/>
    <p:sldLayoutId id="2147483701" r:id="rId5"/>
    <p:sldLayoutId id="2147483702" r:id="rId6"/>
    <p:sldLayoutId id="2147483664" r:id="rId7"/>
    <p:sldLayoutId id="2147483728" r:id="rId8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7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497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782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8EA96-E0EE-462E-B64D-1142C3BC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1" y="457200"/>
            <a:ext cx="7323558" cy="578497"/>
          </a:xfrm>
        </p:spPr>
        <p:txBody>
          <a:bodyPr/>
          <a:lstStyle/>
          <a:p>
            <a:r>
              <a:rPr lang="en-US" dirty="0"/>
              <a:t>Hack O’ </a:t>
            </a:r>
            <a:r>
              <a:rPr lang="en-US" dirty="0" err="1"/>
              <a:t>Holics</a:t>
            </a:r>
            <a:endParaRPr lang="en-US" dirty="0">
              <a:solidFill>
                <a:srgbClr val="FFD42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4B457-6CEF-412C-800A-9249EBB3E548}"/>
              </a:ext>
            </a:extLst>
          </p:cNvPr>
          <p:cNvSpPr/>
          <p:nvPr/>
        </p:nvSpPr>
        <p:spPr>
          <a:xfrm>
            <a:off x="7704559" y="242233"/>
            <a:ext cx="4208844" cy="2123658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GB" sz="4400" cap="all" dirty="0">
                <a:latin typeface="+mj-lt"/>
                <a:ea typeface="+mj-ea"/>
                <a:cs typeface="+mj-cs"/>
              </a:rPr>
              <a:t>Microsoft </a:t>
            </a:r>
            <a:br>
              <a:rPr lang="en-GB" sz="4400" cap="all" dirty="0">
                <a:latin typeface="+mj-lt"/>
                <a:ea typeface="+mj-ea"/>
                <a:cs typeface="+mj-cs"/>
              </a:rPr>
            </a:br>
            <a:r>
              <a:rPr lang="en-GB" sz="4400" cap="all" dirty="0">
                <a:latin typeface="+mj-lt"/>
                <a:ea typeface="+mj-ea"/>
                <a:cs typeface="+mj-cs"/>
              </a:rPr>
              <a:t>data &amp; ai </a:t>
            </a:r>
            <a:br>
              <a:rPr lang="en-GB" sz="4400" cap="all" dirty="0">
                <a:latin typeface="+mj-lt"/>
                <a:ea typeface="+mj-ea"/>
                <a:cs typeface="+mj-cs"/>
              </a:rPr>
            </a:br>
            <a:r>
              <a:rPr lang="en-GB" sz="4400" cap="all" dirty="0">
                <a:latin typeface="+mj-lt"/>
                <a:ea typeface="+mj-ea"/>
                <a:cs typeface="+mj-cs"/>
              </a:rPr>
              <a:t>hackathon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4D917B-3433-472B-A2AC-9E94B3B0E6B8}"/>
              </a:ext>
            </a:extLst>
          </p:cNvPr>
          <p:cNvSpPr txBox="1">
            <a:spLocks/>
          </p:cNvSpPr>
          <p:nvPr/>
        </p:nvSpPr>
        <p:spPr>
          <a:xfrm>
            <a:off x="380999" y="3543303"/>
            <a:ext cx="7323560" cy="2279000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1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000" b="0" i="0" u="none" strike="noStrike" kern="120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t>Diptendu mitra</a:t>
            </a:r>
          </a:p>
          <a:p>
            <a:pPr marL="0" marR="0" lvl="0" indent="0" algn="l" defTabSz="91437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000" b="0" i="0" u="none" strike="noStrike" kern="120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t>Bindu Channachari</a:t>
            </a:r>
          </a:p>
          <a:p>
            <a:pPr marL="0" marR="0" lvl="0" indent="0" algn="l" defTabSz="91437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000" b="0" i="0" u="none" strike="noStrike" kern="120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t>Smita Sidharth</a:t>
            </a:r>
          </a:p>
          <a:p>
            <a:pPr marL="0" marR="0" lvl="0" indent="0" algn="l" defTabSz="91437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000" b="0" i="0" u="none" strike="noStrike" kern="120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t>Avinash Ajjana goud</a:t>
            </a:r>
          </a:p>
          <a:p>
            <a:pPr marL="0" marR="0" lvl="0" indent="0" algn="l" defTabSz="91437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000" b="0" i="0" u="none" strike="noStrike" kern="120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n-ea"/>
                <a:cs typeface="+mn-cs"/>
              </a:rPr>
              <a:t>Rajesh vennam</a:t>
            </a:r>
            <a:endParaRPr kumimoji="0" lang="en-GB" sz="40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80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6A402-E75A-439F-89AA-B5E30155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Theme, challenge &amp; our hack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F69D07E-0447-4508-9965-C2EDC4215D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© 2019 Accenture. All rights reserved.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4D9C74D-B704-4DDB-8A6B-631E6B48A79F}"/>
              </a:ext>
            </a:extLst>
          </p:cNvPr>
          <p:cNvSpPr txBox="1">
            <a:spLocks/>
          </p:cNvSpPr>
          <p:nvPr/>
        </p:nvSpPr>
        <p:spPr>
          <a:xfrm>
            <a:off x="231710" y="876299"/>
            <a:ext cx="11260541" cy="5137639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7400" dirty="0"/>
          </a:p>
          <a:p>
            <a:pPr>
              <a:lnSpc>
                <a:spcPct val="100000"/>
              </a:lnSpc>
            </a:pPr>
            <a:r>
              <a:rPr lang="en-US" sz="7400" dirty="0"/>
              <a:t>Theme: Save Environment - Global Landslide Assessment</a:t>
            </a:r>
          </a:p>
          <a:p>
            <a:pPr>
              <a:lnSpc>
                <a:spcPct val="100000"/>
              </a:lnSpc>
            </a:pPr>
            <a:endParaRPr lang="en-US" sz="5500" dirty="0">
              <a:solidFill>
                <a:srgbClr val="008E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5500" dirty="0">
                <a:solidFill>
                  <a:srgbClr val="008EFF"/>
                </a:solidFill>
              </a:rPr>
              <a:t>Challenge:</a:t>
            </a:r>
          </a:p>
          <a:p>
            <a:pPr>
              <a:lnSpc>
                <a:spcPct val="120000"/>
              </a:lnSpc>
            </a:pPr>
            <a:r>
              <a:rPr lang="en-US" sz="5500" b="0" dirty="0"/>
              <a:t>Landslides are among the many natural disasters causing massive destructions to live and property across the globe. Seismic activities, volcanic eruption and adverse weather conditions have, for a long time contributed to landslides across the globe.</a:t>
            </a:r>
            <a:endParaRPr lang="en-US" sz="7200" dirty="0">
              <a:solidFill>
                <a:srgbClr val="00D700"/>
              </a:solidFill>
            </a:endParaRPr>
          </a:p>
          <a:p>
            <a:pPr>
              <a:lnSpc>
                <a:spcPct val="100000"/>
              </a:lnSpc>
            </a:pPr>
            <a:endParaRPr lang="en-US" sz="5500" dirty="0">
              <a:solidFill>
                <a:srgbClr val="008E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5500" dirty="0">
                <a:solidFill>
                  <a:srgbClr val="008EFF"/>
                </a:solidFill>
              </a:rPr>
              <a:t>Hack &amp; Benefits:</a:t>
            </a:r>
          </a:p>
          <a:p>
            <a:pPr marL="39846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500" b="0" dirty="0"/>
              <a:t>GIS based spatial data analysis for landslide susceptibility mapping to delineates the potential zones</a:t>
            </a:r>
          </a:p>
          <a:p>
            <a:pPr marL="39846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500" b="0" dirty="0"/>
              <a:t>Predictive analysis will benefit government authority to visualize take preventive measure</a:t>
            </a:r>
          </a:p>
          <a:p>
            <a:pPr marL="39846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500" b="0" dirty="0"/>
              <a:t>Natural disaster relief team (like, NDRF, Red Cross) to prepare for such disaster</a:t>
            </a:r>
          </a:p>
          <a:p>
            <a:pPr marL="39846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500" b="0" dirty="0"/>
              <a:t>Dashboard to identify the landslide prone zone &amp; safe zone to relocate people</a:t>
            </a:r>
            <a:endParaRPr lang="en-US" sz="5000" dirty="0">
              <a:solidFill>
                <a:srgbClr val="00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4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01126E-AEBC-45C8-949A-945FD8512161}"/>
              </a:ext>
            </a:extLst>
          </p:cNvPr>
          <p:cNvSpPr/>
          <p:nvPr/>
        </p:nvSpPr>
        <p:spPr>
          <a:xfrm>
            <a:off x="381000" y="3588600"/>
            <a:ext cx="4832015" cy="1136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MULTIPLE</a:t>
            </a:r>
            <a:r>
              <a:rPr lang="en-US" sz="1400" b="1" dirty="0">
                <a:solidFill>
                  <a:srgbClr val="BD001D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TRIGGERING</a:t>
            </a:r>
            <a:r>
              <a:rPr lang="en-US" sz="1400" b="1" dirty="0">
                <a:solidFill>
                  <a:srgbClr val="BD001D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FACTOR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7FDA38-3C36-47CF-AD3D-C3193BD2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40" y="1617120"/>
            <a:ext cx="3904762" cy="434285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0896E6-C623-4FEF-9036-B10CE1AB8A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2AC57-0098-472F-B8B4-C9DF3CDAD6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62362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9189FC-379B-4A78-9A9A-B161A1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684749"/>
          </a:xfrm>
        </p:spPr>
        <p:txBody>
          <a:bodyPr>
            <a:normAutofit fontScale="90000"/>
          </a:bodyPr>
          <a:lstStyle/>
          <a:p>
            <a:r>
              <a:rPr lang="en-US" dirty="0"/>
              <a:t>The RISE against landslides: Big data to rescue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AA98B01C-80AE-4671-8A23-C8EF477791C4}"/>
              </a:ext>
            </a:extLst>
          </p:cNvPr>
          <p:cNvSpPr/>
          <p:nvPr/>
        </p:nvSpPr>
        <p:spPr>
          <a:xfrm>
            <a:off x="5850134" y="1128253"/>
            <a:ext cx="2649098" cy="1527154"/>
          </a:xfrm>
          <a:prstGeom prst="cloudCallout">
            <a:avLst>
              <a:gd name="adj1" fmla="val -2999"/>
              <a:gd name="adj2" fmla="val 70066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4" name="Graphic 13" descr="Email">
            <a:extLst>
              <a:ext uri="{FF2B5EF4-FFF2-40B4-BE49-F238E27FC236}">
                <a16:creationId xmlns:a16="http://schemas.microsoft.com/office/drawing/2014/main" id="{FEC9AEC7-2FC8-4F4F-883F-52F36015B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3407" y="1743123"/>
            <a:ext cx="501078" cy="501078"/>
          </a:xfrm>
          <a:prstGeom prst="rect">
            <a:avLst/>
          </a:prstGeom>
        </p:spPr>
      </p:pic>
      <p:pic>
        <p:nvPicPr>
          <p:cNvPr id="16" name="Graphic 15" descr="Warning">
            <a:extLst>
              <a:ext uri="{FF2B5EF4-FFF2-40B4-BE49-F238E27FC236}">
                <a16:creationId xmlns:a16="http://schemas.microsoft.com/office/drawing/2014/main" id="{EAE57128-5D03-4109-B1EC-0A8728447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37809" y="1825307"/>
            <a:ext cx="315433" cy="3154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7E812B-613C-4E21-A827-4C2E6594A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4907256"/>
            <a:ext cx="904762" cy="1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110188-008C-4CA3-A6D7-AA6C4FC59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9271" y="4914048"/>
            <a:ext cx="1142857" cy="1142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2800CB7-28E3-460B-B680-99D4C4504D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4344" y="4921852"/>
            <a:ext cx="1203463" cy="11428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714199-E314-4281-94E9-73890377F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164" y="4921852"/>
            <a:ext cx="895238" cy="11523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969976-FBC6-48B1-B34F-D865F96AA596}"/>
              </a:ext>
            </a:extLst>
          </p:cNvPr>
          <p:cNvSpPr txBox="1"/>
          <p:nvPr/>
        </p:nvSpPr>
        <p:spPr>
          <a:xfrm>
            <a:off x="459434" y="1440348"/>
            <a:ext cx="2179674" cy="1092607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200" b="1" dirty="0"/>
              <a:t>BETWEEN </a:t>
            </a:r>
            <a:r>
              <a:rPr lang="en-US" sz="1200" b="1" dirty="0">
                <a:solidFill>
                  <a:srgbClr val="008EFF"/>
                </a:solidFill>
              </a:rPr>
              <a:t>2007</a:t>
            </a:r>
            <a:r>
              <a:rPr lang="en-US" sz="1200" b="1" dirty="0"/>
              <a:t> AND </a:t>
            </a:r>
            <a:r>
              <a:rPr lang="en-US" sz="1200" b="1" dirty="0">
                <a:solidFill>
                  <a:srgbClr val="008EFF"/>
                </a:solidFill>
              </a:rPr>
              <a:t>2017</a:t>
            </a:r>
            <a:r>
              <a:rPr lang="en-US" sz="1200" b="1" dirty="0"/>
              <a:t>, LANDSLIDES KILLED A TOTAL OF </a:t>
            </a:r>
            <a:r>
              <a:rPr lang="en-US" sz="1600" b="1" dirty="0">
                <a:solidFill>
                  <a:srgbClr val="008EFF"/>
                </a:solidFill>
              </a:rPr>
              <a:t>30,364</a:t>
            </a:r>
            <a:r>
              <a:rPr lang="en-US" sz="1600" b="1" dirty="0">
                <a:solidFill>
                  <a:srgbClr val="00D700"/>
                </a:solidFill>
              </a:rPr>
              <a:t> </a:t>
            </a:r>
            <a:r>
              <a:rPr lang="en-US" sz="1600" b="1" dirty="0">
                <a:solidFill>
                  <a:srgbClr val="008EFF"/>
                </a:solidFill>
              </a:rPr>
              <a:t>PEOPLE</a:t>
            </a:r>
            <a:r>
              <a:rPr lang="en-US" sz="1200" b="1" dirty="0">
                <a:solidFill>
                  <a:srgbClr val="BD001D"/>
                </a:solidFill>
              </a:rPr>
              <a:t> </a:t>
            </a:r>
            <a:r>
              <a:rPr lang="en-US" sz="1200" b="1" dirty="0"/>
              <a:t>AROUND THE WORLD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FBD378-282F-4B0B-A6F9-6F671C87CF9F}"/>
              </a:ext>
            </a:extLst>
          </p:cNvPr>
          <p:cNvSpPr txBox="1"/>
          <p:nvPr/>
        </p:nvSpPr>
        <p:spPr>
          <a:xfrm>
            <a:off x="482003" y="2614258"/>
            <a:ext cx="2179674" cy="90794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200" b="1" dirty="0"/>
              <a:t>KEDARNATH 2013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5,748</a:t>
            </a:r>
            <a:br>
              <a:rPr lang="en-US" sz="1200" dirty="0">
                <a:latin typeface="Gill Sans Nova" panose="020B0604020202020204" pitchFamily="34" charset="0"/>
              </a:rPr>
            </a:br>
            <a:r>
              <a:rPr lang="en-US" sz="1200" dirty="0"/>
              <a:t>Persons Killed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DCFCB9-356B-4E93-854E-1808674666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3561" y="2834538"/>
            <a:ext cx="476250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C96E6-A7ED-44B2-90CA-8DAF16644F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2127" y="1995105"/>
            <a:ext cx="757460" cy="1867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215DA-39AB-4DC1-92C5-8BEEF08115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5022" y="1465354"/>
            <a:ext cx="972345" cy="4861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2AA6431A-7817-4354-9207-6EB5B1CF545D}"/>
              </a:ext>
            </a:extLst>
          </p:cNvPr>
          <p:cNvSpPr/>
          <p:nvPr/>
        </p:nvSpPr>
        <p:spPr>
          <a:xfrm>
            <a:off x="9906358" y="2692112"/>
            <a:ext cx="2098259" cy="1456807"/>
          </a:xfrm>
          <a:prstGeom prst="cloudCallout">
            <a:avLst>
              <a:gd name="adj1" fmla="val -11383"/>
              <a:gd name="adj2" fmla="val -73058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270E3A-E9CC-4B53-8090-9526BD5316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03469" y="3218388"/>
            <a:ext cx="969779" cy="565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72A22F-9E1F-4FB9-A5EE-D4FFD426B2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11504" y="3301263"/>
            <a:ext cx="604884" cy="604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F653B5C-0CF4-4CEB-A455-46BAAA6725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10320840" y="2932722"/>
            <a:ext cx="251260" cy="4607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467F705-317A-4733-9E8A-F4A8693BF4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78618" y="2896198"/>
            <a:ext cx="1064840" cy="300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0940C64-CE8D-4328-BB3C-B546187D350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31351" y="2579328"/>
            <a:ext cx="1090550" cy="85899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AB18E08-64EA-4CBB-BF1B-BD71C7DE59CC}"/>
              </a:ext>
            </a:extLst>
          </p:cNvPr>
          <p:cNvSpPr txBox="1"/>
          <p:nvPr/>
        </p:nvSpPr>
        <p:spPr>
          <a:xfrm>
            <a:off x="2833576" y="1423831"/>
            <a:ext cx="2743732" cy="90794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600" b="1" dirty="0">
                <a:solidFill>
                  <a:srgbClr val="008EFF"/>
                </a:solidFill>
              </a:rPr>
              <a:t>INDIA</a:t>
            </a:r>
            <a:r>
              <a:rPr lang="en-US" sz="1200" b="1" dirty="0"/>
              <a:t>  GLOBALLY TOPS THE LIST IN LANDSLIDE FATALITY, THOUGH </a:t>
            </a:r>
            <a:r>
              <a:rPr lang="en-US" sz="1600" b="1" dirty="0">
                <a:solidFill>
                  <a:srgbClr val="008EFF"/>
                </a:solidFill>
              </a:rPr>
              <a:t>US</a:t>
            </a:r>
            <a:r>
              <a:rPr lang="en-US" sz="1200" b="1" dirty="0"/>
              <a:t> TOPS THE MAXIMUM LANDLISDE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57C3B4F-2AFC-4BF5-9BBF-211AA9E9FE5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3547" y="3981017"/>
            <a:ext cx="580424" cy="65816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2E67AF9-530F-440C-B28E-74AFE1B7D4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8230" y="3966692"/>
            <a:ext cx="835200" cy="64523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40CC9D5-5B49-4DCC-9A90-11710BDE3B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63342" y="4013936"/>
            <a:ext cx="580424" cy="5507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BF3E0C0-CA7F-49DC-B16C-295C821A5F8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17526" y="4022067"/>
            <a:ext cx="862813" cy="4831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4F5ACA3-149A-4481-97C9-E226FFD8B6B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flipH="1">
            <a:off x="4454099" y="3966692"/>
            <a:ext cx="577665" cy="57766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55D0052-DE98-4562-9CAA-E500B0AF576A}"/>
              </a:ext>
            </a:extLst>
          </p:cNvPr>
          <p:cNvSpPr txBox="1"/>
          <p:nvPr/>
        </p:nvSpPr>
        <p:spPr>
          <a:xfrm>
            <a:off x="2245360" y="2579328"/>
            <a:ext cx="1743716" cy="90794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200" b="1" dirty="0"/>
              <a:t>BADAKHSHAN 2014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2,100</a:t>
            </a:r>
            <a:br>
              <a:rPr lang="en-US" sz="1200" dirty="0">
                <a:latin typeface="Gill Sans Nova" panose="020B0604020202020204" pitchFamily="34" charset="0"/>
              </a:rPr>
            </a:br>
            <a:r>
              <a:rPr lang="en-US" sz="1200" dirty="0"/>
              <a:t>Persons Killed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38DF25F-936D-4F36-90F2-ACDE71A128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1830" y="2811763"/>
            <a:ext cx="476250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EECE7-DF58-42C9-97F9-2C15338869B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38178" y="1165282"/>
            <a:ext cx="942389" cy="471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A8B1A1-3AC8-4CD8-89C0-7DF1B1579C1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398953" y="1890437"/>
            <a:ext cx="565280" cy="56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79396A-CA4F-4771-8311-BE978E587C5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71645" y="1670861"/>
            <a:ext cx="908922" cy="143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88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6A402-E75A-439F-89AA-B5E30155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1C2EACA-2044-45C4-AAC9-ADE40A4AF0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© 2019 Accenture. All rights reserved.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231405-C68A-47E9-9549-EEB6986BB853}"/>
              </a:ext>
            </a:extLst>
          </p:cNvPr>
          <p:cNvSpPr/>
          <p:nvPr/>
        </p:nvSpPr>
        <p:spPr>
          <a:xfrm>
            <a:off x="9176246" y="1357118"/>
            <a:ext cx="2634754" cy="4356946"/>
          </a:xfrm>
          <a:prstGeom prst="roundRect">
            <a:avLst>
              <a:gd name="adj" fmla="val 884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E41AFC-5F60-4300-A9DA-AFE5D2395AC2}"/>
              </a:ext>
            </a:extLst>
          </p:cNvPr>
          <p:cNvSpPr/>
          <p:nvPr/>
        </p:nvSpPr>
        <p:spPr>
          <a:xfrm>
            <a:off x="381000" y="1411861"/>
            <a:ext cx="8572500" cy="4218951"/>
          </a:xfrm>
          <a:prstGeom prst="roundRect">
            <a:avLst>
              <a:gd name="adj" fmla="val 230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498C50-4297-4A89-B4C6-9B1B99626DCC}"/>
              </a:ext>
            </a:extLst>
          </p:cNvPr>
          <p:cNvSpPr/>
          <p:nvPr/>
        </p:nvSpPr>
        <p:spPr>
          <a:xfrm>
            <a:off x="914910" y="1902482"/>
            <a:ext cx="1019907" cy="32383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05914-CC05-4D0E-9A92-1A2C520F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409" y="1674756"/>
            <a:ext cx="611081" cy="672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E87DE-9451-41DE-92C8-B5E23755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198" y="1613869"/>
            <a:ext cx="544406" cy="771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09E4F-22D0-4480-9622-88CFA2F6D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410" y="3051529"/>
            <a:ext cx="817726" cy="605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B7408E-F814-4E37-913D-E0FCAF0F8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704" y="4495556"/>
            <a:ext cx="575786" cy="630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A0DDB4-F786-42D6-8360-9FDB05488FF9}"/>
              </a:ext>
            </a:extLst>
          </p:cNvPr>
          <p:cNvSpPr txBox="1"/>
          <p:nvPr/>
        </p:nvSpPr>
        <p:spPr>
          <a:xfrm>
            <a:off x="9388575" y="2421828"/>
            <a:ext cx="974917" cy="4616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900" dirty="0"/>
              <a:t>To ingest &amp; orchestrate the complete data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47858-8168-4A39-BB7C-10C4EA05860E}"/>
              </a:ext>
            </a:extLst>
          </p:cNvPr>
          <p:cNvSpPr txBox="1"/>
          <p:nvPr/>
        </p:nvSpPr>
        <p:spPr>
          <a:xfrm>
            <a:off x="10515102" y="2454135"/>
            <a:ext cx="882599" cy="4616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900" dirty="0"/>
              <a:t>To store to unstructured/structured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B64C7-F6AA-4948-9725-44A97E9AC278}"/>
              </a:ext>
            </a:extLst>
          </p:cNvPr>
          <p:cNvSpPr txBox="1"/>
          <p:nvPr/>
        </p:nvSpPr>
        <p:spPr>
          <a:xfrm>
            <a:off x="9434733" y="3802147"/>
            <a:ext cx="882600" cy="4616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900" dirty="0"/>
              <a:t>To collaborate, analyze &amp; aggregate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43B5B-C92D-4034-908B-5086AAB2771C}"/>
              </a:ext>
            </a:extLst>
          </p:cNvPr>
          <p:cNvSpPr txBox="1"/>
          <p:nvPr/>
        </p:nvSpPr>
        <p:spPr>
          <a:xfrm>
            <a:off x="9450925" y="5110860"/>
            <a:ext cx="873643" cy="4616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900" dirty="0"/>
              <a:t>To visualize the simplified data as a report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546C0C-49BC-4333-B8F5-7E66CFBC0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5812" y="3045199"/>
            <a:ext cx="441178" cy="5338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62A598-4FA4-47EE-AAC3-E4769D996CBB}"/>
              </a:ext>
            </a:extLst>
          </p:cNvPr>
          <p:cNvSpPr txBox="1"/>
          <p:nvPr/>
        </p:nvSpPr>
        <p:spPr>
          <a:xfrm>
            <a:off x="10672211" y="3785439"/>
            <a:ext cx="737358" cy="60016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900" dirty="0"/>
              <a:t>To store the cleansed &amp; transformed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C248DF-CACF-4254-A0B3-A43715163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737" y="2258484"/>
            <a:ext cx="638408" cy="7227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E67A3-CF0D-4380-8CFB-82A49568BD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486" y="4226765"/>
            <a:ext cx="625659" cy="7360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775A6-CE74-4795-8864-8BEF2DF9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50" y="3250346"/>
            <a:ext cx="645859" cy="9149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FB0FF5-F037-404E-B8B4-5657765C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81" y="3300683"/>
            <a:ext cx="752475" cy="828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A2BCE8-D937-4D3C-9B57-A40CA797F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552" y="2148189"/>
            <a:ext cx="1118212" cy="8286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F0AB21-F856-4C59-BB2E-CC6FE23A8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115" y="3312144"/>
            <a:ext cx="463984" cy="5614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4B9410B-FB3C-47D2-9860-A7F0DDFB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824" y="3271760"/>
            <a:ext cx="704850" cy="771525"/>
          </a:xfrm>
          <a:prstGeom prst="rect">
            <a:avLst/>
          </a:prstGeom>
        </p:spPr>
      </p:pic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0AAE9C4C-F74F-4B24-9C42-8D91213F8624}"/>
              </a:ext>
            </a:extLst>
          </p:cNvPr>
          <p:cNvSpPr/>
          <p:nvPr/>
        </p:nvSpPr>
        <p:spPr>
          <a:xfrm>
            <a:off x="2660277" y="3494238"/>
            <a:ext cx="1022061" cy="180149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DAD6E2E7-E4BD-4C96-AB7F-06559E288C4A}"/>
              </a:ext>
            </a:extLst>
          </p:cNvPr>
          <p:cNvSpPr/>
          <p:nvPr/>
        </p:nvSpPr>
        <p:spPr>
          <a:xfrm>
            <a:off x="4000447" y="2408210"/>
            <a:ext cx="752476" cy="828675"/>
          </a:xfrm>
          <a:prstGeom prst="bentArrow">
            <a:avLst>
              <a:gd name="adj1" fmla="val 6245"/>
              <a:gd name="adj2" fmla="val 10708"/>
              <a:gd name="adj3" fmla="val 11236"/>
              <a:gd name="adj4" fmla="val 16051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FFD69A27-A32D-4A72-A97F-A2F61DFD6B61}"/>
              </a:ext>
            </a:extLst>
          </p:cNvPr>
          <p:cNvSpPr/>
          <p:nvPr/>
        </p:nvSpPr>
        <p:spPr>
          <a:xfrm>
            <a:off x="4505996" y="3509136"/>
            <a:ext cx="1468465" cy="165251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337D2F3A-FC30-4496-A291-B204623DD0D2}"/>
              </a:ext>
            </a:extLst>
          </p:cNvPr>
          <p:cNvSpPr/>
          <p:nvPr/>
        </p:nvSpPr>
        <p:spPr>
          <a:xfrm rot="16200000" flipH="1" flipV="1">
            <a:off x="5483897" y="2387962"/>
            <a:ext cx="737283" cy="908704"/>
          </a:xfrm>
          <a:prstGeom prst="bentArrow">
            <a:avLst>
              <a:gd name="adj1" fmla="val 6245"/>
              <a:gd name="adj2" fmla="val 10708"/>
              <a:gd name="adj3" fmla="val 11236"/>
              <a:gd name="adj4" fmla="val 16051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00E314D7-2848-46CC-8F53-2990C16ECA08}"/>
              </a:ext>
            </a:extLst>
          </p:cNvPr>
          <p:cNvSpPr/>
          <p:nvPr/>
        </p:nvSpPr>
        <p:spPr>
          <a:xfrm>
            <a:off x="6617043" y="3519769"/>
            <a:ext cx="1001046" cy="15129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F28EF80-9309-4C91-A1FB-17BC5EB362A4}"/>
              </a:ext>
            </a:extLst>
          </p:cNvPr>
          <p:cNvSpPr/>
          <p:nvPr/>
        </p:nvSpPr>
        <p:spPr>
          <a:xfrm>
            <a:off x="2876913" y="3734603"/>
            <a:ext cx="704850" cy="13508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SAS URI</a:t>
            </a:r>
          </a:p>
        </p:txBody>
      </p:sp>
      <p:pic>
        <p:nvPicPr>
          <p:cNvPr id="32" name="Graphic 31" descr="Key">
            <a:extLst>
              <a:ext uri="{FF2B5EF4-FFF2-40B4-BE49-F238E27FC236}">
                <a16:creationId xmlns:a16="http://schemas.microsoft.com/office/drawing/2014/main" id="{654C2DA3-5A38-4A90-8E6C-9DD2C00A66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98236" y="3295937"/>
            <a:ext cx="239654" cy="239654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E586414-B37B-4528-B33C-A4066FFF7802}"/>
              </a:ext>
            </a:extLst>
          </p:cNvPr>
          <p:cNvSpPr/>
          <p:nvPr/>
        </p:nvSpPr>
        <p:spPr>
          <a:xfrm>
            <a:off x="4724289" y="3734603"/>
            <a:ext cx="973259" cy="11201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Principal </a:t>
            </a:r>
          </a:p>
        </p:txBody>
      </p:sp>
      <p:pic>
        <p:nvPicPr>
          <p:cNvPr id="34" name="Graphic 33" descr="Key">
            <a:extLst>
              <a:ext uri="{FF2B5EF4-FFF2-40B4-BE49-F238E27FC236}">
                <a16:creationId xmlns:a16="http://schemas.microsoft.com/office/drawing/2014/main" id="{304A8258-AB75-42B1-BD43-0A928F10EB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9348" y="3326901"/>
            <a:ext cx="239654" cy="239654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F9E201-01F5-4A67-BC36-20435DEEA1F9}"/>
              </a:ext>
            </a:extLst>
          </p:cNvPr>
          <p:cNvSpPr/>
          <p:nvPr/>
        </p:nvSpPr>
        <p:spPr>
          <a:xfrm rot="16200000">
            <a:off x="3397773" y="2694151"/>
            <a:ext cx="909532" cy="13903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Access Token</a:t>
            </a:r>
          </a:p>
        </p:txBody>
      </p:sp>
      <p:pic>
        <p:nvPicPr>
          <p:cNvPr id="36" name="Graphic 35" descr="Key">
            <a:extLst>
              <a:ext uri="{FF2B5EF4-FFF2-40B4-BE49-F238E27FC236}">
                <a16:creationId xmlns:a16="http://schemas.microsoft.com/office/drawing/2014/main" id="{8EF89444-6FC1-4DCB-AFB6-4F75D370AE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358260">
            <a:off x="4068050" y="2721856"/>
            <a:ext cx="239654" cy="239654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83E9555-8676-4797-A934-50732C59B804}"/>
              </a:ext>
            </a:extLst>
          </p:cNvPr>
          <p:cNvSpPr/>
          <p:nvPr/>
        </p:nvSpPr>
        <p:spPr>
          <a:xfrm rot="16200000">
            <a:off x="5929441" y="2639739"/>
            <a:ext cx="973259" cy="11201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Principal </a:t>
            </a:r>
          </a:p>
        </p:txBody>
      </p:sp>
      <p:pic>
        <p:nvPicPr>
          <p:cNvPr id="38" name="Graphic 37" descr="Key">
            <a:extLst>
              <a:ext uri="{FF2B5EF4-FFF2-40B4-BE49-F238E27FC236}">
                <a16:creationId xmlns:a16="http://schemas.microsoft.com/office/drawing/2014/main" id="{20884C8C-7242-44B8-8968-3F5F6AA61E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5974462" y="2643839"/>
            <a:ext cx="239654" cy="239654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9EFF502-6FCA-42E2-B213-DEF7A8266758}"/>
              </a:ext>
            </a:extLst>
          </p:cNvPr>
          <p:cNvSpPr/>
          <p:nvPr/>
        </p:nvSpPr>
        <p:spPr>
          <a:xfrm>
            <a:off x="6725652" y="3739211"/>
            <a:ext cx="746978" cy="9806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Access Key</a:t>
            </a:r>
          </a:p>
        </p:txBody>
      </p:sp>
      <p:pic>
        <p:nvPicPr>
          <p:cNvPr id="40" name="Graphic 39" descr="Key">
            <a:extLst>
              <a:ext uri="{FF2B5EF4-FFF2-40B4-BE49-F238E27FC236}">
                <a16:creationId xmlns:a16="http://schemas.microsoft.com/office/drawing/2014/main" id="{A5906B06-BE6B-4821-98BB-14A402D17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1634" y="3338533"/>
            <a:ext cx="239654" cy="239654"/>
          </a:xfrm>
          <a:prstGeom prst="rect">
            <a:avLst/>
          </a:prstGeom>
        </p:spPr>
      </p:pic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ECEE14F9-2226-40FB-A8C2-0FC3F57433FB}"/>
              </a:ext>
            </a:extLst>
          </p:cNvPr>
          <p:cNvSpPr/>
          <p:nvPr/>
        </p:nvSpPr>
        <p:spPr>
          <a:xfrm>
            <a:off x="4262008" y="1746161"/>
            <a:ext cx="1695900" cy="38979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F4D233-2B9E-4780-94E9-30F3D5A8A1F5}"/>
              </a:ext>
            </a:extLst>
          </p:cNvPr>
          <p:cNvSpPr txBox="1"/>
          <p:nvPr/>
        </p:nvSpPr>
        <p:spPr>
          <a:xfrm>
            <a:off x="5797613" y="3954355"/>
            <a:ext cx="1056108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000" dirty="0">
                <a:solidFill>
                  <a:srgbClr val="008EFF"/>
                </a:solidFill>
              </a:rPr>
              <a:t>Azure Data Lake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92C4EA-F1EA-4602-B503-D1031CD0ACE5}"/>
              </a:ext>
            </a:extLst>
          </p:cNvPr>
          <p:cNvSpPr txBox="1"/>
          <p:nvPr/>
        </p:nvSpPr>
        <p:spPr>
          <a:xfrm>
            <a:off x="10613048" y="3616955"/>
            <a:ext cx="903708" cy="169277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800" dirty="0">
                <a:solidFill>
                  <a:srgbClr val="008EFF"/>
                </a:solidFill>
              </a:rPr>
              <a:t>Azure Data Lake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BD1533A-2C4A-47DA-9F57-B1813AADBF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5480" y="1781349"/>
            <a:ext cx="304754" cy="30662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AC6303C-D46D-46E0-A27B-48151D7DD4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84856" y="1781349"/>
            <a:ext cx="206202" cy="33619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8DF8A12-979C-4605-8980-08F4355425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7926" y="1781348"/>
            <a:ext cx="585069" cy="298954"/>
          </a:xfrm>
          <a:prstGeom prst="rect">
            <a:avLst/>
          </a:prstGeom>
        </p:spPr>
      </p:pic>
      <p:sp>
        <p:nvSpPr>
          <p:cNvPr id="47" name="Arrow: Striped Right 46">
            <a:extLst>
              <a:ext uri="{FF2B5EF4-FFF2-40B4-BE49-F238E27FC236}">
                <a16:creationId xmlns:a16="http://schemas.microsoft.com/office/drawing/2014/main" id="{F0A75248-B079-44F9-81AF-EA9EFD4C91FE}"/>
              </a:ext>
            </a:extLst>
          </p:cNvPr>
          <p:cNvSpPr/>
          <p:nvPr/>
        </p:nvSpPr>
        <p:spPr>
          <a:xfrm>
            <a:off x="6552797" y="2518410"/>
            <a:ext cx="1001046" cy="15129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8D6A5B7-EFB0-48DE-8AF1-424D812C5B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4969" y="2318938"/>
            <a:ext cx="591789" cy="48179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5194176-08EB-4199-9CCD-5DDA9D3C03F3}"/>
              </a:ext>
            </a:extLst>
          </p:cNvPr>
          <p:cNvSpPr txBox="1"/>
          <p:nvPr/>
        </p:nvSpPr>
        <p:spPr>
          <a:xfrm>
            <a:off x="7524496" y="2827155"/>
            <a:ext cx="1056108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000" dirty="0">
                <a:solidFill>
                  <a:srgbClr val="008EFF"/>
                </a:solidFill>
              </a:rPr>
              <a:t>Azure Logic App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662B070-3DEE-41F2-AE5C-54CD3B80B4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04851" y="4494066"/>
            <a:ext cx="575787" cy="46876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79A56C0-63CB-4869-AEA7-84432E952D60}"/>
              </a:ext>
            </a:extLst>
          </p:cNvPr>
          <p:cNvSpPr txBox="1"/>
          <p:nvPr/>
        </p:nvSpPr>
        <p:spPr>
          <a:xfrm>
            <a:off x="10428347" y="5001200"/>
            <a:ext cx="1056108" cy="169277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800" dirty="0">
                <a:solidFill>
                  <a:srgbClr val="008EFF"/>
                </a:solidFill>
              </a:rPr>
              <a:t>Azure Logic 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67BCC0-F6C3-40DB-99B8-33CB8E71B539}"/>
              </a:ext>
            </a:extLst>
          </p:cNvPr>
          <p:cNvSpPr txBox="1"/>
          <p:nvPr/>
        </p:nvSpPr>
        <p:spPr>
          <a:xfrm>
            <a:off x="10624064" y="5146947"/>
            <a:ext cx="737359" cy="4616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900" dirty="0"/>
              <a:t>To trigger email to the stakeholders</a:t>
            </a:r>
          </a:p>
        </p:txBody>
      </p:sp>
      <p:pic>
        <p:nvPicPr>
          <p:cNvPr id="50" name="Graphic 49" descr="Daily calendar">
            <a:extLst>
              <a:ext uri="{FF2B5EF4-FFF2-40B4-BE49-F238E27FC236}">
                <a16:creationId xmlns:a16="http://schemas.microsoft.com/office/drawing/2014/main" id="{EB6A4ABC-33BC-4985-A3B9-9BC2B21DBF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3741" y="3874234"/>
            <a:ext cx="304315" cy="304315"/>
          </a:xfrm>
          <a:prstGeom prst="rect">
            <a:avLst/>
          </a:prstGeom>
        </p:spPr>
      </p:pic>
      <p:pic>
        <p:nvPicPr>
          <p:cNvPr id="57" name="Graphic 56" descr="Head with gears">
            <a:extLst>
              <a:ext uri="{FF2B5EF4-FFF2-40B4-BE49-F238E27FC236}">
                <a16:creationId xmlns:a16="http://schemas.microsoft.com/office/drawing/2014/main" id="{6428D7B0-7BB8-4E48-9570-75EE5375E5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61876" y="2180505"/>
            <a:ext cx="355101" cy="3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3332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59595"/>
      </a:lt2>
      <a:accent1>
        <a:srgbClr val="00FF00"/>
      </a:accent1>
      <a:accent2>
        <a:srgbClr val="00D600"/>
      </a:accent2>
      <a:accent3>
        <a:srgbClr val="005309"/>
      </a:accent3>
      <a:accent4>
        <a:srgbClr val="BDBDBD"/>
      </a:accent4>
      <a:accent5>
        <a:srgbClr val="959595"/>
      </a:accent5>
      <a:accent6>
        <a:srgbClr val="5A5A5A"/>
      </a:accent6>
      <a:hlink>
        <a:srgbClr val="00D600"/>
      </a:hlink>
      <a:folHlink>
        <a:srgbClr val="005309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20" id="{82ED7ACB-78B3-3B4B-B15A-9BC250DD95A7}" vid="{21CC18A4-5654-6347-8A03-0FBACBD5692E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20" id="{82ED7ACB-78B3-3B4B-B15A-9BC250DD95A7}" vid="{1974C0EB-EDFF-DF49-9B98-94667AB1043D}"/>
    </a:ext>
  </a:extLst>
</a:theme>
</file>

<file path=ppt/theme/theme3.xml><?xml version="1.0" encoding="utf-8"?>
<a:theme xmlns:a="http://schemas.openxmlformats.org/drawingml/2006/main" name="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20" id="{82ED7ACB-78B3-3B4B-B15A-9BC250DD95A7}" vid="{685E8EC9-0073-FE48-A9F8-8A8AA52A3628}"/>
    </a:ext>
  </a:extLst>
</a:theme>
</file>

<file path=ppt/theme/theme4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23" id="{1A143E6D-365B-9644-BA7E-3F54C3B48E48}" vid="{3C247FBC-6D07-0545-B46B-71613CB239FB}"/>
    </a:ext>
  </a:extLst>
</a:theme>
</file>

<file path=ppt/theme/theme5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23" id="{1A143E6D-365B-9644-BA7E-3F54C3B48E48}" vid="{1FBB2D8E-47E5-374B-A007-2B22EDEB8267}"/>
    </a:ext>
  </a:extLst>
</a:theme>
</file>

<file path=ppt/theme/theme6.xml><?xml version="1.0" encoding="utf-8"?>
<a:theme xmlns:a="http://schemas.openxmlformats.org/drawingml/2006/main" name="1_Titles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59595"/>
      </a:lt2>
      <a:accent1>
        <a:srgbClr val="00FF00"/>
      </a:accent1>
      <a:accent2>
        <a:srgbClr val="00D600"/>
      </a:accent2>
      <a:accent3>
        <a:srgbClr val="005309"/>
      </a:accent3>
      <a:accent4>
        <a:srgbClr val="BDBDBD"/>
      </a:accent4>
      <a:accent5>
        <a:srgbClr val="959595"/>
      </a:accent5>
      <a:accent6>
        <a:srgbClr val="5A5A5A"/>
      </a:accent6>
      <a:hlink>
        <a:srgbClr val="00D600"/>
      </a:hlink>
      <a:folHlink>
        <a:srgbClr val="005309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23" id="{1A143E6D-365B-9644-BA7E-3F54C3B48E48}" vid="{2D702771-6CE4-8547-9F01-2D4247F80B52}"/>
    </a:ext>
  </a:extLst>
</a:theme>
</file>

<file path=ppt/theme/theme7.xml><?xml version="1.0" encoding="utf-8"?>
<a:theme xmlns:a="http://schemas.openxmlformats.org/drawingml/2006/main" name="2_Titles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7400C0"/>
      </a:hlink>
      <a:folHlink>
        <a:srgbClr val="450073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3" id="{D53885AE-7CB6-FD4D-A79F-137438111065}" vid="{6348E600-2F34-1745-A695-15CD090E580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632FA75335945A63FF531EB43A3D0" ma:contentTypeVersion="3" ma:contentTypeDescription="Create a new document." ma:contentTypeScope="" ma:versionID="9424afbcba80fcb69b47908d3741ccc8">
  <xsd:schema xmlns:xsd="http://www.w3.org/2001/XMLSchema" xmlns:xs="http://www.w3.org/2001/XMLSchema" xmlns:p="http://schemas.microsoft.com/office/2006/metadata/properties" xmlns:ns3="70a18374-f0c7-4129-82cb-48f358959f5f" targetNamespace="http://schemas.microsoft.com/office/2006/metadata/properties" ma:root="true" ma:fieldsID="093ab92e370e01158a7cd4574c205a3d" ns3:_="">
    <xsd:import namespace="70a18374-f0c7-4129-82cb-48f358959f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18374-f0c7-4129-82cb-48f358959f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EEC481-98DE-4B2A-94E2-D38331D4A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18374-f0c7-4129-82cb-48f358959f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EDFF0A-8904-42B6-AEB2-7C60372CB2F4}">
  <ds:schemaRefs>
    <ds:schemaRef ds:uri="http://purl.org/dc/elements/1.1/"/>
    <ds:schemaRef ds:uri="http://schemas.openxmlformats.org/package/2006/metadata/core-properties"/>
    <ds:schemaRef ds:uri="70a18374-f0c7-4129-82cb-48f358959f5f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Acc_Blank_Technology_Template_Arial_03_19</Template>
  <TotalTime>4807</TotalTime>
  <Words>274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Black</vt:lpstr>
      <vt:lpstr>Gill Sans Nova</vt:lpstr>
      <vt:lpstr>Graphik</vt:lpstr>
      <vt:lpstr>Titles</vt:lpstr>
      <vt:lpstr>Content Layouts</vt:lpstr>
      <vt:lpstr>Specialty Slides</vt:lpstr>
      <vt:lpstr>1_Content Layouts</vt:lpstr>
      <vt:lpstr>1_Specialty Slides</vt:lpstr>
      <vt:lpstr>1_Titles</vt:lpstr>
      <vt:lpstr>2_Titles</vt:lpstr>
      <vt:lpstr>Hack O’ Holics</vt:lpstr>
      <vt:lpstr>Theme, challenge &amp; our hack</vt:lpstr>
      <vt:lpstr>The RISE against landslides: Big data to rescue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&lt;&lt;team name&gt;&gt;</dc:title>
  <dc:creator>Suman Sundar</dc:creator>
  <cp:lastModifiedBy>Mitra, Diptendu</cp:lastModifiedBy>
  <cp:revision>32</cp:revision>
  <dcterms:created xsi:type="dcterms:W3CDTF">2019-06-13T08:13:38Z</dcterms:created>
  <dcterms:modified xsi:type="dcterms:W3CDTF">2019-06-19T16:08:23Z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0x010100720632FA75335945A63FF531EB43A3D0</vt:lpwstr>
  </property>
</Properties>
</file>