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6" r:id="rId9"/>
    <p:sldId id="267" r:id="rId10"/>
    <p:sldId id="268" r:id="rId11"/>
    <p:sldId id="269" r:id="rId12"/>
    <p:sldId id="271" r:id="rId13"/>
    <p:sldId id="272" r:id="rId14"/>
    <p:sldId id="273" r:id="rId15"/>
    <p:sldId id="274" r:id="rId16"/>
    <p:sldId id="278" r:id="rId17"/>
    <p:sldId id="279"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3333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1" autoAdjust="0"/>
  </p:normalViewPr>
  <p:slideViewPr>
    <p:cSldViewPr>
      <p:cViewPr varScale="1">
        <p:scale>
          <a:sx n="65" d="100"/>
          <a:sy n="65" d="100"/>
        </p:scale>
        <p:origin x="195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FAA74-DEBC-44C0-948A-4943D2E7F422}" type="datetimeFigureOut">
              <a:rPr lang="en-US" smtClean="0"/>
              <a:pPr/>
              <a:t>2/19/2022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69A44-D76B-4C33-9D42-EE25EE953F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685800"/>
            <a:ext cx="4953000" cy="461665"/>
          </a:xfrm>
          <a:prstGeom prst="rect">
            <a:avLst/>
          </a:prstGeom>
          <a:noFill/>
        </p:spPr>
        <p:txBody>
          <a:bodyPr wrap="square" rtlCol="0">
            <a:spAutoFit/>
          </a:bodyPr>
          <a:lstStyle/>
          <a:p>
            <a:r>
              <a:rPr lang="en-US" sz="2400" b="1" dirty="0">
                <a:solidFill>
                  <a:srgbClr val="92D050"/>
                </a:solidFill>
                <a:latin typeface="Times New Roman" pitchFamily="18" charset="0"/>
                <a:cs typeface="Times New Roman" pitchFamily="18" charset="0"/>
              </a:rPr>
              <a:t>CONTENTS:</a:t>
            </a:r>
          </a:p>
        </p:txBody>
      </p:sp>
      <p:sp>
        <p:nvSpPr>
          <p:cNvPr id="6" name="TextBox 5"/>
          <p:cNvSpPr txBox="1"/>
          <p:nvPr/>
        </p:nvSpPr>
        <p:spPr>
          <a:xfrm>
            <a:off x="533400" y="1447800"/>
            <a:ext cx="5029200" cy="5170646"/>
          </a:xfrm>
          <a:prstGeom prst="rect">
            <a:avLst/>
          </a:prstGeom>
          <a:noFill/>
        </p:spPr>
        <p:txBody>
          <a:bodyPr wrap="square" rtlCol="0">
            <a:spAutoFit/>
          </a:bodyPr>
          <a:lstStyle/>
          <a:p>
            <a:pPr>
              <a:lnSpc>
                <a:spcPct val="150000"/>
              </a:lnSpc>
              <a:buFont typeface="Wingdings" pitchFamily="2" charset="2"/>
              <a:buChar char="Ø"/>
            </a:pPr>
            <a:r>
              <a:rPr lang="en-US" sz="1600" dirty="0">
                <a:solidFill>
                  <a:schemeClr val="bg1"/>
                </a:solidFill>
              </a:rPr>
              <a:t>ABSTRACT</a:t>
            </a:r>
          </a:p>
          <a:p>
            <a:pPr>
              <a:lnSpc>
                <a:spcPct val="150000"/>
              </a:lnSpc>
              <a:buFont typeface="Wingdings" pitchFamily="2" charset="2"/>
              <a:buChar char="Ø"/>
            </a:pPr>
            <a:r>
              <a:rPr lang="en-US" sz="1600" dirty="0">
                <a:solidFill>
                  <a:schemeClr val="bg1"/>
                </a:solidFill>
              </a:rPr>
              <a:t>INTRODUCTION</a:t>
            </a:r>
          </a:p>
          <a:p>
            <a:pPr>
              <a:lnSpc>
                <a:spcPct val="150000"/>
              </a:lnSpc>
              <a:buFont typeface="Wingdings" pitchFamily="2" charset="2"/>
              <a:buChar char="Ø"/>
            </a:pPr>
            <a:r>
              <a:rPr lang="en-US" sz="1600" dirty="0">
                <a:solidFill>
                  <a:schemeClr val="bg1"/>
                </a:solidFill>
              </a:rPr>
              <a:t>OBJECTIVES</a:t>
            </a:r>
          </a:p>
          <a:p>
            <a:pPr>
              <a:lnSpc>
                <a:spcPct val="150000"/>
              </a:lnSpc>
              <a:buFont typeface="Wingdings" pitchFamily="2" charset="2"/>
              <a:buChar char="Ø"/>
            </a:pPr>
            <a:r>
              <a:rPr lang="en-US" sz="1600" dirty="0">
                <a:solidFill>
                  <a:schemeClr val="bg1"/>
                </a:solidFill>
              </a:rPr>
              <a:t>MODULES</a:t>
            </a:r>
          </a:p>
          <a:p>
            <a:pPr>
              <a:lnSpc>
                <a:spcPct val="150000"/>
              </a:lnSpc>
              <a:buFont typeface="Wingdings" pitchFamily="2" charset="2"/>
              <a:buChar char="Ø"/>
            </a:pPr>
            <a:r>
              <a:rPr lang="en-US" sz="1600" dirty="0">
                <a:solidFill>
                  <a:schemeClr val="bg1"/>
                </a:solidFill>
              </a:rPr>
              <a:t>REQUIREMENTS</a:t>
            </a:r>
          </a:p>
          <a:p>
            <a:pPr>
              <a:lnSpc>
                <a:spcPct val="150000"/>
              </a:lnSpc>
              <a:buFont typeface="Wingdings" pitchFamily="2" charset="2"/>
              <a:buChar char="Ø"/>
            </a:pPr>
            <a:r>
              <a:rPr lang="en-US" sz="1600" dirty="0">
                <a:solidFill>
                  <a:schemeClr val="bg1"/>
                </a:solidFill>
              </a:rPr>
              <a:t>EXISTING SYSTEM</a:t>
            </a:r>
          </a:p>
          <a:p>
            <a:pPr>
              <a:lnSpc>
                <a:spcPct val="150000"/>
              </a:lnSpc>
              <a:buFont typeface="Wingdings" pitchFamily="2" charset="2"/>
              <a:buChar char="Ø"/>
            </a:pPr>
            <a:r>
              <a:rPr lang="en-US" sz="1600" dirty="0">
                <a:solidFill>
                  <a:schemeClr val="bg1"/>
                </a:solidFill>
              </a:rPr>
              <a:t>PROPOSED SYSTEM</a:t>
            </a:r>
          </a:p>
          <a:p>
            <a:pPr>
              <a:lnSpc>
                <a:spcPct val="150000"/>
              </a:lnSpc>
              <a:buFont typeface="Wingdings" pitchFamily="2" charset="2"/>
              <a:buChar char="Ø"/>
            </a:pPr>
            <a:r>
              <a:rPr lang="en-US" sz="1600" dirty="0">
                <a:solidFill>
                  <a:schemeClr val="bg1"/>
                </a:solidFill>
              </a:rPr>
              <a:t>DDM TOOL FOR HMS</a:t>
            </a:r>
          </a:p>
          <a:p>
            <a:pPr>
              <a:lnSpc>
                <a:spcPct val="150000"/>
              </a:lnSpc>
              <a:buFont typeface="Wingdings" pitchFamily="2" charset="2"/>
              <a:buChar char="Ø"/>
            </a:pPr>
            <a:r>
              <a:rPr lang="en-US" sz="1600" dirty="0">
                <a:solidFill>
                  <a:schemeClr val="bg1"/>
                </a:solidFill>
              </a:rPr>
              <a:t>FEASIBILITY</a:t>
            </a:r>
          </a:p>
          <a:p>
            <a:pPr>
              <a:lnSpc>
                <a:spcPct val="150000"/>
              </a:lnSpc>
              <a:buFont typeface="Wingdings" pitchFamily="2" charset="2"/>
              <a:buChar char="Ø"/>
            </a:pPr>
            <a:r>
              <a:rPr lang="en-US" sz="1600" dirty="0">
                <a:solidFill>
                  <a:schemeClr val="bg1"/>
                </a:solidFill>
              </a:rPr>
              <a:t>ARCHITECTURE DIAGRAM</a:t>
            </a:r>
          </a:p>
          <a:p>
            <a:pPr>
              <a:lnSpc>
                <a:spcPct val="150000"/>
              </a:lnSpc>
              <a:buFont typeface="Wingdings" pitchFamily="2" charset="2"/>
              <a:buChar char="Ø"/>
            </a:pPr>
            <a:r>
              <a:rPr lang="en-US" sz="1600" dirty="0">
                <a:solidFill>
                  <a:schemeClr val="bg1"/>
                </a:solidFill>
              </a:rPr>
              <a:t>SCREEN SHOTS</a:t>
            </a:r>
          </a:p>
          <a:p>
            <a:pPr>
              <a:lnSpc>
                <a:spcPct val="150000"/>
              </a:lnSpc>
              <a:buFont typeface="Wingdings" pitchFamily="2" charset="2"/>
              <a:buChar char="Ø"/>
            </a:pPr>
            <a:r>
              <a:rPr lang="en-US" sz="1600" dirty="0">
                <a:solidFill>
                  <a:schemeClr val="bg1"/>
                </a:solidFill>
              </a:rPr>
              <a:t>REFERENCES</a:t>
            </a:r>
          </a:p>
          <a:p>
            <a:pPr>
              <a:lnSpc>
                <a:spcPct val="150000"/>
              </a:lnSpc>
              <a:buFont typeface="Wingdings" pitchFamily="2" charset="2"/>
              <a:buChar char="Ø"/>
            </a:pPr>
            <a:r>
              <a:rPr lang="en-US" sz="1600" dirty="0">
                <a:solidFill>
                  <a:schemeClr val="bg1"/>
                </a:solidFill>
              </a:rPr>
              <a:t>CONCLUSION</a:t>
            </a:r>
          </a:p>
          <a:p>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601" name="Rectangle 1"/>
          <p:cNvSpPr>
            <a:spLocks noChangeArrowheads="1"/>
          </p:cNvSpPr>
          <p:nvPr/>
        </p:nvSpPr>
        <p:spPr bwMode="auto">
          <a:xfrm>
            <a:off x="457200" y="1143000"/>
            <a:ext cx="7924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Now, the previous objectives have to be transformed into Data Mining objectives, such as:</a:t>
            </a: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carry out global models about pressure emergencies by different time periods (daily, by shifts of work, by day of the week, etc).</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generate a model for predicting the number of daily hospitalizations coming from emergencies.</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obtain predictive models of global and partial use of beds by hospital service.</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construct models for estimating how the resources of a hospital are affected by a certain disease (for instance, influenza).</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carry out models to cluster patients (by age, by area, by pathology class, etc).</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762000" y="609600"/>
            <a:ext cx="5181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FEASIBILITY:</a:t>
            </a:r>
          </a:p>
        </p:txBody>
      </p:sp>
      <p:sp>
        <p:nvSpPr>
          <p:cNvPr id="27649" name="Rectangle 1"/>
          <p:cNvSpPr>
            <a:spLocks noChangeArrowheads="1"/>
          </p:cNvSpPr>
          <p:nvPr/>
        </p:nvSpPr>
        <p:spPr bwMode="auto">
          <a:xfrm>
            <a:off x="609600" y="1524000"/>
            <a:ext cx="7620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Feasibility study should be performed on the basis of various criteria and parameters.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The various feasibility studies are:</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1.Economic Feasibility</a:t>
            </a:r>
          </a:p>
          <a:p>
            <a:pPr marL="0" marR="0" lvl="0" indent="457200" algn="just" defTabSz="914400" rtl="0" eaLnBrk="0" fontAlgn="base" latinLnBrk="0" hangingPunct="0">
              <a:lnSpc>
                <a:spcPct val="100000"/>
              </a:lnSpc>
              <a:spcBef>
                <a:spcPct val="0"/>
              </a:spcBef>
              <a:spcAft>
                <a:spcPct val="0"/>
              </a:spcAft>
              <a:buClrTx/>
              <a:buSzTx/>
              <a:buFontTx/>
              <a:buAutoNum type="arabicPeriod"/>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2. Operational Feasibility</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3. Technical Feasibility</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 name="Group 173"/>
          <p:cNvGrpSpPr>
            <a:grpSpLocks noChangeAspect="1"/>
          </p:cNvGrpSpPr>
          <p:nvPr/>
        </p:nvGrpSpPr>
        <p:grpSpPr bwMode="auto">
          <a:xfrm>
            <a:off x="533400" y="1752600"/>
            <a:ext cx="7467245" cy="4083301"/>
            <a:chOff x="1688" y="2062"/>
            <a:chExt cx="10139" cy="5709"/>
          </a:xfrm>
        </p:grpSpPr>
        <p:sp>
          <p:nvSpPr>
            <p:cNvPr id="5" name="AutoShape 205"/>
            <p:cNvSpPr>
              <a:spLocks noChangeAspect="1" noChangeArrowheads="1" noTextEdit="1"/>
            </p:cNvSpPr>
            <p:nvPr/>
          </p:nvSpPr>
          <p:spPr bwMode="auto">
            <a:xfrm>
              <a:off x="1777" y="2062"/>
              <a:ext cx="10050" cy="5709"/>
            </a:xfrm>
            <a:prstGeom prst="rect">
              <a:avLst/>
            </a:prstGeom>
            <a:noFill/>
            <a:ln w="9525">
              <a:solidFill>
                <a:srgbClr val="FF00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04"/>
            <p:cNvSpPr>
              <a:spLocks noChangeArrowheads="1"/>
            </p:cNvSpPr>
            <p:nvPr/>
          </p:nvSpPr>
          <p:spPr bwMode="auto">
            <a:xfrm>
              <a:off x="6277" y="2216"/>
              <a:ext cx="1650" cy="61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SOA</a:t>
              </a:r>
              <a:endParaRPr kumimoji="0" lang="en-US" sz="1800" b="0" i="0" u="none" strike="noStrike" cap="none" normalizeH="0" baseline="0">
                <a:ln>
                  <a:noFill/>
                </a:ln>
                <a:solidFill>
                  <a:schemeClr val="tx1"/>
                </a:solidFill>
                <a:effectLst/>
                <a:latin typeface="Arial" pitchFamily="34" charset="0"/>
              </a:endParaRPr>
            </a:p>
          </p:txBody>
        </p:sp>
        <p:sp>
          <p:nvSpPr>
            <p:cNvPr id="7" name="AutoShape 203"/>
            <p:cNvSpPr>
              <a:spLocks noChangeArrowheads="1"/>
            </p:cNvSpPr>
            <p:nvPr/>
          </p:nvSpPr>
          <p:spPr bwMode="auto">
            <a:xfrm>
              <a:off x="3727" y="3759"/>
              <a:ext cx="1200" cy="77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Admin</a:t>
              </a:r>
              <a:endParaRPr kumimoji="0" lang="en-US" sz="1800" b="0" i="0" u="none" strike="noStrike" cap="none" normalizeH="0" baseline="0">
                <a:ln>
                  <a:noFill/>
                </a:ln>
                <a:solidFill>
                  <a:schemeClr val="tx1"/>
                </a:solidFill>
                <a:effectLst/>
                <a:latin typeface="Arial" pitchFamily="34" charset="0"/>
              </a:endParaRPr>
            </a:p>
          </p:txBody>
        </p:sp>
        <p:sp>
          <p:nvSpPr>
            <p:cNvPr id="8" name="AutoShape 202"/>
            <p:cNvSpPr>
              <a:spLocks noChangeArrowheads="1"/>
            </p:cNvSpPr>
            <p:nvPr/>
          </p:nvSpPr>
          <p:spPr bwMode="auto">
            <a:xfrm>
              <a:off x="7275" y="3759"/>
              <a:ext cx="1252"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Doctor</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(Register)</a:t>
              </a:r>
              <a:endParaRPr kumimoji="0" lang="en-US" sz="1800" b="0" i="0" u="none" strike="noStrike" cap="none" normalizeH="0" baseline="0" dirty="0">
                <a:ln>
                  <a:noFill/>
                </a:ln>
                <a:solidFill>
                  <a:schemeClr val="tx1"/>
                </a:solidFill>
                <a:effectLst/>
                <a:latin typeface="Arial" pitchFamily="34" charset="0"/>
              </a:endParaRPr>
            </a:p>
          </p:txBody>
        </p:sp>
        <p:sp>
          <p:nvSpPr>
            <p:cNvPr id="9" name="AutoShape 201"/>
            <p:cNvSpPr>
              <a:spLocks noChangeArrowheads="1"/>
            </p:cNvSpPr>
            <p:nvPr/>
          </p:nvSpPr>
          <p:spPr bwMode="auto">
            <a:xfrm>
              <a:off x="8827" y="3759"/>
              <a:ext cx="1350"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Patient</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a:ln>
                  <a:noFill/>
                </a:ln>
                <a:solidFill>
                  <a:schemeClr val="tx1"/>
                </a:solidFill>
                <a:effectLst/>
                <a:latin typeface="Arial" pitchFamily="34" charset="0"/>
              </a:endParaRPr>
            </a:p>
          </p:txBody>
        </p:sp>
        <p:sp>
          <p:nvSpPr>
            <p:cNvPr id="10" name="AutoShape 200"/>
            <p:cNvSpPr>
              <a:spLocks noChangeArrowheads="1"/>
            </p:cNvSpPr>
            <p:nvPr/>
          </p:nvSpPr>
          <p:spPr bwMode="auto">
            <a:xfrm>
              <a:off x="10477" y="3759"/>
              <a:ext cx="13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Pharmacy</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a:ln>
                  <a:noFill/>
                </a:ln>
                <a:solidFill>
                  <a:schemeClr val="tx1"/>
                </a:solidFill>
                <a:effectLst/>
                <a:latin typeface="Arial" pitchFamily="34" charset="0"/>
              </a:endParaRPr>
            </a:p>
          </p:txBody>
        </p:sp>
        <p:sp>
          <p:nvSpPr>
            <p:cNvPr id="11" name="AutoShape 199"/>
            <p:cNvSpPr>
              <a:spLocks noChangeShapeType="1"/>
            </p:cNvSpPr>
            <p:nvPr/>
          </p:nvSpPr>
          <p:spPr bwMode="auto">
            <a:xfrm rot="5400000">
              <a:off x="5252" y="1908"/>
              <a:ext cx="926" cy="27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2" name="AutoShape 198"/>
            <p:cNvSpPr>
              <a:spLocks noChangeShapeType="1"/>
            </p:cNvSpPr>
            <p:nvPr/>
          </p:nvSpPr>
          <p:spPr bwMode="auto">
            <a:xfrm rot="16200000" flipH="1">
              <a:off x="7052" y="2883"/>
              <a:ext cx="926" cy="82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3" name="AutoShape 197"/>
            <p:cNvSpPr>
              <a:spLocks noChangeShapeType="1"/>
            </p:cNvSpPr>
            <p:nvPr/>
          </p:nvSpPr>
          <p:spPr bwMode="auto">
            <a:xfrm rot="16200000" flipH="1">
              <a:off x="7877" y="2058"/>
              <a:ext cx="926" cy="24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4" name="AutoShape 196"/>
            <p:cNvSpPr>
              <a:spLocks noChangeShapeType="1"/>
            </p:cNvSpPr>
            <p:nvPr/>
          </p:nvSpPr>
          <p:spPr bwMode="auto">
            <a:xfrm rot="16200000" flipH="1">
              <a:off x="8627" y="1308"/>
              <a:ext cx="926" cy="39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AutoShape 195"/>
            <p:cNvSpPr>
              <a:spLocks noChangeArrowheads="1"/>
            </p:cNvSpPr>
            <p:nvPr/>
          </p:nvSpPr>
          <p:spPr bwMode="auto">
            <a:xfrm>
              <a:off x="1688" y="4994"/>
              <a:ext cx="1439"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New Admin</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Creation</a:t>
              </a:r>
              <a:endParaRPr kumimoji="0" lang="en-US" sz="1800" b="0" i="0" u="none" strike="noStrike" cap="none" normalizeH="0" baseline="0" dirty="0">
                <a:ln>
                  <a:noFill/>
                </a:ln>
                <a:solidFill>
                  <a:schemeClr val="tx1"/>
                </a:solidFill>
                <a:effectLst/>
                <a:latin typeface="Arial" pitchFamily="34" charset="0"/>
              </a:endParaRPr>
            </a:p>
          </p:txBody>
        </p:sp>
        <p:sp>
          <p:nvSpPr>
            <p:cNvPr id="16" name="AutoShape 194"/>
            <p:cNvSpPr>
              <a:spLocks noChangeArrowheads="1"/>
            </p:cNvSpPr>
            <p:nvPr/>
          </p:nvSpPr>
          <p:spPr bwMode="auto">
            <a:xfrm>
              <a:off x="3240" y="4994"/>
              <a:ext cx="1242" cy="9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Schedule</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Patient</a:t>
              </a:r>
              <a:endParaRPr kumimoji="0" lang="en-US" sz="1800" b="0" i="0" u="none" strike="noStrike" cap="none" normalizeH="0" baseline="0" dirty="0">
                <a:ln>
                  <a:noFill/>
                </a:ln>
                <a:solidFill>
                  <a:schemeClr val="tx1"/>
                </a:solidFill>
                <a:effectLst/>
                <a:latin typeface="Arial" pitchFamily="34" charset="0"/>
              </a:endParaRPr>
            </a:p>
          </p:txBody>
        </p:sp>
        <p:sp>
          <p:nvSpPr>
            <p:cNvPr id="17" name="AutoShape 193"/>
            <p:cNvSpPr>
              <a:spLocks noChangeArrowheads="1"/>
            </p:cNvSpPr>
            <p:nvPr/>
          </p:nvSpPr>
          <p:spPr bwMode="auto">
            <a:xfrm>
              <a:off x="4627" y="4994"/>
              <a:ext cx="1096" cy="7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Bill General</a:t>
              </a:r>
              <a:endParaRPr kumimoji="0" lang="en-US" sz="1800" b="0" i="0" u="none" strike="noStrike" cap="none" normalizeH="0" baseline="0">
                <a:ln>
                  <a:noFill/>
                </a:ln>
                <a:solidFill>
                  <a:schemeClr val="tx1"/>
                </a:solidFill>
                <a:effectLst/>
                <a:latin typeface="Arial" pitchFamily="34" charset="0"/>
              </a:endParaRPr>
            </a:p>
          </p:txBody>
        </p:sp>
        <p:sp>
          <p:nvSpPr>
            <p:cNvPr id="18" name="AutoShape 192"/>
            <p:cNvSpPr>
              <a:spLocks noChangeArrowheads="1"/>
            </p:cNvSpPr>
            <p:nvPr/>
          </p:nvSpPr>
          <p:spPr bwMode="auto">
            <a:xfrm>
              <a:off x="5827" y="4994"/>
              <a:ext cx="10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Invite Doctor</a:t>
              </a:r>
              <a:endParaRPr kumimoji="0" lang="en-US" sz="1800" b="0" i="0" u="none" strike="noStrike" cap="none" normalizeH="0" baseline="0">
                <a:ln>
                  <a:noFill/>
                </a:ln>
                <a:solidFill>
                  <a:schemeClr val="tx1"/>
                </a:solidFill>
                <a:effectLst/>
                <a:latin typeface="Arial" pitchFamily="34" charset="0"/>
              </a:endParaRPr>
            </a:p>
          </p:txBody>
        </p:sp>
        <p:sp>
          <p:nvSpPr>
            <p:cNvPr id="19" name="AutoShape 191"/>
            <p:cNvSpPr>
              <a:spLocks noChangeShapeType="1"/>
            </p:cNvSpPr>
            <p:nvPr/>
          </p:nvSpPr>
          <p:spPr bwMode="auto">
            <a:xfrm rot="5400000">
              <a:off x="3158" y="3825"/>
              <a:ext cx="463" cy="18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AutoShape 190"/>
            <p:cNvSpPr>
              <a:spLocks noChangeShapeType="1"/>
            </p:cNvSpPr>
            <p:nvPr/>
          </p:nvSpPr>
          <p:spPr bwMode="auto">
            <a:xfrm rot="5400000">
              <a:off x="3833" y="4500"/>
              <a:ext cx="463"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AutoShape 189"/>
            <p:cNvSpPr>
              <a:spLocks noChangeShapeType="1"/>
            </p:cNvSpPr>
            <p:nvPr/>
          </p:nvSpPr>
          <p:spPr bwMode="auto">
            <a:xfrm rot="16200000" flipH="1">
              <a:off x="4508" y="4350"/>
              <a:ext cx="463" cy="8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 name="AutoShape 188"/>
            <p:cNvSpPr>
              <a:spLocks noChangeShapeType="1"/>
            </p:cNvSpPr>
            <p:nvPr/>
          </p:nvSpPr>
          <p:spPr bwMode="auto">
            <a:xfrm rot="16200000" flipH="1">
              <a:off x="5108" y="3750"/>
              <a:ext cx="463" cy="20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3" name="AutoShape 187"/>
            <p:cNvSpPr>
              <a:spLocks noChangeArrowheads="1"/>
            </p:cNvSpPr>
            <p:nvPr/>
          </p:nvSpPr>
          <p:spPr bwMode="auto">
            <a:xfrm>
              <a:off x="717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Check </a:t>
              </a:r>
              <a:endParaRPr kumimoji="0" lang="en-US" sz="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Appointment  </a:t>
              </a:r>
              <a:endParaRPr kumimoji="0" lang="en-US" sz="1800" b="0" i="0" u="none" strike="noStrike" cap="none" normalizeH="0" baseline="0">
                <a:ln>
                  <a:noFill/>
                </a:ln>
                <a:solidFill>
                  <a:schemeClr val="tx1"/>
                </a:solidFill>
                <a:effectLst/>
                <a:latin typeface="Arial" pitchFamily="34" charset="0"/>
              </a:endParaRPr>
            </a:p>
          </p:txBody>
        </p:sp>
        <p:sp>
          <p:nvSpPr>
            <p:cNvPr id="24" name="AutoShape 186"/>
            <p:cNvSpPr>
              <a:spLocks noChangeShapeType="1"/>
            </p:cNvSpPr>
            <p:nvPr/>
          </p:nvSpPr>
          <p:spPr bwMode="auto">
            <a:xfrm rot="5400000">
              <a:off x="769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185"/>
            <p:cNvSpPr>
              <a:spLocks noChangeArrowheads="1"/>
            </p:cNvSpPr>
            <p:nvPr/>
          </p:nvSpPr>
          <p:spPr bwMode="auto">
            <a:xfrm>
              <a:off x="882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Check</a:t>
              </a:r>
              <a:endParaRPr kumimoji="0" lang="en-US" sz="8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Appointment</a:t>
              </a:r>
              <a:endParaRPr kumimoji="0" lang="en-US" sz="1800" b="0" i="0" u="none" strike="noStrike" cap="none" normalizeH="0" baseline="0">
                <a:ln>
                  <a:noFill/>
                </a:ln>
                <a:solidFill>
                  <a:schemeClr val="tx1"/>
                </a:solidFill>
                <a:effectLst/>
                <a:latin typeface="Arial" pitchFamily="34" charset="0"/>
              </a:endParaRPr>
            </a:p>
          </p:txBody>
        </p:sp>
        <p:sp>
          <p:nvSpPr>
            <p:cNvPr id="26" name="AutoShape 184"/>
            <p:cNvSpPr>
              <a:spLocks noChangeShapeType="1"/>
            </p:cNvSpPr>
            <p:nvPr/>
          </p:nvSpPr>
          <p:spPr bwMode="auto">
            <a:xfrm rot="5400000">
              <a:off x="934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 name="AutoShape 183"/>
            <p:cNvSpPr>
              <a:spLocks noChangeArrowheads="1"/>
            </p:cNvSpPr>
            <p:nvPr/>
          </p:nvSpPr>
          <p:spPr bwMode="auto">
            <a:xfrm>
              <a:off x="10477" y="4832"/>
              <a:ext cx="1350" cy="93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rPr>
                <a:t>      Get      Diagnostic                       Report </a:t>
              </a:r>
              <a:endParaRPr kumimoji="0" lang="en-US" sz="1800" b="0" i="0" u="none" strike="noStrike" cap="none" normalizeH="0" baseline="0" dirty="0">
                <a:ln>
                  <a:noFill/>
                </a:ln>
                <a:solidFill>
                  <a:schemeClr val="tx1"/>
                </a:solidFill>
                <a:effectLst/>
                <a:latin typeface="Arial" pitchFamily="34" charset="0"/>
              </a:endParaRPr>
            </a:p>
          </p:txBody>
        </p:sp>
        <p:sp>
          <p:nvSpPr>
            <p:cNvPr id="28" name="AutoShape 182"/>
            <p:cNvSpPr>
              <a:spLocks noChangeArrowheads="1"/>
            </p:cNvSpPr>
            <p:nvPr/>
          </p:nvSpPr>
          <p:spPr bwMode="auto">
            <a:xfrm>
              <a:off x="5977" y="6845"/>
              <a:ext cx="1800" cy="61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rPr>
                <a:t>        </a:t>
              </a:r>
              <a:r>
                <a:rPr kumimoji="0" lang="en-US" sz="1600" b="0" i="0" u="none" strike="noStrike" cap="none" normalizeH="0" baseline="0">
                  <a:ln>
                    <a:noFill/>
                  </a:ln>
                  <a:solidFill>
                    <a:schemeClr val="tx1"/>
                  </a:solidFill>
                  <a:effectLst/>
                  <a:latin typeface="Arial" pitchFamily="34" charset="0"/>
                  <a:ea typeface="Times New Roman" pitchFamily="18" charset="0"/>
                </a:rPr>
                <a:t>Logout</a:t>
              </a:r>
              <a:endParaRPr kumimoji="0" lang="en-US" sz="1800" b="0" i="0" u="none" strike="noStrike" cap="none" normalizeH="0" baseline="0">
                <a:ln>
                  <a:noFill/>
                </a:ln>
                <a:solidFill>
                  <a:schemeClr val="tx1"/>
                </a:solidFill>
                <a:effectLst/>
                <a:latin typeface="Arial" pitchFamily="34" charset="0"/>
              </a:endParaRPr>
            </a:p>
          </p:txBody>
        </p:sp>
        <p:sp>
          <p:nvSpPr>
            <p:cNvPr id="29" name="AutoShape 181"/>
            <p:cNvSpPr>
              <a:spLocks noChangeShapeType="1"/>
            </p:cNvSpPr>
            <p:nvPr/>
          </p:nvSpPr>
          <p:spPr bwMode="auto">
            <a:xfrm rot="16200000" flipH="1">
              <a:off x="4223" y="4190"/>
              <a:ext cx="947" cy="4362"/>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 name="AutoShape 180"/>
            <p:cNvSpPr>
              <a:spLocks noChangeShapeType="1"/>
            </p:cNvSpPr>
            <p:nvPr/>
          </p:nvSpPr>
          <p:spPr bwMode="auto">
            <a:xfrm rot="16200000" flipH="1">
              <a:off x="4800" y="4767"/>
              <a:ext cx="1080" cy="30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79"/>
            <p:cNvSpPr>
              <a:spLocks noChangeShapeType="1"/>
            </p:cNvSpPr>
            <p:nvPr/>
          </p:nvSpPr>
          <p:spPr bwMode="auto">
            <a:xfrm rot="16200000" flipH="1">
              <a:off x="5474" y="5442"/>
              <a:ext cx="1081" cy="172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2" name="AutoShape 178"/>
            <p:cNvSpPr>
              <a:spLocks noChangeShapeType="1"/>
            </p:cNvSpPr>
            <p:nvPr/>
          </p:nvSpPr>
          <p:spPr bwMode="auto">
            <a:xfrm rot="16200000" flipH="1">
              <a:off x="6075" y="6042"/>
              <a:ext cx="1080"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AutoShape 177"/>
            <p:cNvSpPr>
              <a:spLocks noChangeShapeType="1"/>
            </p:cNvSpPr>
            <p:nvPr/>
          </p:nvSpPr>
          <p:spPr bwMode="auto">
            <a:xfrm rot="5400000">
              <a:off x="6862" y="5780"/>
              <a:ext cx="1080" cy="105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4" name="AutoShape 176"/>
            <p:cNvSpPr>
              <a:spLocks noChangeShapeType="1"/>
            </p:cNvSpPr>
            <p:nvPr/>
          </p:nvSpPr>
          <p:spPr bwMode="auto">
            <a:xfrm rot="5400000">
              <a:off x="7687" y="4955"/>
              <a:ext cx="1080" cy="270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 name="AutoShape 175"/>
            <p:cNvSpPr>
              <a:spLocks noChangeShapeType="1"/>
            </p:cNvSpPr>
            <p:nvPr/>
          </p:nvSpPr>
          <p:spPr bwMode="auto">
            <a:xfrm rot="5400000">
              <a:off x="8474" y="4167"/>
              <a:ext cx="1081" cy="427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 name="AutoShape 174"/>
            <p:cNvSpPr>
              <a:spLocks noChangeShapeType="1"/>
            </p:cNvSpPr>
            <p:nvPr/>
          </p:nvSpPr>
          <p:spPr bwMode="auto">
            <a:xfrm rot="16200000" flipH="1">
              <a:off x="10960" y="4647"/>
              <a:ext cx="309" cy="75"/>
            </a:xfrm>
            <a:prstGeom prst="bentConnector3">
              <a:avLst>
                <a:gd name="adj1" fmla="val 49861"/>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533400" y="685800"/>
            <a:ext cx="4495800" cy="461665"/>
          </a:xfrm>
          <a:prstGeom prst="rect">
            <a:avLst/>
          </a:prstGeom>
          <a:noFill/>
        </p:spPr>
        <p:txBody>
          <a:bodyPr wrap="square" rtlCol="0">
            <a:spAutoFit/>
          </a:bodyPr>
          <a:lstStyle/>
          <a:p>
            <a:r>
              <a:rPr lang="en-US" sz="2400" b="1" dirty="0">
                <a:solidFill>
                  <a:srgbClr val="92D050"/>
                </a:solidFill>
                <a:latin typeface="Times New Roman" pitchFamily="18" charset="0"/>
                <a:cs typeface="Times New Roman" pitchFamily="18" charset="0"/>
              </a:rPr>
              <a:t>ARCHITECTURE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533400"/>
            <a:ext cx="4419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SCREEN SHOTS:</a:t>
            </a:r>
          </a:p>
        </p:txBody>
      </p:sp>
      <p:pic>
        <p:nvPicPr>
          <p:cNvPr id="5" name="Picture 4"/>
          <p:cNvPicPr/>
          <p:nvPr/>
        </p:nvPicPr>
        <p:blipFill>
          <a:blip r:embed="rId3"/>
          <a:srcRect/>
          <a:stretch>
            <a:fillRect/>
          </a:stretch>
        </p:blipFill>
        <p:spPr bwMode="auto">
          <a:xfrm>
            <a:off x="152400" y="990600"/>
            <a:ext cx="8991600" cy="5867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
            <a:ext cx="9144000" cy="358139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0" y="3581400"/>
            <a:ext cx="9144000" cy="3276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685800"/>
            <a:ext cx="9144000" cy="2971800"/>
          </a:xfrm>
          <a:prstGeom prst="rect">
            <a:avLst/>
          </a:prstGeom>
          <a:noFill/>
          <a:ln w="9525">
            <a:noFill/>
            <a:miter lim="800000"/>
            <a:headEnd/>
            <a:tailEnd/>
          </a:ln>
        </p:spPr>
      </p:pic>
      <p:pic>
        <p:nvPicPr>
          <p:cNvPr id="3" name="Picture 2"/>
          <p:cNvPicPr/>
          <p:nvPr/>
        </p:nvPicPr>
        <p:blipFill>
          <a:blip r:embed="rId4"/>
          <a:srcRect/>
          <a:stretch>
            <a:fillRect/>
          </a:stretch>
        </p:blipFill>
        <p:spPr bwMode="auto">
          <a:xfrm>
            <a:off x="0" y="3657600"/>
            <a:ext cx="9144000" cy="3200400"/>
          </a:xfrm>
          <a:prstGeom prst="rect">
            <a:avLst/>
          </a:prstGeom>
          <a:noFill/>
          <a:ln w="9525">
            <a:noFill/>
            <a:miter lim="800000"/>
            <a:headEnd/>
            <a:tailEnd/>
          </a:ln>
        </p:spPr>
      </p:pic>
      <p:sp>
        <p:nvSpPr>
          <p:cNvPr id="4" name="TextBox 3"/>
          <p:cNvSpPr txBox="1"/>
          <p:nvPr/>
        </p:nvSpPr>
        <p:spPr>
          <a:xfrm>
            <a:off x="152400" y="228600"/>
            <a:ext cx="4800600" cy="461665"/>
          </a:xfrm>
          <a:prstGeom prst="rect">
            <a:avLst/>
          </a:prstGeom>
          <a:noFill/>
        </p:spPr>
        <p:txBody>
          <a:bodyPr wrap="square" rtlCol="0">
            <a:spAutoFit/>
          </a:bodyPr>
          <a:lstStyle/>
          <a:p>
            <a:r>
              <a:rPr lang="en-US" sz="2400" b="1" dirty="0">
                <a:solidFill>
                  <a:srgbClr val="FF00FF"/>
                </a:solidFill>
              </a:rPr>
              <a:t>REGISTRATION SCREENS: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1066800" y="762000"/>
            <a:ext cx="3276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REFERENCES:</a:t>
            </a:r>
          </a:p>
        </p:txBody>
      </p:sp>
      <p:sp>
        <p:nvSpPr>
          <p:cNvPr id="6" name="TextBox 5"/>
          <p:cNvSpPr txBox="1"/>
          <p:nvPr/>
        </p:nvSpPr>
        <p:spPr>
          <a:xfrm>
            <a:off x="1371600" y="1752600"/>
            <a:ext cx="2117952" cy="369332"/>
          </a:xfrm>
          <a:prstGeom prst="rect">
            <a:avLst/>
          </a:prstGeom>
          <a:noFill/>
        </p:spPr>
        <p:txBody>
          <a:bodyPr wrap="non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www.who.int.com</a:t>
            </a:r>
          </a:p>
        </p:txBody>
      </p:sp>
      <p:sp>
        <p:nvSpPr>
          <p:cNvPr id="7" name="TextBox 6"/>
          <p:cNvSpPr txBox="1"/>
          <p:nvPr/>
        </p:nvSpPr>
        <p:spPr>
          <a:xfrm>
            <a:off x="1447800" y="2362200"/>
            <a:ext cx="1905000" cy="369332"/>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www.omg.org</a:t>
            </a:r>
          </a:p>
        </p:txBody>
      </p:sp>
      <p:sp>
        <p:nvSpPr>
          <p:cNvPr id="8" name="TextBox 7"/>
          <p:cNvSpPr txBox="1"/>
          <p:nvPr/>
        </p:nvSpPr>
        <p:spPr>
          <a:xfrm>
            <a:off x="1447800" y="2971800"/>
            <a:ext cx="2286000" cy="369332"/>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www.ehealth.com</a:t>
            </a:r>
          </a:p>
        </p:txBody>
      </p:sp>
      <p:sp>
        <p:nvSpPr>
          <p:cNvPr id="9" name="TextBox 8"/>
          <p:cNvSpPr txBox="1"/>
          <p:nvPr/>
        </p:nvSpPr>
        <p:spPr>
          <a:xfrm>
            <a:off x="1447800" y="3505200"/>
            <a:ext cx="2819400" cy="646331"/>
          </a:xfrm>
          <a:prstGeom prst="rect">
            <a:avLst/>
          </a:prstGeom>
          <a:noFill/>
        </p:spPr>
        <p:txBody>
          <a:bodyPr wrap="square" rtlCol="0">
            <a:spAutoFit/>
          </a:bodyPr>
          <a:lstStyle/>
          <a:p>
            <a:pPr>
              <a:buFont typeface="Wingdings" pitchFamily="2" charset="2"/>
              <a:buChar char="Ø"/>
            </a:pPr>
            <a:r>
              <a:rPr lang="en-US" b="1" dirty="0">
                <a:solidFill>
                  <a:schemeClr val="bg1"/>
                </a:solidFill>
                <a:latin typeface="Times New Roman" pitchFamily="18" charset="0"/>
                <a:cs typeface="Times New Roman" pitchFamily="18" charset="0"/>
              </a:rPr>
              <a:t>www.webhealthsoa.com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09600" y="609600"/>
            <a:ext cx="3200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CONCLUSION:</a:t>
            </a:r>
          </a:p>
        </p:txBody>
      </p:sp>
      <p:sp>
        <p:nvSpPr>
          <p:cNvPr id="29697" name="Rectangle 1"/>
          <p:cNvSpPr>
            <a:spLocks noChangeArrowheads="1"/>
          </p:cNvSpPr>
          <p:nvPr/>
        </p:nvSpPr>
        <p:spPr bwMode="auto">
          <a:xfrm>
            <a:off x="457200" y="1524000"/>
            <a:ext cx="8229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The growing quality demand in the hospital sector makes it necessary to exploit the whole potential of stored data efficiently, not only the clinical data, in order to improve diagnoses and treatments, but also on management, in order to minimize costs and improve the care given to the patients. </a:t>
            </a:r>
          </a:p>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sz="1600" dirty="0">
              <a:solidFill>
                <a:schemeClr val="bg1"/>
              </a:solidFill>
              <a:latin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this sense, Data Mining (DM) can contribute with important benefits to the health sector, as a fundamental tool to analyze the data gathered by hospital information systems (HIS) and obtain models and patterns which can improve patient assistance and a better use of resources and pharmaceutical expense. </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381000" y="98777"/>
            <a:ext cx="9144000" cy="6858000"/>
          </a:xfrm>
          <a:prstGeom prst="rect">
            <a:avLst/>
          </a:prstGeom>
          <a:noFill/>
        </p:spPr>
      </p:pic>
      <p:sp>
        <p:nvSpPr>
          <p:cNvPr id="3" name="Rectangle 2"/>
          <p:cNvSpPr/>
          <p:nvPr/>
        </p:nvSpPr>
        <p:spPr>
          <a:xfrm>
            <a:off x="762000" y="1981200"/>
            <a:ext cx="7620000" cy="3093154"/>
          </a:xfrm>
          <a:prstGeom prst="rect">
            <a:avLst/>
          </a:prstGeom>
        </p:spPr>
        <p:txBody>
          <a:bodyPr wrap="square">
            <a:spAutoFit/>
          </a:bodyPr>
          <a:lstStyle/>
          <a:p>
            <a:pPr>
              <a:lnSpc>
                <a:spcPct val="150000"/>
              </a:lnSpc>
            </a:pPr>
            <a:r>
              <a:rPr lang="en-US" sz="1600" dirty="0">
                <a:solidFill>
                  <a:schemeClr val="bg1"/>
                </a:solidFill>
                <a:latin typeface="Times New Roman" pitchFamily="18" charset="0"/>
                <a:cs typeface="Times New Roman" pitchFamily="18" charset="0"/>
              </a:rPr>
              <a:t>This project deals with the Corporate Medicare Management. This project is very helpful to both  Medicare  staff as well as to the public.</a:t>
            </a:r>
            <a:r>
              <a:rPr lang="en-US" sz="1600" dirty="0">
                <a:latin typeface="Times New Roman" pitchFamily="18" charset="0"/>
                <a:cs typeface="Times New Roman" pitchFamily="18" charset="0"/>
              </a:rPr>
              <a:t> </a:t>
            </a:r>
            <a:r>
              <a:rPr lang="en-US" sz="1600" dirty="0">
                <a:solidFill>
                  <a:schemeClr val="bg1"/>
                </a:solidFill>
                <a:latin typeface="Times New Roman" pitchFamily="18" charset="0"/>
                <a:cs typeface="Times New Roman" pitchFamily="18" charset="0"/>
              </a:rPr>
              <a:t>All the branches of the Medicare can be</a:t>
            </a:r>
          </a:p>
          <a:p>
            <a:pPr>
              <a:lnSpc>
                <a:spcPct val="150000"/>
              </a:lnSpc>
            </a:pPr>
            <a:r>
              <a:rPr lang="en-US" sz="1600" dirty="0">
                <a:solidFill>
                  <a:schemeClr val="bg1"/>
                </a:solidFill>
                <a:latin typeface="Times New Roman" pitchFamily="18" charset="0"/>
                <a:cs typeface="Times New Roman" pitchFamily="18" charset="0"/>
              </a:rPr>
              <a:t>integrated with one to another. So any body can get the status of each branch easily from the Medicare center. People  can  take  appointments  online by approaching the website of</a:t>
            </a:r>
          </a:p>
          <a:p>
            <a:pPr>
              <a:lnSpc>
                <a:spcPct val="150000"/>
              </a:lnSpc>
            </a:pPr>
            <a:r>
              <a:rPr lang="en-US" sz="1600" dirty="0">
                <a:solidFill>
                  <a:schemeClr val="bg1"/>
                </a:solidFill>
                <a:latin typeface="Times New Roman" pitchFamily="18" charset="0"/>
                <a:cs typeface="Times New Roman" pitchFamily="18" charset="0"/>
              </a:rPr>
              <a:t>Medicare Center. That site also includes Information about the Facilities, Specialties available in every Medicare Branch. So they can also send their problems about their health and get some useful tips from the doctors.</a:t>
            </a:r>
          </a:p>
          <a:p>
            <a:pPr>
              <a:lnSpc>
                <a:spcPct val="150000"/>
              </a:lnSpc>
            </a:pPr>
            <a:r>
              <a:rPr lang="en-US" dirty="0">
                <a:solidFill>
                  <a:schemeClr val="bg1"/>
                </a:solidFill>
                <a:latin typeface="Times New Roman" pitchFamily="18" charset="0"/>
                <a:cs typeface="Times New Roman" pitchFamily="18" charset="0"/>
              </a:rPr>
              <a:t> </a:t>
            </a:r>
          </a:p>
        </p:txBody>
      </p:sp>
      <p:sp>
        <p:nvSpPr>
          <p:cNvPr id="6" name="Rectangle 5"/>
          <p:cNvSpPr/>
          <p:nvPr/>
        </p:nvSpPr>
        <p:spPr>
          <a:xfrm>
            <a:off x="533400" y="2667000"/>
            <a:ext cx="6324600" cy="369332"/>
          </a:xfrm>
          <a:prstGeom prst="rect">
            <a:avLst/>
          </a:prstGeom>
        </p:spPr>
        <p:txBody>
          <a:bodyPr wrap="square">
            <a:spAutoFit/>
          </a:bodyPr>
          <a:lstStyle/>
          <a:p>
            <a:endParaRPr lang="en-US" dirty="0">
              <a:solidFill>
                <a:schemeClr val="bg1"/>
              </a:solidFill>
            </a:endParaRPr>
          </a:p>
        </p:txBody>
      </p:sp>
      <p:sp>
        <p:nvSpPr>
          <p:cNvPr id="7" name="TextBox 6"/>
          <p:cNvSpPr txBox="1"/>
          <p:nvPr/>
        </p:nvSpPr>
        <p:spPr>
          <a:xfrm>
            <a:off x="609600" y="609600"/>
            <a:ext cx="2057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ABSTRACT:</a:t>
            </a:r>
          </a:p>
        </p:txBody>
      </p:sp>
      <p:sp>
        <p:nvSpPr>
          <p:cNvPr id="9" name="Half Frame 8"/>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7"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Half Frame 7"/>
          <p:cNvSpPr/>
          <p:nvPr/>
        </p:nvSpPr>
        <p:spPr>
          <a:xfrm>
            <a:off x="0" y="0"/>
            <a:ext cx="5105400" cy="70104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9" name="TextBox 8"/>
          <p:cNvSpPr txBox="1"/>
          <p:nvPr/>
        </p:nvSpPr>
        <p:spPr>
          <a:xfrm>
            <a:off x="609600" y="685800"/>
            <a:ext cx="28956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INTRODUCTION</a:t>
            </a:r>
          </a:p>
        </p:txBody>
      </p:sp>
      <p:sp>
        <p:nvSpPr>
          <p:cNvPr id="10" name="Rectangle 9"/>
          <p:cNvSpPr/>
          <p:nvPr/>
        </p:nvSpPr>
        <p:spPr>
          <a:xfrm>
            <a:off x="838200" y="1752600"/>
            <a:ext cx="6858000" cy="2479525"/>
          </a:xfrm>
          <a:prstGeom prst="rect">
            <a:avLst/>
          </a:prstGeom>
        </p:spPr>
        <p:txBody>
          <a:bodyPr wrap="square">
            <a:spAutoFit/>
          </a:bodyPr>
          <a:lstStyle/>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This project deals with the Corporate Medicare Management.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This project is very helpful to both Medicare staff as well as to the public.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It is having mainly Administration and Client modules.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All the branches of the Medicare can be integrated with one to another. </a:t>
            </a:r>
          </a:p>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So any body can get the status of each branch easily from the Medicare center.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762000" y="533400"/>
            <a:ext cx="39624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OBJECTIVES:</a:t>
            </a:r>
          </a:p>
        </p:txBody>
      </p:sp>
      <p:sp>
        <p:nvSpPr>
          <p:cNvPr id="2049" name="Rectangle 1"/>
          <p:cNvSpPr>
            <a:spLocks noChangeArrowheads="1"/>
          </p:cNvSpPr>
          <p:nvPr/>
        </p:nvSpPr>
        <p:spPr bwMode="auto">
          <a:xfrm>
            <a:off x="914400" y="1447800"/>
            <a:ext cx="7543800" cy="397031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Medicare management situations we are dealing with Data Mining objectives such 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optimize bed occupation.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improve the use of operating theatres, avoiding the cancellation of</a:t>
            </a:r>
            <a:r>
              <a:rPr kumimoji="0" lang="en-US" sz="1600" i="0" u="none" strike="noStrike" cap="none" normalizeH="0" dirty="0">
                <a:ln>
                  <a:noFill/>
                </a:ln>
                <a:solidFill>
                  <a:schemeClr val="bg1"/>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operations.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To know how emergencies affect to the administration of the hospital departments </a:t>
            </a:r>
          </a:p>
          <a:p>
            <a:pPr marL="0" marR="0" lvl="0" indent="0" algn="l" defTabSz="914400" rtl="0" eaLnBrk="0" fontAlgn="base" latinLnBrk="0" hangingPunct="0">
              <a:lnSpc>
                <a:spcPct val="100000"/>
              </a:lnSpc>
              <a:spcBef>
                <a:spcPct val="0"/>
              </a:spcBef>
              <a:spcAft>
                <a:spcPct val="0"/>
              </a:spcAft>
              <a:buClrTx/>
              <a:buSzTx/>
              <a:tabLst/>
            </a:pPr>
            <a:r>
              <a:rPr lang="en-US" sz="1600" dirty="0">
                <a:solidFill>
                  <a:schemeClr val="bg1"/>
                </a:solidFill>
                <a:latin typeface="Times New Roman" pitchFamily="18" charset="0"/>
                <a:ea typeface="Times New Roman" pitchFamily="18" charset="0"/>
                <a:cs typeface="Times New Roman" pitchFamily="18" charset="0"/>
              </a:rPr>
              <a:t>    </a:t>
            </a:r>
            <a:r>
              <a:rPr kumimoji="0" lang="en-US" sz="160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or services (cancellation of operations, etc).</a:t>
            </a:r>
          </a:p>
          <a:p>
            <a:pPr lvl="0"/>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optimize the allocation of human and material resources to wards and shifts.</a:t>
            </a:r>
          </a:p>
          <a:p>
            <a:pPr lvl="0">
              <a:buFont typeface="Wingdings" pitchFamily="2" charset="2"/>
              <a:buChar char="Ø"/>
            </a:pPr>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detect the influence of certain diseases in the hospital’s services.</a:t>
            </a:r>
          </a:p>
          <a:p>
            <a:pPr lvl="0"/>
            <a:endParaRPr lang="en-US" sz="1600" dirty="0">
              <a:solidFill>
                <a:schemeClr val="bg1"/>
              </a:solidFill>
              <a:latin typeface="Times New Roman" pitchFamily="18" charset="0"/>
              <a:cs typeface="Times New Roman" pitchFamily="18" charset="0"/>
            </a:endParaRPr>
          </a:p>
          <a:p>
            <a:pPr lvl="0">
              <a:buFont typeface="Wingdings" pitchFamily="2" charset="2"/>
              <a:buChar char="Ø"/>
            </a:pPr>
            <a:r>
              <a:rPr lang="en-US" sz="1600" dirty="0">
                <a:solidFill>
                  <a:schemeClr val="bg1"/>
                </a:solidFill>
                <a:latin typeface="Times New Roman" pitchFamily="18" charset="0"/>
                <a:cs typeface="Times New Roman" pitchFamily="18" charset="0"/>
              </a:rPr>
              <a:t>To find clusters of patients.</a:t>
            </a:r>
          </a:p>
          <a:p>
            <a:pPr marL="0" marR="0" lvl="0" indent="0" algn="l" defTabSz="914400" rtl="0" eaLnBrk="0" fontAlgn="base" latinLnBrk="0" hangingPunct="0">
              <a:lnSpc>
                <a:spcPct val="100000"/>
              </a:lnSpc>
              <a:spcBef>
                <a:spcPct val="0"/>
              </a:spcBef>
              <a:spcAft>
                <a:spcPct val="0"/>
              </a:spcAft>
              <a:buClrTx/>
              <a:buSzTx/>
              <a:tabLst/>
            </a:pPr>
            <a:endParaRPr kumimoji="0" lang="en-US" sz="1600"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609600" y="762000"/>
            <a:ext cx="38100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MODULES:</a:t>
            </a:r>
          </a:p>
        </p:txBody>
      </p:sp>
      <p:sp>
        <p:nvSpPr>
          <p:cNvPr id="5" name="Rectangle 4"/>
          <p:cNvSpPr/>
          <p:nvPr/>
        </p:nvSpPr>
        <p:spPr>
          <a:xfrm>
            <a:off x="838200" y="1997839"/>
            <a:ext cx="7239000" cy="2554545"/>
          </a:xfrm>
          <a:prstGeom prst="rect">
            <a:avLst/>
          </a:prstGeom>
        </p:spPr>
        <p:txBody>
          <a:bodyPr wrap="square">
            <a:spAutoFit/>
          </a:bodyPr>
          <a:lstStyle/>
          <a:p>
            <a:r>
              <a:rPr lang="en-US" sz="1600" dirty="0">
                <a:solidFill>
                  <a:schemeClr val="bg1"/>
                </a:solidFill>
                <a:latin typeface="Times New Roman" pitchFamily="18" charset="0"/>
                <a:cs typeface="Times New Roman" pitchFamily="18" charset="0"/>
              </a:rPr>
              <a:t>It is having mainly  two modules:</a:t>
            </a:r>
          </a:p>
          <a:p>
            <a:endParaRPr lang="en-US" sz="16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Administration  module: </a:t>
            </a:r>
          </a:p>
          <a:p>
            <a:r>
              <a:rPr lang="en-US" sz="1600" dirty="0">
                <a:solidFill>
                  <a:schemeClr val="bg1"/>
                </a:solidFill>
                <a:latin typeface="Times New Roman" pitchFamily="18" charset="0"/>
                <a:cs typeface="Times New Roman" pitchFamily="18" charset="0"/>
              </a:rPr>
              <a:t>Administration module mainly deals with the all the Medicare management such as department, ward, staff, inventory management of the Medicare.</a:t>
            </a:r>
          </a:p>
          <a:p>
            <a:r>
              <a:rPr lang="en-US" sz="1600" dirty="0">
                <a:solidFill>
                  <a:schemeClr val="bg1"/>
                </a:solidFill>
                <a:latin typeface="Times New Roman" pitchFamily="18" charset="0"/>
                <a:cs typeface="Times New Roman" pitchFamily="18" charset="0"/>
              </a:rPr>
              <a:t> </a:t>
            </a:r>
          </a:p>
          <a:p>
            <a:endParaRPr lang="en-US" sz="1600" dirty="0">
              <a:solidFill>
                <a:schemeClr val="bg1"/>
              </a:solidFill>
              <a:latin typeface="Times New Roman" pitchFamily="18" charset="0"/>
              <a:cs typeface="Times New Roman" pitchFamily="18" charset="0"/>
            </a:endParaRPr>
          </a:p>
          <a:p>
            <a:endParaRPr lang="en-US" sz="16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Client module:</a:t>
            </a:r>
          </a:p>
          <a:p>
            <a:r>
              <a:rPr lang="en-US" sz="1600" dirty="0">
                <a:solidFill>
                  <a:schemeClr val="bg1"/>
                </a:solidFill>
                <a:latin typeface="Times New Roman" pitchFamily="18" charset="0"/>
                <a:cs typeface="Times New Roman" pitchFamily="18" charset="0"/>
              </a:rPr>
              <a:t>Client module mainly includes doctors  , patients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85800" y="762000"/>
            <a:ext cx="5181600" cy="461665"/>
          </a:xfrm>
          <a:prstGeom prst="rect">
            <a:avLst/>
          </a:prstGeom>
          <a:noFill/>
        </p:spPr>
        <p:txBody>
          <a:bodyPr wrap="square" rtlCol="0">
            <a:spAutoFit/>
          </a:bodyPr>
          <a:lstStyle/>
          <a:p>
            <a:r>
              <a:rPr lang="en-US" sz="2400" b="1" dirty="0">
                <a:solidFill>
                  <a:srgbClr val="FF00FF"/>
                </a:solidFill>
                <a:latin typeface="Times New Roman" pitchFamily="18" charset="0"/>
                <a:cs typeface="Times New Roman" pitchFamily="18" charset="0"/>
              </a:rPr>
              <a:t>EXISTING SYSTEM FEATURES:</a:t>
            </a:r>
          </a:p>
        </p:txBody>
      </p:sp>
      <p:sp>
        <p:nvSpPr>
          <p:cNvPr id="5" name="Rectangle 4"/>
          <p:cNvSpPr/>
          <p:nvPr/>
        </p:nvSpPr>
        <p:spPr>
          <a:xfrm>
            <a:off x="685800" y="1752600"/>
            <a:ext cx="6324600" cy="338554"/>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Integration of Corporate Medicare centers is very difficult </a:t>
            </a:r>
          </a:p>
        </p:txBody>
      </p:sp>
      <p:sp>
        <p:nvSpPr>
          <p:cNvPr id="6" name="Rectangle 5"/>
          <p:cNvSpPr/>
          <p:nvPr/>
        </p:nvSpPr>
        <p:spPr>
          <a:xfrm>
            <a:off x="685800" y="2514599"/>
            <a:ext cx="7239000" cy="338554"/>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In most of the cases the database is similar from one hospital to another hospital.</a:t>
            </a:r>
          </a:p>
        </p:txBody>
      </p:sp>
      <p:sp>
        <p:nvSpPr>
          <p:cNvPr id="21505" name="Rectangle 1"/>
          <p:cNvSpPr>
            <a:spLocks noChangeArrowheads="1"/>
          </p:cNvSpPr>
          <p:nvPr/>
        </p:nvSpPr>
        <p:spPr bwMode="auto">
          <a:xfrm>
            <a:off x="685800" y="3200400"/>
            <a:ext cx="7162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Lack of generic and unique model we have to implement the same set of data model for every newly established Medicare Center</a:t>
            </a: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8" name="Rectangle 7"/>
          <p:cNvSpPr/>
          <p:nvPr/>
        </p:nvSpPr>
        <p:spPr>
          <a:xfrm>
            <a:off x="685800" y="4114800"/>
            <a:ext cx="7391400" cy="584775"/>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It is very difficult to analyze the usage percentage of hospital resources, Bed occupation Ratio, Administration, Laboratory information even in a single center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5" name="Half Frame 14"/>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6" name="TextBox 15"/>
          <p:cNvSpPr txBox="1"/>
          <p:nvPr/>
        </p:nvSpPr>
        <p:spPr>
          <a:xfrm>
            <a:off x="685800" y="762000"/>
            <a:ext cx="5257800" cy="461665"/>
          </a:xfrm>
          <a:prstGeom prst="rect">
            <a:avLst/>
          </a:prstGeom>
          <a:noFill/>
        </p:spPr>
        <p:txBody>
          <a:bodyPr wrap="square" rtlCol="0">
            <a:spAutoFit/>
          </a:bodyPr>
          <a:lstStyle/>
          <a:p>
            <a:r>
              <a:rPr lang="en-US" sz="2400" b="1" dirty="0">
                <a:solidFill>
                  <a:srgbClr val="66FF33"/>
                </a:solidFill>
                <a:latin typeface="Times New Roman" pitchFamily="18" charset="0"/>
                <a:cs typeface="Times New Roman" pitchFamily="18" charset="0"/>
              </a:rPr>
              <a:t>PROPOSED SYSTEM FEATURES:</a:t>
            </a:r>
          </a:p>
        </p:txBody>
      </p:sp>
      <p:sp>
        <p:nvSpPr>
          <p:cNvPr id="22533" name="Rectangle 5"/>
          <p:cNvSpPr>
            <a:spLocks noChangeArrowheads="1"/>
          </p:cNvSpPr>
          <p:nvPr/>
        </p:nvSpPr>
        <p:spPr bwMode="auto">
          <a:xfrm>
            <a:off x="533400" y="1828800"/>
            <a:ext cx="7620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In this project we are trying to implement which parts of a data-mining project for hospital management are equal or highly similar across different hospitals (at least in the same national healthcare system).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chemeClr val="bg1"/>
                </a:solidFill>
                <a:effectLst/>
                <a:latin typeface="Times New Roman" pitchFamily="18" charset="0"/>
                <a:ea typeface="Times New Roman" pitchFamily="18" charset="0"/>
                <a:cs typeface="Times New Roman" pitchFamily="18" charset="0"/>
              </a:rPr>
              <a:t>This allows us to design several data mining modules, which can be portable across several hospitals, thus dramatically reducing the time to implement a data-mining program in a new hospital.</a:t>
            </a:r>
            <a:endParaRPr kumimoji="0" lang="en-US" sz="1600" b="0" i="0" u="none" strike="noStrike" cap="none" normalizeH="0" baseline="0" dirty="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53" name="Rectangle 1"/>
          <p:cNvSpPr>
            <a:spLocks noChangeArrowheads="1"/>
          </p:cNvSpPr>
          <p:nvPr/>
        </p:nvSpPr>
        <p:spPr bwMode="auto">
          <a:xfrm>
            <a:off x="533400" y="523220"/>
            <a:ext cx="6705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FF"/>
                </a:solidFill>
                <a:effectLst/>
                <a:latin typeface="Times New Roman" pitchFamily="18" charset="0"/>
                <a:ea typeface="Times New Roman" pitchFamily="18" charset="0"/>
                <a:cs typeface="Times New Roman" pitchFamily="18" charset="0"/>
              </a:rPr>
              <a:t>Structure of an Automated Tool for Medicare Management: </a:t>
            </a:r>
            <a:endParaRPr kumimoji="0" lang="en-US" sz="2000" b="0" i="0" u="none" strike="noStrike" cap="none" normalizeH="0" baseline="0" dirty="0">
              <a:ln>
                <a:noFill/>
              </a:ln>
              <a:solidFill>
                <a:srgbClr val="FF00FF"/>
              </a:solidFill>
              <a:effectLst/>
              <a:latin typeface="Times New Roman" pitchFamily="18" charset="0"/>
              <a:cs typeface="Times New Roman" pitchFamily="18" charset="0"/>
            </a:endParaRPr>
          </a:p>
        </p:txBody>
      </p:sp>
      <p:sp>
        <p:nvSpPr>
          <p:cNvPr id="5" name="Rectangle 4"/>
          <p:cNvSpPr/>
          <p:nvPr/>
        </p:nvSpPr>
        <p:spPr>
          <a:xfrm>
            <a:off x="533400" y="1295400"/>
            <a:ext cx="8077200" cy="830997"/>
          </a:xfrm>
          <a:prstGeom prst="rect">
            <a:avLst/>
          </a:prstGeom>
        </p:spPr>
        <p:txBody>
          <a:bodyPr wrap="square">
            <a:spAutoFit/>
          </a:bodyPr>
          <a:lstStyle/>
          <a:p>
            <a:pPr>
              <a:buFont typeface="Wingdings" pitchFamily="2" charset="2"/>
              <a:buChar char="Ø"/>
            </a:pPr>
            <a:r>
              <a:rPr lang="en-US" sz="1600" dirty="0">
                <a:solidFill>
                  <a:schemeClr val="bg1"/>
                </a:solidFill>
                <a:latin typeface="Times New Roman" pitchFamily="18" charset="0"/>
                <a:cs typeface="Times New Roman" pitchFamily="18" charset="0"/>
              </a:rPr>
              <a:t>CRISP-DM (Standard Cross-Industry Process for Data Mining), is a consortium of companies (initially granted by the European Commission) which has defined and validated a data mining process that is applicable to several industry sectors.  </a:t>
            </a:r>
          </a:p>
        </p:txBody>
      </p:sp>
      <p:pic>
        <p:nvPicPr>
          <p:cNvPr id="23554" name="Picture 17"/>
          <p:cNvPicPr>
            <a:picLocks noChangeAspect="1" noChangeArrowheads="1"/>
          </p:cNvPicPr>
          <p:nvPr/>
        </p:nvPicPr>
        <p:blipFill>
          <a:blip r:embed="rId3"/>
          <a:srcRect/>
          <a:stretch>
            <a:fillRect/>
          </a:stretch>
        </p:blipFill>
        <p:spPr bwMode="auto">
          <a:xfrm>
            <a:off x="1371600" y="2590800"/>
            <a:ext cx="6781800" cy="3581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24578" name="Picture 20"/>
          <p:cNvPicPr>
            <a:picLocks noChangeAspect="1" noChangeArrowheads="1"/>
          </p:cNvPicPr>
          <p:nvPr/>
        </p:nvPicPr>
        <p:blipFill>
          <a:blip r:embed="rId3"/>
          <a:srcRect/>
          <a:stretch>
            <a:fillRect/>
          </a:stretch>
        </p:blipFill>
        <p:spPr bwMode="auto">
          <a:xfrm>
            <a:off x="1371600" y="1762125"/>
            <a:ext cx="6934200" cy="4333875"/>
          </a:xfrm>
          <a:prstGeom prst="rect">
            <a:avLst/>
          </a:prstGeom>
          <a:noFill/>
          <a:ln w="9525">
            <a:noFill/>
            <a:miter lim="800000"/>
            <a:headEnd/>
            <a:tailEnd/>
          </a:ln>
        </p:spPr>
      </p:pic>
      <p:sp>
        <p:nvSpPr>
          <p:cNvPr id="5" name="TextBox 4"/>
          <p:cNvSpPr txBox="1"/>
          <p:nvPr/>
        </p:nvSpPr>
        <p:spPr>
          <a:xfrm>
            <a:off x="609600" y="762000"/>
            <a:ext cx="6096000" cy="369332"/>
          </a:xfrm>
          <a:prstGeom prst="rect">
            <a:avLst/>
          </a:prstGeom>
          <a:noFill/>
        </p:spPr>
        <p:txBody>
          <a:bodyPr wrap="square" rtlCol="0">
            <a:spAutoFit/>
          </a:bodyPr>
          <a:lstStyle/>
          <a:p>
            <a:r>
              <a:rPr lang="en-US" b="1" dirty="0">
                <a:solidFill>
                  <a:srgbClr val="66FF33"/>
                </a:solidFill>
                <a:latin typeface="Times New Roman" pitchFamily="18" charset="0"/>
                <a:cs typeface="Times New Roman" pitchFamily="18" charset="0"/>
              </a:rPr>
              <a:t>DATAMINING TOOL FOR HOSPITAL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873</Words>
  <Application>Microsoft Office PowerPoint</Application>
  <PresentationFormat>On-screen Show (4:3)</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Berts-pc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Srilu</dc:creator>
  <cp:lastModifiedBy>Deepesh kumar Jain</cp:lastModifiedBy>
  <cp:revision>86</cp:revision>
  <dcterms:created xsi:type="dcterms:W3CDTF">2010-03-01T07:47:31Z</dcterms:created>
  <dcterms:modified xsi:type="dcterms:W3CDTF">2022-02-19T08:14:16Z</dcterms:modified>
</cp:coreProperties>
</file>