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72" r:id="rId6"/>
    <p:sldId id="258" r:id="rId7"/>
    <p:sldId id="273" r:id="rId8"/>
    <p:sldId id="274" r:id="rId9"/>
    <p:sldId id="275" r:id="rId10"/>
    <p:sldId id="276" r:id="rId11"/>
    <p:sldId id="277" r:id="rId12"/>
    <p:sldId id="279" r:id="rId13"/>
    <p:sldId id="278" r:id="rId14"/>
    <p:sldId id="280" r:id="rId15"/>
    <p:sldId id="281" r:id="rId16"/>
    <p:sldId id="282" r:id="rId17"/>
    <p:sldId id="260" r:id="rId18"/>
    <p:sldId id="261" r:id="rId19"/>
    <p:sldId id="262" r:id="rId20"/>
    <p:sldId id="263" r:id="rId21"/>
    <p:sldId id="264" r:id="rId22"/>
    <p:sldId id="266" r:id="rId23"/>
    <p:sldId id="265" r:id="rId24"/>
    <p:sldId id="267" r:id="rId25"/>
    <p:sldId id="268" r:id="rId26"/>
    <p:sldId id="269" r:id="rId27"/>
    <p:sldId id="270" r:id="rId28"/>
    <p:sldId id="271"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7" r:id="rId50"/>
    <p:sldId id="303" r:id="rId51"/>
    <p:sldId id="305" r:id="rId52"/>
    <p:sldId id="306" r:id="rId53"/>
    <p:sldId id="381" r:id="rId54"/>
    <p:sldId id="380" r:id="rId55"/>
    <p:sldId id="382" r:id="rId56"/>
    <p:sldId id="308" r:id="rId57"/>
    <p:sldId id="309" r:id="rId58"/>
    <p:sldId id="310" r:id="rId59"/>
    <p:sldId id="311" r:id="rId60"/>
    <p:sldId id="312" r:id="rId61"/>
    <p:sldId id="313" r:id="rId62"/>
    <p:sldId id="314" r:id="rId63"/>
    <p:sldId id="315" r:id="rId64"/>
    <p:sldId id="316" r:id="rId65"/>
    <p:sldId id="318" r:id="rId66"/>
    <p:sldId id="317" r:id="rId67"/>
    <p:sldId id="319" r:id="rId68"/>
    <p:sldId id="383" r:id="rId69"/>
    <p:sldId id="384" r:id="rId70"/>
    <p:sldId id="385" r:id="rId71"/>
    <p:sldId id="386" r:id="rId72"/>
    <p:sldId id="387" r:id="rId73"/>
    <p:sldId id="388" r:id="rId74"/>
    <p:sldId id="320" r:id="rId75"/>
    <p:sldId id="321" r:id="rId76"/>
    <p:sldId id="322" r:id="rId77"/>
    <p:sldId id="323" r:id="rId78"/>
    <p:sldId id="324" r:id="rId79"/>
    <p:sldId id="325" r:id="rId80"/>
    <p:sldId id="326" r:id="rId81"/>
    <p:sldId id="327" r:id="rId82"/>
    <p:sldId id="328" r:id="rId83"/>
    <p:sldId id="329" r:id="rId84"/>
    <p:sldId id="330" r:id="rId85"/>
    <p:sldId id="331" r:id="rId86"/>
    <p:sldId id="332" r:id="rId87"/>
    <p:sldId id="333" r:id="rId88"/>
    <p:sldId id="334" r:id="rId89"/>
    <p:sldId id="335" r:id="rId90"/>
    <p:sldId id="336" r:id="rId91"/>
    <p:sldId id="337" r:id="rId92"/>
    <p:sldId id="338" r:id="rId93"/>
    <p:sldId id="339" r:id="rId94"/>
    <p:sldId id="340" r:id="rId95"/>
    <p:sldId id="371" r:id="rId96"/>
    <p:sldId id="372" r:id="rId97"/>
    <p:sldId id="369" r:id="rId98"/>
    <p:sldId id="341" r:id="rId99"/>
    <p:sldId id="342" r:id="rId100"/>
    <p:sldId id="343" r:id="rId101"/>
    <p:sldId id="344" r:id="rId102"/>
    <p:sldId id="346" r:id="rId103"/>
    <p:sldId id="347" r:id="rId104"/>
    <p:sldId id="354" r:id="rId105"/>
    <p:sldId id="355" r:id="rId106"/>
    <p:sldId id="345" r:id="rId107"/>
    <p:sldId id="348" r:id="rId108"/>
    <p:sldId id="349" r:id="rId109"/>
    <p:sldId id="351" r:id="rId110"/>
    <p:sldId id="352" r:id="rId111"/>
    <p:sldId id="353" r:id="rId112"/>
    <p:sldId id="350" r:id="rId113"/>
    <p:sldId id="356" r:id="rId114"/>
    <p:sldId id="357" r:id="rId115"/>
    <p:sldId id="373" r:id="rId116"/>
    <p:sldId id="375" r:id="rId117"/>
    <p:sldId id="376" r:id="rId118"/>
    <p:sldId id="377" r:id="rId119"/>
    <p:sldId id="378" r:id="rId120"/>
    <p:sldId id="374" r:id="rId121"/>
    <p:sldId id="379" r:id="rId122"/>
    <p:sldId id="358" r:id="rId123"/>
    <p:sldId id="359" r:id="rId124"/>
    <p:sldId id="360" r:id="rId125"/>
    <p:sldId id="361" r:id="rId126"/>
    <p:sldId id="362" r:id="rId127"/>
    <p:sldId id="363" r:id="rId128"/>
    <p:sldId id="364" r:id="rId129"/>
    <p:sldId id="365" r:id="rId130"/>
    <p:sldId id="366" r:id="rId131"/>
    <p:sldId id="367" r:id="rId132"/>
    <p:sldId id="368" r:id="rId1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2" autoAdjust="0"/>
  </p:normalViewPr>
  <p:slideViewPr>
    <p:cSldViewPr>
      <p:cViewPr varScale="1">
        <p:scale>
          <a:sx n="70" d="100"/>
          <a:sy n="70" d="100"/>
        </p:scale>
        <p:origin x="-1374"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6" Type="http://schemas.openxmlformats.org/officeDocument/2006/relationships/tableStyles" Target="tableStyles.xml"/><Relationship Id="rId135" Type="http://schemas.openxmlformats.org/officeDocument/2006/relationships/viewProps" Target="viewProps.xml"/><Relationship Id="rId134" Type="http://schemas.openxmlformats.org/officeDocument/2006/relationships/presProps" Target="presProps.xml"/><Relationship Id="rId133" Type="http://schemas.openxmlformats.org/officeDocument/2006/relationships/slide" Target="slides/slide131.xml"/><Relationship Id="rId132" Type="http://schemas.openxmlformats.org/officeDocument/2006/relationships/slide" Target="slides/slide130.xml"/><Relationship Id="rId131" Type="http://schemas.openxmlformats.org/officeDocument/2006/relationships/slide" Target="slides/slide129.xml"/><Relationship Id="rId130" Type="http://schemas.openxmlformats.org/officeDocument/2006/relationships/slide" Target="slides/slide128.xml"/><Relationship Id="rId13" Type="http://schemas.openxmlformats.org/officeDocument/2006/relationships/slide" Target="slides/slide11.xml"/><Relationship Id="rId129" Type="http://schemas.openxmlformats.org/officeDocument/2006/relationships/slide" Target="slides/slide127.xml"/><Relationship Id="rId128" Type="http://schemas.openxmlformats.org/officeDocument/2006/relationships/slide" Target="slides/slide126.xml"/><Relationship Id="rId127" Type="http://schemas.openxmlformats.org/officeDocument/2006/relationships/slide" Target="slides/slide125.xml"/><Relationship Id="rId126" Type="http://schemas.openxmlformats.org/officeDocument/2006/relationships/slide" Target="slides/slide124.xml"/><Relationship Id="rId125" Type="http://schemas.openxmlformats.org/officeDocument/2006/relationships/slide" Target="slides/slide123.xml"/><Relationship Id="rId124" Type="http://schemas.openxmlformats.org/officeDocument/2006/relationships/slide" Target="slides/slide122.xml"/><Relationship Id="rId123" Type="http://schemas.openxmlformats.org/officeDocument/2006/relationships/slide" Target="slides/slide121.xml"/><Relationship Id="rId122" Type="http://schemas.openxmlformats.org/officeDocument/2006/relationships/slide" Target="slides/slide120.xml"/><Relationship Id="rId121" Type="http://schemas.openxmlformats.org/officeDocument/2006/relationships/slide" Target="slides/slide119.xml"/><Relationship Id="rId120" Type="http://schemas.openxmlformats.org/officeDocument/2006/relationships/slide" Target="slides/slide118.xml"/><Relationship Id="rId12" Type="http://schemas.openxmlformats.org/officeDocument/2006/relationships/slide" Target="slides/slide10.xml"/><Relationship Id="rId119" Type="http://schemas.openxmlformats.org/officeDocument/2006/relationships/slide" Target="slides/slide117.xml"/><Relationship Id="rId118" Type="http://schemas.openxmlformats.org/officeDocument/2006/relationships/slide" Target="slides/slide116.xml"/><Relationship Id="rId117" Type="http://schemas.openxmlformats.org/officeDocument/2006/relationships/slide" Target="slides/slide115.xml"/><Relationship Id="rId116" Type="http://schemas.openxmlformats.org/officeDocument/2006/relationships/slide" Target="slides/slide114.xml"/><Relationship Id="rId115" Type="http://schemas.openxmlformats.org/officeDocument/2006/relationships/slide" Target="slides/slide113.xml"/><Relationship Id="rId114" Type="http://schemas.openxmlformats.org/officeDocument/2006/relationships/slide" Target="slides/slide112.xml"/><Relationship Id="rId113" Type="http://schemas.openxmlformats.org/officeDocument/2006/relationships/slide" Target="slides/slide11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7683F07-E181-4CC3-A8E6-6A2D811D34F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0BC9E0-FBD1-493E-952A-57A06573D44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7683F07-E181-4CC3-A8E6-6A2D811D34F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0BC9E0-FBD1-493E-952A-57A06573D44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7683F07-E181-4CC3-A8E6-6A2D811D34F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0BC9E0-FBD1-493E-952A-57A06573D44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7683F07-E181-4CC3-A8E6-6A2D811D34F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0BC9E0-FBD1-493E-952A-57A06573D44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57683F07-E181-4CC3-A8E6-6A2D811D34F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0BC9E0-FBD1-493E-952A-57A06573D44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57683F07-E181-4CC3-A8E6-6A2D811D34F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0BC9E0-FBD1-493E-952A-57A06573D44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57683F07-E181-4CC3-A8E6-6A2D811D34FD}"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0BC9E0-FBD1-493E-952A-57A06573D44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7683F07-E181-4CC3-A8E6-6A2D811D34FD}"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0BC9E0-FBD1-493E-952A-57A06573D44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683F07-E181-4CC3-A8E6-6A2D811D34FD}"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0BC9E0-FBD1-493E-952A-57A06573D44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57683F07-E181-4CC3-A8E6-6A2D811D34F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0BC9E0-FBD1-493E-952A-57A06573D44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57683F07-E181-4CC3-A8E6-6A2D811D34F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0BC9E0-FBD1-493E-952A-57A06573D44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683F07-E181-4CC3-A8E6-6A2D811D34FD}"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0BC9E0-FBD1-493E-952A-57A06573D44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docs.angularjs.org/api/auto/service/$injector" TargetMode="Externa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angular-university.io/" TargetMode="Externa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docs.angularjs.org/api/ng/directive/ngApp" TargetMode="External"/><Relationship Id="rId1" Type="http://schemas.openxmlformats.org/officeDocument/2006/relationships/hyperlink" Target="https://docs.angularjs.org/guide/bootstrap" TargetMode="External"/></Relationships>
</file>

<file path=ppt/slides/_rels/slide1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docs.angularjs.org/api/ng/type/angular.Module#run" TargetMode="Externa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tutorialsteacher.com/angularjs/modules-in-angularjs"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tutorialsteacher.com/angularjs/angularjs-scope"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tutorialsteacher.com/angularjs/angularjs-scope"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c-sharpcorner.com/technologies/angularjs"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33400"/>
            <a:ext cx="7772400" cy="2743200"/>
          </a:xfrm>
        </p:spPr>
        <p:txBody>
          <a:bodyPr/>
          <a:lstStyle/>
          <a:p>
            <a:r>
              <a:rPr lang="en-US" dirty="0" err="1" smtClean="0"/>
              <a:t>AngularJs</a:t>
            </a:r>
            <a:endParaRPr lang="en-US"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38200" y="2628900"/>
            <a:ext cx="7086600" cy="255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Directive</a:t>
            </a:r>
            <a:endParaRPr lang="en-US" b="1" dirty="0"/>
          </a:p>
          <a:p>
            <a:r>
              <a:rPr lang="en-US" dirty="0"/>
              <a:t>Directives are markers (attributes) on a DOM element that tell </a:t>
            </a:r>
            <a:r>
              <a:rPr lang="en-US" dirty="0" err="1"/>
              <a:t>AngularJS</a:t>
            </a:r>
            <a:r>
              <a:rPr lang="en-US" dirty="0"/>
              <a:t> to attach a specific behavior to that DOM element or even transform the DOM element and its children.</a:t>
            </a:r>
            <a:endParaRPr lang="en-US" dirty="0"/>
          </a:p>
          <a:p>
            <a:r>
              <a:rPr lang="en-US" dirty="0"/>
              <a:t>Most of the directives in </a:t>
            </a:r>
            <a:r>
              <a:rPr lang="en-US" dirty="0" err="1"/>
              <a:t>AngularJS</a:t>
            </a:r>
            <a:r>
              <a:rPr lang="en-US" dirty="0"/>
              <a:t> are starting with </a:t>
            </a:r>
            <a:r>
              <a:rPr lang="en-US" b="1" dirty="0" err="1"/>
              <a:t>ng</a:t>
            </a:r>
            <a:r>
              <a:rPr lang="en-US" dirty="0"/>
              <a:t>.</a:t>
            </a:r>
            <a:endParaRPr lang="en-US" dirty="0"/>
          </a:p>
          <a:p>
            <a:endParaRPr 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Dependency Injection is a software design pattern in which components are given their dependencies instead of hard coding them within the </a:t>
            </a:r>
            <a:r>
              <a:rPr lang="en-US" dirty="0" smtClean="0"/>
              <a:t>component</a:t>
            </a:r>
            <a:endParaRPr lang="en-US" dirty="0" smtClean="0"/>
          </a:p>
          <a:p>
            <a:r>
              <a:rPr lang="en-US" dirty="0"/>
              <a:t>Dependency Injection is a software design pattern that specifies how components get holds of their dependencies. In this pattern, components are given their dependencies instead of coding them within the component.</a:t>
            </a:r>
            <a:endParaRPr lang="en-US"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The $http service is normally defined from within the controller in the following manner</a:t>
            </a:r>
            <a:r>
              <a:rPr lang="en-US" dirty="0" smtClean="0"/>
              <a:t>.</a:t>
            </a:r>
            <a:endParaRPr lang="en-US" dirty="0" smtClean="0"/>
          </a:p>
          <a:p>
            <a:pPr marL="0" indent="0">
              <a:buNone/>
            </a:pPr>
            <a:endParaRPr lang="en-US" dirty="0" smtClean="0"/>
          </a:p>
          <a:p>
            <a:pPr marL="0" indent="0">
              <a:buNone/>
            </a:pPr>
            <a:r>
              <a:rPr lang="en-US" dirty="0" err="1" smtClean="0"/>
              <a:t>sampleApp.controller</a:t>
            </a:r>
            <a:r>
              <a:rPr lang="en-US" dirty="0" smtClean="0"/>
              <a:t> </a:t>
            </a:r>
            <a:r>
              <a:rPr lang="en-US" dirty="0"/>
              <a:t>('</a:t>
            </a:r>
            <a:r>
              <a:rPr lang="en-US" dirty="0" err="1"/>
              <a:t>AngularJSController</a:t>
            </a:r>
            <a:r>
              <a:rPr lang="en-US" dirty="0"/>
              <a:t>', function ($scope, $http</a:t>
            </a:r>
            <a:r>
              <a:rPr lang="en-US" dirty="0" smtClean="0"/>
              <a:t>)</a:t>
            </a:r>
            <a:endParaRPr lang="en-US" dirty="0" smtClean="0"/>
          </a:p>
          <a:p>
            <a:pPr marL="0" indent="0">
              <a:buNone/>
            </a:pPr>
            <a:r>
              <a:rPr lang="en-US" dirty="0"/>
              <a:t>Now when the $http service is defined in the controller as shown above. It means that the controller now has a dependency on the $http service.</a:t>
            </a:r>
            <a:endParaRPr lang="en-US"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US" dirty="0"/>
              <a:t>So when the above code gets executed, </a:t>
            </a:r>
            <a:r>
              <a:rPr lang="en-US" dirty="0" err="1"/>
              <a:t>AngularJS</a:t>
            </a:r>
            <a:r>
              <a:rPr lang="en-US" dirty="0"/>
              <a:t> will perform the following steps;</a:t>
            </a:r>
            <a:endParaRPr lang="en-US" dirty="0"/>
          </a:p>
          <a:p>
            <a:r>
              <a:rPr lang="en-US" dirty="0"/>
              <a:t>Check to see if the "$http service" has been instantiated. Since our "controller" now depends on the "$http service", an object of this service needs to be made available to our controller.</a:t>
            </a:r>
            <a:endParaRPr lang="en-US" dirty="0"/>
          </a:p>
          <a:p>
            <a:r>
              <a:rPr lang="en-US" dirty="0"/>
              <a:t>If </a:t>
            </a:r>
            <a:r>
              <a:rPr lang="en-US" dirty="0" err="1"/>
              <a:t>AngularJS</a:t>
            </a:r>
            <a:r>
              <a:rPr lang="en-US" dirty="0"/>
              <a:t> finds out that the $http service is not instantiated, </a:t>
            </a:r>
            <a:r>
              <a:rPr lang="en-US" dirty="0" err="1"/>
              <a:t>AngularJS</a:t>
            </a:r>
            <a:r>
              <a:rPr lang="en-US" dirty="0"/>
              <a:t> uses the 'factory' function to construct an $http object.</a:t>
            </a:r>
            <a:endParaRPr lang="en-US" dirty="0"/>
          </a:p>
          <a:p>
            <a:r>
              <a:rPr lang="en-US" dirty="0"/>
              <a:t>The injector within Angular.JS then provides an instance of the $http service to our controller for further processing</a:t>
            </a:r>
            <a:r>
              <a:rPr lang="en-US" dirty="0" smtClean="0"/>
              <a:t>.</a:t>
            </a:r>
            <a:endParaRPr lang="en-US" dirty="0" smtClean="0"/>
          </a:p>
          <a:p>
            <a:endParaRPr lang="en-US" dirty="0"/>
          </a:p>
          <a:p>
            <a:r>
              <a:rPr lang="en-US" dirty="0"/>
              <a:t>Now that the dependency is injected into our controller, we can now invoke the necessary functions within the $http service for further processing.</a:t>
            </a:r>
            <a:endParaRPr lang="en-US" dirty="0"/>
          </a:p>
          <a:p>
            <a:endParaRPr lang="en-US"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Each web application you build is composed of objects that collaborate to get stuff </a:t>
            </a:r>
            <a:r>
              <a:rPr lang="en-US" dirty="0" smtClean="0"/>
              <a:t>done</a:t>
            </a:r>
            <a:endParaRPr lang="en-US" dirty="0" smtClean="0"/>
          </a:p>
          <a:p>
            <a:r>
              <a:rPr lang="en-US" dirty="0"/>
              <a:t>These objects need to be instantiated and wired together for the app to work. In </a:t>
            </a:r>
            <a:r>
              <a:rPr lang="en-US" dirty="0" err="1"/>
              <a:t>AngularJS</a:t>
            </a:r>
            <a:r>
              <a:rPr lang="en-US" dirty="0"/>
              <a:t> apps most of these objects are instantiated and wired together automatically by the </a:t>
            </a:r>
            <a:r>
              <a:rPr lang="en-US" u="sng" dirty="0">
                <a:hlinkClick r:id="rId1"/>
              </a:rPr>
              <a:t>injector </a:t>
            </a:r>
            <a:endParaRPr lang="en-US" u="sng" dirty="0" smtClean="0"/>
          </a:p>
          <a:p>
            <a:r>
              <a:rPr lang="en-US" dirty="0"/>
              <a:t>The injector creates two types of objects, </a:t>
            </a:r>
            <a:r>
              <a:rPr lang="en-US" b="1" dirty="0"/>
              <a:t>services</a:t>
            </a:r>
            <a:r>
              <a:rPr lang="en-US" dirty="0"/>
              <a:t> and </a:t>
            </a:r>
            <a:r>
              <a:rPr lang="en-US" b="1" dirty="0"/>
              <a:t>specialized objects</a:t>
            </a:r>
            <a:r>
              <a:rPr lang="en-US" dirty="0"/>
              <a:t>.</a:t>
            </a:r>
            <a:endParaRPr lang="en-US"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The injector needs to know how to create these objects. You tell it by registering a "recipe" for creating your object with the injector. There are five recipe types</a:t>
            </a:r>
            <a:r>
              <a:rPr lang="en-US" dirty="0" smtClean="0"/>
              <a:t>.</a:t>
            </a:r>
            <a:endParaRPr lang="en-US" dirty="0" smtClean="0"/>
          </a:p>
          <a:p>
            <a:r>
              <a:rPr lang="en-US" dirty="0"/>
              <a:t>The most verbose, but also the most comprehensive one is a </a:t>
            </a:r>
            <a:r>
              <a:rPr lang="en-US" b="1" dirty="0"/>
              <a:t>Provider</a:t>
            </a:r>
            <a:r>
              <a:rPr lang="en-US" dirty="0"/>
              <a:t> recipe. The remaining four recipe types — </a:t>
            </a:r>
            <a:r>
              <a:rPr lang="en-US" b="1" dirty="0"/>
              <a:t>Value, Factory, Service and Constant </a:t>
            </a:r>
            <a:r>
              <a:rPr lang="en-US" dirty="0"/>
              <a:t>— are just syntactic sugar on top of a provider recipe.</a:t>
            </a:r>
            <a:endParaRPr lang="en-US"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b="1" dirty="0" err="1"/>
              <a:t>AngularJS</a:t>
            </a:r>
            <a:r>
              <a:rPr lang="en-US" b="1" dirty="0"/>
              <a:t> provides a supreme Dependency Injection mechanism. It provides following core components which can be injected into each other as dependencies.</a:t>
            </a:r>
            <a:endParaRPr lang="en-US" b="1" dirty="0"/>
          </a:p>
          <a:p>
            <a:r>
              <a:rPr lang="en-US" dirty="0"/>
              <a:t>value</a:t>
            </a:r>
            <a:endParaRPr lang="en-US" dirty="0"/>
          </a:p>
          <a:p>
            <a:r>
              <a:rPr lang="en-US" dirty="0"/>
              <a:t>factory</a:t>
            </a:r>
            <a:endParaRPr lang="en-US" dirty="0"/>
          </a:p>
          <a:p>
            <a:r>
              <a:rPr lang="en-US" dirty="0"/>
              <a:t>service</a:t>
            </a:r>
            <a:endParaRPr lang="en-US" dirty="0"/>
          </a:p>
          <a:p>
            <a:r>
              <a:rPr lang="en-US" dirty="0"/>
              <a:t>provider</a:t>
            </a:r>
            <a:endParaRPr lang="en-US" dirty="0"/>
          </a:p>
          <a:p>
            <a:r>
              <a:rPr lang="en-US" dirty="0"/>
              <a:t>constant</a:t>
            </a:r>
            <a:endParaRPr lang="en-US" dirty="0"/>
          </a:p>
          <a:p>
            <a:endParaRPr lang="en-US"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1)DI using Value component</a:t>
            </a:r>
            <a:endParaRPr lang="en-US" b="1"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t>&lt;body </a:t>
            </a:r>
            <a:r>
              <a:rPr lang="en-US" dirty="0" err="1"/>
              <a:t>ng</a:t>
            </a:r>
            <a:r>
              <a:rPr lang="en-US" dirty="0"/>
              <a:t>-app="</a:t>
            </a:r>
            <a:r>
              <a:rPr lang="en-US" dirty="0" err="1"/>
              <a:t>sampleApp</a:t>
            </a:r>
            <a:r>
              <a:rPr lang="en-US" dirty="0"/>
              <a:t>"&gt;</a:t>
            </a:r>
            <a:endParaRPr lang="en-US" dirty="0"/>
          </a:p>
          <a:p>
            <a:pPr marL="0" indent="0">
              <a:buNone/>
            </a:pPr>
            <a:endParaRPr lang="en-US" dirty="0"/>
          </a:p>
          <a:p>
            <a:pPr marL="0" indent="0">
              <a:buNone/>
            </a:pPr>
            <a:r>
              <a:rPr lang="en-US" dirty="0"/>
              <a:t>&lt;div </a:t>
            </a:r>
            <a:r>
              <a:rPr lang="en-US" dirty="0" err="1"/>
              <a:t>ng</a:t>
            </a:r>
            <a:r>
              <a:rPr lang="en-US" dirty="0"/>
              <a:t>-controller="</a:t>
            </a:r>
            <a:r>
              <a:rPr lang="en-US" dirty="0" err="1"/>
              <a:t>AngularJSController</a:t>
            </a:r>
            <a:r>
              <a:rPr lang="en-US" dirty="0"/>
              <a:t>"&gt;</a:t>
            </a:r>
            <a:endParaRPr lang="en-US" dirty="0"/>
          </a:p>
          <a:p>
            <a:pPr marL="0" indent="0">
              <a:buNone/>
            </a:pPr>
            <a:r>
              <a:rPr lang="en-US" dirty="0" smtClean="0"/>
              <a:t>    </a:t>
            </a:r>
            <a:r>
              <a:rPr lang="en-US" dirty="0"/>
              <a:t>{{ID}}</a:t>
            </a:r>
            <a:endParaRPr lang="en-US" dirty="0"/>
          </a:p>
          <a:p>
            <a:pPr marL="0" indent="0">
              <a:buNone/>
            </a:pPr>
            <a:r>
              <a:rPr lang="en-US" dirty="0"/>
              <a:t>&lt;/div&gt;</a:t>
            </a:r>
            <a:endParaRPr lang="en-US" dirty="0"/>
          </a:p>
          <a:p>
            <a:pPr marL="0" indent="0">
              <a:buNone/>
            </a:pPr>
            <a:r>
              <a:rPr lang="en-US" dirty="0"/>
              <a:t>&lt;script&gt;</a:t>
            </a:r>
            <a:endParaRPr lang="en-US" dirty="0"/>
          </a:p>
          <a:p>
            <a:pPr marL="0" indent="0">
              <a:buNone/>
            </a:pPr>
            <a:endParaRPr lang="en-US" dirty="0"/>
          </a:p>
          <a:p>
            <a:pPr marL="0" indent="0">
              <a:buNone/>
            </a:pPr>
            <a:r>
              <a:rPr lang="en-US" dirty="0"/>
              <a:t>    </a:t>
            </a:r>
            <a:r>
              <a:rPr lang="en-US" dirty="0" err="1"/>
              <a:t>var</a:t>
            </a:r>
            <a:r>
              <a:rPr lang="en-US" dirty="0"/>
              <a:t> </a:t>
            </a:r>
            <a:r>
              <a:rPr lang="en-US" dirty="0" err="1"/>
              <a:t>sampleApp</a:t>
            </a:r>
            <a:r>
              <a:rPr lang="en-US" dirty="0"/>
              <a:t> = </a:t>
            </a:r>
            <a:r>
              <a:rPr lang="en-US" dirty="0" err="1"/>
              <a:t>angular.module</a:t>
            </a:r>
            <a:r>
              <a:rPr lang="en-US" dirty="0"/>
              <a:t>('</a:t>
            </a:r>
            <a:r>
              <a:rPr lang="en-US" dirty="0" err="1"/>
              <a:t>sampleApp</a:t>
            </a:r>
            <a:r>
              <a:rPr lang="en-US" dirty="0"/>
              <a:t>',[]);</a:t>
            </a:r>
            <a:endParaRPr lang="en-US" dirty="0"/>
          </a:p>
          <a:p>
            <a:pPr marL="0" indent="0">
              <a:buNone/>
            </a:pPr>
            <a:r>
              <a:rPr lang="en-US" dirty="0">
                <a:solidFill>
                  <a:srgbClr val="FF0000"/>
                </a:solidFill>
              </a:rPr>
              <a:t>    </a:t>
            </a:r>
            <a:r>
              <a:rPr lang="en-US" dirty="0" err="1">
                <a:solidFill>
                  <a:srgbClr val="FF0000"/>
                </a:solidFill>
              </a:rPr>
              <a:t>sampleApp.value</a:t>
            </a:r>
            <a:r>
              <a:rPr lang="en-US" dirty="0">
                <a:solidFill>
                  <a:srgbClr val="FF0000"/>
                </a:solidFill>
              </a:rPr>
              <a:t>("</a:t>
            </a:r>
            <a:r>
              <a:rPr lang="en-US" dirty="0" err="1">
                <a:solidFill>
                  <a:srgbClr val="FF0000"/>
                </a:solidFill>
              </a:rPr>
              <a:t>TutorialID</a:t>
            </a:r>
            <a:r>
              <a:rPr lang="en-US" dirty="0">
                <a:solidFill>
                  <a:srgbClr val="FF0000"/>
                </a:solidFill>
              </a:rPr>
              <a:t>", 5);</a:t>
            </a:r>
            <a:endParaRPr lang="en-US" dirty="0">
              <a:solidFill>
                <a:srgbClr val="FF0000"/>
              </a:solidFill>
            </a:endParaRPr>
          </a:p>
          <a:p>
            <a:pPr marL="0" indent="0">
              <a:buNone/>
            </a:pPr>
            <a:r>
              <a:rPr lang="en-US" dirty="0"/>
              <a:t>    </a:t>
            </a:r>
            <a:r>
              <a:rPr lang="en-US" dirty="0" err="1"/>
              <a:t>sampleApp.controller</a:t>
            </a:r>
            <a:r>
              <a:rPr lang="en-US" dirty="0"/>
              <a:t>('</a:t>
            </a:r>
            <a:r>
              <a:rPr lang="en-US" dirty="0" err="1"/>
              <a:t>AngularJSController</a:t>
            </a:r>
            <a:r>
              <a:rPr lang="en-US" dirty="0"/>
              <a:t>', function($</a:t>
            </a:r>
            <a:r>
              <a:rPr lang="en-US" dirty="0" err="1"/>
              <a:t>scope,TutorialID</a:t>
            </a:r>
            <a:r>
              <a:rPr lang="en-US" dirty="0"/>
              <a:t>) {</a:t>
            </a:r>
            <a:endParaRPr lang="en-US" dirty="0"/>
          </a:p>
          <a:p>
            <a:pPr marL="0" indent="0">
              <a:buNone/>
            </a:pPr>
            <a:r>
              <a:rPr lang="en-US" dirty="0"/>
              <a:t>        $scope.ID =</a:t>
            </a:r>
            <a:r>
              <a:rPr lang="en-US" dirty="0" err="1"/>
              <a:t>TutorialID</a:t>
            </a:r>
            <a:r>
              <a:rPr lang="en-US" dirty="0"/>
              <a:t>;</a:t>
            </a:r>
            <a:endParaRPr lang="en-US" dirty="0"/>
          </a:p>
          <a:p>
            <a:pPr marL="0" indent="0">
              <a:buNone/>
            </a:pPr>
            <a:r>
              <a:rPr lang="en-US" dirty="0"/>
              <a:t>    });</a:t>
            </a:r>
            <a:endParaRPr lang="en-US" dirty="0"/>
          </a:p>
          <a:p>
            <a:pPr marL="0" indent="0">
              <a:buNone/>
            </a:pPr>
            <a:endParaRPr lang="en-US" dirty="0"/>
          </a:p>
          <a:p>
            <a:pPr marL="0" indent="0">
              <a:buNone/>
            </a:pPr>
            <a:r>
              <a:rPr lang="en-US" dirty="0"/>
              <a:t>&lt;/script&gt;</a:t>
            </a:r>
            <a:endParaRPr lang="en-US" dirty="0"/>
          </a:p>
          <a:p>
            <a:pPr marL="0" indent="0">
              <a:buNone/>
            </a:pPr>
            <a:r>
              <a:rPr lang="en-US" dirty="0"/>
              <a:t>&lt;/body&gt;</a:t>
            </a:r>
            <a:endParaRPr lang="en-US" dirty="0"/>
          </a:p>
          <a:p>
            <a:pPr marL="0" indent="0">
              <a:buNone/>
            </a:pPr>
            <a:r>
              <a:rPr lang="en-US" dirty="0"/>
              <a:t>&lt;/html&gt;</a:t>
            </a:r>
            <a:endParaRPr lang="en-US"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t>2) </a:t>
            </a:r>
            <a:r>
              <a:rPr lang="en-US" b="1" dirty="0" smtClean="0"/>
              <a:t>Using Service</a:t>
            </a:r>
            <a:endParaRPr lang="en-US" b="1" dirty="0"/>
          </a:p>
        </p:txBody>
      </p:sp>
      <p:sp>
        <p:nvSpPr>
          <p:cNvPr id="3" name="Content Placeholder 2"/>
          <p:cNvSpPr>
            <a:spLocks noGrp="1"/>
          </p:cNvSpPr>
          <p:nvPr>
            <p:ph idx="1"/>
          </p:nvPr>
        </p:nvSpPr>
        <p:spPr>
          <a:xfrm>
            <a:off x="381000" y="914400"/>
            <a:ext cx="8229600" cy="5791200"/>
          </a:xfrm>
        </p:spPr>
        <p:txBody>
          <a:bodyPr>
            <a:normAutofit fontScale="25000" lnSpcReduction="20000"/>
          </a:bodyPr>
          <a:lstStyle/>
          <a:p>
            <a:pPr marL="0" indent="0">
              <a:buNone/>
            </a:pPr>
            <a:r>
              <a:rPr lang="en-US" sz="7200" dirty="0" smtClean="0">
                <a:solidFill>
                  <a:srgbClr val="FF0000"/>
                </a:solidFill>
              </a:rPr>
              <a:t>service is a singleton </a:t>
            </a:r>
            <a:r>
              <a:rPr lang="en-US" sz="7200" dirty="0" err="1" smtClean="0">
                <a:solidFill>
                  <a:srgbClr val="FF0000"/>
                </a:solidFill>
              </a:rPr>
              <a:t>javascript</a:t>
            </a:r>
            <a:r>
              <a:rPr lang="en-US" sz="7200" dirty="0" smtClean="0">
                <a:solidFill>
                  <a:srgbClr val="FF0000"/>
                </a:solidFill>
              </a:rPr>
              <a:t> object </a:t>
            </a:r>
            <a:r>
              <a:rPr lang="en-US" sz="7200" dirty="0" smtClean="0"/>
              <a:t>containing a set of functions to perform certain tasks. Services are defined using service() functions and then injected into controllers.</a:t>
            </a:r>
            <a:endParaRPr lang="en-US" sz="7200" dirty="0" smtClean="0"/>
          </a:p>
          <a:p>
            <a:pPr marL="0" indent="0">
              <a:buNone/>
            </a:pPr>
            <a:endParaRPr lang="en-US" sz="6400" dirty="0" smtClean="0"/>
          </a:p>
          <a:p>
            <a:pPr marL="0" indent="0">
              <a:buNone/>
            </a:pPr>
            <a:r>
              <a:rPr lang="en-US" sz="7200" dirty="0"/>
              <a:t>&lt;div </a:t>
            </a:r>
            <a:r>
              <a:rPr lang="en-US" sz="7200" dirty="0" err="1"/>
              <a:t>ng</a:t>
            </a:r>
            <a:r>
              <a:rPr lang="en-US" sz="7200" dirty="0"/>
              <a:t>-app = "</a:t>
            </a:r>
            <a:r>
              <a:rPr lang="en-US" sz="7200" dirty="0" err="1"/>
              <a:t>mainApp</a:t>
            </a:r>
            <a:r>
              <a:rPr lang="en-US" sz="7200" dirty="0"/>
              <a:t>" </a:t>
            </a:r>
            <a:r>
              <a:rPr lang="en-US" sz="7200" dirty="0" err="1"/>
              <a:t>ng</a:t>
            </a:r>
            <a:r>
              <a:rPr lang="en-US" sz="7200" dirty="0"/>
              <a:t>-controller = "</a:t>
            </a:r>
            <a:r>
              <a:rPr lang="en-US" sz="7200" dirty="0" err="1"/>
              <a:t>DemoController</a:t>
            </a:r>
            <a:r>
              <a:rPr lang="en-US" sz="7200" dirty="0"/>
              <a:t>"&gt;</a:t>
            </a:r>
            <a:endParaRPr lang="en-US" sz="7200" dirty="0"/>
          </a:p>
          <a:p>
            <a:pPr marL="0" indent="0">
              <a:buNone/>
            </a:pPr>
            <a:r>
              <a:rPr lang="en-US" sz="7200" dirty="0"/>
              <a:t>    &lt;p&gt;Result: {{result}}&lt;/p&gt;</a:t>
            </a:r>
            <a:endParaRPr lang="en-US" sz="7200" dirty="0"/>
          </a:p>
          <a:p>
            <a:pPr marL="0" indent="0">
              <a:buNone/>
            </a:pPr>
            <a:r>
              <a:rPr lang="en-US" sz="7200" dirty="0"/>
              <a:t>&lt;/div&gt;</a:t>
            </a:r>
            <a:endParaRPr lang="en-US" sz="7200" dirty="0"/>
          </a:p>
          <a:p>
            <a:pPr marL="0" indent="0">
              <a:buNone/>
            </a:pPr>
            <a:r>
              <a:rPr lang="en-US" sz="7200" dirty="0"/>
              <a:t>&lt;script&gt;</a:t>
            </a:r>
            <a:endParaRPr lang="en-US" sz="7200" dirty="0"/>
          </a:p>
          <a:p>
            <a:pPr marL="0" indent="0">
              <a:buNone/>
            </a:pPr>
            <a:r>
              <a:rPr lang="en-US" sz="7200" dirty="0"/>
              <a:t>    </a:t>
            </a:r>
            <a:r>
              <a:rPr lang="en-US" sz="7200" dirty="0" err="1"/>
              <a:t>var</a:t>
            </a:r>
            <a:r>
              <a:rPr lang="en-US" sz="7200" dirty="0"/>
              <a:t> </a:t>
            </a:r>
            <a:r>
              <a:rPr lang="en-US" sz="7200" dirty="0" err="1"/>
              <a:t>mainApp</a:t>
            </a:r>
            <a:r>
              <a:rPr lang="en-US" sz="7200" dirty="0"/>
              <a:t> = </a:t>
            </a:r>
            <a:r>
              <a:rPr lang="en-US" sz="7200" dirty="0" err="1"/>
              <a:t>angular.module</a:t>
            </a:r>
            <a:r>
              <a:rPr lang="en-US" sz="7200" dirty="0"/>
              <a:t>("</a:t>
            </a:r>
            <a:r>
              <a:rPr lang="en-US" sz="7200" dirty="0" err="1"/>
              <a:t>mainApp</a:t>
            </a:r>
            <a:r>
              <a:rPr lang="en-US" sz="7200" dirty="0"/>
              <a:t>", []);</a:t>
            </a:r>
            <a:endParaRPr lang="en-US" sz="7200" dirty="0"/>
          </a:p>
          <a:p>
            <a:pPr marL="0" indent="0">
              <a:buNone/>
            </a:pPr>
            <a:endParaRPr lang="en-US" sz="7200" dirty="0"/>
          </a:p>
          <a:p>
            <a:pPr marL="0" indent="0">
              <a:buNone/>
            </a:pPr>
            <a:r>
              <a:rPr lang="en-US" sz="7200" dirty="0"/>
              <a:t>    </a:t>
            </a:r>
            <a:r>
              <a:rPr lang="en-US" sz="7200" dirty="0" err="1"/>
              <a:t>mainApp.service</a:t>
            </a:r>
            <a:r>
              <a:rPr lang="en-US" sz="7200" dirty="0"/>
              <a:t>('</a:t>
            </a:r>
            <a:r>
              <a:rPr lang="en-US" sz="7200" dirty="0" err="1"/>
              <a:t>AdditionService</a:t>
            </a:r>
            <a:r>
              <a:rPr lang="en-US" sz="7200" dirty="0"/>
              <a:t>', function(){</a:t>
            </a:r>
            <a:endParaRPr lang="en-US" sz="7200" dirty="0"/>
          </a:p>
          <a:p>
            <a:pPr marL="0" indent="0">
              <a:buNone/>
            </a:pPr>
            <a:r>
              <a:rPr lang="en-US" sz="7200" dirty="0"/>
              <a:t>        </a:t>
            </a:r>
            <a:r>
              <a:rPr lang="en-US" sz="7200" dirty="0" err="1"/>
              <a:t>this.ADDITION</a:t>
            </a:r>
            <a:r>
              <a:rPr lang="en-US" sz="7200" dirty="0"/>
              <a:t> = function(</a:t>
            </a:r>
            <a:r>
              <a:rPr lang="en-US" sz="7200" dirty="0" err="1"/>
              <a:t>a,b</a:t>
            </a:r>
            <a:r>
              <a:rPr lang="en-US" sz="7200" dirty="0"/>
              <a:t>) {</a:t>
            </a:r>
            <a:endParaRPr lang="en-US" sz="7200" dirty="0"/>
          </a:p>
          <a:p>
            <a:pPr marL="0" indent="0">
              <a:buNone/>
            </a:pPr>
            <a:r>
              <a:rPr lang="en-US" sz="7200" dirty="0"/>
              <a:t>            return </a:t>
            </a:r>
            <a:r>
              <a:rPr lang="en-US" sz="7200" dirty="0" err="1"/>
              <a:t>a+b</a:t>
            </a:r>
            <a:r>
              <a:rPr lang="en-US" sz="7200" dirty="0"/>
              <a:t>;</a:t>
            </a:r>
            <a:endParaRPr lang="en-US" sz="7200" dirty="0"/>
          </a:p>
          <a:p>
            <a:pPr marL="0" indent="0">
              <a:buNone/>
            </a:pPr>
            <a:r>
              <a:rPr lang="en-US" sz="7200" dirty="0"/>
              <a:t>        }</a:t>
            </a:r>
            <a:endParaRPr lang="en-US" sz="7200" dirty="0"/>
          </a:p>
          <a:p>
            <a:pPr marL="0" indent="0">
              <a:buNone/>
            </a:pPr>
            <a:r>
              <a:rPr lang="en-US" sz="7200" dirty="0"/>
              <a:t>    });</a:t>
            </a:r>
            <a:endParaRPr lang="en-US" sz="7200" dirty="0"/>
          </a:p>
          <a:p>
            <a:pPr marL="0" indent="0">
              <a:buNone/>
            </a:pPr>
            <a:endParaRPr lang="en-US" sz="7200" dirty="0"/>
          </a:p>
          <a:p>
            <a:pPr marL="0" indent="0">
              <a:buNone/>
            </a:pPr>
            <a:r>
              <a:rPr lang="en-US" sz="7200" dirty="0"/>
              <a:t>    </a:t>
            </a:r>
            <a:r>
              <a:rPr lang="en-US" sz="7200" dirty="0" err="1"/>
              <a:t>mainApp.controller</a:t>
            </a:r>
            <a:r>
              <a:rPr lang="en-US" sz="7200" dirty="0"/>
              <a:t>('</a:t>
            </a:r>
            <a:r>
              <a:rPr lang="en-US" sz="7200" dirty="0" err="1"/>
              <a:t>DemoController</a:t>
            </a:r>
            <a:r>
              <a:rPr lang="en-US" sz="7200" dirty="0"/>
              <a:t>', function($scope, </a:t>
            </a:r>
            <a:r>
              <a:rPr lang="en-US" sz="7200" dirty="0" err="1"/>
              <a:t>AdditionService</a:t>
            </a:r>
            <a:r>
              <a:rPr lang="en-US" sz="7200" dirty="0"/>
              <a:t>) {</a:t>
            </a:r>
            <a:endParaRPr lang="en-US" sz="7200" dirty="0"/>
          </a:p>
          <a:p>
            <a:pPr marL="0" indent="0">
              <a:buNone/>
            </a:pPr>
            <a:endParaRPr lang="en-US" sz="7200" dirty="0"/>
          </a:p>
          <a:p>
            <a:pPr marL="0" indent="0">
              <a:buNone/>
            </a:pPr>
            <a:r>
              <a:rPr lang="en-US" sz="7200" dirty="0"/>
              <a:t>            $</a:t>
            </a:r>
            <a:r>
              <a:rPr lang="en-US" sz="7200" dirty="0" err="1"/>
              <a:t>scope.result</a:t>
            </a:r>
            <a:r>
              <a:rPr lang="en-US" sz="7200" dirty="0"/>
              <a:t> = </a:t>
            </a:r>
            <a:r>
              <a:rPr lang="en-US" sz="7200" dirty="0" err="1"/>
              <a:t>AdditionService.ADDITION</a:t>
            </a:r>
            <a:r>
              <a:rPr lang="en-US" sz="7200" dirty="0"/>
              <a:t>(5,6);</a:t>
            </a:r>
            <a:endParaRPr lang="en-US" sz="7200" dirty="0"/>
          </a:p>
          <a:p>
            <a:pPr marL="0" indent="0">
              <a:buNone/>
            </a:pPr>
            <a:r>
              <a:rPr lang="en-US" sz="7200" dirty="0"/>
              <a:t>    });</a:t>
            </a:r>
            <a:endParaRPr lang="en-US" sz="7200" dirty="0"/>
          </a:p>
          <a:p>
            <a:pPr marL="0" indent="0">
              <a:buNone/>
            </a:pPr>
            <a:r>
              <a:rPr lang="en-US" sz="7200" dirty="0"/>
              <a:t>&lt;/script&gt;</a:t>
            </a:r>
            <a:endParaRPr lang="en-US" sz="7200" dirty="0" smtClean="0"/>
          </a:p>
          <a:p>
            <a:pPr marL="0" indent="0">
              <a:buNone/>
            </a:pPr>
            <a:endParaRPr lang="en-US" sz="6400" dirty="0" smtClean="0"/>
          </a:p>
          <a:p>
            <a:pPr marL="0" indent="0">
              <a:buNone/>
            </a:pPr>
            <a:endParaRPr lang="en-US" sz="6400" dirty="0"/>
          </a:p>
          <a:p>
            <a:pPr marL="0" indent="0">
              <a:buNone/>
            </a:pPr>
            <a:endParaRPr lang="en-US" sz="6400" dirty="0"/>
          </a:p>
          <a:p>
            <a:pPr marL="0" indent="0">
              <a:buNone/>
            </a:pPr>
            <a:endParaRPr lang="en-US" sz="6400"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smtClean="0"/>
              <a:t>3) factory</a:t>
            </a:r>
            <a:br>
              <a:rPr lang="en-US" b="1" smtClean="0"/>
            </a:br>
            <a:endParaRPr lang="en-US" b="1" dirty="0"/>
          </a:p>
        </p:txBody>
      </p:sp>
      <p:sp>
        <p:nvSpPr>
          <p:cNvPr id="3" name="Content Placeholder 2"/>
          <p:cNvSpPr>
            <a:spLocks noGrp="1"/>
          </p:cNvSpPr>
          <p:nvPr>
            <p:ph idx="1"/>
          </p:nvPr>
        </p:nvSpPr>
        <p:spPr>
          <a:xfrm>
            <a:off x="457200" y="762000"/>
            <a:ext cx="8229600" cy="6629400"/>
          </a:xfrm>
        </p:spPr>
        <p:txBody>
          <a:bodyPr>
            <a:noAutofit/>
          </a:bodyPr>
          <a:lstStyle/>
          <a:p>
            <a:pPr marL="0" indent="0">
              <a:buNone/>
            </a:pPr>
            <a:r>
              <a:rPr lang="en-US" sz="1600" dirty="0"/>
              <a:t>It is a function which returns value. It produces value on demand when a service or controller needed</a:t>
            </a:r>
            <a:r>
              <a:rPr lang="en-US" sz="1600" dirty="0" smtClean="0"/>
              <a:t>.</a:t>
            </a:r>
            <a:endParaRPr lang="en-US" sz="1600" dirty="0" smtClean="0"/>
          </a:p>
          <a:p>
            <a:pPr marL="0" indent="0">
              <a:buNone/>
            </a:pPr>
            <a:r>
              <a:rPr lang="en-US" sz="1600" dirty="0" smtClean="0"/>
              <a:t> //</a:t>
            </a:r>
            <a:r>
              <a:rPr lang="en-US" sz="1600" dirty="0"/>
              <a:t>define a module</a:t>
            </a:r>
            <a:endParaRPr lang="en-US" sz="1600" dirty="0"/>
          </a:p>
          <a:p>
            <a:pPr marL="0" indent="0">
              <a:buNone/>
            </a:pPr>
            <a:r>
              <a:rPr lang="en-US" sz="1600" dirty="0" smtClean="0"/>
              <a:t> </a:t>
            </a:r>
            <a:r>
              <a:rPr lang="en-US" sz="1600" dirty="0" err="1" smtClean="0"/>
              <a:t>var</a:t>
            </a:r>
            <a:r>
              <a:rPr lang="en-US" sz="1600" dirty="0" smtClean="0"/>
              <a:t> </a:t>
            </a:r>
            <a:r>
              <a:rPr lang="en-US" sz="1600" dirty="0" err="1"/>
              <a:t>mainApp</a:t>
            </a:r>
            <a:r>
              <a:rPr lang="en-US" sz="1600" dirty="0"/>
              <a:t> = </a:t>
            </a:r>
            <a:r>
              <a:rPr lang="en-US" sz="1600" dirty="0" err="1"/>
              <a:t>angular.module</a:t>
            </a:r>
            <a:r>
              <a:rPr lang="en-US" sz="1600" dirty="0"/>
              <a:t>("</a:t>
            </a:r>
            <a:r>
              <a:rPr lang="en-US" sz="1600" dirty="0" err="1"/>
              <a:t>mainApp</a:t>
            </a:r>
            <a:r>
              <a:rPr lang="en-US" sz="1600" dirty="0"/>
              <a:t>", []);</a:t>
            </a:r>
            <a:endParaRPr lang="en-US" sz="1600" dirty="0"/>
          </a:p>
          <a:p>
            <a:endParaRPr lang="en-US" sz="1600" dirty="0"/>
          </a:p>
          <a:p>
            <a:pPr marL="0" indent="0">
              <a:buNone/>
            </a:pPr>
            <a:r>
              <a:rPr lang="en-US" sz="1600" dirty="0" smtClean="0"/>
              <a:t> //</a:t>
            </a:r>
            <a:r>
              <a:rPr lang="en-US" sz="1600" dirty="0"/>
              <a:t>create a factory "</a:t>
            </a:r>
            <a:r>
              <a:rPr lang="en-US" sz="1600" dirty="0" err="1"/>
              <a:t>MathService</a:t>
            </a:r>
            <a:r>
              <a:rPr lang="en-US" sz="1600" dirty="0"/>
              <a:t>" which provides a method multiply to return multiplication of two numbers</a:t>
            </a:r>
            <a:endParaRPr lang="en-US" sz="1600" dirty="0"/>
          </a:p>
          <a:p>
            <a:pPr marL="0" indent="0">
              <a:buNone/>
            </a:pPr>
            <a:r>
              <a:rPr lang="en-US" sz="1600" dirty="0" smtClean="0"/>
              <a:t>     </a:t>
            </a:r>
            <a:r>
              <a:rPr lang="en-US" sz="1600" dirty="0" err="1" smtClean="0"/>
              <a:t>mainApp.factory</a:t>
            </a:r>
            <a:r>
              <a:rPr lang="en-US" sz="1600" dirty="0"/>
              <a:t>('</a:t>
            </a:r>
            <a:r>
              <a:rPr lang="en-US" sz="1600" dirty="0" err="1"/>
              <a:t>MathService</a:t>
            </a:r>
            <a:r>
              <a:rPr lang="en-US" sz="1600" dirty="0"/>
              <a:t>', function() {</a:t>
            </a:r>
            <a:endParaRPr lang="en-US" sz="1600" dirty="0"/>
          </a:p>
          <a:p>
            <a:pPr marL="0" indent="0">
              <a:buNone/>
            </a:pPr>
            <a:r>
              <a:rPr lang="en-US" sz="1600" dirty="0" smtClean="0"/>
              <a:t>      </a:t>
            </a:r>
            <a:r>
              <a:rPr lang="en-US" sz="1600" dirty="0" err="1"/>
              <a:t>var</a:t>
            </a:r>
            <a:r>
              <a:rPr lang="en-US" sz="1600" dirty="0"/>
              <a:t> factory = {};</a:t>
            </a:r>
            <a:endParaRPr lang="en-US" sz="1600" dirty="0"/>
          </a:p>
          <a:p>
            <a:pPr marL="0" indent="0">
              <a:buNone/>
            </a:pPr>
            <a:r>
              <a:rPr lang="en-US" sz="1600" dirty="0" smtClean="0"/>
              <a:t>    </a:t>
            </a:r>
            <a:endParaRPr lang="en-US" sz="1600" dirty="0"/>
          </a:p>
          <a:p>
            <a:pPr marL="0" indent="0">
              <a:buNone/>
            </a:pPr>
            <a:r>
              <a:rPr lang="en-US" sz="1600" dirty="0" smtClean="0"/>
              <a:t>    </a:t>
            </a:r>
            <a:r>
              <a:rPr lang="en-US" sz="1600" dirty="0" err="1"/>
              <a:t>factory.multiply</a:t>
            </a:r>
            <a:r>
              <a:rPr lang="en-US" sz="1600" dirty="0"/>
              <a:t> = function(a, b) {</a:t>
            </a:r>
            <a:endParaRPr lang="en-US" sz="1600" dirty="0"/>
          </a:p>
          <a:p>
            <a:pPr marL="0" indent="0">
              <a:buNone/>
            </a:pPr>
            <a:r>
              <a:rPr lang="en-US" sz="1600" dirty="0" smtClean="0"/>
              <a:t>       </a:t>
            </a:r>
            <a:r>
              <a:rPr lang="en-US" sz="1600" dirty="0"/>
              <a:t>return a * b</a:t>
            </a:r>
            <a:endParaRPr lang="en-US" sz="1600" dirty="0"/>
          </a:p>
          <a:p>
            <a:pPr marL="0" indent="0">
              <a:buNone/>
            </a:pPr>
            <a:r>
              <a:rPr lang="en-US" sz="1600" dirty="0" smtClean="0"/>
              <a:t>    </a:t>
            </a:r>
            <a:r>
              <a:rPr lang="en-US" sz="1600" dirty="0"/>
              <a:t>}</a:t>
            </a:r>
            <a:endParaRPr lang="en-US" sz="1600" dirty="0"/>
          </a:p>
          <a:p>
            <a:pPr marL="0" indent="0">
              <a:buNone/>
            </a:pPr>
            <a:r>
              <a:rPr lang="en-US" sz="1600" dirty="0" smtClean="0"/>
              <a:t>     </a:t>
            </a:r>
            <a:r>
              <a:rPr lang="en-US" sz="1600" dirty="0"/>
              <a:t>return factory;</a:t>
            </a:r>
            <a:endParaRPr lang="en-US" sz="1600" dirty="0"/>
          </a:p>
          <a:p>
            <a:pPr marL="0" indent="0">
              <a:buNone/>
            </a:pPr>
            <a:r>
              <a:rPr lang="en-US" sz="1600" dirty="0"/>
              <a:t>}); </a:t>
            </a:r>
            <a:endParaRPr lang="en-US" sz="1600" dirty="0"/>
          </a:p>
          <a:p>
            <a:endParaRPr lang="en-US" sz="1600" dirty="0"/>
          </a:p>
          <a:p>
            <a:pPr marL="0" indent="0">
              <a:buNone/>
            </a:pPr>
            <a:r>
              <a:rPr lang="en-US" sz="1600" dirty="0"/>
              <a:t>//inject the factory "</a:t>
            </a:r>
            <a:r>
              <a:rPr lang="en-US" sz="1600" dirty="0" err="1"/>
              <a:t>MathService</a:t>
            </a:r>
            <a:r>
              <a:rPr lang="en-US" sz="1600" dirty="0"/>
              <a:t>" in a service to utilize the multiply method of factory.</a:t>
            </a:r>
            <a:endParaRPr lang="en-US" sz="1600" dirty="0"/>
          </a:p>
          <a:p>
            <a:pPr marL="0" indent="0">
              <a:buNone/>
            </a:pPr>
            <a:r>
              <a:rPr lang="en-US" sz="1600" dirty="0" err="1"/>
              <a:t>mainApp.service</a:t>
            </a:r>
            <a:r>
              <a:rPr lang="en-US" sz="1600" dirty="0"/>
              <a:t>('</a:t>
            </a:r>
            <a:r>
              <a:rPr lang="en-US" sz="1600" dirty="0" err="1"/>
              <a:t>CalcService</a:t>
            </a:r>
            <a:r>
              <a:rPr lang="en-US" sz="1600" dirty="0"/>
              <a:t>', function(</a:t>
            </a:r>
            <a:r>
              <a:rPr lang="en-US" sz="1600" dirty="0" err="1"/>
              <a:t>MathService</a:t>
            </a:r>
            <a:r>
              <a:rPr lang="en-US" sz="1600" dirty="0"/>
              <a:t>){</a:t>
            </a:r>
            <a:endParaRPr lang="en-US" sz="1600" dirty="0"/>
          </a:p>
          <a:p>
            <a:pPr marL="0" indent="0">
              <a:buNone/>
            </a:pPr>
            <a:r>
              <a:rPr lang="en-US" sz="1600" dirty="0"/>
              <a:t>   </a:t>
            </a:r>
            <a:r>
              <a:rPr lang="en-US" sz="1600" dirty="0" err="1"/>
              <a:t>this.square</a:t>
            </a:r>
            <a:r>
              <a:rPr lang="en-US" sz="1600" dirty="0"/>
              <a:t> = function(a) {</a:t>
            </a:r>
            <a:endParaRPr lang="en-US" sz="1600" dirty="0"/>
          </a:p>
          <a:p>
            <a:pPr marL="0" indent="0">
              <a:buNone/>
            </a:pPr>
            <a:r>
              <a:rPr lang="en-US" sz="1600" dirty="0"/>
              <a:t>      return </a:t>
            </a:r>
            <a:r>
              <a:rPr lang="en-US" sz="1600" dirty="0" err="1"/>
              <a:t>MathService.multiply</a:t>
            </a:r>
            <a:r>
              <a:rPr lang="en-US" sz="1600" dirty="0"/>
              <a:t>(</a:t>
            </a:r>
            <a:r>
              <a:rPr lang="en-US" sz="1600" dirty="0" err="1"/>
              <a:t>a,a</a:t>
            </a:r>
            <a:r>
              <a:rPr lang="en-US" sz="1600" dirty="0"/>
              <a:t>);</a:t>
            </a:r>
            <a:endParaRPr lang="en-US" sz="1600" dirty="0"/>
          </a:p>
          <a:p>
            <a:pPr marL="0" indent="0">
              <a:buNone/>
            </a:pPr>
            <a:r>
              <a:rPr lang="en-US" sz="1600" dirty="0"/>
              <a:t>   }</a:t>
            </a:r>
            <a:endParaRPr lang="en-US" sz="1600" dirty="0"/>
          </a:p>
          <a:p>
            <a:pPr marL="0" indent="0">
              <a:buNone/>
            </a:pPr>
            <a:r>
              <a:rPr lang="en-US" sz="1600" dirty="0" smtClean="0"/>
              <a:t>});</a:t>
            </a:r>
            <a:endParaRPr lang="en-US" sz="1600"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4)provider</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t>provider </a:t>
            </a:r>
            <a:r>
              <a:rPr lang="en-US" dirty="0"/>
              <a:t>is used by </a:t>
            </a:r>
            <a:r>
              <a:rPr lang="en-US" dirty="0" err="1"/>
              <a:t>AngularJS</a:t>
            </a:r>
            <a:r>
              <a:rPr lang="en-US" dirty="0"/>
              <a:t> internally to create services, factory etc. during </a:t>
            </a:r>
            <a:r>
              <a:rPr lang="en-US" dirty="0" err="1"/>
              <a:t>config</a:t>
            </a:r>
            <a:r>
              <a:rPr lang="en-US" dirty="0"/>
              <a:t> phase(phase during which </a:t>
            </a:r>
            <a:r>
              <a:rPr lang="en-US" dirty="0" err="1"/>
              <a:t>AngularJS</a:t>
            </a:r>
            <a:r>
              <a:rPr lang="en-US" dirty="0"/>
              <a:t> bootstraps itself). </a:t>
            </a:r>
            <a:endParaRPr lang="en-US" dirty="0" smtClean="0"/>
          </a:p>
          <a:p>
            <a:r>
              <a:rPr lang="en-US" dirty="0" smtClean="0"/>
              <a:t>Provider </a:t>
            </a:r>
            <a:r>
              <a:rPr lang="en-US" dirty="0"/>
              <a:t>is a special factory method with a method get() which is used to return the value/service/factory.</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err="1"/>
              <a:t>AngularJS</a:t>
            </a:r>
            <a:r>
              <a:rPr lang="en-US" dirty="0"/>
              <a:t> lets you extend HTML with new attributes called </a:t>
            </a:r>
            <a:r>
              <a:rPr lang="en-US" b="1" dirty="0"/>
              <a:t>Directives</a:t>
            </a:r>
            <a:r>
              <a:rPr lang="en-US" dirty="0"/>
              <a:t>.</a:t>
            </a:r>
            <a:endParaRPr lang="en-US" dirty="0"/>
          </a:p>
          <a:p>
            <a:r>
              <a:rPr lang="en-US" dirty="0" err="1"/>
              <a:t>AngularJS</a:t>
            </a:r>
            <a:r>
              <a:rPr lang="en-US" dirty="0"/>
              <a:t> has a set of built-in directives which offers functionality to your applications.</a:t>
            </a:r>
            <a:endParaRPr lang="en-US" dirty="0"/>
          </a:p>
          <a:p>
            <a:r>
              <a:rPr lang="en-US" dirty="0" err="1"/>
              <a:t>AngularJS</a:t>
            </a:r>
            <a:r>
              <a:rPr lang="en-US" dirty="0"/>
              <a:t> also lets you define your own directives.</a:t>
            </a:r>
            <a:endParaRPr lang="en-US"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Example of factory</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t>//define a module  </a:t>
            </a:r>
            <a:endParaRPr lang="en-US" dirty="0"/>
          </a:p>
          <a:p>
            <a:pPr marL="0" indent="0">
              <a:buNone/>
            </a:pPr>
            <a:r>
              <a:rPr lang="en-US" dirty="0" smtClean="0"/>
              <a:t>   </a:t>
            </a:r>
            <a:r>
              <a:rPr lang="en-US" dirty="0" err="1" smtClean="0"/>
              <a:t>var</a:t>
            </a:r>
            <a:r>
              <a:rPr lang="en-US" dirty="0" smtClean="0"/>
              <a:t> </a:t>
            </a:r>
            <a:r>
              <a:rPr lang="en-US" dirty="0" err="1"/>
              <a:t>mainApp</a:t>
            </a:r>
            <a:r>
              <a:rPr lang="en-US" dirty="0"/>
              <a:t> = </a:t>
            </a:r>
            <a:r>
              <a:rPr lang="en-US" dirty="0" err="1"/>
              <a:t>angular.module</a:t>
            </a:r>
            <a:r>
              <a:rPr lang="en-US" dirty="0"/>
              <a:t>("</a:t>
            </a:r>
            <a:r>
              <a:rPr lang="en-US" dirty="0" err="1"/>
              <a:t>mainApp</a:t>
            </a:r>
            <a:r>
              <a:rPr lang="en-US" dirty="0"/>
              <a:t>", []);  </a:t>
            </a:r>
            <a:endParaRPr lang="en-US" dirty="0"/>
          </a:p>
          <a:p>
            <a:endParaRPr lang="en-US" dirty="0" smtClean="0"/>
          </a:p>
          <a:p>
            <a:pPr marL="0" indent="0">
              <a:buNone/>
            </a:pPr>
            <a:r>
              <a:rPr lang="en-US" dirty="0" smtClean="0"/>
              <a:t>//</a:t>
            </a:r>
            <a:r>
              <a:rPr lang="en-US" dirty="0"/>
              <a:t>create a service using provider which defines a method square to return square of a number.  </a:t>
            </a:r>
            <a:endParaRPr lang="en-US" dirty="0"/>
          </a:p>
          <a:p>
            <a:pPr marL="0" indent="0">
              <a:buNone/>
            </a:pPr>
            <a:r>
              <a:rPr lang="en-US" dirty="0" smtClean="0"/>
              <a:t>   </a:t>
            </a:r>
            <a:r>
              <a:rPr lang="en-US" dirty="0" err="1" smtClean="0"/>
              <a:t>mainApp.config</a:t>
            </a:r>
            <a:r>
              <a:rPr lang="en-US" dirty="0" smtClean="0"/>
              <a:t>(function</a:t>
            </a:r>
            <a:r>
              <a:rPr lang="en-US" dirty="0"/>
              <a:t>($provide) {  </a:t>
            </a:r>
            <a:endParaRPr lang="en-US" dirty="0"/>
          </a:p>
          <a:p>
            <a:pPr marL="0" indent="0">
              <a:buNone/>
            </a:pPr>
            <a:r>
              <a:rPr lang="en-US" dirty="0" smtClean="0"/>
              <a:t>       </a:t>
            </a:r>
            <a:r>
              <a:rPr lang="en-US" dirty="0"/>
              <a:t>$</a:t>
            </a:r>
            <a:r>
              <a:rPr lang="en-US" dirty="0" err="1"/>
              <a:t>provide.provider</a:t>
            </a:r>
            <a:r>
              <a:rPr lang="en-US" dirty="0"/>
              <a:t>('</a:t>
            </a:r>
            <a:r>
              <a:rPr lang="en-US" dirty="0" err="1"/>
              <a:t>MathService</a:t>
            </a:r>
            <a:r>
              <a:rPr lang="en-US" dirty="0"/>
              <a:t>', function() {  </a:t>
            </a:r>
            <a:endParaRPr lang="en-US" dirty="0"/>
          </a:p>
          <a:p>
            <a:pPr marL="0" indent="0">
              <a:buNone/>
            </a:pPr>
            <a:r>
              <a:rPr lang="en-US" dirty="0" smtClean="0"/>
              <a:t>         </a:t>
            </a:r>
            <a:r>
              <a:rPr lang="en-US" dirty="0" err="1"/>
              <a:t>this.$get</a:t>
            </a:r>
            <a:r>
              <a:rPr lang="en-US" dirty="0"/>
              <a:t> = function() {  </a:t>
            </a:r>
            <a:endParaRPr lang="en-US" dirty="0"/>
          </a:p>
          <a:p>
            <a:pPr marL="0" indent="0">
              <a:buNone/>
            </a:pPr>
            <a:r>
              <a:rPr lang="en-US" dirty="0" smtClean="0"/>
              <a:t>          </a:t>
            </a:r>
            <a:r>
              <a:rPr lang="en-US" dirty="0" err="1"/>
              <a:t>var</a:t>
            </a:r>
            <a:r>
              <a:rPr lang="en-US" dirty="0"/>
              <a:t> factory = {};    </a:t>
            </a:r>
            <a:endParaRPr lang="en-US" dirty="0"/>
          </a:p>
          <a:p>
            <a:pPr marL="0" indent="0">
              <a:buNone/>
            </a:pPr>
            <a:r>
              <a:rPr lang="en-US" dirty="0" smtClean="0"/>
              <a:t>            </a:t>
            </a:r>
            <a:r>
              <a:rPr lang="en-US" dirty="0" err="1"/>
              <a:t>factory.multiply</a:t>
            </a:r>
            <a:r>
              <a:rPr lang="en-US" dirty="0"/>
              <a:t> = function(a, b) {  </a:t>
            </a:r>
            <a:endParaRPr lang="en-US" dirty="0"/>
          </a:p>
          <a:p>
            <a:pPr marL="0" indent="0">
              <a:buNone/>
            </a:pPr>
            <a:r>
              <a:rPr lang="en-US" dirty="0" smtClean="0"/>
              <a:t>               </a:t>
            </a:r>
            <a:r>
              <a:rPr lang="en-US" dirty="0"/>
              <a:t>return a * b;   </a:t>
            </a:r>
            <a:endParaRPr lang="en-US" dirty="0"/>
          </a:p>
          <a:p>
            <a:pPr marL="0" indent="0">
              <a:buNone/>
            </a:pPr>
            <a:r>
              <a:rPr lang="en-US" dirty="0" smtClean="0"/>
              <a:t>             </a:t>
            </a:r>
            <a:r>
              <a:rPr lang="en-US" dirty="0"/>
              <a:t>}  </a:t>
            </a:r>
            <a:endParaRPr lang="en-US" dirty="0"/>
          </a:p>
          <a:p>
            <a:pPr marL="0" indent="0">
              <a:buNone/>
            </a:pPr>
            <a:r>
              <a:rPr lang="en-US" dirty="0" smtClean="0"/>
              <a:t>            </a:t>
            </a:r>
            <a:r>
              <a:rPr lang="en-US" dirty="0"/>
              <a:t>return factory;  </a:t>
            </a:r>
            <a:endParaRPr lang="en-US" dirty="0"/>
          </a:p>
          <a:p>
            <a:pPr marL="0" indent="0">
              <a:buNone/>
            </a:pPr>
            <a:r>
              <a:rPr lang="en-US" dirty="0"/>
              <a:t>      };  </a:t>
            </a:r>
            <a:endParaRPr lang="en-US" dirty="0"/>
          </a:p>
          <a:p>
            <a:pPr marL="0" indent="0">
              <a:buNone/>
            </a:pPr>
            <a:r>
              <a:rPr lang="en-US" dirty="0"/>
              <a:t>   });  </a:t>
            </a:r>
            <a:endParaRPr lang="en-US" dirty="0" smtClean="0"/>
          </a:p>
          <a:p>
            <a:pPr marL="0" indent="0">
              <a:buNone/>
            </a:pPr>
            <a:r>
              <a:rPr lang="en-US" dirty="0" smtClean="0"/>
              <a:t>});</a:t>
            </a:r>
            <a:endParaRPr lang="en-US" dirty="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US" b="1" dirty="0"/>
              <a:t>Summary:</a:t>
            </a:r>
            <a:endParaRPr lang="en-US" dirty="0"/>
          </a:p>
          <a:p>
            <a:r>
              <a:rPr lang="en-US" dirty="0"/>
              <a:t>Dependency Injection as the name implies is the process of injecting dependent functionality into modules at run time.</a:t>
            </a:r>
            <a:endParaRPr lang="en-US" dirty="0"/>
          </a:p>
          <a:p>
            <a:r>
              <a:rPr lang="en-US" dirty="0"/>
              <a:t>Using dependency injection helps in having a more re-usable code. If you had common functionality that is used across multiple application modules, the best way is to define a central service with that functionality and then inject that service as a dependency in your application modules.</a:t>
            </a:r>
            <a:endParaRPr lang="en-US" dirty="0"/>
          </a:p>
          <a:p>
            <a:r>
              <a:rPr lang="en-US" dirty="0"/>
              <a:t>The value object of </a:t>
            </a:r>
            <a:r>
              <a:rPr lang="en-US" dirty="0" err="1"/>
              <a:t>AngularJS</a:t>
            </a:r>
            <a:r>
              <a:rPr lang="en-US" dirty="0"/>
              <a:t> can be used to inject simple JavaScript objects in your controller.</a:t>
            </a:r>
            <a:endParaRPr lang="en-US" dirty="0"/>
          </a:p>
          <a:p>
            <a:r>
              <a:rPr lang="en-US" dirty="0"/>
              <a:t>The service module can be used to define your custom services which can be re-used across multiple </a:t>
            </a:r>
            <a:r>
              <a:rPr lang="en-US" dirty="0" err="1"/>
              <a:t>AngularJS</a:t>
            </a:r>
            <a:r>
              <a:rPr lang="en-US" dirty="0"/>
              <a:t> modules.</a:t>
            </a:r>
            <a:endParaRPr lang="en-US" dirty="0"/>
          </a:p>
          <a:p>
            <a:endParaRPr lang="en-US" dirty="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err="1"/>
              <a:t>AngularJS</a:t>
            </a:r>
            <a:r>
              <a:rPr lang="en-US" b="1" u="sng" dirty="0"/>
              <a:t> Routing </a:t>
            </a:r>
            <a:endParaRPr lang="en-US" b="1" u="sng" dirty="0"/>
          </a:p>
        </p:txBody>
      </p:sp>
      <p:sp>
        <p:nvSpPr>
          <p:cNvPr id="3" name="Content Placeholder 2"/>
          <p:cNvSpPr>
            <a:spLocks noGrp="1"/>
          </p:cNvSpPr>
          <p:nvPr>
            <p:ph idx="1"/>
          </p:nvPr>
        </p:nvSpPr>
        <p:spPr/>
        <p:txBody>
          <a:bodyPr>
            <a:normAutofit fontScale="70000" lnSpcReduction="20000"/>
          </a:bodyPr>
          <a:lstStyle/>
          <a:p>
            <a:r>
              <a:rPr lang="en-US" dirty="0"/>
              <a:t>Before we start with routing, let's just have a quick overview on Single-Page Applications.</a:t>
            </a:r>
            <a:endParaRPr lang="en-US" dirty="0"/>
          </a:p>
          <a:p>
            <a:r>
              <a:rPr lang="en-US" b="1" dirty="0"/>
              <a:t>What is Single Page Applications?</a:t>
            </a:r>
            <a:endParaRPr lang="en-US" b="1" dirty="0"/>
          </a:p>
          <a:p>
            <a:r>
              <a:rPr lang="en-US" dirty="0"/>
              <a:t>Single page applications or (SPAs) are web applications that load a single HTML page and dynamically update the page based on the user interaction with the web application</a:t>
            </a:r>
            <a:r>
              <a:rPr lang="en-US" dirty="0" smtClean="0"/>
              <a:t>.</a:t>
            </a:r>
            <a:endParaRPr lang="en-US" dirty="0" smtClean="0"/>
          </a:p>
          <a:p>
            <a:r>
              <a:rPr lang="en-US" dirty="0"/>
              <a:t>It is a web app that loads a single HTML page and dynamically updates that page as the user interacts with the web app.</a:t>
            </a:r>
            <a:endParaRPr lang="en-US" dirty="0"/>
          </a:p>
          <a:p>
            <a:endParaRPr lang="en-US" dirty="0" smtClean="0"/>
          </a:p>
          <a:p>
            <a:r>
              <a:rPr lang="en-US" dirty="0"/>
              <a:t>page does not fully reload – only new data gets sent over the wire as the user navigates through the application – that is an example of a single page </a:t>
            </a:r>
            <a:r>
              <a:rPr lang="en-US" dirty="0" smtClean="0"/>
              <a:t>application</a:t>
            </a:r>
            <a:endParaRPr lang="en-US" dirty="0" smtClean="0"/>
          </a:p>
          <a:p>
            <a:r>
              <a:rPr lang="en-US" dirty="0">
                <a:hlinkClick r:id="rId1"/>
              </a:rPr>
              <a:t>https://</a:t>
            </a:r>
            <a:r>
              <a:rPr lang="en-US" dirty="0" smtClean="0">
                <a:hlinkClick r:id="rId1"/>
              </a:rPr>
              <a:t>angular-university.io</a:t>
            </a:r>
            <a:r>
              <a:rPr lang="en-US" dirty="0" smtClean="0"/>
              <a:t> – visit this site to see an SPA</a:t>
            </a:r>
            <a:endParaRPr lang="en-US" dirty="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b="1" dirty="0"/>
              <a:t>What is Routing in </a:t>
            </a:r>
            <a:r>
              <a:rPr lang="en-US" b="1" dirty="0" err="1"/>
              <a:t>AngularJS</a:t>
            </a:r>
            <a:r>
              <a:rPr lang="en-US" b="1" dirty="0"/>
              <a:t>?</a:t>
            </a:r>
            <a:endParaRPr lang="en-US" b="1" dirty="0"/>
          </a:p>
          <a:p>
            <a:r>
              <a:rPr lang="en-US" dirty="0"/>
              <a:t>In </a:t>
            </a:r>
            <a:r>
              <a:rPr lang="en-US" dirty="0" err="1"/>
              <a:t>AngularJS</a:t>
            </a:r>
            <a:r>
              <a:rPr lang="en-US" dirty="0"/>
              <a:t>, routing is what allows you to create Single Page Applications.</a:t>
            </a:r>
            <a:endParaRPr lang="en-US" dirty="0"/>
          </a:p>
          <a:p>
            <a:r>
              <a:rPr lang="en-US" dirty="0" err="1"/>
              <a:t>AngularJS</a:t>
            </a:r>
            <a:r>
              <a:rPr lang="en-US" dirty="0"/>
              <a:t> routes enable you to create different URLs for different content in your application.</a:t>
            </a:r>
            <a:endParaRPr lang="en-US" dirty="0"/>
          </a:p>
          <a:p>
            <a:r>
              <a:rPr lang="en-US" dirty="0" err="1"/>
              <a:t>AngularJS</a:t>
            </a:r>
            <a:r>
              <a:rPr lang="en-US" dirty="0"/>
              <a:t> routes allow one to show multiple contents depending on which route is chosen.</a:t>
            </a:r>
            <a:endParaRPr lang="en-US" dirty="0"/>
          </a:p>
          <a:p>
            <a:r>
              <a:rPr lang="en-US" dirty="0"/>
              <a:t>A route is specified in the URL after the # sign</a:t>
            </a:r>
            <a:r>
              <a:rPr lang="en-US" dirty="0" smtClean="0"/>
              <a:t>.</a:t>
            </a:r>
            <a:endParaRPr lang="en-US" dirty="0" smtClean="0"/>
          </a:p>
          <a:p>
            <a:r>
              <a:rPr lang="en-US" dirty="0"/>
              <a:t>When a user requests a specific </a:t>
            </a:r>
            <a:r>
              <a:rPr lang="en-US" dirty="0" err="1"/>
              <a:t>url</a:t>
            </a:r>
            <a:r>
              <a:rPr lang="en-US" dirty="0"/>
              <a:t>, the routing engine captures that </a:t>
            </a:r>
            <a:r>
              <a:rPr lang="en-US" dirty="0" err="1"/>
              <a:t>url</a:t>
            </a:r>
            <a:r>
              <a:rPr lang="en-US" dirty="0"/>
              <a:t> and renders the view based on the defined routing rules.</a:t>
            </a:r>
            <a:endParaRPr lang="en-US" dirty="0"/>
          </a:p>
          <a:p>
            <a:endParaRPr lang="en-US" dirty="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b="1" dirty="0" err="1"/>
              <a:t>ngRoute</a:t>
            </a:r>
            <a:endParaRPr lang="en-US" b="1" dirty="0" smtClean="0"/>
          </a:p>
          <a:p>
            <a:r>
              <a:rPr lang="en-US" dirty="0" smtClean="0"/>
              <a:t>If </a:t>
            </a:r>
            <a:r>
              <a:rPr lang="en-US" dirty="0"/>
              <a:t>you want to navigate to different pages in your application, but you also want the application to be a SPA (Single Page Application), with no page reloading, you can use the </a:t>
            </a:r>
            <a:r>
              <a:rPr lang="en-US" dirty="0" err="1"/>
              <a:t>ngRoute</a:t>
            </a:r>
            <a:r>
              <a:rPr lang="en-US" dirty="0"/>
              <a:t> module.</a:t>
            </a:r>
            <a:endParaRPr lang="en-US" dirty="0"/>
          </a:p>
          <a:p>
            <a:pPr marL="0" indent="0">
              <a:buNone/>
            </a:pPr>
            <a:endParaRPr lang="en-US" dirty="0"/>
          </a:p>
          <a:p>
            <a:r>
              <a:rPr lang="en-US" dirty="0"/>
              <a:t>The </a:t>
            </a:r>
            <a:r>
              <a:rPr lang="en-US" dirty="0" err="1"/>
              <a:t>ngRoute</a:t>
            </a:r>
            <a:r>
              <a:rPr lang="en-US" dirty="0"/>
              <a:t> module routes your application to different pages without reloading the entire application.</a:t>
            </a:r>
            <a:endParaRPr lang="en-US" dirty="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dirty="0"/>
              <a:t>What do </a:t>
            </a:r>
            <a:r>
              <a:rPr lang="en-US" b="1" dirty="0" smtClean="0"/>
              <a:t>You </a:t>
            </a:r>
            <a:r>
              <a:rPr lang="en-US" b="1" dirty="0"/>
              <a:t>Need?</a:t>
            </a:r>
            <a:endParaRPr lang="en-US" b="1" dirty="0"/>
          </a:p>
          <a:p>
            <a:r>
              <a:rPr lang="en-US" dirty="0"/>
              <a:t>To make your applications ready for routing, you must include the </a:t>
            </a:r>
            <a:r>
              <a:rPr lang="en-US" dirty="0" err="1"/>
              <a:t>AngularJS</a:t>
            </a:r>
            <a:r>
              <a:rPr lang="en-US" dirty="0"/>
              <a:t> Route module:</a:t>
            </a:r>
            <a:endParaRPr lang="en-US" dirty="0"/>
          </a:p>
          <a:p>
            <a:r>
              <a:rPr lang="en-US" dirty="0"/>
              <a:t>&lt;script </a:t>
            </a:r>
            <a:r>
              <a:rPr lang="en-US" dirty="0" err="1"/>
              <a:t>src</a:t>
            </a:r>
            <a:r>
              <a:rPr lang="en-US" dirty="0"/>
              <a:t>="https://ajax.googleapis.com/</a:t>
            </a:r>
            <a:r>
              <a:rPr lang="en-US" dirty="0" err="1"/>
              <a:t>ajax</a:t>
            </a:r>
            <a:r>
              <a:rPr lang="en-US" dirty="0"/>
              <a:t>/libs/</a:t>
            </a:r>
            <a:r>
              <a:rPr lang="en-US" dirty="0" err="1"/>
              <a:t>angularjs</a:t>
            </a:r>
            <a:r>
              <a:rPr lang="en-US" dirty="0"/>
              <a:t>/1.6.9/angular-route.js"&gt;&lt;/script</a:t>
            </a:r>
            <a:r>
              <a:rPr lang="en-US" dirty="0" smtClean="0"/>
              <a:t>&gt;</a:t>
            </a:r>
            <a:endParaRPr lang="en-US" dirty="0" smtClean="0"/>
          </a:p>
          <a:p>
            <a:pPr marL="0" indent="0">
              <a:buNone/>
            </a:pP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5026025"/>
          </a:xfrm>
        </p:spPr>
        <p:txBody>
          <a:bodyPr>
            <a:normAutofit lnSpcReduction="10000"/>
          </a:bodyPr>
          <a:lstStyle/>
          <a:p>
            <a:r>
              <a:rPr lang="en-US" b="1" dirty="0"/>
              <a:t>Then you must add the </a:t>
            </a:r>
            <a:r>
              <a:rPr lang="en-US" b="1" dirty="0" err="1"/>
              <a:t>ngRoute</a:t>
            </a:r>
            <a:r>
              <a:rPr lang="en-US" b="1" dirty="0"/>
              <a:t> as a dependency in the application module:</a:t>
            </a:r>
            <a:endParaRPr lang="en-US" b="1" dirty="0"/>
          </a:p>
          <a:p>
            <a:r>
              <a:rPr lang="en-US" dirty="0" err="1"/>
              <a:t>var</a:t>
            </a:r>
            <a:r>
              <a:rPr lang="en-US" dirty="0"/>
              <a:t> app = </a:t>
            </a:r>
            <a:r>
              <a:rPr lang="en-US" dirty="0" err="1"/>
              <a:t>angular.module</a:t>
            </a:r>
            <a:r>
              <a:rPr lang="en-US" dirty="0"/>
              <a:t>("</a:t>
            </a:r>
            <a:r>
              <a:rPr lang="en-US" dirty="0" err="1"/>
              <a:t>myApp</a:t>
            </a:r>
            <a:r>
              <a:rPr lang="en-US" dirty="0"/>
              <a:t>", ["</a:t>
            </a:r>
            <a:r>
              <a:rPr lang="en-US" dirty="0" err="1"/>
              <a:t>ngRoute</a:t>
            </a:r>
            <a:r>
              <a:rPr lang="en-US" dirty="0" smtClean="0"/>
              <a:t>"]);</a:t>
            </a:r>
            <a:endParaRPr lang="en-US" dirty="0"/>
          </a:p>
          <a:p>
            <a:endParaRPr lang="en-US" dirty="0" smtClean="0"/>
          </a:p>
          <a:p>
            <a:r>
              <a:rPr lang="en-US" b="1" dirty="0" smtClean="0"/>
              <a:t>Now </a:t>
            </a:r>
            <a:r>
              <a:rPr lang="en-US" b="1" dirty="0"/>
              <a:t>your application has access to the route module, which provides the $</a:t>
            </a:r>
            <a:r>
              <a:rPr lang="en-US" b="1" dirty="0" err="1"/>
              <a:t>routeProvider</a:t>
            </a:r>
            <a:r>
              <a:rPr lang="en-US" dirty="0"/>
              <a:t>.</a:t>
            </a:r>
            <a:endParaRPr lang="en-US" dirty="0"/>
          </a:p>
          <a:p>
            <a:pPr marL="0" indent="0">
              <a:buNone/>
            </a:pPr>
            <a:r>
              <a:rPr lang="en-US" dirty="0"/>
              <a:t>Use the $</a:t>
            </a:r>
            <a:r>
              <a:rPr lang="en-US" dirty="0" err="1"/>
              <a:t>routeProvider</a:t>
            </a:r>
            <a:r>
              <a:rPr lang="en-US" dirty="0"/>
              <a:t> to configure different routes in your application:</a:t>
            </a:r>
            <a:endParaRPr lang="en-US" dirty="0"/>
          </a:p>
          <a:p>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marL="0" indent="0">
              <a:buNone/>
            </a:pPr>
            <a:r>
              <a:rPr lang="en-US" b="1" dirty="0" smtClean="0"/>
              <a:t>How to use $</a:t>
            </a:r>
            <a:r>
              <a:rPr lang="en-US" b="1" dirty="0" err="1" smtClean="0"/>
              <a:t>routeProvider</a:t>
            </a:r>
            <a:endParaRPr lang="en-US" b="1" dirty="0" smtClean="0"/>
          </a:p>
          <a:p>
            <a:pPr marL="0" indent="0">
              <a:buNone/>
            </a:pPr>
            <a:r>
              <a:rPr lang="en-US" dirty="0" err="1" smtClean="0"/>
              <a:t>app.config</a:t>
            </a:r>
            <a:r>
              <a:rPr lang="en-US" dirty="0" smtClean="0"/>
              <a:t>(function</a:t>
            </a:r>
            <a:r>
              <a:rPr lang="en-US" dirty="0"/>
              <a:t>($</a:t>
            </a:r>
            <a:r>
              <a:rPr lang="en-US" dirty="0" err="1"/>
              <a:t>routeProvider</a:t>
            </a:r>
            <a:r>
              <a:rPr lang="en-US" dirty="0"/>
              <a:t>) {</a:t>
            </a:r>
            <a:br>
              <a:rPr lang="en-US" dirty="0"/>
            </a:br>
            <a:r>
              <a:rPr lang="en-US" dirty="0"/>
              <a:t>  $</a:t>
            </a:r>
            <a:r>
              <a:rPr lang="en-US" dirty="0" err="1"/>
              <a:t>routeProvider</a:t>
            </a:r>
            <a:br>
              <a:rPr lang="en-US" dirty="0"/>
            </a:br>
            <a:r>
              <a:rPr lang="en-US" dirty="0"/>
              <a:t>  .when("/", {</a:t>
            </a:r>
            <a:br>
              <a:rPr lang="en-US" dirty="0"/>
            </a:br>
            <a:r>
              <a:rPr lang="en-US" dirty="0"/>
              <a:t>    </a:t>
            </a:r>
            <a:r>
              <a:rPr lang="en-US" dirty="0" err="1"/>
              <a:t>templateUrl</a:t>
            </a:r>
            <a:r>
              <a:rPr lang="en-US" dirty="0"/>
              <a:t> : "main.htm"</a:t>
            </a:r>
            <a:br>
              <a:rPr lang="en-US" dirty="0"/>
            </a:br>
            <a:r>
              <a:rPr lang="en-US" dirty="0"/>
              <a:t>  })</a:t>
            </a:r>
            <a:br>
              <a:rPr lang="en-US" dirty="0"/>
            </a:br>
            <a:r>
              <a:rPr lang="en-US" dirty="0"/>
              <a:t>  .when("/red", {</a:t>
            </a:r>
            <a:br>
              <a:rPr lang="en-US" dirty="0"/>
            </a:br>
            <a:r>
              <a:rPr lang="en-US" dirty="0"/>
              <a:t>    </a:t>
            </a:r>
            <a:r>
              <a:rPr lang="en-US" dirty="0" err="1"/>
              <a:t>templateUrl</a:t>
            </a:r>
            <a:r>
              <a:rPr lang="en-US" dirty="0"/>
              <a:t> : "red.htm"</a:t>
            </a:r>
            <a:br>
              <a:rPr lang="en-US" dirty="0"/>
            </a:br>
            <a:r>
              <a:rPr lang="en-US" dirty="0"/>
              <a:t>  })</a:t>
            </a:r>
            <a:br>
              <a:rPr lang="en-US" dirty="0"/>
            </a:br>
            <a:r>
              <a:rPr lang="en-US" dirty="0"/>
              <a:t>  .when("/green", {</a:t>
            </a:r>
            <a:br>
              <a:rPr lang="en-US" dirty="0"/>
            </a:br>
            <a:r>
              <a:rPr lang="en-US" dirty="0"/>
              <a:t>    </a:t>
            </a:r>
            <a:r>
              <a:rPr lang="en-US" dirty="0" err="1"/>
              <a:t>templateUrl</a:t>
            </a:r>
            <a:r>
              <a:rPr lang="en-US" dirty="0"/>
              <a:t> : "green.htm"</a:t>
            </a:r>
            <a:br>
              <a:rPr lang="en-US" dirty="0"/>
            </a:br>
            <a:r>
              <a:rPr lang="en-US" dirty="0"/>
              <a:t>  })</a:t>
            </a:r>
            <a:br>
              <a:rPr lang="en-US" dirty="0"/>
            </a:br>
            <a:r>
              <a:rPr lang="en-US" dirty="0"/>
              <a:t>  .when("/blue", {</a:t>
            </a:r>
            <a:br>
              <a:rPr lang="en-US" dirty="0"/>
            </a:br>
            <a:r>
              <a:rPr lang="en-US" dirty="0"/>
              <a:t>    </a:t>
            </a:r>
            <a:r>
              <a:rPr lang="en-US" dirty="0" err="1"/>
              <a:t>templateUrl</a:t>
            </a:r>
            <a:r>
              <a:rPr lang="en-US" dirty="0"/>
              <a:t> : "blue.htm"</a:t>
            </a:r>
            <a:br>
              <a:rPr lang="en-US" dirty="0"/>
            </a:br>
            <a:r>
              <a:rPr lang="en-US" dirty="0"/>
              <a:t>  });</a:t>
            </a:r>
            <a:br>
              <a:rPr lang="en-US" dirty="0"/>
            </a:br>
            <a:r>
              <a:rPr lang="en-US" dirty="0"/>
              <a:t>});</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r>
              <a:rPr lang="en-US" b="1" dirty="0"/>
              <a:t>Where Does it Go?</a:t>
            </a:r>
            <a:endParaRPr lang="en-US" b="1" dirty="0"/>
          </a:p>
          <a:p>
            <a:r>
              <a:rPr lang="en-US" b="1" dirty="0"/>
              <a:t>Your application needs a container to put the content provided by the routing.</a:t>
            </a:r>
            <a:endParaRPr lang="en-US" b="1" dirty="0"/>
          </a:p>
          <a:p>
            <a:r>
              <a:rPr lang="en-US" b="1" dirty="0"/>
              <a:t>This container is the </a:t>
            </a:r>
            <a:r>
              <a:rPr lang="en-US" b="1" dirty="0" err="1"/>
              <a:t>ng</a:t>
            </a:r>
            <a:r>
              <a:rPr lang="en-US" b="1" dirty="0"/>
              <a:t>-view directive.</a:t>
            </a:r>
            <a:endParaRPr lang="en-US" b="1" dirty="0"/>
          </a:p>
          <a:p>
            <a:r>
              <a:rPr lang="en-US" dirty="0"/>
              <a:t>There are </a:t>
            </a:r>
            <a:r>
              <a:rPr lang="en-US" b="1" dirty="0"/>
              <a:t>three different ways to include the </a:t>
            </a:r>
            <a:r>
              <a:rPr lang="en-US" b="1" dirty="0" err="1"/>
              <a:t>ng</a:t>
            </a:r>
            <a:r>
              <a:rPr lang="en-US" b="1" dirty="0"/>
              <a:t>-view directive </a:t>
            </a:r>
            <a:r>
              <a:rPr lang="en-US" dirty="0"/>
              <a:t>in your application</a:t>
            </a:r>
            <a:r>
              <a:rPr lang="en-US" dirty="0" smtClean="0"/>
              <a:t>:</a:t>
            </a:r>
            <a:endParaRPr lang="en-US" dirty="0" smtClean="0"/>
          </a:p>
          <a:p>
            <a:pPr marL="514350" indent="-514350">
              <a:buAutoNum type="arabicParenR"/>
            </a:pPr>
            <a:r>
              <a:rPr lang="en-US" dirty="0" smtClean="0"/>
              <a:t>&lt;</a:t>
            </a:r>
            <a:r>
              <a:rPr lang="en-US" dirty="0"/>
              <a:t>div </a:t>
            </a:r>
            <a:r>
              <a:rPr lang="en-US" dirty="0" err="1"/>
              <a:t>ng</a:t>
            </a:r>
            <a:r>
              <a:rPr lang="en-US" dirty="0"/>
              <a:t>-view&gt;&lt;/div</a:t>
            </a:r>
            <a:r>
              <a:rPr lang="en-US" dirty="0" smtClean="0"/>
              <a:t>&gt;</a:t>
            </a:r>
            <a:endParaRPr lang="en-US" dirty="0" smtClean="0"/>
          </a:p>
          <a:p>
            <a:pPr marL="514350" indent="-514350">
              <a:buAutoNum type="arabicParenR"/>
            </a:pPr>
            <a:r>
              <a:rPr lang="en-US" dirty="0"/>
              <a:t>&lt;</a:t>
            </a:r>
            <a:r>
              <a:rPr lang="en-US" dirty="0" err="1"/>
              <a:t>ng</a:t>
            </a:r>
            <a:r>
              <a:rPr lang="en-US" dirty="0"/>
              <a:t>-view&gt;&lt;/</a:t>
            </a:r>
            <a:r>
              <a:rPr lang="en-US" dirty="0" err="1"/>
              <a:t>ng</a:t>
            </a:r>
            <a:r>
              <a:rPr lang="en-US" dirty="0"/>
              <a:t>-view</a:t>
            </a:r>
            <a:r>
              <a:rPr lang="en-US" dirty="0" smtClean="0"/>
              <a:t>&gt;</a:t>
            </a:r>
            <a:endParaRPr lang="en-US" dirty="0" smtClean="0"/>
          </a:p>
          <a:p>
            <a:pPr marL="514350" indent="-514350">
              <a:buAutoNum type="arabicParenR"/>
            </a:pPr>
            <a:r>
              <a:rPr lang="en-US" dirty="0"/>
              <a:t>&lt;div class="</a:t>
            </a:r>
            <a:r>
              <a:rPr lang="en-US" dirty="0" err="1"/>
              <a:t>ng</a:t>
            </a:r>
            <a:r>
              <a:rPr lang="en-US" dirty="0"/>
              <a:t>-view"&gt;&lt;/div</a:t>
            </a:r>
            <a:r>
              <a:rPr lang="en-US" dirty="0" smtClean="0"/>
              <a:t>&gt;</a:t>
            </a:r>
            <a:endParaRPr lang="en-US" dirty="0" smtClean="0"/>
          </a:p>
          <a:p>
            <a:pPr marL="0" indent="0">
              <a:buNone/>
            </a:pPr>
            <a:r>
              <a:rPr lang="en-US" b="1" dirty="0" smtClean="0"/>
              <a:t>Note: complete example of routing is given in next slide</a:t>
            </a:r>
            <a:endParaRPr lang="en-US" b="1" dirty="0"/>
          </a:p>
          <a:p>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229600" cy="6477000"/>
          </a:xfrm>
        </p:spPr>
        <p:txBody>
          <a:bodyPr>
            <a:noAutofit/>
          </a:bodyPr>
          <a:lstStyle/>
          <a:p>
            <a:pPr marL="0" indent="0">
              <a:buNone/>
            </a:pPr>
            <a:r>
              <a:rPr lang="en-US" sz="1400" b="1" dirty="0">
                <a:solidFill>
                  <a:srgbClr val="FF0000"/>
                </a:solidFill>
              </a:rPr>
              <a:t>&lt;body </a:t>
            </a:r>
            <a:r>
              <a:rPr lang="en-US" sz="1400" b="1" dirty="0" err="1">
                <a:solidFill>
                  <a:srgbClr val="FF0000"/>
                </a:solidFill>
              </a:rPr>
              <a:t>ng</a:t>
            </a:r>
            <a:r>
              <a:rPr lang="en-US" sz="1400" b="1" dirty="0">
                <a:solidFill>
                  <a:srgbClr val="FF0000"/>
                </a:solidFill>
              </a:rPr>
              <a:t>-app="</a:t>
            </a:r>
            <a:r>
              <a:rPr lang="en-US" sz="1400" b="1" dirty="0" err="1">
                <a:solidFill>
                  <a:srgbClr val="FF0000"/>
                </a:solidFill>
              </a:rPr>
              <a:t>myApp</a:t>
            </a:r>
            <a:r>
              <a:rPr lang="en-US" sz="1400" b="1" dirty="0">
                <a:solidFill>
                  <a:srgbClr val="FF0000"/>
                </a:solidFill>
              </a:rPr>
              <a:t>"&gt;</a:t>
            </a:r>
            <a:br>
              <a:rPr lang="en-US" sz="1400" b="1" dirty="0">
                <a:solidFill>
                  <a:srgbClr val="FF0000"/>
                </a:solidFill>
              </a:rPr>
            </a:br>
            <a:br>
              <a:rPr lang="en-US" sz="1400" dirty="0"/>
            </a:br>
            <a:r>
              <a:rPr lang="en-US" sz="1400" dirty="0"/>
              <a:t>&lt;p&gt;&lt;a </a:t>
            </a:r>
            <a:r>
              <a:rPr lang="en-US" sz="1400" dirty="0" err="1"/>
              <a:t>href</a:t>
            </a:r>
            <a:r>
              <a:rPr lang="en-US" sz="1400" dirty="0"/>
              <a:t>="#/!"&gt;Main&lt;/a&gt;&lt;/p&gt;</a:t>
            </a:r>
            <a:br>
              <a:rPr lang="en-US" sz="1400" dirty="0"/>
            </a:br>
            <a:br>
              <a:rPr lang="en-US" sz="1400" dirty="0"/>
            </a:br>
            <a:r>
              <a:rPr lang="en-US" sz="1400" dirty="0"/>
              <a:t>&lt;a </a:t>
            </a:r>
            <a:r>
              <a:rPr lang="en-US" sz="1400" dirty="0" err="1"/>
              <a:t>href</a:t>
            </a:r>
            <a:r>
              <a:rPr lang="en-US" sz="1400" dirty="0"/>
              <a:t>="#!red"&gt;Red&lt;/a&gt;</a:t>
            </a:r>
            <a:br>
              <a:rPr lang="en-US" sz="1400" dirty="0"/>
            </a:br>
            <a:r>
              <a:rPr lang="en-US" sz="1400" dirty="0"/>
              <a:t>&lt;a </a:t>
            </a:r>
            <a:r>
              <a:rPr lang="en-US" sz="1400" dirty="0" err="1"/>
              <a:t>href</a:t>
            </a:r>
            <a:r>
              <a:rPr lang="en-US" sz="1400" dirty="0"/>
              <a:t>="#!green"&gt;Green&lt;/a&gt;</a:t>
            </a:r>
            <a:br>
              <a:rPr lang="en-US" sz="1400" dirty="0"/>
            </a:br>
            <a:r>
              <a:rPr lang="en-US" sz="1400" dirty="0"/>
              <a:t>&lt;a </a:t>
            </a:r>
            <a:r>
              <a:rPr lang="en-US" sz="1400" dirty="0" err="1"/>
              <a:t>href</a:t>
            </a:r>
            <a:r>
              <a:rPr lang="en-US" sz="1400" dirty="0"/>
              <a:t>="#!blue"&gt;Blue&lt;/a&gt;</a:t>
            </a:r>
            <a:br>
              <a:rPr lang="en-US" sz="1400" dirty="0"/>
            </a:br>
            <a:br>
              <a:rPr lang="en-US" sz="1400" dirty="0"/>
            </a:br>
            <a:r>
              <a:rPr lang="en-US" sz="1400" b="1" dirty="0">
                <a:solidFill>
                  <a:srgbClr val="FF0000"/>
                </a:solidFill>
              </a:rPr>
              <a:t>&lt;div </a:t>
            </a:r>
            <a:r>
              <a:rPr lang="en-US" sz="1400" b="1" dirty="0" err="1">
                <a:solidFill>
                  <a:srgbClr val="FF0000"/>
                </a:solidFill>
              </a:rPr>
              <a:t>ng</a:t>
            </a:r>
            <a:r>
              <a:rPr lang="en-US" sz="1400" b="1" dirty="0">
                <a:solidFill>
                  <a:srgbClr val="FF0000"/>
                </a:solidFill>
              </a:rPr>
              <a:t>-view&gt;&lt;/div&gt;</a:t>
            </a:r>
            <a:br>
              <a:rPr lang="en-US" sz="1400" b="1" dirty="0">
                <a:solidFill>
                  <a:srgbClr val="FF0000"/>
                </a:solidFill>
              </a:rPr>
            </a:br>
            <a:br>
              <a:rPr lang="en-US" sz="1400" dirty="0"/>
            </a:br>
            <a:r>
              <a:rPr lang="en-US" sz="1400" b="1" dirty="0"/>
              <a:t>&lt;script&gt;</a:t>
            </a:r>
            <a:br>
              <a:rPr lang="en-US" sz="1400" b="1" dirty="0"/>
            </a:br>
            <a:r>
              <a:rPr lang="en-US" sz="1400" b="1" dirty="0" err="1">
                <a:solidFill>
                  <a:srgbClr val="FF0000"/>
                </a:solidFill>
              </a:rPr>
              <a:t>var</a:t>
            </a:r>
            <a:r>
              <a:rPr lang="en-US" sz="1400" b="1" dirty="0">
                <a:solidFill>
                  <a:srgbClr val="FF0000"/>
                </a:solidFill>
              </a:rPr>
              <a:t> app = </a:t>
            </a:r>
            <a:r>
              <a:rPr lang="en-US" sz="1400" b="1" dirty="0" err="1">
                <a:solidFill>
                  <a:srgbClr val="FF0000"/>
                </a:solidFill>
              </a:rPr>
              <a:t>angular.module</a:t>
            </a:r>
            <a:r>
              <a:rPr lang="en-US" sz="1400" b="1" dirty="0">
                <a:solidFill>
                  <a:srgbClr val="FF0000"/>
                </a:solidFill>
              </a:rPr>
              <a:t>("</a:t>
            </a:r>
            <a:r>
              <a:rPr lang="en-US" sz="1400" b="1" dirty="0" err="1">
                <a:solidFill>
                  <a:srgbClr val="FF0000"/>
                </a:solidFill>
              </a:rPr>
              <a:t>myApp</a:t>
            </a:r>
            <a:r>
              <a:rPr lang="en-US" sz="1400" b="1" dirty="0">
                <a:solidFill>
                  <a:srgbClr val="FF0000"/>
                </a:solidFill>
              </a:rPr>
              <a:t>", ["</a:t>
            </a:r>
            <a:r>
              <a:rPr lang="en-US" sz="1400" b="1" dirty="0" err="1">
                <a:solidFill>
                  <a:srgbClr val="FF0000"/>
                </a:solidFill>
              </a:rPr>
              <a:t>ngRoute</a:t>
            </a:r>
            <a:r>
              <a:rPr lang="en-US" sz="1400" b="1" dirty="0">
                <a:solidFill>
                  <a:srgbClr val="FF0000"/>
                </a:solidFill>
              </a:rPr>
              <a:t>"]);</a:t>
            </a:r>
            <a:br>
              <a:rPr lang="en-US" sz="1400" b="1" dirty="0">
                <a:solidFill>
                  <a:srgbClr val="FF0000"/>
                </a:solidFill>
              </a:rPr>
            </a:br>
            <a:r>
              <a:rPr lang="en-US" sz="1400" dirty="0" err="1">
                <a:solidFill>
                  <a:srgbClr val="FF0000"/>
                </a:solidFill>
              </a:rPr>
              <a:t>app.config</a:t>
            </a:r>
            <a:r>
              <a:rPr lang="en-US" sz="1400" dirty="0">
                <a:solidFill>
                  <a:srgbClr val="FF0000"/>
                </a:solidFill>
              </a:rPr>
              <a:t>(function($</a:t>
            </a:r>
            <a:r>
              <a:rPr lang="en-US" sz="1400" dirty="0" err="1">
                <a:solidFill>
                  <a:srgbClr val="FF0000"/>
                </a:solidFill>
              </a:rPr>
              <a:t>routeProvider</a:t>
            </a:r>
            <a:r>
              <a:rPr lang="en-US" sz="1400" dirty="0">
                <a:solidFill>
                  <a:srgbClr val="FF0000"/>
                </a:solidFill>
              </a:rPr>
              <a:t>) {</a:t>
            </a:r>
            <a:br>
              <a:rPr lang="en-US" sz="1400" dirty="0">
                <a:solidFill>
                  <a:srgbClr val="FF0000"/>
                </a:solidFill>
              </a:rPr>
            </a:br>
            <a:r>
              <a:rPr lang="en-US" sz="1400" dirty="0">
                <a:solidFill>
                  <a:srgbClr val="FF0000"/>
                </a:solidFill>
              </a:rPr>
              <a:t>    $</a:t>
            </a:r>
            <a:r>
              <a:rPr lang="en-US" sz="1400" dirty="0" err="1">
                <a:solidFill>
                  <a:srgbClr val="FF0000"/>
                </a:solidFill>
              </a:rPr>
              <a:t>routeProvider</a:t>
            </a:r>
            <a:br>
              <a:rPr lang="en-US" sz="1400" dirty="0">
                <a:solidFill>
                  <a:srgbClr val="FF0000"/>
                </a:solidFill>
              </a:rPr>
            </a:br>
            <a:r>
              <a:rPr lang="en-US" sz="1400" dirty="0">
                <a:solidFill>
                  <a:srgbClr val="FF0000"/>
                </a:solidFill>
              </a:rPr>
              <a:t>    .when("/", {</a:t>
            </a:r>
            <a:br>
              <a:rPr lang="en-US" sz="1400" dirty="0">
                <a:solidFill>
                  <a:srgbClr val="FF0000"/>
                </a:solidFill>
              </a:rPr>
            </a:br>
            <a:r>
              <a:rPr lang="en-US" sz="1400" dirty="0">
                <a:solidFill>
                  <a:srgbClr val="FF0000"/>
                </a:solidFill>
              </a:rPr>
              <a:t>        </a:t>
            </a:r>
            <a:r>
              <a:rPr lang="en-US" sz="1400" dirty="0" err="1">
                <a:solidFill>
                  <a:srgbClr val="FF0000"/>
                </a:solidFill>
              </a:rPr>
              <a:t>templateUrl</a:t>
            </a:r>
            <a:r>
              <a:rPr lang="en-US" sz="1400" dirty="0">
                <a:solidFill>
                  <a:srgbClr val="FF0000"/>
                </a:solidFill>
              </a:rPr>
              <a:t> : "main.htm"</a:t>
            </a:r>
            <a:br>
              <a:rPr lang="en-US" sz="1400" dirty="0">
                <a:solidFill>
                  <a:srgbClr val="FF0000"/>
                </a:solidFill>
              </a:rPr>
            </a:br>
            <a:r>
              <a:rPr lang="en-US" sz="1400" dirty="0">
                <a:solidFill>
                  <a:srgbClr val="FF0000"/>
                </a:solidFill>
              </a:rPr>
              <a:t>    })</a:t>
            </a:r>
            <a:br>
              <a:rPr lang="en-US" sz="1400" dirty="0">
                <a:solidFill>
                  <a:srgbClr val="FF0000"/>
                </a:solidFill>
              </a:rPr>
            </a:br>
            <a:r>
              <a:rPr lang="en-US" sz="1400" dirty="0">
                <a:solidFill>
                  <a:srgbClr val="FF0000"/>
                </a:solidFill>
              </a:rPr>
              <a:t>    .when("/red", {</a:t>
            </a:r>
            <a:br>
              <a:rPr lang="en-US" sz="1400" dirty="0">
                <a:solidFill>
                  <a:srgbClr val="FF0000"/>
                </a:solidFill>
              </a:rPr>
            </a:br>
            <a:r>
              <a:rPr lang="en-US" sz="1400" dirty="0">
                <a:solidFill>
                  <a:srgbClr val="FF0000"/>
                </a:solidFill>
              </a:rPr>
              <a:t>        </a:t>
            </a:r>
            <a:r>
              <a:rPr lang="en-US" sz="1400" dirty="0" err="1">
                <a:solidFill>
                  <a:srgbClr val="FF0000"/>
                </a:solidFill>
              </a:rPr>
              <a:t>templateUrl</a:t>
            </a:r>
            <a:r>
              <a:rPr lang="en-US" sz="1400" dirty="0">
                <a:solidFill>
                  <a:srgbClr val="FF0000"/>
                </a:solidFill>
              </a:rPr>
              <a:t> : "red.htm"</a:t>
            </a:r>
            <a:br>
              <a:rPr lang="en-US" sz="1400" dirty="0">
                <a:solidFill>
                  <a:srgbClr val="FF0000"/>
                </a:solidFill>
              </a:rPr>
            </a:br>
            <a:r>
              <a:rPr lang="en-US" sz="1400" dirty="0">
                <a:solidFill>
                  <a:srgbClr val="FF0000"/>
                </a:solidFill>
              </a:rPr>
              <a:t>    })</a:t>
            </a:r>
            <a:br>
              <a:rPr lang="en-US" sz="1400" dirty="0">
                <a:solidFill>
                  <a:srgbClr val="FF0000"/>
                </a:solidFill>
              </a:rPr>
            </a:br>
            <a:r>
              <a:rPr lang="en-US" sz="1400" dirty="0">
                <a:solidFill>
                  <a:srgbClr val="FF0000"/>
                </a:solidFill>
              </a:rPr>
              <a:t>    .when("/green", {</a:t>
            </a:r>
            <a:br>
              <a:rPr lang="en-US" sz="1400" dirty="0">
                <a:solidFill>
                  <a:srgbClr val="FF0000"/>
                </a:solidFill>
              </a:rPr>
            </a:br>
            <a:r>
              <a:rPr lang="en-US" sz="1400" dirty="0">
                <a:solidFill>
                  <a:srgbClr val="FF0000"/>
                </a:solidFill>
              </a:rPr>
              <a:t>        </a:t>
            </a:r>
            <a:r>
              <a:rPr lang="en-US" sz="1400" dirty="0" err="1">
                <a:solidFill>
                  <a:srgbClr val="FF0000"/>
                </a:solidFill>
              </a:rPr>
              <a:t>templateUrl</a:t>
            </a:r>
            <a:r>
              <a:rPr lang="en-US" sz="1400" dirty="0">
                <a:solidFill>
                  <a:srgbClr val="FF0000"/>
                </a:solidFill>
              </a:rPr>
              <a:t> : "green.htm"</a:t>
            </a:r>
            <a:br>
              <a:rPr lang="en-US" sz="1400" dirty="0">
                <a:solidFill>
                  <a:srgbClr val="FF0000"/>
                </a:solidFill>
              </a:rPr>
            </a:br>
            <a:r>
              <a:rPr lang="en-US" sz="1400" dirty="0">
                <a:solidFill>
                  <a:srgbClr val="FF0000"/>
                </a:solidFill>
              </a:rPr>
              <a:t>    })</a:t>
            </a:r>
            <a:br>
              <a:rPr lang="en-US" sz="1400" dirty="0">
                <a:solidFill>
                  <a:srgbClr val="FF0000"/>
                </a:solidFill>
              </a:rPr>
            </a:br>
            <a:r>
              <a:rPr lang="en-US" sz="1400" dirty="0">
                <a:solidFill>
                  <a:srgbClr val="FF0000"/>
                </a:solidFill>
              </a:rPr>
              <a:t>    .when("/blue", {</a:t>
            </a:r>
            <a:br>
              <a:rPr lang="en-US" sz="1400" dirty="0">
                <a:solidFill>
                  <a:srgbClr val="FF0000"/>
                </a:solidFill>
              </a:rPr>
            </a:br>
            <a:r>
              <a:rPr lang="en-US" sz="1400" dirty="0">
                <a:solidFill>
                  <a:srgbClr val="FF0000"/>
                </a:solidFill>
              </a:rPr>
              <a:t>        </a:t>
            </a:r>
            <a:r>
              <a:rPr lang="en-US" sz="1400" dirty="0" err="1">
                <a:solidFill>
                  <a:srgbClr val="FF0000"/>
                </a:solidFill>
              </a:rPr>
              <a:t>templateUrl</a:t>
            </a:r>
            <a:r>
              <a:rPr lang="en-US" sz="1400" dirty="0">
                <a:solidFill>
                  <a:srgbClr val="FF0000"/>
                </a:solidFill>
              </a:rPr>
              <a:t> : "blue.htm"</a:t>
            </a:r>
            <a:br>
              <a:rPr lang="en-US" sz="1400" dirty="0">
                <a:solidFill>
                  <a:srgbClr val="FF0000"/>
                </a:solidFill>
              </a:rPr>
            </a:br>
            <a:r>
              <a:rPr lang="en-US" sz="1400" dirty="0">
                <a:solidFill>
                  <a:srgbClr val="FF0000"/>
                </a:solidFill>
              </a:rPr>
              <a:t>    });</a:t>
            </a:r>
            <a:br>
              <a:rPr lang="en-US" sz="1400" dirty="0">
                <a:solidFill>
                  <a:srgbClr val="FF0000"/>
                </a:solidFill>
              </a:rPr>
            </a:br>
            <a:r>
              <a:rPr lang="en-US" sz="1400" dirty="0">
                <a:solidFill>
                  <a:srgbClr val="FF0000"/>
                </a:solidFill>
              </a:rPr>
              <a:t>});</a:t>
            </a:r>
            <a:br>
              <a:rPr lang="en-US" sz="1800" dirty="0">
                <a:solidFill>
                  <a:srgbClr val="FF0000"/>
                </a:solidFill>
              </a:rPr>
            </a:br>
            <a:r>
              <a:rPr lang="en-US" sz="1800" b="1" dirty="0"/>
              <a:t>&lt;/script&gt;</a:t>
            </a:r>
            <a:br>
              <a:rPr lang="en-US" sz="1800" b="1" dirty="0"/>
            </a:br>
            <a:r>
              <a:rPr lang="en-US" sz="1800" b="1" dirty="0"/>
              <a:t>&lt;/body</a:t>
            </a:r>
            <a:r>
              <a:rPr lang="en-US" sz="1800" b="1" dirty="0" smtClean="0"/>
              <a:t>&gt;</a:t>
            </a:r>
            <a:br>
              <a:rPr lang="en-US" sz="1800" b="1" dirty="0" smtClean="0"/>
            </a:br>
            <a:endParaRPr lang="en-US" sz="1800" b="1"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err="1"/>
              <a:t>ng</a:t>
            </a:r>
            <a:r>
              <a:rPr lang="en-US" b="1" dirty="0"/>
              <a:t>-app</a:t>
            </a:r>
            <a:r>
              <a:rPr lang="en-US" dirty="0"/>
              <a:t>: The </a:t>
            </a:r>
            <a:r>
              <a:rPr lang="en-US" dirty="0" err="1"/>
              <a:t>ng</a:t>
            </a:r>
            <a:r>
              <a:rPr lang="en-US" dirty="0"/>
              <a:t>-app directive is a starting point. If </a:t>
            </a:r>
            <a:r>
              <a:rPr lang="en-US" dirty="0" err="1"/>
              <a:t>AngularJS</a:t>
            </a:r>
            <a:r>
              <a:rPr lang="en-US" dirty="0"/>
              <a:t> framework finds </a:t>
            </a:r>
            <a:r>
              <a:rPr lang="en-US" dirty="0" err="1"/>
              <a:t>ng</a:t>
            </a:r>
            <a:r>
              <a:rPr lang="en-US" dirty="0"/>
              <a:t>-app directive anywhere in the HTML document then it bootstraps (initializes) itself and compiles the HTML template.</a:t>
            </a:r>
            <a:endParaRPr lang="en-US" dirty="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943600"/>
          </a:xfrm>
        </p:spPr>
        <p:txBody>
          <a:bodyPr>
            <a:normAutofit fontScale="70000" lnSpcReduction="20000"/>
          </a:bodyPr>
          <a:lstStyle/>
          <a:p>
            <a:r>
              <a:rPr lang="en-US" b="1" dirty="0" smtClean="0"/>
              <a:t>Template</a:t>
            </a:r>
            <a:endParaRPr lang="en-US" b="1" dirty="0" smtClean="0"/>
          </a:p>
          <a:p>
            <a:pPr marL="0" indent="0">
              <a:buNone/>
            </a:pPr>
            <a:r>
              <a:rPr lang="en-US" dirty="0"/>
              <a:t>You can also use the template property, which allows you to write HTML directly in the property value, and not refer to a page</a:t>
            </a:r>
            <a:r>
              <a:rPr lang="en-US" dirty="0" smtClean="0"/>
              <a:t>.</a:t>
            </a:r>
            <a:endParaRPr lang="en-US" dirty="0" smtClean="0"/>
          </a:p>
          <a:p>
            <a:r>
              <a:rPr lang="en-US" b="1" dirty="0" smtClean="0"/>
              <a:t>Example</a:t>
            </a:r>
            <a:endParaRPr lang="en-US" b="1" dirty="0" smtClean="0"/>
          </a:p>
          <a:p>
            <a:pPr marL="0" indent="0">
              <a:buNone/>
            </a:pPr>
            <a:r>
              <a:rPr lang="en-US" dirty="0" err="1"/>
              <a:t>var</a:t>
            </a:r>
            <a:r>
              <a:rPr lang="en-US" dirty="0"/>
              <a:t> app = </a:t>
            </a:r>
            <a:r>
              <a:rPr lang="en-US" dirty="0" err="1"/>
              <a:t>angular.module</a:t>
            </a:r>
            <a:r>
              <a:rPr lang="en-US" dirty="0"/>
              <a:t>("</a:t>
            </a:r>
            <a:r>
              <a:rPr lang="en-US" dirty="0" err="1"/>
              <a:t>myApp</a:t>
            </a:r>
            <a:r>
              <a:rPr lang="en-US" dirty="0"/>
              <a:t>", ["</a:t>
            </a:r>
            <a:r>
              <a:rPr lang="en-US" dirty="0" err="1"/>
              <a:t>ngRoute</a:t>
            </a:r>
            <a:r>
              <a:rPr lang="en-US" dirty="0"/>
              <a:t>"]);</a:t>
            </a:r>
            <a:br>
              <a:rPr lang="en-US" dirty="0"/>
            </a:br>
            <a:r>
              <a:rPr lang="en-US" dirty="0" err="1"/>
              <a:t>app.config</a:t>
            </a:r>
            <a:r>
              <a:rPr lang="en-US" dirty="0"/>
              <a:t>(function($</a:t>
            </a:r>
            <a:r>
              <a:rPr lang="en-US" dirty="0" err="1"/>
              <a:t>routeProvider</a:t>
            </a:r>
            <a:r>
              <a:rPr lang="en-US" dirty="0"/>
              <a:t>) {</a:t>
            </a:r>
            <a:br>
              <a:rPr lang="en-US" dirty="0"/>
            </a:br>
            <a:r>
              <a:rPr lang="en-US" dirty="0"/>
              <a:t>    $</a:t>
            </a:r>
            <a:r>
              <a:rPr lang="en-US" dirty="0" err="1"/>
              <a:t>routeProvider</a:t>
            </a:r>
            <a:br>
              <a:rPr lang="en-US" dirty="0"/>
            </a:br>
            <a:r>
              <a:rPr lang="en-US" dirty="0"/>
              <a:t>    .when("/", {</a:t>
            </a:r>
            <a:br>
              <a:rPr lang="en-US" dirty="0"/>
            </a:br>
            <a:r>
              <a:rPr lang="en-US" dirty="0"/>
              <a:t>        template : "&lt;h1&gt;Main&lt;/h1&gt;&lt;p&gt;Click on the links to change this content&lt;/p&gt;"</a:t>
            </a:r>
            <a:br>
              <a:rPr lang="en-US" dirty="0"/>
            </a:br>
            <a:r>
              <a:rPr lang="en-US" dirty="0"/>
              <a:t>    })</a:t>
            </a:r>
            <a:br>
              <a:rPr lang="en-US" dirty="0"/>
            </a:br>
            <a:r>
              <a:rPr lang="en-US" dirty="0"/>
              <a:t>    .when("/banana", {</a:t>
            </a:r>
            <a:br>
              <a:rPr lang="en-US" dirty="0"/>
            </a:br>
            <a:r>
              <a:rPr lang="en-US" dirty="0"/>
              <a:t>        template : "&lt;h1&gt;Banana&lt;/h1&gt;&lt;p&gt;Bananas contain around 75% water.&lt;/p&gt;"</a:t>
            </a:r>
            <a:br>
              <a:rPr lang="en-US" dirty="0"/>
            </a:br>
            <a:r>
              <a:rPr lang="en-US" dirty="0"/>
              <a:t>    })</a:t>
            </a:r>
            <a:br>
              <a:rPr lang="en-US" dirty="0"/>
            </a:br>
            <a:r>
              <a:rPr lang="en-US" dirty="0"/>
              <a:t>    .when("/tomato", {</a:t>
            </a:r>
            <a:br>
              <a:rPr lang="en-US" dirty="0"/>
            </a:br>
            <a:r>
              <a:rPr lang="en-US" dirty="0"/>
              <a:t>        template : "&lt;h1&gt;Tomato&lt;/h1&gt;&lt;p&gt;Tomatoes contain around 95% water.&lt;/p&gt;"</a:t>
            </a:r>
            <a:br>
              <a:rPr lang="en-US" dirty="0"/>
            </a:br>
            <a:r>
              <a:rPr lang="en-US" dirty="0"/>
              <a:t>    });</a:t>
            </a:r>
            <a:br>
              <a:rPr lang="en-US" dirty="0"/>
            </a:br>
            <a:r>
              <a:rPr lang="en-US" dirty="0"/>
              <a:t>});</a:t>
            </a:r>
            <a:endParaRPr lang="en-US" b="1"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err="1"/>
              <a:t>AngularJS</a:t>
            </a:r>
            <a:r>
              <a:rPr lang="en-US" b="1" u="sng" dirty="0"/>
              <a:t> Animations</a:t>
            </a:r>
            <a:br>
              <a:rPr lang="en-US" b="1" u="sng" dirty="0"/>
            </a:br>
            <a:endParaRPr lang="en-US" b="1" u="sng" dirty="0"/>
          </a:p>
        </p:txBody>
      </p:sp>
      <p:sp>
        <p:nvSpPr>
          <p:cNvPr id="3" name="Content Placeholder 2"/>
          <p:cNvSpPr>
            <a:spLocks noGrp="1"/>
          </p:cNvSpPr>
          <p:nvPr>
            <p:ph idx="1"/>
          </p:nvPr>
        </p:nvSpPr>
        <p:spPr/>
        <p:txBody>
          <a:bodyPr>
            <a:normAutofit/>
          </a:bodyPr>
          <a:lstStyle/>
          <a:p>
            <a:r>
              <a:rPr lang="en-US" dirty="0" err="1"/>
              <a:t>AngularJS</a:t>
            </a:r>
            <a:r>
              <a:rPr lang="en-US" dirty="0"/>
              <a:t> provides animated transitions, with help from CSS</a:t>
            </a:r>
            <a:r>
              <a:rPr lang="en-US" dirty="0" smtClean="0"/>
              <a:t>.</a:t>
            </a:r>
            <a:endParaRPr lang="en-US" dirty="0" smtClean="0"/>
          </a:p>
          <a:p>
            <a:r>
              <a:rPr lang="en-US" dirty="0"/>
              <a:t>To make your applications ready for animations, you must include the </a:t>
            </a:r>
            <a:r>
              <a:rPr lang="en-US" dirty="0" err="1"/>
              <a:t>AngularJS</a:t>
            </a:r>
            <a:r>
              <a:rPr lang="en-US" dirty="0"/>
              <a:t> Animate library</a:t>
            </a:r>
            <a:r>
              <a:rPr lang="en-US" dirty="0" smtClean="0"/>
              <a:t>:</a:t>
            </a:r>
            <a:endParaRPr lang="en-US" dirty="0" smtClean="0"/>
          </a:p>
          <a:p>
            <a:endParaRPr lang="en-US" dirty="0"/>
          </a:p>
          <a:p>
            <a:pPr marL="0" indent="0">
              <a:buNone/>
            </a:pPr>
            <a:r>
              <a:rPr lang="en-US" dirty="0"/>
              <a:t>&lt;script </a:t>
            </a:r>
            <a:r>
              <a:rPr lang="en-US" dirty="0" err="1"/>
              <a:t>src</a:t>
            </a:r>
            <a:r>
              <a:rPr lang="en-US" dirty="0"/>
              <a:t>="https://ajax.googleapis.com/</a:t>
            </a:r>
            <a:r>
              <a:rPr lang="en-US" dirty="0" err="1"/>
              <a:t>ajax</a:t>
            </a:r>
            <a:r>
              <a:rPr lang="en-US" dirty="0"/>
              <a:t>/libs/</a:t>
            </a:r>
            <a:r>
              <a:rPr lang="en-US" dirty="0" err="1"/>
              <a:t>angularjs</a:t>
            </a:r>
            <a:r>
              <a:rPr lang="en-US" dirty="0"/>
              <a:t>/1.6.9/angular-animate.js"&gt;&lt;/script&gt;</a:t>
            </a:r>
            <a:endParaRPr lang="en-US" dirty="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r>
              <a:rPr lang="en-US" dirty="0"/>
              <a:t>Then you must refer to the </a:t>
            </a:r>
            <a:r>
              <a:rPr lang="en-US" dirty="0" err="1"/>
              <a:t>ngAnimate</a:t>
            </a:r>
            <a:r>
              <a:rPr lang="en-US" dirty="0"/>
              <a:t> module in your application</a:t>
            </a:r>
            <a:r>
              <a:rPr lang="en-US" dirty="0" smtClean="0"/>
              <a:t>:</a:t>
            </a:r>
            <a:endParaRPr lang="en-US" dirty="0" smtClean="0"/>
          </a:p>
          <a:p>
            <a:pPr marL="0" indent="0">
              <a:buNone/>
            </a:pPr>
            <a:r>
              <a:rPr lang="en-US" dirty="0" smtClean="0"/>
              <a:t>&lt;</a:t>
            </a:r>
            <a:r>
              <a:rPr lang="en-US" dirty="0"/>
              <a:t>body </a:t>
            </a:r>
            <a:r>
              <a:rPr lang="en-US" dirty="0" err="1"/>
              <a:t>ng</a:t>
            </a:r>
            <a:r>
              <a:rPr lang="en-US" dirty="0"/>
              <a:t>-app="</a:t>
            </a:r>
            <a:r>
              <a:rPr lang="en-US" dirty="0" err="1"/>
              <a:t>ngAnimate</a:t>
            </a:r>
            <a:r>
              <a:rPr lang="en-US" dirty="0" smtClean="0"/>
              <a:t>"&gt;</a:t>
            </a:r>
            <a:endParaRPr lang="en-US" dirty="0" smtClean="0"/>
          </a:p>
          <a:p>
            <a:r>
              <a:rPr lang="en-US" dirty="0"/>
              <a:t>Or if your application has a name, add </a:t>
            </a:r>
            <a:r>
              <a:rPr lang="en-US" dirty="0" err="1"/>
              <a:t>ngAnimate</a:t>
            </a:r>
            <a:r>
              <a:rPr lang="en-US" dirty="0"/>
              <a:t> as a dependency in your application module</a:t>
            </a:r>
            <a:r>
              <a:rPr lang="en-US" dirty="0" smtClean="0"/>
              <a:t>:</a:t>
            </a:r>
            <a:endParaRPr lang="en-US" dirty="0" smtClean="0"/>
          </a:p>
          <a:p>
            <a:pPr marL="0" indent="0">
              <a:buNone/>
            </a:pPr>
            <a:endParaRPr lang="en-US" dirty="0" smtClean="0"/>
          </a:p>
          <a:p>
            <a:pPr marL="0" indent="0">
              <a:buNone/>
            </a:pPr>
            <a:r>
              <a:rPr lang="en-US" dirty="0" smtClean="0"/>
              <a:t>&lt;</a:t>
            </a:r>
            <a:r>
              <a:rPr lang="en-US" dirty="0"/>
              <a:t>script&gt;</a:t>
            </a:r>
            <a:br>
              <a:rPr lang="en-US" dirty="0"/>
            </a:br>
            <a:r>
              <a:rPr lang="en-US" dirty="0" smtClean="0"/>
              <a:t>	</a:t>
            </a:r>
            <a:r>
              <a:rPr lang="en-US" dirty="0" err="1" smtClean="0"/>
              <a:t>var</a:t>
            </a:r>
            <a:r>
              <a:rPr lang="en-US" dirty="0"/>
              <a:t> app = </a:t>
            </a:r>
            <a:r>
              <a:rPr lang="en-US" dirty="0" err="1"/>
              <a:t>angular.module</a:t>
            </a:r>
            <a:r>
              <a:rPr lang="en-US" dirty="0"/>
              <a:t>('</a:t>
            </a:r>
            <a:r>
              <a:rPr lang="en-US" dirty="0" err="1"/>
              <a:t>myApp</a:t>
            </a:r>
            <a:r>
              <a:rPr lang="en-US" dirty="0"/>
              <a:t>', ['</a:t>
            </a:r>
            <a:r>
              <a:rPr lang="en-US" dirty="0" err="1"/>
              <a:t>ngAnimate</a:t>
            </a:r>
            <a:r>
              <a:rPr lang="en-US" dirty="0"/>
              <a:t>']);</a:t>
            </a:r>
            <a:br>
              <a:rPr lang="en-US" dirty="0"/>
            </a:br>
            <a:endParaRPr lang="en-US" dirty="0" smtClean="0"/>
          </a:p>
          <a:p>
            <a:pPr marL="0" indent="0">
              <a:buNone/>
            </a:pPr>
            <a:r>
              <a:rPr lang="en-US" dirty="0" smtClean="0"/>
              <a:t>&lt;/script&gt;</a:t>
            </a:r>
            <a:endParaRPr lang="en-US" dirty="0" smtClean="0"/>
          </a:p>
          <a:p>
            <a:endParaRPr lang="en-US" dirty="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a:t>
            </a:r>
            <a:r>
              <a:rPr lang="en-US" dirty="0" err="1"/>
              <a:t>ngAnimate</a:t>
            </a:r>
            <a:r>
              <a:rPr lang="en-US" dirty="0"/>
              <a:t> Do?</a:t>
            </a:r>
            <a:endParaRPr lang="en-US" dirty="0"/>
          </a:p>
        </p:txBody>
      </p:sp>
      <p:sp>
        <p:nvSpPr>
          <p:cNvPr id="3" name="Content Placeholder 2"/>
          <p:cNvSpPr>
            <a:spLocks noGrp="1"/>
          </p:cNvSpPr>
          <p:nvPr>
            <p:ph idx="1"/>
          </p:nvPr>
        </p:nvSpPr>
        <p:spPr>
          <a:xfrm>
            <a:off x="457200" y="1600200"/>
            <a:ext cx="8229600" cy="5029200"/>
          </a:xfrm>
        </p:spPr>
        <p:txBody>
          <a:bodyPr>
            <a:normAutofit fontScale="55000" lnSpcReduction="20000"/>
          </a:bodyPr>
          <a:lstStyle/>
          <a:p>
            <a:r>
              <a:rPr lang="en-US" dirty="0"/>
              <a:t>The </a:t>
            </a:r>
            <a:r>
              <a:rPr lang="en-US" dirty="0" err="1"/>
              <a:t>ngAnimate</a:t>
            </a:r>
            <a:r>
              <a:rPr lang="en-US" dirty="0"/>
              <a:t> module adds and removes classes.</a:t>
            </a:r>
            <a:endParaRPr lang="en-US" dirty="0"/>
          </a:p>
          <a:p>
            <a:pPr marL="0" indent="0">
              <a:buNone/>
            </a:pPr>
            <a:r>
              <a:rPr lang="en-US" dirty="0" smtClean="0"/>
              <a:t>	The </a:t>
            </a:r>
            <a:r>
              <a:rPr lang="en-US" dirty="0" err="1"/>
              <a:t>ngAnimate</a:t>
            </a:r>
            <a:r>
              <a:rPr lang="en-US" dirty="0"/>
              <a:t> module does not animate your HTML elements, but when </a:t>
            </a:r>
            <a:r>
              <a:rPr lang="en-US" dirty="0" err="1"/>
              <a:t>ngAnimate</a:t>
            </a:r>
            <a:r>
              <a:rPr lang="en-US" dirty="0"/>
              <a:t> notice certain events, like hide or show of an HTML element, the element gets some pre-defined classes which can be used to make animations.</a:t>
            </a:r>
            <a:endParaRPr lang="en-US" dirty="0"/>
          </a:p>
          <a:p>
            <a:r>
              <a:rPr lang="en-US" dirty="0"/>
              <a:t>The directives in </a:t>
            </a:r>
            <a:r>
              <a:rPr lang="en-US" dirty="0" err="1"/>
              <a:t>AngularJS</a:t>
            </a:r>
            <a:r>
              <a:rPr lang="en-US" dirty="0"/>
              <a:t> who add/remove classes are:</a:t>
            </a:r>
            <a:endParaRPr lang="en-US" dirty="0"/>
          </a:p>
          <a:p>
            <a:pPr marL="0" indent="0">
              <a:buNone/>
            </a:pPr>
            <a:r>
              <a:rPr lang="en-US" dirty="0" smtClean="0"/>
              <a:t>1) </a:t>
            </a:r>
            <a:r>
              <a:rPr lang="en-US" dirty="0" err="1" smtClean="0"/>
              <a:t>ng</a:t>
            </a:r>
            <a:r>
              <a:rPr lang="en-US" dirty="0" smtClean="0"/>
              <a:t>-show</a:t>
            </a:r>
            <a:endParaRPr lang="en-US" dirty="0"/>
          </a:p>
          <a:p>
            <a:pPr marL="0" indent="0">
              <a:buNone/>
            </a:pPr>
            <a:r>
              <a:rPr lang="en-US" dirty="0" smtClean="0"/>
              <a:t>2) </a:t>
            </a:r>
            <a:r>
              <a:rPr lang="en-US" dirty="0" err="1" smtClean="0"/>
              <a:t>ng</a:t>
            </a:r>
            <a:r>
              <a:rPr lang="en-US" dirty="0" smtClean="0"/>
              <a:t>-hide</a:t>
            </a:r>
            <a:endParaRPr lang="en-US" dirty="0"/>
          </a:p>
          <a:p>
            <a:pPr marL="0" indent="0">
              <a:buNone/>
            </a:pPr>
            <a:r>
              <a:rPr lang="en-US" dirty="0" smtClean="0"/>
              <a:t>3) </a:t>
            </a:r>
            <a:r>
              <a:rPr lang="en-US" dirty="0" err="1" smtClean="0"/>
              <a:t>ng</a:t>
            </a:r>
            <a:r>
              <a:rPr lang="en-US" dirty="0" smtClean="0"/>
              <a:t>-class</a:t>
            </a:r>
            <a:endParaRPr lang="en-US" dirty="0"/>
          </a:p>
          <a:p>
            <a:pPr marL="0" indent="0">
              <a:buNone/>
            </a:pPr>
            <a:r>
              <a:rPr lang="en-US" dirty="0" smtClean="0"/>
              <a:t>4) </a:t>
            </a:r>
            <a:r>
              <a:rPr lang="en-US" dirty="0" err="1" smtClean="0"/>
              <a:t>ng</a:t>
            </a:r>
            <a:r>
              <a:rPr lang="en-US" dirty="0" smtClean="0"/>
              <a:t>-view</a:t>
            </a:r>
            <a:endParaRPr lang="en-US" dirty="0"/>
          </a:p>
          <a:p>
            <a:pPr marL="0" indent="0">
              <a:buNone/>
            </a:pPr>
            <a:r>
              <a:rPr lang="en-US" dirty="0" smtClean="0"/>
              <a:t>5) </a:t>
            </a:r>
            <a:r>
              <a:rPr lang="en-US" dirty="0" err="1" smtClean="0"/>
              <a:t>ng</a:t>
            </a:r>
            <a:r>
              <a:rPr lang="en-US" dirty="0" smtClean="0"/>
              <a:t>-include</a:t>
            </a:r>
            <a:endParaRPr lang="en-US" dirty="0"/>
          </a:p>
          <a:p>
            <a:pPr marL="0" indent="0">
              <a:buNone/>
            </a:pPr>
            <a:r>
              <a:rPr lang="en-US" dirty="0" smtClean="0"/>
              <a:t>6) </a:t>
            </a:r>
            <a:r>
              <a:rPr lang="en-US" dirty="0" err="1" smtClean="0"/>
              <a:t>ng</a:t>
            </a:r>
            <a:r>
              <a:rPr lang="en-US" dirty="0" smtClean="0"/>
              <a:t>-repeat</a:t>
            </a:r>
            <a:endParaRPr lang="en-US" dirty="0"/>
          </a:p>
          <a:p>
            <a:pPr marL="0" indent="0">
              <a:buNone/>
            </a:pPr>
            <a:r>
              <a:rPr lang="en-US" dirty="0" smtClean="0"/>
              <a:t>7) </a:t>
            </a:r>
            <a:r>
              <a:rPr lang="en-US" dirty="0" err="1" smtClean="0"/>
              <a:t>ng</a:t>
            </a:r>
            <a:r>
              <a:rPr lang="en-US" dirty="0" smtClean="0"/>
              <a:t>-if</a:t>
            </a:r>
            <a:endParaRPr lang="en-US" dirty="0"/>
          </a:p>
          <a:p>
            <a:pPr marL="0" indent="0">
              <a:buNone/>
            </a:pPr>
            <a:r>
              <a:rPr lang="en-US" dirty="0" smtClean="0"/>
              <a:t>8) </a:t>
            </a:r>
            <a:r>
              <a:rPr lang="en-US" dirty="0" err="1" smtClean="0"/>
              <a:t>ng</a:t>
            </a:r>
            <a:r>
              <a:rPr lang="en-US" dirty="0" smtClean="0"/>
              <a:t>-switch</a:t>
            </a:r>
            <a:endParaRPr lang="en-US" dirty="0" smtClean="0"/>
          </a:p>
          <a:p>
            <a:r>
              <a:rPr lang="en-US" dirty="0"/>
              <a:t>The </a:t>
            </a:r>
            <a:r>
              <a:rPr lang="en-US" dirty="0" err="1"/>
              <a:t>ng</a:t>
            </a:r>
            <a:r>
              <a:rPr lang="en-US" dirty="0"/>
              <a:t>-show and </a:t>
            </a:r>
            <a:r>
              <a:rPr lang="en-US" dirty="0" err="1"/>
              <a:t>ng</a:t>
            </a:r>
            <a:r>
              <a:rPr lang="en-US" dirty="0"/>
              <a:t>-hide directives adds or removes a </a:t>
            </a:r>
            <a:r>
              <a:rPr lang="en-US" dirty="0" err="1"/>
              <a:t>ng</a:t>
            </a:r>
            <a:r>
              <a:rPr lang="en-US" dirty="0"/>
              <a:t>-hide class value</a:t>
            </a:r>
            <a:r>
              <a:rPr lang="en-US" dirty="0" smtClean="0"/>
              <a:t>.</a:t>
            </a:r>
            <a:endParaRPr lang="en-US" dirty="0" smtClean="0"/>
          </a:p>
          <a:p>
            <a:r>
              <a:rPr lang="en-US" dirty="0"/>
              <a:t>The other directives adds a </a:t>
            </a:r>
            <a:r>
              <a:rPr lang="en-US" dirty="0" err="1"/>
              <a:t>ng</a:t>
            </a:r>
            <a:r>
              <a:rPr lang="en-US" dirty="0"/>
              <a:t>-enter class value when they enter the DOM, and a </a:t>
            </a:r>
            <a:r>
              <a:rPr lang="en-US" dirty="0" err="1"/>
              <a:t>ng</a:t>
            </a:r>
            <a:r>
              <a:rPr lang="en-US" dirty="0"/>
              <a:t>-leave attribute when they are removed from the DOM.</a:t>
            </a:r>
            <a:endParaRPr lang="en-US" dirty="0"/>
          </a:p>
          <a:p>
            <a:r>
              <a:rPr lang="en-US" dirty="0"/>
              <a:t>The </a:t>
            </a:r>
            <a:r>
              <a:rPr lang="en-US" dirty="0" err="1"/>
              <a:t>ng</a:t>
            </a:r>
            <a:r>
              <a:rPr lang="en-US" dirty="0"/>
              <a:t>-repeat directive also adds a </a:t>
            </a:r>
            <a:r>
              <a:rPr lang="en-US" dirty="0" err="1"/>
              <a:t>ng</a:t>
            </a:r>
            <a:r>
              <a:rPr lang="en-US" dirty="0"/>
              <a:t>-move class value when the HTML element changes position.</a:t>
            </a:r>
            <a:endParaRPr lang="en-US" dirty="0"/>
          </a:p>
          <a:p>
            <a:pPr marL="0" indent="0">
              <a:buNone/>
            </a:pPr>
            <a:endParaRPr lang="en-US" dirty="0" smtClean="0"/>
          </a:p>
          <a:p>
            <a:pPr marL="0" indent="0">
              <a:buNone/>
            </a:pPr>
            <a:endParaRPr lang="en-US" dirty="0"/>
          </a:p>
          <a:p>
            <a:endParaRPr lang="en-US" dirty="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Animations Using CSS</a:t>
            </a:r>
            <a:endParaRPr lang="en-US" dirty="0"/>
          </a:p>
        </p:txBody>
      </p:sp>
      <p:sp>
        <p:nvSpPr>
          <p:cNvPr id="3" name="Content Placeholder 2"/>
          <p:cNvSpPr>
            <a:spLocks noGrp="1"/>
          </p:cNvSpPr>
          <p:nvPr>
            <p:ph idx="1"/>
          </p:nvPr>
        </p:nvSpPr>
        <p:spPr/>
        <p:txBody>
          <a:bodyPr/>
          <a:lstStyle/>
          <a:p>
            <a:r>
              <a:rPr lang="en-US" dirty="0"/>
              <a:t>We can use CSS transitions or CSS animations to animate HTML </a:t>
            </a:r>
            <a:r>
              <a:rPr lang="en-US" dirty="0" smtClean="0"/>
              <a:t>elements</a:t>
            </a:r>
            <a:endParaRPr lang="en-US" dirty="0" smtClean="0"/>
          </a:p>
          <a:p>
            <a:r>
              <a:rPr lang="en-US" b="1" dirty="0" smtClean="0"/>
              <a:t>CSS Transitions</a:t>
            </a:r>
            <a:endParaRPr lang="en-US" b="1" dirty="0" smtClean="0"/>
          </a:p>
          <a:p>
            <a:r>
              <a:rPr lang="en-US" dirty="0" smtClean="0"/>
              <a:t>CSS transitions allows you to change CSS property values smoothly, from one value to another, over a given duration</a:t>
            </a:r>
            <a:endParaRPr lang="en-US" dirty="0" smtClean="0"/>
          </a:p>
          <a:p>
            <a:endParaRPr lang="en-US" dirty="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b="1" dirty="0"/>
              <a:t>How they work</a:t>
            </a:r>
            <a:endParaRPr lang="en-US" b="1" dirty="0"/>
          </a:p>
          <a:p>
            <a:r>
              <a:rPr lang="en-US" dirty="0"/>
              <a:t>Animations in </a:t>
            </a:r>
            <a:r>
              <a:rPr lang="en-US" dirty="0" err="1"/>
              <a:t>AngularJS</a:t>
            </a:r>
            <a:r>
              <a:rPr lang="en-US" dirty="0"/>
              <a:t> are completely based on CSS classes. As long as you have a CSS class attached to an HTML element within your application, you can apply animations to it</a:t>
            </a:r>
            <a:r>
              <a:rPr lang="en-US" dirty="0" smtClean="0"/>
              <a:t>.</a:t>
            </a:r>
            <a:endParaRPr lang="en-US" dirty="0" smtClean="0"/>
          </a:p>
          <a:p>
            <a:pPr marL="0" indent="0">
              <a:buNone/>
            </a:pPr>
            <a:r>
              <a:rPr lang="en-US" dirty="0"/>
              <a:t>&lt;div </a:t>
            </a:r>
            <a:r>
              <a:rPr lang="en-US" dirty="0" err="1"/>
              <a:t>ng</a:t>
            </a:r>
            <a:r>
              <a:rPr lang="en-US" dirty="0"/>
              <a:t>-repeat="item in items" class="repeated-item"&gt;</a:t>
            </a:r>
            <a:endParaRPr lang="en-US" dirty="0"/>
          </a:p>
          <a:p>
            <a:pPr marL="0" indent="0">
              <a:buNone/>
            </a:pPr>
            <a:r>
              <a:rPr lang="en-US" dirty="0" smtClean="0"/>
              <a:t>	  </a:t>
            </a:r>
            <a:r>
              <a:rPr lang="en-US" dirty="0"/>
              <a:t>{{ item.id }}</a:t>
            </a:r>
            <a:endParaRPr lang="en-US" dirty="0"/>
          </a:p>
          <a:p>
            <a:pPr marL="0" indent="0">
              <a:buNone/>
            </a:pPr>
            <a:r>
              <a:rPr lang="en-US" dirty="0"/>
              <a:t>&lt;/div&gt;</a:t>
            </a:r>
            <a:endParaRPr lang="en-US" dirty="0"/>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t>As you can see, the repeated-item class is present on the element that will be repeated and this class will be used as a reference within our application's CSS and/or JavaScript animation code to tell </a:t>
            </a:r>
            <a:r>
              <a:rPr lang="en-US" dirty="0" err="1"/>
              <a:t>AngularJS</a:t>
            </a:r>
            <a:r>
              <a:rPr lang="en-US" dirty="0"/>
              <a:t> to perform an </a:t>
            </a:r>
            <a:r>
              <a:rPr lang="en-US" dirty="0" smtClean="0"/>
              <a:t>animation</a:t>
            </a:r>
            <a:endParaRPr lang="en-US" dirty="0" smtClean="0"/>
          </a:p>
          <a:p>
            <a:r>
              <a:rPr lang="en-US" dirty="0"/>
              <a:t>The other directives adds a </a:t>
            </a:r>
            <a:r>
              <a:rPr lang="en-US" dirty="0" err="1"/>
              <a:t>ng</a:t>
            </a:r>
            <a:r>
              <a:rPr lang="en-US" dirty="0"/>
              <a:t>-enter class value when they enter the DOM, and a </a:t>
            </a:r>
            <a:r>
              <a:rPr lang="en-US" dirty="0" err="1"/>
              <a:t>ng</a:t>
            </a:r>
            <a:r>
              <a:rPr lang="en-US" dirty="0"/>
              <a:t>-leave attribute when they are removed from the DOM.</a:t>
            </a:r>
            <a:endParaRPr lang="en-US" dirty="0"/>
          </a:p>
          <a:p>
            <a:r>
              <a:rPr lang="en-US" dirty="0"/>
              <a:t>The </a:t>
            </a:r>
            <a:r>
              <a:rPr lang="en-US" dirty="0" err="1"/>
              <a:t>ng</a:t>
            </a:r>
            <a:r>
              <a:rPr lang="en-US" dirty="0"/>
              <a:t>-repeat directive also adds a </a:t>
            </a:r>
            <a:r>
              <a:rPr lang="en-US" dirty="0" err="1"/>
              <a:t>ng</a:t>
            </a:r>
            <a:r>
              <a:rPr lang="en-US" dirty="0"/>
              <a:t>-move class value when the HTML element changes position.</a:t>
            </a:r>
            <a:endParaRPr lang="en-US" dirty="0"/>
          </a:p>
          <a:p>
            <a:endParaRPr lang="en-US" dirty="0"/>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Animations on app bootstrap / page load</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By default, animations are disabled when the </a:t>
            </a:r>
            <a:r>
              <a:rPr lang="en-US" dirty="0" err="1"/>
              <a:t>AngularJS</a:t>
            </a:r>
            <a:r>
              <a:rPr lang="en-US" dirty="0"/>
              <a:t> app </a:t>
            </a:r>
            <a:r>
              <a:rPr lang="en-US" dirty="0">
                <a:hlinkClick r:id="rId1"/>
              </a:rPr>
              <a:t>bootstraps</a:t>
            </a:r>
            <a:r>
              <a:rPr lang="en-US" dirty="0" smtClean="0"/>
              <a:t>.</a:t>
            </a:r>
            <a:endParaRPr lang="en-US" dirty="0" smtClean="0"/>
          </a:p>
          <a:p>
            <a:r>
              <a:rPr lang="en-US" dirty="0" smtClean="0"/>
              <a:t> </a:t>
            </a:r>
            <a:r>
              <a:rPr lang="en-US" dirty="0"/>
              <a:t>If you are using the </a:t>
            </a:r>
            <a:r>
              <a:rPr lang="en-US" dirty="0" err="1">
                <a:hlinkClick r:id="rId2"/>
              </a:rPr>
              <a:t>ngApp</a:t>
            </a:r>
            <a:r>
              <a:rPr lang="en-US" dirty="0"/>
              <a:t> directive, this happens in the </a:t>
            </a:r>
            <a:r>
              <a:rPr lang="en-US" dirty="0" err="1"/>
              <a:t>DOMContentLoaded</a:t>
            </a:r>
            <a:r>
              <a:rPr lang="en-US" dirty="0"/>
              <a:t> event, so immediately after the page has been </a:t>
            </a:r>
            <a:r>
              <a:rPr lang="en-US" dirty="0" smtClean="0"/>
              <a:t>loaded</a:t>
            </a:r>
            <a:endParaRPr lang="en-US" dirty="0" smtClean="0"/>
          </a:p>
          <a:p>
            <a:r>
              <a:rPr lang="en-US" dirty="0"/>
              <a:t>Internally, </a:t>
            </a:r>
            <a:r>
              <a:rPr lang="en-US" dirty="0" err="1"/>
              <a:t>ngAnimate</a:t>
            </a:r>
            <a:r>
              <a:rPr lang="en-US" dirty="0"/>
              <a:t> waits until all template downloads that are started right after bootstrap have finished</a:t>
            </a:r>
            <a:r>
              <a:rPr lang="en-US" dirty="0" smtClean="0"/>
              <a:t>.</a:t>
            </a:r>
            <a:endParaRPr lang="en-US" dirty="0" smtClean="0"/>
          </a:p>
          <a:p>
            <a:r>
              <a:rPr lang="en-US" dirty="0"/>
              <a:t>This ensures that the whole app has been compiled fully before animations are attempted</a:t>
            </a:r>
            <a:endParaRPr lang="en-US" dirty="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If you do want your animations to play when the app bootstraps, you can enable animations globally in your main module's </a:t>
            </a:r>
            <a:r>
              <a:rPr lang="en-US" dirty="0">
                <a:hlinkClick r:id="rId1"/>
              </a:rPr>
              <a:t>run</a:t>
            </a:r>
            <a:r>
              <a:rPr lang="en-US" dirty="0"/>
              <a:t> function</a:t>
            </a:r>
            <a:r>
              <a:rPr lang="en-US" dirty="0" smtClean="0"/>
              <a:t>:</a:t>
            </a:r>
            <a:endParaRPr lang="en-US" dirty="0" smtClean="0"/>
          </a:p>
          <a:p>
            <a:pPr marL="0" indent="0">
              <a:buNone/>
            </a:pPr>
            <a:r>
              <a:rPr lang="en-US" b="1" dirty="0" err="1"/>
              <a:t>myModule.run</a:t>
            </a:r>
            <a:r>
              <a:rPr lang="en-US" b="1" dirty="0"/>
              <a:t>(function($animate) {</a:t>
            </a:r>
            <a:endParaRPr lang="en-US" b="1" dirty="0"/>
          </a:p>
          <a:p>
            <a:pPr marL="0" indent="0">
              <a:buNone/>
            </a:pPr>
            <a:r>
              <a:rPr lang="en-US" b="1" dirty="0" smtClean="0"/>
              <a:t>	  </a:t>
            </a:r>
            <a:r>
              <a:rPr lang="en-US" b="1" dirty="0"/>
              <a:t>$</a:t>
            </a:r>
            <a:r>
              <a:rPr lang="en-US" b="1" dirty="0" err="1"/>
              <a:t>animate.enabled</a:t>
            </a:r>
            <a:r>
              <a:rPr lang="en-US" b="1" dirty="0"/>
              <a:t>(true);</a:t>
            </a:r>
            <a:endParaRPr lang="en-US" b="1" dirty="0"/>
          </a:p>
          <a:p>
            <a:pPr marL="0" indent="0">
              <a:buNone/>
            </a:pPr>
            <a:r>
              <a:rPr lang="en-US" b="1" dirty="0"/>
              <a:t>});</a:t>
            </a:r>
            <a:endParaRPr lang="en-US" b="1" dirty="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The transition property is a shorthand property used to represent up to four transition-related longhand properties</a:t>
            </a:r>
            <a:r>
              <a:rPr lang="en-US" dirty="0" smtClean="0"/>
              <a:t>:</a:t>
            </a:r>
            <a:endParaRPr lang="en-US" dirty="0" smtClean="0"/>
          </a:p>
          <a:p>
            <a:r>
              <a:rPr lang="en-US" dirty="0"/>
              <a:t>.example { transition: [transition-property] [transition-duration] [transition-timing-function] [transition-delay]; </a:t>
            </a:r>
            <a:r>
              <a:rPr lang="en-US" dirty="0" smtClean="0"/>
              <a:t>}</a:t>
            </a:r>
            <a:endParaRPr lang="en-US" dirty="0" smtClean="0"/>
          </a:p>
          <a:p>
            <a:r>
              <a:rPr lang="en-US" dirty="0"/>
              <a:t>CSS transitions allows you to change property values smoothly (from one value to another), over a given duration.</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a:t>
            </a:r>
            <a:r>
              <a:rPr lang="en-US" b="1" dirty="0" err="1"/>
              <a:t>ng</a:t>
            </a:r>
            <a:r>
              <a:rPr lang="en-US" b="1" dirty="0"/>
              <a:t>-app</a:t>
            </a:r>
            <a:r>
              <a:rPr lang="en-US" dirty="0"/>
              <a:t> directive initializes an </a:t>
            </a:r>
            <a:r>
              <a:rPr lang="en-US" dirty="0" err="1"/>
              <a:t>AngularJS</a:t>
            </a:r>
            <a:r>
              <a:rPr lang="en-US" dirty="0"/>
              <a:t> application.</a:t>
            </a:r>
            <a:endParaRPr lang="en-US" dirty="0"/>
          </a:p>
          <a:p>
            <a:r>
              <a:rPr lang="en-US" dirty="0"/>
              <a:t>The </a:t>
            </a:r>
            <a:r>
              <a:rPr lang="en-US" b="1" dirty="0" err="1"/>
              <a:t>ng-init</a:t>
            </a:r>
            <a:r>
              <a:rPr lang="en-US" dirty="0"/>
              <a:t> directive initializes application data.</a:t>
            </a:r>
            <a:endParaRPr lang="en-US" dirty="0"/>
          </a:p>
          <a:p>
            <a:r>
              <a:rPr lang="en-US" dirty="0"/>
              <a:t>The </a:t>
            </a:r>
            <a:r>
              <a:rPr lang="en-US" b="1" dirty="0" err="1"/>
              <a:t>ng</a:t>
            </a:r>
            <a:r>
              <a:rPr lang="en-US" b="1" dirty="0"/>
              <a:t>-model</a:t>
            </a:r>
            <a:r>
              <a:rPr lang="en-US" dirty="0"/>
              <a:t> directive binds the value of HTML controls (input, select, </a:t>
            </a:r>
            <a:r>
              <a:rPr lang="en-US" dirty="0" err="1"/>
              <a:t>textarea</a:t>
            </a:r>
            <a:r>
              <a:rPr lang="en-US" dirty="0"/>
              <a:t>) to application data.</a:t>
            </a:r>
            <a:endParaRPr lang="en-US" dirty="0"/>
          </a:p>
          <a:p>
            <a:endParaRPr lang="en-US"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How to Use CSS Transitions?</a:t>
            </a:r>
            <a:endParaRPr lang="en-US" dirty="0"/>
          </a:p>
          <a:p>
            <a:r>
              <a:rPr lang="en-US" dirty="0"/>
              <a:t>To create a transition effect, you must specify two things:</a:t>
            </a:r>
            <a:endParaRPr lang="en-US" dirty="0"/>
          </a:p>
          <a:p>
            <a:r>
              <a:rPr lang="en-US" dirty="0"/>
              <a:t>the CSS property you want to add an effect to</a:t>
            </a:r>
            <a:endParaRPr lang="en-US" dirty="0"/>
          </a:p>
          <a:p>
            <a:r>
              <a:rPr lang="en-US" dirty="0"/>
              <a:t>the duration of the effect</a:t>
            </a:r>
            <a:endParaRPr lang="en-US" dirty="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marL="0" indent="0">
              <a:buNone/>
            </a:pPr>
            <a:r>
              <a:rPr lang="en-US" dirty="0"/>
              <a:t>&lt;style&gt; </a:t>
            </a:r>
            <a:endParaRPr lang="en-US" dirty="0"/>
          </a:p>
          <a:p>
            <a:pPr marL="0" indent="0">
              <a:buNone/>
            </a:pPr>
            <a:r>
              <a:rPr lang="en-US" dirty="0" smtClean="0"/>
              <a:t>   div </a:t>
            </a:r>
            <a:r>
              <a:rPr lang="en-US" dirty="0"/>
              <a:t>{</a:t>
            </a:r>
            <a:endParaRPr lang="en-US" dirty="0"/>
          </a:p>
          <a:p>
            <a:pPr marL="0" indent="0">
              <a:buNone/>
            </a:pPr>
            <a:r>
              <a:rPr lang="en-US" dirty="0" smtClean="0"/>
              <a:t>         </a:t>
            </a:r>
            <a:r>
              <a:rPr lang="en-US" dirty="0"/>
              <a:t>width: 100px;</a:t>
            </a:r>
            <a:endParaRPr lang="en-US" dirty="0"/>
          </a:p>
          <a:p>
            <a:pPr marL="0" indent="0">
              <a:buNone/>
            </a:pPr>
            <a:r>
              <a:rPr lang="en-US" dirty="0" smtClean="0"/>
              <a:t>         </a:t>
            </a:r>
            <a:r>
              <a:rPr lang="en-US" dirty="0"/>
              <a:t>height: 100px;</a:t>
            </a:r>
            <a:endParaRPr lang="en-US" dirty="0"/>
          </a:p>
          <a:p>
            <a:pPr marL="0" indent="0">
              <a:buNone/>
            </a:pPr>
            <a:r>
              <a:rPr lang="en-US" dirty="0" smtClean="0"/>
              <a:t>         </a:t>
            </a:r>
            <a:r>
              <a:rPr lang="en-US" dirty="0"/>
              <a:t>background: red;</a:t>
            </a:r>
            <a:endParaRPr lang="en-US" dirty="0"/>
          </a:p>
          <a:p>
            <a:pPr marL="0" indent="0">
              <a:buNone/>
            </a:pPr>
            <a:r>
              <a:rPr lang="en-US" dirty="0" smtClean="0"/>
              <a:t>        </a:t>
            </a:r>
            <a:r>
              <a:rPr lang="en-US" dirty="0"/>
              <a:t>-</a:t>
            </a:r>
            <a:r>
              <a:rPr lang="en-US" dirty="0" err="1"/>
              <a:t>webkit</a:t>
            </a:r>
            <a:r>
              <a:rPr lang="en-US" dirty="0"/>
              <a:t>-transition: width 2s; /* For Safari 3.1 to 6.0 */</a:t>
            </a:r>
            <a:endParaRPr lang="en-US" dirty="0"/>
          </a:p>
          <a:p>
            <a:pPr marL="0" indent="0">
              <a:buNone/>
            </a:pPr>
            <a:r>
              <a:rPr lang="en-US" dirty="0" smtClean="0"/>
              <a:t>        </a:t>
            </a:r>
            <a:r>
              <a:rPr lang="en-US" dirty="0"/>
              <a:t>transition: width 2s;</a:t>
            </a:r>
            <a:endParaRPr lang="en-US" dirty="0"/>
          </a:p>
          <a:p>
            <a:pPr marL="0" indent="0">
              <a:buNone/>
            </a:pPr>
            <a:r>
              <a:rPr lang="en-US" dirty="0" smtClean="0"/>
              <a:t>    }</a:t>
            </a:r>
            <a:endParaRPr lang="en-US" dirty="0"/>
          </a:p>
          <a:p>
            <a:endParaRPr lang="en-US" dirty="0"/>
          </a:p>
          <a:p>
            <a:pPr marL="0" indent="0">
              <a:buNone/>
            </a:pPr>
            <a:r>
              <a:rPr lang="en-US" dirty="0" smtClean="0"/>
              <a:t>   </a:t>
            </a:r>
            <a:r>
              <a:rPr lang="en-US" dirty="0" err="1" smtClean="0"/>
              <a:t>div:hover</a:t>
            </a:r>
            <a:r>
              <a:rPr lang="en-US" dirty="0" smtClean="0"/>
              <a:t> </a:t>
            </a:r>
            <a:r>
              <a:rPr lang="en-US" dirty="0"/>
              <a:t>{</a:t>
            </a:r>
            <a:endParaRPr lang="en-US" dirty="0"/>
          </a:p>
          <a:p>
            <a:pPr marL="0" indent="0">
              <a:buNone/>
            </a:pPr>
            <a:r>
              <a:rPr lang="en-US" dirty="0" smtClean="0"/>
              <a:t>        </a:t>
            </a:r>
            <a:r>
              <a:rPr lang="en-US" dirty="0"/>
              <a:t>width: 300px;</a:t>
            </a:r>
            <a:endParaRPr lang="en-US" dirty="0"/>
          </a:p>
          <a:p>
            <a:pPr marL="0" indent="0">
              <a:buNone/>
            </a:pPr>
            <a:r>
              <a:rPr lang="en-US" dirty="0" smtClean="0"/>
              <a:t>    }</a:t>
            </a:r>
            <a:endParaRPr lang="en-US" dirty="0"/>
          </a:p>
          <a:p>
            <a:pPr marL="0" indent="0">
              <a:buNone/>
            </a:pPr>
            <a:r>
              <a:rPr lang="en-US" dirty="0"/>
              <a:t>&lt;/style&gt;</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Expression</a:t>
            </a:r>
            <a:br>
              <a:rPr lang="en-US" b="1" u="sng" dirty="0"/>
            </a:br>
            <a:endParaRPr lang="en-US" b="1" u="sng" dirty="0"/>
          </a:p>
        </p:txBody>
      </p:sp>
      <p:sp>
        <p:nvSpPr>
          <p:cNvPr id="3" name="Content Placeholder 2"/>
          <p:cNvSpPr>
            <a:spLocks noGrp="1"/>
          </p:cNvSpPr>
          <p:nvPr>
            <p:ph idx="1"/>
          </p:nvPr>
        </p:nvSpPr>
        <p:spPr/>
        <p:txBody>
          <a:bodyPr/>
          <a:lstStyle/>
          <a:p>
            <a:r>
              <a:rPr lang="en-US" dirty="0"/>
              <a:t>An expression is like JavaScript code which is usually wrapped inside double curly braces such as {{ expression }}. </a:t>
            </a:r>
            <a:endParaRPr lang="en-US" dirty="0" smtClean="0"/>
          </a:p>
          <a:p>
            <a:r>
              <a:rPr lang="en-US" dirty="0" err="1"/>
              <a:t>AngularJS</a:t>
            </a:r>
            <a:r>
              <a:rPr lang="en-US" dirty="0"/>
              <a:t> framework evaluates the expression and produces a result. I</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533400" y="304800"/>
          <a:ext cx="7086600" cy="6011891"/>
        </p:xfrm>
        <a:graphic>
          <a:graphicData uri="http://schemas.openxmlformats.org/drawingml/2006/table">
            <a:tbl>
              <a:tblPr/>
              <a:tblGrid>
                <a:gridCol w="3314700"/>
                <a:gridCol w="3771900"/>
              </a:tblGrid>
              <a:tr h="198795">
                <a:tc>
                  <a:txBody>
                    <a:bodyPr/>
                    <a:lstStyle/>
                    <a:p>
                      <a:pPr algn="l" fontAlgn="b"/>
                      <a:r>
                        <a:rPr lang="en-US" sz="1400" b="0" baseline="0">
                          <a:solidFill>
                            <a:srgbClr val="FFFFFF"/>
                          </a:solidFill>
                          <a:effectLst/>
                        </a:rPr>
                        <a:t>Concept</a:t>
                      </a:r>
                      <a:endParaRPr lang="en-US" sz="1400" b="0" baseline="0">
                        <a:solidFill>
                          <a:srgbClr val="FFFFFF"/>
                        </a:solidFill>
                        <a:effectLst/>
                      </a:endParaRPr>
                    </a:p>
                  </a:txBody>
                  <a:tcPr marL="40774" marR="40774" marT="20387" marB="20387" anchor="b">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63A9E0"/>
                    </a:solidFill>
                  </a:tcPr>
                </a:tc>
                <a:tc>
                  <a:txBody>
                    <a:bodyPr/>
                    <a:lstStyle/>
                    <a:p>
                      <a:pPr algn="l" fontAlgn="b"/>
                      <a:r>
                        <a:rPr lang="en-US" sz="1400" b="0" baseline="0">
                          <a:solidFill>
                            <a:srgbClr val="FFFFFF"/>
                          </a:solidFill>
                          <a:effectLst/>
                        </a:rPr>
                        <a:t>Description</a:t>
                      </a:r>
                      <a:endParaRPr lang="en-US" sz="1400" b="0" baseline="0">
                        <a:solidFill>
                          <a:srgbClr val="FFFFFF"/>
                        </a:solidFill>
                        <a:effectLst/>
                      </a:endParaRPr>
                    </a:p>
                  </a:txBody>
                  <a:tcPr marL="40774" marR="40774" marT="20387" marB="20387" anchor="b">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63A9E0"/>
                    </a:solidFill>
                  </a:tcPr>
                </a:tc>
              </a:tr>
              <a:tr h="198795">
                <a:tc>
                  <a:txBody>
                    <a:bodyPr/>
                    <a:lstStyle/>
                    <a:p>
                      <a:pPr fontAlgn="t"/>
                      <a:r>
                        <a:rPr lang="en-US" sz="1400" baseline="0" dirty="0">
                          <a:solidFill>
                            <a:srgbClr val="414141"/>
                          </a:solidFill>
                          <a:effectLst/>
                        </a:rPr>
                        <a:t>Template</a:t>
                      </a:r>
                      <a:endParaRPr lang="en-US" sz="1400" baseline="0" dirty="0">
                        <a:solidFill>
                          <a:srgbClr val="414141"/>
                        </a:solidFill>
                        <a:effectLst/>
                      </a:endParaRPr>
                    </a:p>
                  </a:txBody>
                  <a:tcPr marL="40774" marR="40774" marT="20387" marB="20387">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US" sz="1400" baseline="0">
                          <a:solidFill>
                            <a:srgbClr val="414141"/>
                          </a:solidFill>
                          <a:effectLst/>
                        </a:rPr>
                        <a:t>HTML with additional markup</a:t>
                      </a:r>
                      <a:endParaRPr lang="en-US" sz="1400" baseline="0">
                        <a:solidFill>
                          <a:srgbClr val="414141"/>
                        </a:solidFill>
                        <a:effectLst/>
                      </a:endParaRPr>
                    </a:p>
                  </a:txBody>
                  <a:tcPr marL="40774" marR="40774" marT="20387" marB="20387">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r>
              <a:tr h="347891">
                <a:tc>
                  <a:txBody>
                    <a:bodyPr/>
                    <a:lstStyle/>
                    <a:p>
                      <a:pPr fontAlgn="t"/>
                      <a:r>
                        <a:rPr lang="en-US" sz="1400" baseline="0">
                          <a:solidFill>
                            <a:srgbClr val="414141"/>
                          </a:solidFill>
                          <a:effectLst/>
                        </a:rPr>
                        <a:t>Directives</a:t>
                      </a:r>
                      <a:endParaRPr lang="en-US" sz="1400" baseline="0">
                        <a:solidFill>
                          <a:srgbClr val="414141"/>
                        </a:solidFill>
                        <a:effectLst/>
                      </a:endParaRPr>
                    </a:p>
                  </a:txBody>
                  <a:tcPr marL="40774" marR="40774" marT="20387" marB="20387">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US" sz="1400" baseline="0">
                          <a:solidFill>
                            <a:srgbClr val="414141"/>
                          </a:solidFill>
                          <a:effectLst/>
                        </a:rPr>
                        <a:t>Extends the HTML with custom attributes and elements</a:t>
                      </a:r>
                      <a:endParaRPr lang="en-US" sz="1400" baseline="0">
                        <a:solidFill>
                          <a:srgbClr val="414141"/>
                        </a:solidFill>
                        <a:effectLst/>
                      </a:endParaRPr>
                    </a:p>
                  </a:txBody>
                  <a:tcPr marL="40774" marR="40774" marT="20387" marB="20387">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r>
              <a:tr h="496987">
                <a:tc>
                  <a:txBody>
                    <a:bodyPr/>
                    <a:lstStyle/>
                    <a:p>
                      <a:pPr fontAlgn="t"/>
                      <a:r>
                        <a:rPr lang="en-US" sz="1400" baseline="0">
                          <a:solidFill>
                            <a:srgbClr val="414141"/>
                          </a:solidFill>
                          <a:effectLst/>
                        </a:rPr>
                        <a:t>Model</a:t>
                      </a:r>
                      <a:endParaRPr lang="en-US" sz="1400" baseline="0">
                        <a:solidFill>
                          <a:srgbClr val="414141"/>
                        </a:solidFill>
                        <a:effectLst/>
                      </a:endParaRPr>
                    </a:p>
                  </a:txBody>
                  <a:tcPr marL="40774" marR="40774" marT="20387" marB="20387">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US" sz="1400" baseline="0" dirty="0">
                          <a:solidFill>
                            <a:srgbClr val="414141"/>
                          </a:solidFill>
                          <a:effectLst/>
                        </a:rPr>
                        <a:t>The data shown to the user in the view and with which the user interacts</a:t>
                      </a:r>
                      <a:endParaRPr lang="en-US" sz="1400" baseline="0" dirty="0">
                        <a:solidFill>
                          <a:srgbClr val="414141"/>
                        </a:solidFill>
                        <a:effectLst/>
                      </a:endParaRPr>
                    </a:p>
                  </a:txBody>
                  <a:tcPr marL="40774" marR="40774" marT="20387" marB="20387">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r>
              <a:tr h="646084">
                <a:tc>
                  <a:txBody>
                    <a:bodyPr/>
                    <a:lstStyle/>
                    <a:p>
                      <a:pPr fontAlgn="t"/>
                      <a:r>
                        <a:rPr lang="en-US" sz="1400" baseline="0">
                          <a:solidFill>
                            <a:srgbClr val="414141"/>
                          </a:solidFill>
                          <a:effectLst/>
                        </a:rPr>
                        <a:t>Scope</a:t>
                      </a:r>
                      <a:endParaRPr lang="en-US" sz="1400" baseline="0">
                        <a:solidFill>
                          <a:srgbClr val="414141"/>
                        </a:solidFill>
                        <a:effectLst/>
                      </a:endParaRPr>
                    </a:p>
                  </a:txBody>
                  <a:tcPr marL="40774" marR="40774" marT="20387" marB="20387">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US" sz="1400" baseline="0">
                          <a:solidFill>
                            <a:srgbClr val="414141"/>
                          </a:solidFill>
                          <a:effectLst/>
                        </a:rPr>
                        <a:t>A context where the model is stored so that controllers, directives and expressions can access it</a:t>
                      </a:r>
                      <a:endParaRPr lang="en-US" sz="1400" baseline="0">
                        <a:solidFill>
                          <a:srgbClr val="414141"/>
                        </a:solidFill>
                        <a:effectLst/>
                      </a:endParaRPr>
                    </a:p>
                  </a:txBody>
                  <a:tcPr marL="40774" marR="40774" marT="20387" marB="20387">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r>
              <a:tr h="347891">
                <a:tc>
                  <a:txBody>
                    <a:bodyPr/>
                    <a:lstStyle/>
                    <a:p>
                      <a:pPr fontAlgn="t"/>
                      <a:r>
                        <a:rPr lang="en-US" sz="1400" baseline="0">
                          <a:solidFill>
                            <a:srgbClr val="414141"/>
                          </a:solidFill>
                          <a:effectLst/>
                        </a:rPr>
                        <a:t>Expressions</a:t>
                      </a:r>
                      <a:endParaRPr lang="en-US" sz="1400" baseline="0">
                        <a:solidFill>
                          <a:srgbClr val="414141"/>
                        </a:solidFill>
                        <a:effectLst/>
                      </a:endParaRPr>
                    </a:p>
                  </a:txBody>
                  <a:tcPr marL="40774" marR="40774" marT="20387" marB="20387">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US" sz="1400" baseline="0" dirty="0">
                          <a:solidFill>
                            <a:srgbClr val="414141"/>
                          </a:solidFill>
                          <a:effectLst/>
                        </a:rPr>
                        <a:t>Executes JavaScript code inside brackets {{ }}.</a:t>
                      </a:r>
                      <a:endParaRPr lang="en-US" sz="1400" baseline="0" dirty="0">
                        <a:solidFill>
                          <a:srgbClr val="414141"/>
                        </a:solidFill>
                        <a:effectLst/>
                      </a:endParaRPr>
                    </a:p>
                  </a:txBody>
                  <a:tcPr marL="40774" marR="40774" marT="20387" marB="20387">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r>
              <a:tr h="496987">
                <a:tc>
                  <a:txBody>
                    <a:bodyPr/>
                    <a:lstStyle/>
                    <a:p>
                      <a:pPr fontAlgn="t"/>
                      <a:r>
                        <a:rPr lang="en-US" sz="1400" baseline="0">
                          <a:solidFill>
                            <a:srgbClr val="414141"/>
                          </a:solidFill>
                          <a:effectLst/>
                        </a:rPr>
                        <a:t>Compiler</a:t>
                      </a:r>
                      <a:endParaRPr lang="en-US" sz="1400" baseline="0">
                        <a:solidFill>
                          <a:srgbClr val="414141"/>
                        </a:solidFill>
                        <a:effectLst/>
                      </a:endParaRPr>
                    </a:p>
                  </a:txBody>
                  <a:tcPr marL="40774" marR="40774" marT="20387" marB="20387">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US" sz="1400" baseline="0" dirty="0">
                          <a:solidFill>
                            <a:srgbClr val="414141"/>
                          </a:solidFill>
                          <a:effectLst/>
                        </a:rPr>
                        <a:t>Parses the template and instantiates directives and expressions</a:t>
                      </a:r>
                      <a:endParaRPr lang="en-US" sz="1400" baseline="0" dirty="0">
                        <a:solidFill>
                          <a:srgbClr val="414141"/>
                        </a:solidFill>
                        <a:effectLst/>
                      </a:endParaRPr>
                    </a:p>
                  </a:txBody>
                  <a:tcPr marL="40774" marR="40774" marT="20387" marB="20387">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r>
              <a:tr h="347891">
                <a:tc>
                  <a:txBody>
                    <a:bodyPr/>
                    <a:lstStyle/>
                    <a:p>
                      <a:pPr fontAlgn="t"/>
                      <a:r>
                        <a:rPr lang="en-US" sz="1400" baseline="0">
                          <a:solidFill>
                            <a:srgbClr val="414141"/>
                          </a:solidFill>
                          <a:effectLst/>
                        </a:rPr>
                        <a:t>Filter</a:t>
                      </a:r>
                      <a:endParaRPr lang="en-US" sz="1400" baseline="0">
                        <a:solidFill>
                          <a:srgbClr val="414141"/>
                        </a:solidFill>
                        <a:effectLst/>
                      </a:endParaRPr>
                    </a:p>
                  </a:txBody>
                  <a:tcPr marL="40774" marR="40774" marT="20387" marB="20387">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US" sz="1400" baseline="0">
                          <a:solidFill>
                            <a:srgbClr val="414141"/>
                          </a:solidFill>
                          <a:effectLst/>
                        </a:rPr>
                        <a:t>Formats the value of an expression for display to the user</a:t>
                      </a:r>
                      <a:endParaRPr lang="en-US" sz="1400" baseline="0">
                        <a:solidFill>
                          <a:srgbClr val="414141"/>
                        </a:solidFill>
                        <a:effectLst/>
                      </a:endParaRPr>
                    </a:p>
                  </a:txBody>
                  <a:tcPr marL="40774" marR="40774" marT="20387" marB="20387">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r>
              <a:tr h="198795">
                <a:tc>
                  <a:txBody>
                    <a:bodyPr/>
                    <a:lstStyle/>
                    <a:p>
                      <a:pPr fontAlgn="t"/>
                      <a:r>
                        <a:rPr lang="en-US" sz="1400" baseline="0">
                          <a:solidFill>
                            <a:srgbClr val="414141"/>
                          </a:solidFill>
                          <a:effectLst/>
                        </a:rPr>
                        <a:t>View</a:t>
                      </a:r>
                      <a:endParaRPr lang="en-US" sz="1400" baseline="0">
                        <a:solidFill>
                          <a:srgbClr val="414141"/>
                        </a:solidFill>
                        <a:effectLst/>
                      </a:endParaRPr>
                    </a:p>
                  </a:txBody>
                  <a:tcPr marL="40774" marR="40774" marT="20387" marB="20387">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US" sz="1400" baseline="0">
                          <a:solidFill>
                            <a:srgbClr val="414141"/>
                          </a:solidFill>
                          <a:effectLst/>
                        </a:rPr>
                        <a:t>what the user sees (the DOM)</a:t>
                      </a:r>
                      <a:endParaRPr lang="en-US" sz="1400" baseline="0">
                        <a:solidFill>
                          <a:srgbClr val="414141"/>
                        </a:solidFill>
                        <a:effectLst/>
                      </a:endParaRPr>
                    </a:p>
                  </a:txBody>
                  <a:tcPr marL="40774" marR="40774" marT="20387" marB="20387">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r>
              <a:tr h="347891">
                <a:tc>
                  <a:txBody>
                    <a:bodyPr/>
                    <a:lstStyle/>
                    <a:p>
                      <a:pPr fontAlgn="t"/>
                      <a:r>
                        <a:rPr lang="en-US" sz="1400" baseline="0">
                          <a:solidFill>
                            <a:srgbClr val="414141"/>
                          </a:solidFill>
                          <a:effectLst/>
                        </a:rPr>
                        <a:t>Data Binding</a:t>
                      </a:r>
                      <a:endParaRPr lang="en-US" sz="1400" baseline="0">
                        <a:solidFill>
                          <a:srgbClr val="414141"/>
                        </a:solidFill>
                        <a:effectLst/>
                      </a:endParaRPr>
                    </a:p>
                  </a:txBody>
                  <a:tcPr marL="40774" marR="40774" marT="20387" marB="20387">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US" sz="1400" baseline="0">
                          <a:solidFill>
                            <a:srgbClr val="414141"/>
                          </a:solidFill>
                          <a:effectLst/>
                        </a:rPr>
                        <a:t>Sync data between the model and the view</a:t>
                      </a:r>
                      <a:endParaRPr lang="en-US" sz="1400" baseline="0">
                        <a:solidFill>
                          <a:srgbClr val="414141"/>
                        </a:solidFill>
                        <a:effectLst/>
                      </a:endParaRPr>
                    </a:p>
                  </a:txBody>
                  <a:tcPr marL="40774" marR="40774" marT="20387" marB="20387">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r>
              <a:tr h="347891">
                <a:tc>
                  <a:txBody>
                    <a:bodyPr/>
                    <a:lstStyle/>
                    <a:p>
                      <a:pPr fontAlgn="t"/>
                      <a:r>
                        <a:rPr lang="en-US" sz="1400" baseline="0">
                          <a:solidFill>
                            <a:srgbClr val="414141"/>
                          </a:solidFill>
                          <a:effectLst/>
                        </a:rPr>
                        <a:t>Controller</a:t>
                      </a:r>
                      <a:endParaRPr lang="en-US" sz="1400" baseline="0">
                        <a:solidFill>
                          <a:srgbClr val="414141"/>
                        </a:solidFill>
                        <a:effectLst/>
                      </a:endParaRPr>
                    </a:p>
                  </a:txBody>
                  <a:tcPr marL="40774" marR="40774" marT="20387" marB="20387">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US" sz="1400" baseline="0">
                          <a:solidFill>
                            <a:srgbClr val="414141"/>
                          </a:solidFill>
                          <a:effectLst/>
                        </a:rPr>
                        <a:t>Maintains the application data and business logic</a:t>
                      </a:r>
                      <a:endParaRPr lang="en-US" sz="1400" baseline="0">
                        <a:solidFill>
                          <a:srgbClr val="414141"/>
                        </a:solidFill>
                        <a:effectLst/>
                      </a:endParaRPr>
                    </a:p>
                  </a:txBody>
                  <a:tcPr marL="40774" marR="40774" marT="20387" marB="20387">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r>
              <a:tr h="646084">
                <a:tc>
                  <a:txBody>
                    <a:bodyPr/>
                    <a:lstStyle/>
                    <a:p>
                      <a:pPr fontAlgn="t"/>
                      <a:r>
                        <a:rPr lang="en-US" sz="1400" baseline="0">
                          <a:solidFill>
                            <a:srgbClr val="414141"/>
                          </a:solidFill>
                          <a:effectLst/>
                        </a:rPr>
                        <a:t>Module</a:t>
                      </a:r>
                      <a:endParaRPr lang="en-US" sz="1400" baseline="0">
                        <a:solidFill>
                          <a:srgbClr val="414141"/>
                        </a:solidFill>
                        <a:effectLst/>
                      </a:endParaRPr>
                    </a:p>
                  </a:txBody>
                  <a:tcPr marL="40774" marR="40774" marT="20387" marB="20387">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US" sz="1400" baseline="0">
                          <a:solidFill>
                            <a:srgbClr val="414141"/>
                          </a:solidFill>
                          <a:effectLst/>
                        </a:rPr>
                        <a:t>a container for different parts of an app including controllers, services, filters, directives which configure the Injector</a:t>
                      </a:r>
                      <a:endParaRPr lang="en-US" sz="1400" baseline="0">
                        <a:solidFill>
                          <a:srgbClr val="414141"/>
                        </a:solidFill>
                        <a:effectLst/>
                      </a:endParaRPr>
                    </a:p>
                  </a:txBody>
                  <a:tcPr marL="40774" marR="40774" marT="20387" marB="20387">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r>
              <a:tr h="347891">
                <a:tc>
                  <a:txBody>
                    <a:bodyPr/>
                    <a:lstStyle/>
                    <a:p>
                      <a:pPr fontAlgn="t"/>
                      <a:r>
                        <a:rPr lang="en-US" sz="1400" baseline="0">
                          <a:solidFill>
                            <a:srgbClr val="414141"/>
                          </a:solidFill>
                          <a:effectLst/>
                        </a:rPr>
                        <a:t>Service</a:t>
                      </a:r>
                      <a:endParaRPr lang="en-US" sz="1400" baseline="0">
                        <a:solidFill>
                          <a:srgbClr val="414141"/>
                        </a:solidFill>
                        <a:effectLst/>
                      </a:endParaRPr>
                    </a:p>
                  </a:txBody>
                  <a:tcPr marL="40774" marR="40774" marT="20387" marB="20387">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US" sz="1400" baseline="0">
                          <a:solidFill>
                            <a:srgbClr val="414141"/>
                          </a:solidFill>
                          <a:effectLst/>
                        </a:rPr>
                        <a:t>Reusable business logic, independent of views</a:t>
                      </a:r>
                      <a:endParaRPr lang="en-US" sz="1400" baseline="0">
                        <a:solidFill>
                          <a:srgbClr val="414141"/>
                        </a:solidFill>
                        <a:effectLst/>
                      </a:endParaRPr>
                    </a:p>
                  </a:txBody>
                  <a:tcPr marL="40774" marR="40774" marT="20387" marB="20387">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r>
              <a:tr h="347891">
                <a:tc>
                  <a:txBody>
                    <a:bodyPr/>
                    <a:lstStyle/>
                    <a:p>
                      <a:pPr fontAlgn="t"/>
                      <a:r>
                        <a:rPr lang="en-US" sz="1400" baseline="0">
                          <a:solidFill>
                            <a:srgbClr val="414141"/>
                          </a:solidFill>
                          <a:effectLst/>
                        </a:rPr>
                        <a:t>Dependency Injection</a:t>
                      </a:r>
                      <a:endParaRPr lang="en-US" sz="1400" baseline="0">
                        <a:solidFill>
                          <a:srgbClr val="414141"/>
                        </a:solidFill>
                        <a:effectLst/>
                      </a:endParaRPr>
                    </a:p>
                  </a:txBody>
                  <a:tcPr marL="40774" marR="40774" marT="20387" marB="20387">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US" sz="1400" baseline="0">
                          <a:solidFill>
                            <a:srgbClr val="414141"/>
                          </a:solidFill>
                          <a:effectLst/>
                        </a:rPr>
                        <a:t>Creates and wires objects and functions</a:t>
                      </a:r>
                      <a:endParaRPr lang="en-US" sz="1400" baseline="0">
                        <a:solidFill>
                          <a:srgbClr val="414141"/>
                        </a:solidFill>
                        <a:effectLst/>
                      </a:endParaRPr>
                    </a:p>
                  </a:txBody>
                  <a:tcPr marL="40774" marR="40774" marT="20387" marB="20387">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r>
              <a:tr h="198795">
                <a:tc>
                  <a:txBody>
                    <a:bodyPr/>
                    <a:lstStyle/>
                    <a:p>
                      <a:pPr fontAlgn="t"/>
                      <a:r>
                        <a:rPr lang="en-US" sz="1400" baseline="0">
                          <a:solidFill>
                            <a:srgbClr val="414141"/>
                          </a:solidFill>
                          <a:effectLst/>
                        </a:rPr>
                        <a:t>Injector</a:t>
                      </a:r>
                      <a:endParaRPr lang="en-US" sz="1400" baseline="0">
                        <a:solidFill>
                          <a:srgbClr val="414141"/>
                        </a:solidFill>
                        <a:effectLst/>
                      </a:endParaRPr>
                    </a:p>
                  </a:txBody>
                  <a:tcPr marL="40774" marR="40774" marT="20387" marB="20387">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US" sz="1400" baseline="0" dirty="0">
                          <a:solidFill>
                            <a:srgbClr val="414141"/>
                          </a:solidFill>
                          <a:effectLst/>
                        </a:rPr>
                        <a:t>Dependency injection container</a:t>
                      </a:r>
                      <a:endParaRPr lang="en-US" sz="1400" baseline="0" dirty="0">
                        <a:solidFill>
                          <a:srgbClr val="414141"/>
                        </a:solidFill>
                        <a:effectLst/>
                      </a:endParaRPr>
                    </a:p>
                  </a:txBody>
                  <a:tcPr marL="40774" marR="40774" marT="20387" marB="20387">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Controller and Module</a:t>
            </a:r>
            <a:r>
              <a:rPr lang="en-US" dirty="0" smtClean="0"/>
              <a:t>	</a:t>
            </a:r>
            <a:endParaRPr lang="en-US" dirty="0"/>
          </a:p>
        </p:txBody>
      </p:sp>
      <p:sp>
        <p:nvSpPr>
          <p:cNvPr id="3" name="Content Placeholder 2"/>
          <p:cNvSpPr>
            <a:spLocks noGrp="1"/>
          </p:cNvSpPr>
          <p:nvPr>
            <p:ph idx="1"/>
          </p:nvPr>
        </p:nvSpPr>
        <p:spPr/>
        <p:txBody>
          <a:bodyPr/>
          <a:lstStyle/>
          <a:p>
            <a:r>
              <a:rPr lang="en-US" dirty="0" smtClean="0"/>
              <a:t>What is Controller?</a:t>
            </a:r>
            <a:endParaRPr lang="en-US" dirty="0" smtClean="0"/>
          </a:p>
          <a:p>
            <a:r>
              <a:rPr lang="en-US" dirty="0" smtClean="0"/>
              <a:t>What is Module?</a:t>
            </a:r>
            <a:endParaRPr lang="en-US" dirty="0" smtClean="0"/>
          </a:p>
          <a:p>
            <a:r>
              <a:rPr lang="en-US" dirty="0" smtClean="0"/>
              <a:t>How to create controller and module?</a:t>
            </a:r>
            <a:endParaRPr lang="en-US" dirty="0" smtClean="0"/>
          </a:p>
          <a:p>
            <a:r>
              <a:rPr lang="en-US" dirty="0" smtClean="0"/>
              <a:t>How to register controller in module?</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Module?	</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 module is a container for different parts of  your application i.e.  Controllers, service, directory ,filter etc.</a:t>
            </a:r>
            <a:endParaRPr lang="en-US" dirty="0" smtClean="0"/>
          </a:p>
          <a:p>
            <a:r>
              <a:rPr lang="en-US" dirty="0" smtClean="0"/>
              <a:t>You can think of a module as Main() in other type of application.</a:t>
            </a:r>
            <a:endParaRPr lang="en-US" dirty="0" smtClean="0"/>
          </a:p>
          <a:p>
            <a:r>
              <a:rPr lang="en-US" i="1" dirty="0"/>
              <a:t>For Example :</a:t>
            </a:r>
            <a:r>
              <a:rPr lang="en-US" dirty="0"/>
              <a:t> A console application has a main() method which is your entry point of your application. </a:t>
            </a:r>
            <a:endParaRPr lang="en-US" dirty="0" smtClean="0"/>
          </a:p>
          <a:p>
            <a:r>
              <a:rPr lang="en-US" dirty="0" smtClean="0"/>
              <a:t>Similarly</a:t>
            </a:r>
            <a:r>
              <a:rPr lang="en-US" dirty="0"/>
              <a:t>, a module in </a:t>
            </a:r>
            <a:r>
              <a:rPr lang="en-US" dirty="0" err="1"/>
              <a:t>AngularJS</a:t>
            </a:r>
            <a:r>
              <a:rPr lang="en-US" dirty="0"/>
              <a:t> is your main entry point of your application . </a:t>
            </a:r>
            <a:br>
              <a:rPr lang="en-US" dirty="0"/>
            </a:br>
            <a:br>
              <a:rPr lang="en-US" dirty="0"/>
            </a:br>
            <a:r>
              <a:rPr lang="en-US" dirty="0" smtClean="0"/>
              <a:t>Module specifies how the angular application should be </a:t>
            </a:r>
            <a:r>
              <a:rPr lang="en-US" dirty="0" err="1" smtClean="0"/>
              <a:t>bootstreped</a:t>
            </a:r>
            <a:endParaRPr lang="en-US" dirty="0" smtClean="0"/>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create a Module?</a:t>
            </a:r>
            <a:endParaRPr lang="en-US" dirty="0"/>
          </a:p>
        </p:txBody>
      </p:sp>
      <p:sp>
        <p:nvSpPr>
          <p:cNvPr id="3" name="Content Placeholder 2"/>
          <p:cNvSpPr>
            <a:spLocks noGrp="1"/>
          </p:cNvSpPr>
          <p:nvPr>
            <p:ph idx="1"/>
          </p:nvPr>
        </p:nvSpPr>
        <p:spPr/>
        <p:txBody>
          <a:bodyPr/>
          <a:lstStyle/>
          <a:p>
            <a:r>
              <a:rPr lang="en-US" dirty="0" smtClean="0"/>
              <a:t>Use the angular object module() </a:t>
            </a:r>
            <a:endParaRPr lang="en-US" dirty="0" smtClean="0"/>
          </a:p>
          <a:p>
            <a:pPr marL="0" indent="0">
              <a:buNone/>
            </a:pPr>
            <a:r>
              <a:rPr lang="en-US" dirty="0" err="1" smtClean="0"/>
              <a:t>var</a:t>
            </a:r>
            <a:r>
              <a:rPr lang="en-US" dirty="0" smtClean="0"/>
              <a:t> </a:t>
            </a:r>
            <a:r>
              <a:rPr lang="en-US" dirty="0" err="1" smtClean="0"/>
              <a:t>myApp</a:t>
            </a:r>
            <a:r>
              <a:rPr lang="en-US" dirty="0" smtClean="0"/>
              <a:t>=</a:t>
            </a:r>
            <a:r>
              <a:rPr lang="en-US" dirty="0" err="1" smtClean="0"/>
              <a:t>angular.module</a:t>
            </a:r>
            <a:r>
              <a:rPr lang="en-US" dirty="0" smtClean="0"/>
              <a:t>(“</a:t>
            </a:r>
            <a:r>
              <a:rPr lang="en-US" dirty="0" err="1" smtClean="0"/>
              <a:t>myModule</a:t>
            </a:r>
            <a:r>
              <a:rPr lang="en-US" dirty="0" smtClean="0"/>
              <a:t>”,[]); </a:t>
            </a:r>
            <a:endParaRPr lang="en-US" dirty="0" smtClean="0"/>
          </a:p>
          <a:p>
            <a:pPr marL="0" indent="0">
              <a:buNone/>
            </a:pPr>
            <a:endParaRPr lang="en-US" dirty="0"/>
          </a:p>
          <a:p>
            <a:pPr marL="0" indent="0">
              <a:buNone/>
            </a:pPr>
            <a:r>
              <a:rPr lang="en-US" dirty="0" smtClean="0"/>
              <a:t>First Parameter is module name and second is module dependency. </a:t>
            </a:r>
            <a:endParaRPr lang="en-US" dirty="0" smtClean="0"/>
          </a:p>
          <a:p>
            <a:pPr marL="0" indent="0">
              <a:buNone/>
            </a:pPr>
            <a:endParaRPr lang="en-US" dirty="0"/>
          </a:p>
          <a:p>
            <a:pPr marL="0" indent="0">
              <a:buNone/>
            </a:pPr>
            <a:r>
              <a:rPr lang="en-US" b="1" u="sng" dirty="0"/>
              <a:t>NOTE:</a:t>
            </a:r>
            <a:r>
              <a:rPr lang="en-US" dirty="0"/>
              <a:t> A module can depend on another module also. </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Controller?</a:t>
            </a:r>
            <a:endParaRPr lang="en-US" dirty="0"/>
          </a:p>
        </p:txBody>
      </p:sp>
      <p:sp>
        <p:nvSpPr>
          <p:cNvPr id="3" name="Content Placeholder 2"/>
          <p:cNvSpPr>
            <a:spLocks noGrp="1"/>
          </p:cNvSpPr>
          <p:nvPr>
            <p:ph idx="1"/>
          </p:nvPr>
        </p:nvSpPr>
        <p:spPr/>
        <p:txBody>
          <a:bodyPr/>
          <a:lstStyle/>
          <a:p>
            <a:r>
              <a:rPr lang="en-US" dirty="0" smtClean="0"/>
              <a:t>A controller is a </a:t>
            </a:r>
            <a:r>
              <a:rPr lang="en-US" dirty="0" err="1" smtClean="0"/>
              <a:t>javascript</a:t>
            </a:r>
            <a:r>
              <a:rPr lang="en-US" dirty="0" smtClean="0"/>
              <a:t> function.</a:t>
            </a:r>
            <a:endParaRPr lang="en-US" dirty="0" smtClean="0"/>
          </a:p>
          <a:p>
            <a:r>
              <a:rPr lang="en-US" dirty="0" smtClean="0"/>
              <a:t> The job of controller is to build a model for the view to display.</a:t>
            </a:r>
            <a:endParaRPr lang="en-US" dirty="0" smtClean="0"/>
          </a:p>
          <a:p>
            <a:r>
              <a:rPr lang="en-US" dirty="0" smtClean="0"/>
              <a:t>Model is nothing but the data</a:t>
            </a:r>
            <a:endParaRPr lang="en-US" dirty="0" smtClean="0"/>
          </a:p>
          <a:p>
            <a:r>
              <a:rPr lang="en-US" dirty="0"/>
              <a:t>A controller may call a web Server which retrieves a data from a database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What is </a:t>
            </a:r>
            <a:r>
              <a:rPr lang="en-US" b="1" u="sng" dirty="0" err="1" smtClean="0"/>
              <a:t>AngularJS</a:t>
            </a:r>
            <a:r>
              <a:rPr lang="en-US" b="1" u="sng" dirty="0" smtClean="0"/>
              <a:t>?</a:t>
            </a:r>
            <a:br>
              <a:rPr lang="en-US" b="1" u="sng" dirty="0" smtClean="0"/>
            </a:br>
            <a:endParaRPr lang="en-US" b="1" u="sng" dirty="0"/>
          </a:p>
        </p:txBody>
      </p:sp>
      <p:sp>
        <p:nvSpPr>
          <p:cNvPr id="3" name="Content Placeholder 2"/>
          <p:cNvSpPr>
            <a:spLocks noGrp="1"/>
          </p:cNvSpPr>
          <p:nvPr>
            <p:ph idx="1"/>
          </p:nvPr>
        </p:nvSpPr>
        <p:spPr/>
        <p:txBody>
          <a:bodyPr>
            <a:normAutofit fontScale="92500" lnSpcReduction="20000"/>
          </a:bodyPr>
          <a:lstStyle/>
          <a:p>
            <a:r>
              <a:rPr lang="en-US" dirty="0" err="1"/>
              <a:t>AngularJS</a:t>
            </a:r>
            <a:r>
              <a:rPr lang="en-US" dirty="0"/>
              <a:t> is a client side JavaScript MVC framework to develop a dynamic web application</a:t>
            </a:r>
            <a:r>
              <a:rPr lang="en-US" dirty="0" smtClean="0"/>
              <a:t>.</a:t>
            </a:r>
            <a:endParaRPr lang="en-US" dirty="0" smtClean="0"/>
          </a:p>
          <a:p>
            <a:r>
              <a:rPr lang="en-US" dirty="0" smtClean="0"/>
              <a:t>Angular </a:t>
            </a:r>
            <a:r>
              <a:rPr lang="en-US" dirty="0"/>
              <a:t>JS is an open </a:t>
            </a:r>
            <a:r>
              <a:rPr lang="en-US" dirty="0" smtClean="0"/>
              <a:t>source</a:t>
            </a:r>
            <a:endParaRPr lang="en-US" dirty="0" smtClean="0"/>
          </a:p>
          <a:p>
            <a:r>
              <a:rPr lang="en-US" dirty="0" smtClean="0"/>
              <a:t>Excellent framework to build SPA(Single Page Application)</a:t>
            </a:r>
            <a:endParaRPr lang="en-US" dirty="0" smtClean="0"/>
          </a:p>
          <a:p>
            <a:r>
              <a:rPr lang="en-US" dirty="0" err="1"/>
              <a:t>AngularJS</a:t>
            </a:r>
            <a:r>
              <a:rPr lang="en-US" dirty="0"/>
              <a:t> is entirely based on HTML and </a:t>
            </a:r>
            <a:r>
              <a:rPr lang="en-US" dirty="0" smtClean="0"/>
              <a:t>JavaScript</a:t>
            </a:r>
            <a:endParaRPr lang="en-US" dirty="0" smtClean="0"/>
          </a:p>
          <a:p>
            <a:pPr marL="0" indent="0">
              <a:buNone/>
            </a:pPr>
            <a:r>
              <a:rPr lang="en-US" b="1" dirty="0"/>
              <a:t>Prerequisite</a:t>
            </a:r>
            <a:endParaRPr lang="en-US" b="1" dirty="0"/>
          </a:p>
          <a:p>
            <a:r>
              <a:rPr lang="en-US" dirty="0"/>
              <a:t>you must have the basic knowledge of JavaScript.</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create Controller?</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err="1" smtClean="0"/>
              <a:t>var</a:t>
            </a:r>
            <a:r>
              <a:rPr lang="en-US" dirty="0"/>
              <a:t> </a:t>
            </a:r>
            <a:r>
              <a:rPr lang="en-US" dirty="0" err="1"/>
              <a:t>myController</a:t>
            </a:r>
            <a:r>
              <a:rPr lang="en-US" dirty="0"/>
              <a:t> = function ($scope) {  </a:t>
            </a:r>
            <a:endParaRPr lang="en-US" dirty="0"/>
          </a:p>
          <a:p>
            <a:pPr marL="0" indent="0">
              <a:buNone/>
            </a:pPr>
            <a:r>
              <a:rPr lang="en-US" dirty="0" smtClean="0"/>
              <a:t>	$</a:t>
            </a:r>
            <a:r>
              <a:rPr lang="en-US" dirty="0" err="1"/>
              <a:t>scope.message</a:t>
            </a:r>
            <a:r>
              <a:rPr lang="en-US" dirty="0"/>
              <a:t> = "Hello C-</a:t>
            </a:r>
            <a:r>
              <a:rPr lang="en-US" dirty="0" err="1"/>
              <a:t>SharpCorner</a:t>
            </a:r>
            <a:r>
              <a:rPr lang="en-US" dirty="0"/>
              <a:t>";  </a:t>
            </a:r>
            <a:endParaRPr lang="en-US" dirty="0"/>
          </a:p>
          <a:p>
            <a:pPr marL="0" indent="0">
              <a:buNone/>
            </a:pPr>
            <a:r>
              <a:rPr lang="en-US" dirty="0" smtClean="0"/>
              <a:t>	};</a:t>
            </a:r>
            <a:r>
              <a:rPr lang="en-US" dirty="0"/>
              <a:t> </a:t>
            </a:r>
            <a:endParaRPr lang="en-US" dirty="0"/>
          </a:p>
          <a:p>
            <a:r>
              <a:rPr lang="en-US" dirty="0" smtClean="0"/>
              <a:t>$</a:t>
            </a:r>
            <a:r>
              <a:rPr lang="en-US" dirty="0"/>
              <a:t>Scope is nothing but an angular object that is passed to the controller function by the angular framework, automatically . We attached the model to this $scope object which will be then available in the respective views. </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register our controller with our respective module</a:t>
            </a:r>
            <a:r>
              <a:rPr lang="en-US" dirty="0" smtClean="0"/>
              <a:t>.</a:t>
            </a:r>
            <a:endParaRPr lang="en-US" dirty="0" smtClean="0"/>
          </a:p>
          <a:p>
            <a:pPr marL="0" indent="0">
              <a:buNone/>
            </a:pPr>
            <a:r>
              <a:rPr lang="en-US" dirty="0" err="1"/>
              <a:t>mypartone.controller</a:t>
            </a:r>
            <a:r>
              <a:rPr lang="en-US" dirty="0"/>
              <a:t>("</a:t>
            </a:r>
            <a:r>
              <a:rPr lang="en-US" dirty="0" err="1"/>
              <a:t>myController</a:t>
            </a:r>
            <a:r>
              <a:rPr lang="en-US" dirty="0"/>
              <a:t>", </a:t>
            </a:r>
            <a:r>
              <a:rPr lang="en-US" dirty="0" err="1"/>
              <a:t>myController</a:t>
            </a:r>
            <a:r>
              <a:rPr lang="en-US" dirty="0"/>
              <a:t>);  </a:t>
            </a:r>
            <a:endParaRPr lang="en-US" dirty="0"/>
          </a:p>
          <a:p>
            <a:pPr marL="0" indent="0">
              <a:buNone/>
            </a:pP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 in the view, we are using </a:t>
            </a:r>
            <a:r>
              <a:rPr lang="en-US" b="1" dirty="0" err="1"/>
              <a:t>databinding</a:t>
            </a:r>
            <a:r>
              <a:rPr lang="en-US" b="1" dirty="0"/>
              <a:t> expression</a:t>
            </a:r>
            <a:r>
              <a:rPr lang="en-US" dirty="0"/>
              <a:t> to display details. Here, we are passing message property to this $scope object  and it's storing a string</a:t>
            </a:r>
            <a:r>
              <a:rPr lang="en-US" dirty="0" smtClean="0"/>
              <a:t>.</a:t>
            </a:r>
            <a:endParaRPr lang="en-US" dirty="0" smtClean="0"/>
          </a:p>
          <a:p>
            <a:pPr marL="0" indent="0">
              <a:buNone/>
            </a:pPr>
            <a:r>
              <a:rPr lang="en-US" dirty="0"/>
              <a:t>&lt;div </a:t>
            </a:r>
            <a:r>
              <a:rPr lang="en-US" dirty="0" err="1"/>
              <a:t>ng</a:t>
            </a:r>
            <a:r>
              <a:rPr lang="en-US" dirty="0"/>
              <a:t>-controller="</a:t>
            </a:r>
            <a:r>
              <a:rPr lang="en-US" dirty="0" err="1"/>
              <a:t>myController</a:t>
            </a:r>
            <a:r>
              <a:rPr lang="en-US" dirty="0"/>
              <a:t>"&gt;  </a:t>
            </a:r>
            <a:endParaRPr lang="en-US" dirty="0"/>
          </a:p>
          <a:p>
            <a:pPr marL="0" indent="0">
              <a:buNone/>
            </a:pPr>
            <a:r>
              <a:rPr lang="en-US" dirty="0"/>
              <a:t>{{ message }}  </a:t>
            </a:r>
            <a:endParaRPr lang="en-US" dirty="0"/>
          </a:p>
          <a:p>
            <a:pPr marL="0" indent="0">
              <a:buNone/>
            </a:pPr>
            <a:r>
              <a:rPr lang="en-US" dirty="0"/>
              <a:t>&lt;/div&gt;  </a:t>
            </a:r>
            <a:endParaRPr lang="en-US" dirty="0"/>
          </a:p>
          <a:p>
            <a:pPr marL="0" indent="0">
              <a:buNone/>
            </a:pPr>
            <a:br>
              <a:rPr lang="en-US" dirty="0"/>
            </a:b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a:t>
            </a:r>
            <a:r>
              <a:rPr lang="en-US" dirty="0" err="1"/>
              <a:t>ng</a:t>
            </a:r>
            <a:r>
              <a:rPr lang="en-US" dirty="0"/>
              <a:t>-app Directive</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The </a:t>
            </a:r>
            <a:r>
              <a:rPr lang="en-US" b="1" dirty="0" err="1"/>
              <a:t>ng</a:t>
            </a:r>
            <a:r>
              <a:rPr lang="en-US" b="1" dirty="0"/>
              <a:t>-app</a:t>
            </a:r>
            <a:r>
              <a:rPr lang="en-US" dirty="0"/>
              <a:t> directive is a starting point of </a:t>
            </a:r>
            <a:r>
              <a:rPr lang="en-US" dirty="0" err="1"/>
              <a:t>AngularJS</a:t>
            </a:r>
            <a:r>
              <a:rPr lang="en-US" dirty="0"/>
              <a:t> Application</a:t>
            </a:r>
            <a:r>
              <a:rPr lang="en-US" dirty="0" smtClean="0"/>
              <a:t>.</a:t>
            </a:r>
            <a:endParaRPr lang="en-US" dirty="0" smtClean="0"/>
          </a:p>
          <a:p>
            <a:r>
              <a:rPr lang="en-US" dirty="0"/>
              <a:t>It initializes the </a:t>
            </a:r>
            <a:r>
              <a:rPr lang="en-US" dirty="0" err="1"/>
              <a:t>AngularJS</a:t>
            </a:r>
            <a:r>
              <a:rPr lang="en-US" dirty="0"/>
              <a:t> framework automatically</a:t>
            </a:r>
            <a:r>
              <a:rPr lang="en-US" dirty="0" smtClean="0"/>
              <a:t>.</a:t>
            </a:r>
            <a:endParaRPr lang="en-US" dirty="0" smtClean="0"/>
          </a:p>
          <a:p>
            <a:r>
              <a:rPr lang="en-US" dirty="0" err="1"/>
              <a:t>AngularJS</a:t>
            </a:r>
            <a:r>
              <a:rPr lang="en-US" dirty="0"/>
              <a:t> framework will first check for </a:t>
            </a:r>
            <a:r>
              <a:rPr lang="en-US" dirty="0" err="1"/>
              <a:t>ng</a:t>
            </a:r>
            <a:r>
              <a:rPr lang="en-US" dirty="0"/>
              <a:t>-app directive in a HTML document after the entire document is loaded and if </a:t>
            </a:r>
            <a:r>
              <a:rPr lang="en-US" dirty="0" err="1"/>
              <a:t>ng</a:t>
            </a:r>
            <a:r>
              <a:rPr lang="en-US" dirty="0"/>
              <a:t>-app is found, it bootstraps itself and </a:t>
            </a:r>
            <a:r>
              <a:rPr lang="en-US" dirty="0" smtClean="0"/>
              <a:t>compiles </a:t>
            </a:r>
            <a:r>
              <a:rPr lang="en-US" dirty="0"/>
              <a:t>the HTML </a:t>
            </a:r>
            <a:r>
              <a:rPr lang="en-US" dirty="0" smtClean="0"/>
              <a:t>template</a:t>
            </a:r>
            <a:endParaRPr lang="en-US" dirty="0" smtClean="0"/>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buNone/>
            </a:pPr>
            <a:r>
              <a:rPr lang="en-US" b="1" dirty="0" smtClean="0"/>
              <a:t>Note:</a:t>
            </a:r>
            <a:r>
              <a:rPr lang="en-US" dirty="0" smtClean="0"/>
              <a:t> Compiling </a:t>
            </a:r>
            <a:r>
              <a:rPr lang="en-US" dirty="0"/>
              <a:t>HTML in </a:t>
            </a:r>
            <a:r>
              <a:rPr lang="en-US" dirty="0" err="1"/>
              <a:t>AngularJS</a:t>
            </a:r>
            <a:r>
              <a:rPr lang="en-US" dirty="0"/>
              <a:t> means attaching </a:t>
            </a:r>
            <a:r>
              <a:rPr lang="en-US" dirty="0" smtClean="0"/>
              <a:t>event </a:t>
            </a:r>
            <a:r>
              <a:rPr lang="en-US" dirty="0"/>
              <a:t>listeners to the HTML to make it interactive</a:t>
            </a:r>
            <a:r>
              <a:rPr lang="en-US" dirty="0" smtClean="0"/>
              <a:t>.</a:t>
            </a:r>
            <a:endParaRPr lang="en-US" dirty="0" smtClean="0"/>
          </a:p>
          <a:p>
            <a:pPr marL="0" indent="0">
              <a:buNone/>
            </a:pPr>
            <a:endParaRPr lang="en-US" dirty="0"/>
          </a:p>
          <a:p>
            <a:pPr marL="0" indent="0">
              <a:buNone/>
            </a:pPr>
            <a:r>
              <a:rPr lang="en-US" dirty="0"/>
              <a:t>Typically </a:t>
            </a:r>
            <a:r>
              <a:rPr lang="en-US" dirty="0" err="1"/>
              <a:t>ng</a:t>
            </a:r>
            <a:r>
              <a:rPr lang="en-US" dirty="0"/>
              <a:t>-app directives should be placed at the root of an HTML document e.g. &lt;html&gt; or &lt;body&gt; tag, so that it can control the entire DOM hierarchy. However, you can place it in any DOM element.</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a:t>
            </a:r>
            <a:r>
              <a:rPr lang="en-US" dirty="0" err="1"/>
              <a:t>AngularJS</a:t>
            </a:r>
            <a:r>
              <a:rPr lang="en-US" dirty="0"/>
              <a:t> framework will only process the DOM elements and its child elements where the </a:t>
            </a:r>
            <a:r>
              <a:rPr lang="en-US" dirty="0" err="1"/>
              <a:t>ng</a:t>
            </a:r>
            <a:r>
              <a:rPr lang="en-US" dirty="0"/>
              <a:t>-app directive is applied. </a:t>
            </a:r>
            <a:endParaRPr lang="en-US" dirty="0" smtClean="0"/>
          </a:p>
          <a:p>
            <a:endParaRPr lang="en-US" dirty="0"/>
          </a:p>
          <a:p>
            <a:r>
              <a:rPr lang="en-US" dirty="0"/>
              <a:t>Note that multiple </a:t>
            </a:r>
            <a:r>
              <a:rPr lang="en-US" dirty="0" err="1"/>
              <a:t>ng</a:t>
            </a:r>
            <a:r>
              <a:rPr lang="en-US" dirty="0"/>
              <a:t>-app directives are </a:t>
            </a:r>
            <a:r>
              <a:rPr lang="en-US" b="1" dirty="0"/>
              <a:t>NOT</a:t>
            </a:r>
            <a:r>
              <a:rPr lang="en-US" dirty="0"/>
              <a:t> allowed in a single HTML document.</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304800" y="609600"/>
            <a:ext cx="845820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ng</a:t>
            </a:r>
            <a:r>
              <a:rPr lang="en-US" dirty="0"/>
              <a:t>-app with Module name</a:t>
            </a:r>
            <a:br>
              <a:rPr lang="en-US" dirty="0"/>
            </a:br>
            <a:endParaRPr lang="en-US" dirty="0"/>
          </a:p>
        </p:txBody>
      </p:sp>
      <p:sp>
        <p:nvSpPr>
          <p:cNvPr id="3" name="Content Placeholder 2"/>
          <p:cNvSpPr>
            <a:spLocks noGrp="1"/>
          </p:cNvSpPr>
          <p:nvPr>
            <p:ph idx="1"/>
          </p:nvPr>
        </p:nvSpPr>
        <p:spPr/>
        <p:txBody>
          <a:bodyPr/>
          <a:lstStyle/>
          <a:p>
            <a:r>
              <a:rPr lang="en-US" dirty="0"/>
              <a:t>The </a:t>
            </a:r>
            <a:r>
              <a:rPr lang="en-US" dirty="0" err="1"/>
              <a:t>ng</a:t>
            </a:r>
            <a:r>
              <a:rPr lang="en-US" dirty="0"/>
              <a:t>-app directive can also specify an application </a:t>
            </a:r>
            <a:r>
              <a:rPr lang="en-US" dirty="0">
                <a:hlinkClick r:id="rId1"/>
              </a:rPr>
              <a:t>module</a:t>
            </a:r>
            <a:r>
              <a:rPr lang="en-US" dirty="0"/>
              <a:t> name. This application module separates different parts of your application such as controllers, services, filters etc.</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err="1" smtClean="0"/>
              <a:t>AngularJS</a:t>
            </a:r>
            <a:r>
              <a:rPr lang="en-US" b="1" u="sng" dirty="0" smtClean="0"/>
              <a:t> Directives</a:t>
            </a:r>
            <a:br>
              <a:rPr lang="en-US" b="1" u="sng" dirty="0" smtClean="0"/>
            </a:br>
            <a:endParaRPr lang="en-US" b="1" u="sng" dirty="0"/>
          </a:p>
        </p:txBody>
      </p:sp>
      <p:sp>
        <p:nvSpPr>
          <p:cNvPr id="3" name="Content Placeholder 2"/>
          <p:cNvSpPr>
            <a:spLocks noGrp="1"/>
          </p:cNvSpPr>
          <p:nvPr>
            <p:ph idx="1"/>
          </p:nvPr>
        </p:nvSpPr>
        <p:spPr/>
        <p:txBody>
          <a:bodyPr/>
          <a:lstStyle/>
          <a:p>
            <a:r>
              <a:rPr lang="en-US" dirty="0"/>
              <a:t>Directives are markers on a DOM element that tell </a:t>
            </a:r>
            <a:r>
              <a:rPr lang="en-US" dirty="0" err="1"/>
              <a:t>AngularJS</a:t>
            </a:r>
            <a:r>
              <a:rPr lang="en-US" dirty="0"/>
              <a:t> to attach a specified behavior to that DOM </a:t>
            </a:r>
            <a:r>
              <a:rPr lang="en-US" dirty="0" smtClean="0"/>
              <a:t>element</a:t>
            </a:r>
            <a:endParaRPr lang="en-US" dirty="0" smtClean="0"/>
          </a:p>
          <a:p>
            <a:r>
              <a:rPr lang="en-US" dirty="0"/>
              <a:t>Most of the directives in </a:t>
            </a:r>
            <a:r>
              <a:rPr lang="en-US" dirty="0" err="1"/>
              <a:t>AngularJS</a:t>
            </a:r>
            <a:r>
              <a:rPr lang="en-US" dirty="0"/>
              <a:t> are starting with </a:t>
            </a:r>
            <a:r>
              <a:rPr lang="en-US" dirty="0" err="1"/>
              <a:t>ng</a:t>
            </a:r>
            <a:r>
              <a:rPr lang="en-US" dirty="0"/>
              <a:t>- where </a:t>
            </a:r>
            <a:r>
              <a:rPr lang="en-US" dirty="0" err="1"/>
              <a:t>ng</a:t>
            </a:r>
            <a:r>
              <a:rPr lang="en-US" dirty="0"/>
              <a:t> stands for Angular. </a:t>
            </a:r>
            <a:r>
              <a:rPr lang="en-US" dirty="0" err="1"/>
              <a:t>AngularJS</a:t>
            </a:r>
            <a:r>
              <a:rPr lang="en-US" dirty="0"/>
              <a:t> includes various built-in directives. In addition to this, you can create custom directives for your application.</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685800" y="304797"/>
          <a:ext cx="8077200" cy="6443934"/>
        </p:xfrm>
        <a:graphic>
          <a:graphicData uri="http://schemas.openxmlformats.org/drawingml/2006/table">
            <a:tbl>
              <a:tblPr/>
              <a:tblGrid>
                <a:gridCol w="4038600"/>
                <a:gridCol w="4038600"/>
              </a:tblGrid>
              <a:tr h="287482">
                <a:tc>
                  <a:txBody>
                    <a:bodyPr/>
                    <a:lstStyle/>
                    <a:p>
                      <a:pPr algn="l" fontAlgn="b"/>
                      <a:r>
                        <a:rPr lang="en-US" sz="1700" b="0" baseline="0">
                          <a:solidFill>
                            <a:srgbClr val="FFFFFF"/>
                          </a:solidFill>
                          <a:effectLst/>
                        </a:rPr>
                        <a:t>Directive</a:t>
                      </a:r>
                      <a:endParaRPr lang="en-US" sz="1700" b="0" baseline="0">
                        <a:solidFill>
                          <a:srgbClr val="FFFFFF"/>
                        </a:solidFill>
                        <a:effectLst/>
                      </a:endParaRPr>
                    </a:p>
                  </a:txBody>
                  <a:tcPr marL="55876" marR="55876" marT="27938" marB="27938" anchor="b">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63A9E0"/>
                    </a:solidFill>
                  </a:tcPr>
                </a:tc>
                <a:tc>
                  <a:txBody>
                    <a:bodyPr/>
                    <a:lstStyle/>
                    <a:p>
                      <a:pPr algn="l" fontAlgn="b"/>
                      <a:r>
                        <a:rPr lang="en-US" sz="1700" b="0" baseline="0">
                          <a:solidFill>
                            <a:srgbClr val="FFFFFF"/>
                          </a:solidFill>
                          <a:effectLst/>
                        </a:rPr>
                        <a:t>Description</a:t>
                      </a:r>
                      <a:endParaRPr lang="en-US" sz="1700" b="0" baseline="0">
                        <a:solidFill>
                          <a:srgbClr val="FFFFFF"/>
                        </a:solidFill>
                        <a:effectLst/>
                      </a:endParaRPr>
                    </a:p>
                  </a:txBody>
                  <a:tcPr marL="55876" marR="55876" marT="27938" marB="27938" anchor="b">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63A9E0"/>
                    </a:solidFill>
                  </a:tcPr>
                </a:tc>
              </a:tr>
              <a:tr h="287482">
                <a:tc>
                  <a:txBody>
                    <a:bodyPr/>
                    <a:lstStyle/>
                    <a:p>
                      <a:pPr fontAlgn="t"/>
                      <a:r>
                        <a:rPr lang="en-US" sz="1700" baseline="0">
                          <a:solidFill>
                            <a:srgbClr val="414141"/>
                          </a:solidFill>
                          <a:effectLst/>
                        </a:rPr>
                        <a:t>ng-app</a:t>
                      </a:r>
                      <a:endParaRPr lang="en-US" sz="1700" baseline="0">
                        <a:solidFill>
                          <a:srgbClr val="414141"/>
                        </a:solidFill>
                        <a:effectLst/>
                      </a:endParaRPr>
                    </a:p>
                  </a:txBody>
                  <a:tcPr marL="55876" marR="55876" marT="27938" marB="27938">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US" sz="1700" baseline="0">
                          <a:solidFill>
                            <a:srgbClr val="414141"/>
                          </a:solidFill>
                          <a:effectLst/>
                        </a:rPr>
                        <a:t>Auto bootstrap AngularJS application.</a:t>
                      </a:r>
                      <a:endParaRPr lang="en-US" sz="1700" baseline="0">
                        <a:solidFill>
                          <a:srgbClr val="414141"/>
                        </a:solidFill>
                        <a:effectLst/>
                      </a:endParaRPr>
                    </a:p>
                  </a:txBody>
                  <a:tcPr marL="55876" marR="55876" marT="27938" marB="27938">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r>
              <a:tr h="287482">
                <a:tc>
                  <a:txBody>
                    <a:bodyPr/>
                    <a:lstStyle/>
                    <a:p>
                      <a:pPr fontAlgn="t"/>
                      <a:r>
                        <a:rPr lang="en-US" sz="1700" baseline="0">
                          <a:solidFill>
                            <a:srgbClr val="414141"/>
                          </a:solidFill>
                          <a:effectLst/>
                        </a:rPr>
                        <a:t>ng-init</a:t>
                      </a:r>
                      <a:endParaRPr lang="en-US" sz="1700" baseline="0">
                        <a:solidFill>
                          <a:srgbClr val="414141"/>
                        </a:solidFill>
                        <a:effectLst/>
                      </a:endParaRPr>
                    </a:p>
                  </a:txBody>
                  <a:tcPr marL="55876" marR="55876" marT="27938" marB="27938">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US" sz="1700" baseline="0">
                          <a:solidFill>
                            <a:srgbClr val="414141"/>
                          </a:solidFill>
                          <a:effectLst/>
                        </a:rPr>
                        <a:t>Initializes AngularJS variables</a:t>
                      </a:r>
                      <a:endParaRPr lang="en-US" sz="1700" baseline="0">
                        <a:solidFill>
                          <a:srgbClr val="414141"/>
                        </a:solidFill>
                        <a:effectLst/>
                      </a:endParaRPr>
                    </a:p>
                  </a:txBody>
                  <a:tcPr marL="55876" marR="55876" marT="27938" marB="27938">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r>
              <a:tr h="503067">
                <a:tc>
                  <a:txBody>
                    <a:bodyPr/>
                    <a:lstStyle/>
                    <a:p>
                      <a:pPr fontAlgn="t"/>
                      <a:r>
                        <a:rPr lang="en-US" sz="1700" baseline="0">
                          <a:solidFill>
                            <a:srgbClr val="414141"/>
                          </a:solidFill>
                          <a:effectLst/>
                        </a:rPr>
                        <a:t>ng-model</a:t>
                      </a:r>
                      <a:endParaRPr lang="en-US" sz="1700" baseline="0">
                        <a:solidFill>
                          <a:srgbClr val="414141"/>
                        </a:solidFill>
                        <a:effectLst/>
                      </a:endParaRPr>
                    </a:p>
                  </a:txBody>
                  <a:tcPr marL="55876" marR="55876" marT="27938" marB="27938">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US" sz="1700" baseline="0">
                          <a:solidFill>
                            <a:srgbClr val="414141"/>
                          </a:solidFill>
                          <a:effectLst/>
                        </a:rPr>
                        <a:t>Binds HTML control's value to a property on the $scope object.</a:t>
                      </a:r>
                      <a:endParaRPr lang="en-US" sz="1700" baseline="0">
                        <a:solidFill>
                          <a:srgbClr val="414141"/>
                        </a:solidFill>
                        <a:effectLst/>
                      </a:endParaRPr>
                    </a:p>
                  </a:txBody>
                  <a:tcPr marL="55876" marR="55876" marT="27938" marB="27938">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r>
              <a:tr h="503067">
                <a:tc>
                  <a:txBody>
                    <a:bodyPr/>
                    <a:lstStyle/>
                    <a:p>
                      <a:pPr fontAlgn="t"/>
                      <a:r>
                        <a:rPr lang="en-US" sz="1700" baseline="0">
                          <a:solidFill>
                            <a:srgbClr val="414141"/>
                          </a:solidFill>
                          <a:effectLst/>
                        </a:rPr>
                        <a:t>ng-controller</a:t>
                      </a:r>
                      <a:endParaRPr lang="en-US" sz="1700" baseline="0">
                        <a:solidFill>
                          <a:srgbClr val="414141"/>
                        </a:solidFill>
                        <a:effectLst/>
                      </a:endParaRPr>
                    </a:p>
                  </a:txBody>
                  <a:tcPr marL="55876" marR="55876" marT="27938" marB="27938">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US" sz="1700" baseline="0">
                          <a:solidFill>
                            <a:srgbClr val="414141"/>
                          </a:solidFill>
                          <a:effectLst/>
                        </a:rPr>
                        <a:t>Attaches the controller of MVC to the view.</a:t>
                      </a:r>
                      <a:endParaRPr lang="en-US" sz="1700" baseline="0">
                        <a:solidFill>
                          <a:srgbClr val="414141"/>
                        </a:solidFill>
                        <a:effectLst/>
                      </a:endParaRPr>
                    </a:p>
                  </a:txBody>
                  <a:tcPr marL="55876" marR="55876" marT="27938" marB="27938">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r>
              <a:tr h="718667">
                <a:tc>
                  <a:txBody>
                    <a:bodyPr/>
                    <a:lstStyle/>
                    <a:p>
                      <a:pPr fontAlgn="t"/>
                      <a:r>
                        <a:rPr lang="en-US" sz="1700" baseline="0">
                          <a:solidFill>
                            <a:srgbClr val="414141"/>
                          </a:solidFill>
                          <a:effectLst/>
                        </a:rPr>
                        <a:t>ng-bind</a:t>
                      </a:r>
                      <a:endParaRPr lang="en-US" sz="1700" baseline="0">
                        <a:solidFill>
                          <a:srgbClr val="414141"/>
                        </a:solidFill>
                        <a:effectLst/>
                      </a:endParaRPr>
                    </a:p>
                  </a:txBody>
                  <a:tcPr marL="55876" marR="55876" marT="27938" marB="27938">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US" sz="1700" baseline="0">
                          <a:solidFill>
                            <a:srgbClr val="414141"/>
                          </a:solidFill>
                          <a:effectLst/>
                        </a:rPr>
                        <a:t>Replaces the value of HTML control with the value of specified AngularJS expression.</a:t>
                      </a:r>
                      <a:endParaRPr lang="en-US" sz="1700" baseline="0">
                        <a:solidFill>
                          <a:srgbClr val="414141"/>
                        </a:solidFill>
                        <a:effectLst/>
                      </a:endParaRPr>
                    </a:p>
                  </a:txBody>
                  <a:tcPr marL="55876" marR="55876" marT="27938" marB="27938">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r>
              <a:tr h="503097">
                <a:tc>
                  <a:txBody>
                    <a:bodyPr/>
                    <a:lstStyle/>
                    <a:p>
                      <a:pPr fontAlgn="t"/>
                      <a:r>
                        <a:rPr lang="en-US" sz="1700" baseline="0">
                          <a:solidFill>
                            <a:srgbClr val="414141"/>
                          </a:solidFill>
                          <a:effectLst/>
                        </a:rPr>
                        <a:t>ng-repeat</a:t>
                      </a:r>
                      <a:endParaRPr lang="en-US" sz="1700" baseline="0">
                        <a:solidFill>
                          <a:srgbClr val="414141"/>
                        </a:solidFill>
                        <a:effectLst/>
                      </a:endParaRPr>
                    </a:p>
                  </a:txBody>
                  <a:tcPr marL="55876" marR="55876" marT="27938" marB="27938">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US" sz="1700" baseline="0">
                          <a:solidFill>
                            <a:srgbClr val="414141"/>
                          </a:solidFill>
                          <a:effectLst/>
                        </a:rPr>
                        <a:t>Repeats HTML template once per each item in the specified collection.</a:t>
                      </a:r>
                      <a:endParaRPr lang="en-US" sz="1700" baseline="0">
                        <a:solidFill>
                          <a:srgbClr val="414141"/>
                        </a:solidFill>
                        <a:effectLst/>
                      </a:endParaRPr>
                    </a:p>
                  </a:txBody>
                  <a:tcPr marL="55876" marR="55876" marT="27938" marB="27938">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r>
              <a:tr h="503097">
                <a:tc>
                  <a:txBody>
                    <a:bodyPr/>
                    <a:lstStyle/>
                    <a:p>
                      <a:pPr fontAlgn="t"/>
                      <a:r>
                        <a:rPr lang="en-US" sz="1700" baseline="0">
                          <a:solidFill>
                            <a:srgbClr val="414141"/>
                          </a:solidFill>
                          <a:effectLst/>
                        </a:rPr>
                        <a:t>ng-show</a:t>
                      </a:r>
                      <a:endParaRPr lang="en-US" sz="1700" baseline="0">
                        <a:solidFill>
                          <a:srgbClr val="414141"/>
                        </a:solidFill>
                        <a:effectLst/>
                      </a:endParaRPr>
                    </a:p>
                  </a:txBody>
                  <a:tcPr marL="55876" marR="55876" marT="27938" marB="27938">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US" sz="1700" baseline="0">
                          <a:solidFill>
                            <a:srgbClr val="414141"/>
                          </a:solidFill>
                          <a:effectLst/>
                        </a:rPr>
                        <a:t>Display HTML element based on the value of the specified expression.</a:t>
                      </a:r>
                      <a:endParaRPr lang="en-US" sz="1700" baseline="0">
                        <a:solidFill>
                          <a:srgbClr val="414141"/>
                        </a:solidFill>
                        <a:effectLst/>
                      </a:endParaRPr>
                    </a:p>
                  </a:txBody>
                  <a:tcPr marL="55876" marR="55876" marT="27938" marB="27938">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r>
              <a:tr h="503097">
                <a:tc>
                  <a:txBody>
                    <a:bodyPr/>
                    <a:lstStyle/>
                    <a:p>
                      <a:pPr fontAlgn="t"/>
                      <a:r>
                        <a:rPr lang="en-US" sz="1700" baseline="0">
                          <a:solidFill>
                            <a:srgbClr val="414141"/>
                          </a:solidFill>
                          <a:effectLst/>
                        </a:rPr>
                        <a:t>ng-readonly</a:t>
                      </a:r>
                      <a:endParaRPr lang="en-US" sz="1700" baseline="0">
                        <a:solidFill>
                          <a:srgbClr val="414141"/>
                        </a:solidFill>
                        <a:effectLst/>
                      </a:endParaRPr>
                    </a:p>
                  </a:txBody>
                  <a:tcPr marL="55876" marR="55876" marT="27938" marB="27938">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US" sz="1700" baseline="0">
                          <a:solidFill>
                            <a:srgbClr val="414141"/>
                          </a:solidFill>
                          <a:effectLst/>
                        </a:rPr>
                        <a:t>Makes HTML element read-only based on the value of the specified expression.</a:t>
                      </a:r>
                      <a:endParaRPr lang="en-US" sz="1700" baseline="0">
                        <a:solidFill>
                          <a:srgbClr val="414141"/>
                        </a:solidFill>
                        <a:effectLst/>
                      </a:endParaRPr>
                    </a:p>
                  </a:txBody>
                  <a:tcPr marL="55876" marR="55876" marT="27938" marB="27938">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r>
              <a:tr h="718667">
                <a:tc>
                  <a:txBody>
                    <a:bodyPr/>
                    <a:lstStyle/>
                    <a:p>
                      <a:pPr fontAlgn="t"/>
                      <a:r>
                        <a:rPr lang="en-US" sz="1700" baseline="0">
                          <a:solidFill>
                            <a:srgbClr val="414141"/>
                          </a:solidFill>
                          <a:effectLst/>
                        </a:rPr>
                        <a:t>ng-disabled</a:t>
                      </a:r>
                      <a:endParaRPr lang="en-US" sz="1700" baseline="0">
                        <a:solidFill>
                          <a:srgbClr val="414141"/>
                        </a:solidFill>
                        <a:effectLst/>
                      </a:endParaRPr>
                    </a:p>
                  </a:txBody>
                  <a:tcPr marL="55876" marR="55876" marT="27938" marB="27938">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US" sz="1700" baseline="0">
                          <a:solidFill>
                            <a:srgbClr val="414141"/>
                          </a:solidFill>
                          <a:effectLst/>
                        </a:rPr>
                        <a:t>Sets the disable attribute on the HTML element if specified expression evaluates to true.</a:t>
                      </a:r>
                      <a:endParaRPr lang="en-US" sz="1700" baseline="0">
                        <a:solidFill>
                          <a:srgbClr val="414141"/>
                        </a:solidFill>
                        <a:effectLst/>
                      </a:endParaRPr>
                    </a:p>
                  </a:txBody>
                  <a:tcPr marL="55876" marR="55876" marT="27938" marB="27938">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r>
              <a:tr h="503067">
                <a:tc>
                  <a:txBody>
                    <a:bodyPr/>
                    <a:lstStyle/>
                    <a:p>
                      <a:pPr fontAlgn="t"/>
                      <a:r>
                        <a:rPr lang="en-US" sz="1700" baseline="0">
                          <a:solidFill>
                            <a:srgbClr val="414141"/>
                          </a:solidFill>
                          <a:effectLst/>
                        </a:rPr>
                        <a:t>ng-if</a:t>
                      </a:r>
                      <a:endParaRPr lang="en-US" sz="1700" baseline="0">
                        <a:solidFill>
                          <a:srgbClr val="414141"/>
                        </a:solidFill>
                        <a:effectLst/>
                      </a:endParaRPr>
                    </a:p>
                  </a:txBody>
                  <a:tcPr marL="55876" marR="55876" marT="27938" marB="27938">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US" sz="1700" baseline="0">
                          <a:solidFill>
                            <a:srgbClr val="414141"/>
                          </a:solidFill>
                          <a:effectLst/>
                        </a:rPr>
                        <a:t>Removes or recreates HTML element based on an expression.</a:t>
                      </a:r>
                      <a:endParaRPr lang="en-US" sz="1700" baseline="0">
                        <a:solidFill>
                          <a:srgbClr val="414141"/>
                        </a:solidFill>
                        <a:effectLst/>
                      </a:endParaRPr>
                    </a:p>
                  </a:txBody>
                  <a:tcPr marL="55876" marR="55876" marT="27938" marB="27938">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r>
              <a:tr h="503067">
                <a:tc>
                  <a:txBody>
                    <a:bodyPr/>
                    <a:lstStyle/>
                    <a:p>
                      <a:pPr fontAlgn="t"/>
                      <a:r>
                        <a:rPr lang="en-US" sz="1700" baseline="0">
                          <a:solidFill>
                            <a:srgbClr val="414141"/>
                          </a:solidFill>
                          <a:effectLst/>
                        </a:rPr>
                        <a:t>ng-click</a:t>
                      </a:r>
                      <a:endParaRPr lang="en-US" sz="1700" baseline="0">
                        <a:solidFill>
                          <a:srgbClr val="414141"/>
                        </a:solidFill>
                        <a:effectLst/>
                      </a:endParaRPr>
                    </a:p>
                  </a:txBody>
                  <a:tcPr marL="55876" marR="55876" marT="27938" marB="27938">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US" sz="1700" baseline="0" dirty="0">
                          <a:solidFill>
                            <a:srgbClr val="414141"/>
                          </a:solidFill>
                          <a:effectLst/>
                        </a:rPr>
                        <a:t>Specifies custom behavior when an element is clicked.</a:t>
                      </a:r>
                      <a:endParaRPr lang="en-US" sz="1700" baseline="0" dirty="0">
                        <a:solidFill>
                          <a:srgbClr val="414141"/>
                        </a:solidFill>
                        <a:effectLst/>
                      </a:endParaRPr>
                    </a:p>
                  </a:txBody>
                  <a:tcPr marL="55876" marR="55876" marT="27938" marB="27938">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err="1"/>
              <a:t>AngularJS</a:t>
            </a:r>
            <a:r>
              <a:rPr lang="en-US" dirty="0"/>
              <a:t> changes static HTML to dynamic HTML</a:t>
            </a:r>
            <a:r>
              <a:rPr lang="en-US" dirty="0" smtClean="0"/>
              <a:t>.</a:t>
            </a:r>
            <a:endParaRPr lang="en-US" dirty="0" smtClean="0"/>
          </a:p>
          <a:p>
            <a:r>
              <a:rPr lang="en-US" dirty="0" smtClean="0"/>
              <a:t> </a:t>
            </a:r>
            <a:r>
              <a:rPr lang="en-US" dirty="0"/>
              <a:t>It extends the ability of HTML by adding built-in attributes and components and also provides an ability to create custom attributes using simple JavaScript</a:t>
            </a:r>
            <a:r>
              <a:rPr lang="en-US" dirty="0" smtClean="0"/>
              <a:t>.</a:t>
            </a:r>
            <a:endParaRPr lang="en-US" dirty="0"/>
          </a:p>
          <a:p>
            <a:endParaRPr lang="en-US" dirty="0" smtClean="0"/>
          </a:p>
          <a:p>
            <a:endParaRPr lang="en-US" dirty="0"/>
          </a:p>
          <a:p>
            <a:r>
              <a:rPr lang="en-US" dirty="0" smtClean="0"/>
              <a:t>https://www.madewithangular.com</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err="1"/>
              <a:t>ng-init</a:t>
            </a:r>
            <a:endParaRPr lang="en-US" dirty="0"/>
          </a:p>
          <a:p>
            <a:r>
              <a:rPr lang="en-US" dirty="0"/>
              <a:t>The </a:t>
            </a:r>
            <a:r>
              <a:rPr lang="en-US" dirty="0" err="1"/>
              <a:t>ng-init</a:t>
            </a:r>
            <a:r>
              <a:rPr lang="en-US" dirty="0"/>
              <a:t> directive can be used to initialize variables in </a:t>
            </a:r>
            <a:r>
              <a:rPr lang="en-US" dirty="0" err="1"/>
              <a:t>AngularJS</a:t>
            </a:r>
            <a:r>
              <a:rPr lang="en-US" dirty="0"/>
              <a:t> application.</a:t>
            </a:r>
            <a:endParaRPr lang="en-US" dirty="0"/>
          </a:p>
          <a:p>
            <a:endParaRPr lang="en-US" dirty="0" smtClean="0">
              <a:solidFill>
                <a:srgbClr val="0000FF"/>
              </a:solidFill>
            </a:endParaRPr>
          </a:p>
          <a:p>
            <a:pPr marL="0" indent="0">
              <a:buNone/>
            </a:pPr>
            <a:r>
              <a:rPr lang="en-US" dirty="0" smtClean="0">
                <a:solidFill>
                  <a:srgbClr val="0000FF"/>
                </a:solidFill>
              </a:rPr>
              <a:t>&lt;</a:t>
            </a:r>
            <a:r>
              <a:rPr lang="en-US" dirty="0">
                <a:solidFill>
                  <a:srgbClr val="800000"/>
                </a:solidFill>
              </a:rPr>
              <a:t>div</a:t>
            </a:r>
            <a:r>
              <a:rPr lang="en-US" dirty="0"/>
              <a:t> </a:t>
            </a:r>
            <a:r>
              <a:rPr lang="en-US" dirty="0" err="1">
                <a:solidFill>
                  <a:srgbClr val="FF0000"/>
                </a:solidFill>
              </a:rPr>
              <a:t>ng</a:t>
            </a:r>
            <a:r>
              <a:rPr lang="en-US" dirty="0">
                <a:solidFill>
                  <a:srgbClr val="FF0000"/>
                </a:solidFill>
              </a:rPr>
              <a:t>-app</a:t>
            </a:r>
            <a:r>
              <a:rPr lang="en-US" dirty="0"/>
              <a:t> </a:t>
            </a:r>
            <a:r>
              <a:rPr lang="en-US" dirty="0" err="1">
                <a:solidFill>
                  <a:srgbClr val="FF0000"/>
                </a:solidFill>
              </a:rPr>
              <a:t>ng-init</a:t>
            </a:r>
            <a:r>
              <a:rPr lang="en-US" dirty="0">
                <a:solidFill>
                  <a:srgbClr val="0000FF"/>
                </a:solidFill>
              </a:rPr>
              <a:t>="greet='Hello World!'; amount= 100; </a:t>
            </a:r>
            <a:r>
              <a:rPr lang="en-US" dirty="0" err="1">
                <a:solidFill>
                  <a:srgbClr val="0000FF"/>
                </a:solidFill>
              </a:rPr>
              <a:t>myArr</a:t>
            </a:r>
            <a:r>
              <a:rPr lang="en-US" dirty="0">
                <a:solidFill>
                  <a:srgbClr val="0000FF"/>
                </a:solidFill>
              </a:rPr>
              <a:t> = [100, 200]; person = { </a:t>
            </a:r>
            <a:r>
              <a:rPr lang="en-US" dirty="0" err="1">
                <a:solidFill>
                  <a:srgbClr val="0000FF"/>
                </a:solidFill>
              </a:rPr>
              <a:t>firstName</a:t>
            </a:r>
            <a:r>
              <a:rPr lang="en-US" dirty="0">
                <a:solidFill>
                  <a:srgbClr val="0000FF"/>
                </a:solidFill>
              </a:rPr>
              <a:t>:'Steve', </a:t>
            </a:r>
            <a:r>
              <a:rPr lang="en-US" dirty="0" err="1">
                <a:solidFill>
                  <a:srgbClr val="0000FF"/>
                </a:solidFill>
              </a:rPr>
              <a:t>lastName</a:t>
            </a:r>
            <a:r>
              <a:rPr lang="en-US" dirty="0">
                <a:solidFill>
                  <a:srgbClr val="0000FF"/>
                </a:solidFill>
              </a:rPr>
              <a:t> :'Jobs'}"&gt;</a:t>
            </a:r>
            <a:r>
              <a:rPr lang="en-US" dirty="0"/>
              <a:t> {{amount}} </a:t>
            </a:r>
            <a:r>
              <a:rPr lang="en-US" dirty="0">
                <a:solidFill>
                  <a:srgbClr val="0000FF"/>
                </a:solidFill>
              </a:rPr>
              <a:t>&lt;</a:t>
            </a:r>
            <a:r>
              <a:rPr lang="en-US" dirty="0" err="1">
                <a:solidFill>
                  <a:srgbClr val="800000"/>
                </a:solidFill>
              </a:rPr>
              <a:t>br</a:t>
            </a:r>
            <a:r>
              <a:rPr lang="en-US" dirty="0"/>
              <a:t> </a:t>
            </a:r>
            <a:r>
              <a:rPr lang="en-US" dirty="0">
                <a:solidFill>
                  <a:srgbClr val="0000FF"/>
                </a:solidFill>
              </a:rPr>
              <a:t>/&gt;</a:t>
            </a:r>
            <a:r>
              <a:rPr lang="en-US" dirty="0"/>
              <a:t> {{</a:t>
            </a:r>
            <a:r>
              <a:rPr lang="en-US" dirty="0" err="1"/>
              <a:t>myArr</a:t>
            </a:r>
            <a:r>
              <a:rPr lang="en-US" dirty="0"/>
              <a:t>[1]}} </a:t>
            </a:r>
            <a:r>
              <a:rPr lang="en-US" dirty="0">
                <a:solidFill>
                  <a:srgbClr val="0000FF"/>
                </a:solidFill>
              </a:rPr>
              <a:t>&lt;</a:t>
            </a:r>
            <a:r>
              <a:rPr lang="en-US" dirty="0" err="1">
                <a:solidFill>
                  <a:srgbClr val="800000"/>
                </a:solidFill>
              </a:rPr>
              <a:t>br</a:t>
            </a:r>
            <a:r>
              <a:rPr lang="en-US" dirty="0"/>
              <a:t> </a:t>
            </a:r>
            <a:r>
              <a:rPr lang="en-US" dirty="0">
                <a:solidFill>
                  <a:srgbClr val="0000FF"/>
                </a:solidFill>
              </a:rPr>
              <a:t>/&gt;</a:t>
            </a:r>
            <a:r>
              <a:rPr lang="en-US" dirty="0"/>
              <a:t> {{</a:t>
            </a:r>
            <a:r>
              <a:rPr lang="en-US" dirty="0" err="1"/>
              <a:t>person.firstName</a:t>
            </a:r>
            <a:r>
              <a:rPr lang="en-US" dirty="0"/>
              <a:t>}} </a:t>
            </a:r>
            <a:r>
              <a:rPr lang="en-US" dirty="0">
                <a:solidFill>
                  <a:srgbClr val="0000FF"/>
                </a:solidFill>
              </a:rPr>
              <a:t>&lt;/</a:t>
            </a:r>
            <a:r>
              <a:rPr lang="en-US" dirty="0">
                <a:solidFill>
                  <a:srgbClr val="800000"/>
                </a:solidFill>
              </a:rPr>
              <a:t>div</a:t>
            </a:r>
            <a:r>
              <a:rPr lang="en-US" dirty="0">
                <a:solidFill>
                  <a:srgbClr val="0000FF"/>
                </a:solidFill>
              </a:rPr>
              <a:t>&gt;</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ng</a:t>
            </a:r>
            <a:r>
              <a:rPr lang="en-US" dirty="0"/>
              <a:t>-model</a:t>
            </a:r>
            <a:br>
              <a:rPr lang="en-US" dirty="0"/>
            </a:br>
            <a:endParaRPr lang="en-US" dirty="0"/>
          </a:p>
        </p:txBody>
      </p:sp>
      <p:sp>
        <p:nvSpPr>
          <p:cNvPr id="3" name="Content Placeholder 2"/>
          <p:cNvSpPr>
            <a:spLocks noGrp="1"/>
          </p:cNvSpPr>
          <p:nvPr>
            <p:ph idx="1"/>
          </p:nvPr>
        </p:nvSpPr>
        <p:spPr/>
        <p:txBody>
          <a:bodyPr>
            <a:normAutofit fontScale="92500"/>
          </a:bodyPr>
          <a:lstStyle/>
          <a:p>
            <a:r>
              <a:rPr lang="en-US" dirty="0"/>
              <a:t>The </a:t>
            </a:r>
            <a:r>
              <a:rPr lang="en-US" dirty="0" err="1"/>
              <a:t>ng</a:t>
            </a:r>
            <a:r>
              <a:rPr lang="en-US" dirty="0"/>
              <a:t>-model directive is used for two-way data binding in </a:t>
            </a:r>
            <a:r>
              <a:rPr lang="en-US" dirty="0" err="1"/>
              <a:t>AngularJS</a:t>
            </a:r>
            <a:r>
              <a:rPr lang="en-US" dirty="0" smtClean="0"/>
              <a:t>.</a:t>
            </a:r>
            <a:endParaRPr lang="en-US" dirty="0" smtClean="0"/>
          </a:p>
          <a:p>
            <a:r>
              <a:rPr lang="en-US" dirty="0" smtClean="0"/>
              <a:t> </a:t>
            </a:r>
            <a:r>
              <a:rPr lang="en-US" dirty="0"/>
              <a:t>It binds &lt;input&gt;, &lt;select&gt; or &lt;</a:t>
            </a:r>
            <a:r>
              <a:rPr lang="en-US" dirty="0" err="1"/>
              <a:t>textarea</a:t>
            </a:r>
            <a:r>
              <a:rPr lang="en-US" dirty="0"/>
              <a:t>&gt; elements to a specified property on the </a:t>
            </a:r>
            <a:r>
              <a:rPr lang="en-US" dirty="0">
                <a:hlinkClick r:id="rId1"/>
              </a:rPr>
              <a:t>$scope</a:t>
            </a:r>
            <a:r>
              <a:rPr lang="en-US" dirty="0"/>
              <a:t> object. So, the value of the element will be the value of a property and </a:t>
            </a:r>
            <a:r>
              <a:rPr lang="en-US" dirty="0" err="1"/>
              <a:t>vica</a:t>
            </a:r>
            <a:r>
              <a:rPr lang="en-US" dirty="0"/>
              <a:t>-versa</a:t>
            </a:r>
            <a:r>
              <a:rPr lang="en-US" dirty="0" smtClean="0"/>
              <a:t>.</a:t>
            </a:r>
            <a:endParaRPr lang="en-US" dirty="0" smtClean="0"/>
          </a:p>
          <a:p>
            <a:r>
              <a:rPr lang="en-US" dirty="0"/>
              <a:t>&lt;body </a:t>
            </a:r>
            <a:r>
              <a:rPr lang="en-US" dirty="0" err="1"/>
              <a:t>ng</a:t>
            </a:r>
            <a:r>
              <a:rPr lang="en-US" dirty="0"/>
              <a:t>-app&gt; &lt;input type="text" </a:t>
            </a:r>
            <a:r>
              <a:rPr lang="en-US" dirty="0" err="1"/>
              <a:t>ng</a:t>
            </a:r>
            <a:r>
              <a:rPr lang="en-US" dirty="0"/>
              <a:t>-model="name" /&gt; &lt;div&gt; Hello {{name}} &lt;/div&gt; &lt;/body&gt;</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Note : Variables initialized in </a:t>
            </a:r>
            <a:r>
              <a:rPr lang="en-US" dirty="0" err="1"/>
              <a:t>ng-init</a:t>
            </a:r>
            <a:r>
              <a:rPr lang="en-US" dirty="0"/>
              <a:t> are different from the properties defined using </a:t>
            </a:r>
            <a:r>
              <a:rPr lang="en-US" dirty="0" err="1"/>
              <a:t>ng</a:t>
            </a:r>
            <a:r>
              <a:rPr lang="en-US" dirty="0"/>
              <a:t>-model directive. The variables initialized in </a:t>
            </a:r>
            <a:r>
              <a:rPr lang="en-US" dirty="0" err="1"/>
              <a:t>ng-init</a:t>
            </a:r>
            <a:r>
              <a:rPr lang="en-US" dirty="0"/>
              <a:t> are not attached to $scope object whereas </a:t>
            </a:r>
            <a:r>
              <a:rPr lang="en-US" dirty="0" err="1"/>
              <a:t>ng</a:t>
            </a:r>
            <a:r>
              <a:rPr lang="en-US" dirty="0"/>
              <a:t>-model properties are attached to $scope object.</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ng</a:t>
            </a:r>
            <a:r>
              <a:rPr lang="en-US" dirty="0"/>
              <a:t>-bind</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a:t>
            </a:r>
            <a:r>
              <a:rPr lang="en-US" dirty="0" err="1"/>
              <a:t>ng</a:t>
            </a:r>
            <a:r>
              <a:rPr lang="en-US" dirty="0"/>
              <a:t>-bind directive binds the model property declared via $scope or </a:t>
            </a:r>
            <a:r>
              <a:rPr lang="en-US" dirty="0" err="1"/>
              <a:t>ng</a:t>
            </a:r>
            <a:r>
              <a:rPr lang="en-US" dirty="0"/>
              <a:t>-model directive or the result of an expression to the HTML element. It also updates an element if the value of an expression changes</a:t>
            </a:r>
            <a:r>
              <a:rPr lang="en-US" dirty="0" smtClean="0"/>
              <a:t>.</a:t>
            </a:r>
            <a:endParaRPr lang="en-US" dirty="0" smtClean="0"/>
          </a:p>
          <a:p>
            <a:r>
              <a:rPr lang="en-US" dirty="0"/>
              <a:t>&lt;body </a:t>
            </a:r>
            <a:r>
              <a:rPr lang="en-US" dirty="0" err="1"/>
              <a:t>ng</a:t>
            </a:r>
            <a:r>
              <a:rPr lang="en-US" dirty="0"/>
              <a:t>-app</a:t>
            </a:r>
            <a:r>
              <a:rPr lang="en-US" dirty="0" smtClean="0"/>
              <a:t>=""&gt;</a:t>
            </a:r>
            <a:endParaRPr lang="en-US" dirty="0" smtClean="0"/>
          </a:p>
          <a:p>
            <a:r>
              <a:rPr lang="en-US" dirty="0" smtClean="0"/>
              <a:t> </a:t>
            </a:r>
            <a:r>
              <a:rPr lang="en-US" dirty="0"/>
              <a:t>&lt;div&gt; 5 + 5 = &lt;span </a:t>
            </a:r>
            <a:r>
              <a:rPr lang="en-US" dirty="0" err="1"/>
              <a:t>ng</a:t>
            </a:r>
            <a:r>
              <a:rPr lang="en-US" dirty="0"/>
              <a:t>-bind="5 + 5"&gt;&lt;/span&gt; &lt;</a:t>
            </a:r>
            <a:r>
              <a:rPr lang="en-US" dirty="0" err="1"/>
              <a:t>br</a:t>
            </a:r>
            <a:r>
              <a:rPr lang="en-US" dirty="0"/>
              <a:t> /&gt; Enter your name: &lt;input type="text" </a:t>
            </a:r>
            <a:r>
              <a:rPr lang="en-US" dirty="0" err="1"/>
              <a:t>ng</a:t>
            </a:r>
            <a:r>
              <a:rPr lang="en-US" dirty="0"/>
              <a:t>-model="name" /&gt;&lt;</a:t>
            </a:r>
            <a:r>
              <a:rPr lang="en-US" dirty="0" err="1"/>
              <a:t>br</a:t>
            </a:r>
            <a:r>
              <a:rPr lang="en-US" dirty="0"/>
              <a:t> /&gt; Hello &lt;span </a:t>
            </a:r>
            <a:r>
              <a:rPr lang="en-US" dirty="0" err="1"/>
              <a:t>ng</a:t>
            </a:r>
            <a:r>
              <a:rPr lang="en-US" dirty="0"/>
              <a:t>-bind="name"&gt;&lt;/span&gt; &lt;/div&gt; &lt;/body&gt;</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b="1" dirty="0" err="1"/>
              <a:t>ng</a:t>
            </a:r>
            <a:r>
              <a:rPr lang="en-US" b="1" dirty="0"/>
              <a:t>-repeat</a:t>
            </a:r>
            <a:endParaRPr lang="en-US" b="1" dirty="0"/>
          </a:p>
          <a:p>
            <a:r>
              <a:rPr lang="en-US" dirty="0"/>
              <a:t>The </a:t>
            </a:r>
            <a:r>
              <a:rPr lang="en-US" dirty="0" err="1"/>
              <a:t>ng</a:t>
            </a:r>
            <a:r>
              <a:rPr lang="en-US" dirty="0"/>
              <a:t>-repeat directive repeats HTML once per each item in the specified array collection</a:t>
            </a:r>
            <a:r>
              <a:rPr lang="en-US" dirty="0" smtClean="0"/>
              <a:t>.</a:t>
            </a:r>
            <a:endParaRPr lang="en-US" dirty="0" smtClean="0"/>
          </a:p>
          <a:p>
            <a:r>
              <a:rPr lang="en-US" b="1" dirty="0" err="1"/>
              <a:t>ng</a:t>
            </a:r>
            <a:r>
              <a:rPr lang="en-US" b="1" dirty="0"/>
              <a:t>-if</a:t>
            </a:r>
            <a:endParaRPr lang="en-US" b="1" dirty="0"/>
          </a:p>
          <a:p>
            <a:r>
              <a:rPr lang="en-US" dirty="0"/>
              <a:t>The </a:t>
            </a:r>
            <a:r>
              <a:rPr lang="en-US" dirty="0" err="1"/>
              <a:t>ng</a:t>
            </a:r>
            <a:r>
              <a:rPr lang="en-US" dirty="0"/>
              <a:t>-if directive creates or removes an HTML element based on the Boolean value returned from the specified expression. If an expression returns true then it recreates an element otherwise removes an element from the HTML document.</a:t>
            </a:r>
            <a:endParaRPr lang="en-US" dirty="0"/>
          </a:p>
          <a:p>
            <a:endParaRPr lang="en-US" dirty="0"/>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r>
              <a:rPr lang="en-US" b="1" dirty="0" err="1"/>
              <a:t>ng-readonly</a:t>
            </a:r>
            <a:endParaRPr lang="en-US" b="1" dirty="0"/>
          </a:p>
          <a:p>
            <a:r>
              <a:rPr lang="en-US" dirty="0"/>
              <a:t>The </a:t>
            </a:r>
            <a:r>
              <a:rPr lang="en-US" dirty="0" err="1"/>
              <a:t>ng-readonly</a:t>
            </a:r>
            <a:r>
              <a:rPr lang="en-US" dirty="0"/>
              <a:t> directive makes an HTML element read-only, based on the Boolean value returned from the specified expression. If an expression returns true then the element will become read-only, otherwise not</a:t>
            </a:r>
            <a:r>
              <a:rPr lang="en-US" dirty="0" smtClean="0"/>
              <a:t>.</a:t>
            </a:r>
            <a:endParaRPr lang="en-US" dirty="0" smtClean="0"/>
          </a:p>
          <a:p>
            <a:r>
              <a:rPr lang="en-US" b="1" dirty="0" err="1"/>
              <a:t>ng</a:t>
            </a:r>
            <a:r>
              <a:rPr lang="en-US" b="1" dirty="0"/>
              <a:t>-disabled</a:t>
            </a:r>
            <a:endParaRPr lang="en-US" b="1" dirty="0"/>
          </a:p>
          <a:p>
            <a:r>
              <a:rPr lang="en-US" dirty="0"/>
              <a:t>The </a:t>
            </a:r>
            <a:r>
              <a:rPr lang="en-US" dirty="0" err="1"/>
              <a:t>ng</a:t>
            </a:r>
            <a:r>
              <a:rPr lang="en-US" dirty="0"/>
              <a:t>-disabled directive disables an HTML element, based on the Boolean value returned from the specified expression. If an expression returns true the element will be disabled, otherwise not.</a:t>
            </a:r>
            <a:endParaRPr lang="en-US" dirty="0"/>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Directive Syntax</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a:t>AngularJS</a:t>
            </a:r>
            <a:r>
              <a:rPr lang="en-US" dirty="0"/>
              <a:t> directives can be applied to DOM elements in many ways. It is not mandatory to use </a:t>
            </a:r>
            <a:r>
              <a:rPr lang="en-US" dirty="0" err="1"/>
              <a:t>ng</a:t>
            </a:r>
            <a:r>
              <a:rPr lang="en-US" dirty="0"/>
              <a:t>- syntax only</a:t>
            </a:r>
            <a:r>
              <a:rPr lang="en-US" dirty="0" smtClean="0"/>
              <a:t>.</a:t>
            </a:r>
            <a:endParaRPr lang="en-US" dirty="0" smtClean="0"/>
          </a:p>
          <a:p>
            <a:r>
              <a:rPr lang="en-US" dirty="0"/>
              <a:t>Directive can start with x- or data-, for example </a:t>
            </a:r>
            <a:r>
              <a:rPr lang="en-US" dirty="0" err="1"/>
              <a:t>ng</a:t>
            </a:r>
            <a:r>
              <a:rPr lang="en-US" dirty="0"/>
              <a:t>-model directive can be written as data-</a:t>
            </a:r>
            <a:r>
              <a:rPr lang="en-US" dirty="0" err="1"/>
              <a:t>ng</a:t>
            </a:r>
            <a:r>
              <a:rPr lang="en-US" dirty="0"/>
              <a:t>-model or x-</a:t>
            </a:r>
            <a:r>
              <a:rPr lang="en-US" dirty="0" err="1"/>
              <a:t>ng</a:t>
            </a:r>
            <a:r>
              <a:rPr lang="en-US" dirty="0"/>
              <a:t>-model</a:t>
            </a:r>
            <a:r>
              <a:rPr lang="en-US" dirty="0" smtClean="0"/>
              <a:t>.</a:t>
            </a:r>
            <a:endParaRPr lang="en-US" dirty="0" smtClean="0"/>
          </a:p>
          <a:p>
            <a:r>
              <a:rPr lang="en-US" dirty="0"/>
              <a:t>Also, the - in the directive can be replaced with : or _ or both. For example, </a:t>
            </a:r>
            <a:r>
              <a:rPr lang="en-US" dirty="0" err="1"/>
              <a:t>ng</a:t>
            </a:r>
            <a:r>
              <a:rPr lang="en-US" dirty="0"/>
              <a:t>-model can be written as </a:t>
            </a:r>
            <a:r>
              <a:rPr lang="en-US" dirty="0" err="1"/>
              <a:t>ng_model</a:t>
            </a:r>
            <a:r>
              <a:rPr lang="en-US" dirty="0"/>
              <a:t> or </a:t>
            </a:r>
            <a:r>
              <a:rPr lang="en-US" dirty="0" err="1"/>
              <a:t>ng:model</a:t>
            </a:r>
            <a:r>
              <a:rPr lang="en-US" dirty="0"/>
              <a:t>. It can also be a mix with data- or x-.</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a:t>Enter Name:  &lt;input type="text" </a:t>
            </a:r>
            <a:r>
              <a:rPr lang="en-US" dirty="0" err="1"/>
              <a:t>ng</a:t>
            </a:r>
            <a:r>
              <a:rPr lang="en-US" dirty="0"/>
              <a:t>-model="name" /&gt; &lt;</a:t>
            </a:r>
            <a:r>
              <a:rPr lang="en-US" dirty="0" err="1"/>
              <a:t>br</a:t>
            </a:r>
            <a:r>
              <a:rPr lang="en-US" dirty="0"/>
              <a:t> /&gt;</a:t>
            </a:r>
            <a:endParaRPr lang="en-US" dirty="0"/>
          </a:p>
          <a:p>
            <a:r>
              <a:rPr lang="en-US" dirty="0"/>
              <a:t>    data-</a:t>
            </a:r>
            <a:r>
              <a:rPr lang="en-US" dirty="0" err="1"/>
              <a:t>ng</a:t>
            </a:r>
            <a:r>
              <a:rPr lang="en-US" dirty="0"/>
              <a:t>-bind: &lt;span data-</a:t>
            </a:r>
            <a:r>
              <a:rPr lang="en-US" dirty="0" err="1"/>
              <a:t>ng</a:t>
            </a:r>
            <a:r>
              <a:rPr lang="en-US" dirty="0"/>
              <a:t>-bind="name"&gt;&lt;/span&gt;&lt;</a:t>
            </a:r>
            <a:r>
              <a:rPr lang="en-US" dirty="0" err="1"/>
              <a:t>br</a:t>
            </a:r>
            <a:r>
              <a:rPr lang="en-US" dirty="0"/>
              <a:t> /&gt;</a:t>
            </a:r>
            <a:endParaRPr lang="en-US" dirty="0"/>
          </a:p>
          <a:p>
            <a:r>
              <a:rPr lang="en-US" dirty="0"/>
              <a:t>    </a:t>
            </a:r>
            <a:r>
              <a:rPr lang="en-US" dirty="0" err="1"/>
              <a:t>data-ng:bind</a:t>
            </a:r>
            <a:r>
              <a:rPr lang="en-US" dirty="0"/>
              <a:t>: &lt;span </a:t>
            </a:r>
            <a:r>
              <a:rPr lang="en-US" dirty="0" err="1"/>
              <a:t>data-ng:bind</a:t>
            </a:r>
            <a:r>
              <a:rPr lang="en-US" dirty="0"/>
              <a:t>="name"&gt;&lt;/span&gt;&lt;</a:t>
            </a:r>
            <a:r>
              <a:rPr lang="en-US" dirty="0" err="1"/>
              <a:t>br</a:t>
            </a:r>
            <a:r>
              <a:rPr lang="en-US" dirty="0"/>
              <a:t> /&gt;</a:t>
            </a:r>
            <a:endParaRPr lang="en-US" dirty="0"/>
          </a:p>
          <a:p>
            <a:r>
              <a:rPr lang="en-US" dirty="0"/>
              <a:t>    </a:t>
            </a:r>
            <a:r>
              <a:rPr lang="en-US" dirty="0" err="1"/>
              <a:t>data:ng:bind</a:t>
            </a:r>
            <a:r>
              <a:rPr lang="en-US" dirty="0"/>
              <a:t>: &lt;span </a:t>
            </a:r>
            <a:r>
              <a:rPr lang="en-US" dirty="0" err="1"/>
              <a:t>data:ng:bind</a:t>
            </a:r>
            <a:r>
              <a:rPr lang="en-US" dirty="0"/>
              <a:t>="name"&gt;&lt;/span&gt;&lt;</a:t>
            </a:r>
            <a:r>
              <a:rPr lang="en-US" dirty="0" err="1"/>
              <a:t>br</a:t>
            </a:r>
            <a:r>
              <a:rPr lang="en-US" dirty="0"/>
              <a:t> /&gt;</a:t>
            </a:r>
            <a:endParaRPr lang="en-US" dirty="0"/>
          </a:p>
          <a:p>
            <a:r>
              <a:rPr lang="en-US" dirty="0"/>
              <a:t>    x:ng:bind:    &lt;span x:ng:bind="name"&gt;&lt;/span&gt;&lt;br /&gt;</a:t>
            </a:r>
            <a:endParaRPr lang="en-US" dirty="0"/>
          </a:p>
          <a:p>
            <a:r>
              <a:rPr lang="en-US" dirty="0"/>
              <a:t>    </a:t>
            </a:r>
            <a:r>
              <a:rPr lang="en-US" dirty="0" err="1"/>
              <a:t>ng:bind</a:t>
            </a:r>
            <a:r>
              <a:rPr lang="en-US" dirty="0"/>
              <a:t>:      &lt;span </a:t>
            </a:r>
            <a:r>
              <a:rPr lang="en-US" dirty="0" err="1"/>
              <a:t>ng:bind</a:t>
            </a:r>
            <a:r>
              <a:rPr lang="en-US" dirty="0"/>
              <a:t>="name"&gt;&lt;/span&gt;&lt;</a:t>
            </a:r>
            <a:r>
              <a:rPr lang="en-US" dirty="0" err="1"/>
              <a:t>br</a:t>
            </a:r>
            <a:r>
              <a:rPr lang="en-US" dirty="0"/>
              <a:t> /&gt;</a:t>
            </a:r>
            <a:endParaRPr lang="en-US" dirty="0"/>
          </a:p>
          <a:p>
            <a:r>
              <a:rPr lang="en-US" dirty="0"/>
              <a:t>    x-</a:t>
            </a:r>
            <a:r>
              <a:rPr lang="en-US" dirty="0" err="1"/>
              <a:t>ng</a:t>
            </a:r>
            <a:r>
              <a:rPr lang="en-US" dirty="0"/>
              <a:t>-bind:    &lt;span x-</a:t>
            </a:r>
            <a:r>
              <a:rPr lang="en-US" dirty="0" err="1"/>
              <a:t>ng</a:t>
            </a:r>
            <a:r>
              <a:rPr lang="en-US" dirty="0"/>
              <a:t>-bind="name"&gt;&lt;/span&gt;&lt;</a:t>
            </a:r>
            <a:r>
              <a:rPr lang="en-US" dirty="0" err="1"/>
              <a:t>br</a:t>
            </a:r>
            <a:r>
              <a:rPr lang="en-US" dirty="0"/>
              <a:t> /&gt;</a:t>
            </a:r>
            <a:endParaRPr lang="en-US" dirty="0"/>
          </a:p>
          <a:p>
            <a:r>
              <a:rPr lang="en-US" dirty="0"/>
              <a:t>    </a:t>
            </a:r>
            <a:r>
              <a:rPr lang="en-US" dirty="0" err="1"/>
              <a:t>x_ng_bind</a:t>
            </a:r>
            <a:r>
              <a:rPr lang="en-US" dirty="0"/>
              <a:t>:    &lt;span </a:t>
            </a:r>
            <a:r>
              <a:rPr lang="en-US" dirty="0" err="1"/>
              <a:t>x_ng_bind</a:t>
            </a:r>
            <a:r>
              <a:rPr lang="en-US" dirty="0"/>
              <a:t>="name"&gt;&lt;/span&gt;&lt;</a:t>
            </a:r>
            <a:r>
              <a:rPr lang="en-US" dirty="0" err="1"/>
              <a:t>br</a:t>
            </a:r>
            <a:r>
              <a:rPr lang="en-US" dirty="0"/>
              <a:t> /&gt;</a:t>
            </a:r>
            <a:endParaRPr lang="en-US" dirty="0"/>
          </a:p>
          <a:p>
            <a:r>
              <a:rPr lang="en-US" dirty="0"/>
              <a:t>    </a:t>
            </a:r>
            <a:r>
              <a:rPr lang="en-US" dirty="0" err="1"/>
              <a:t>ng_bind</a:t>
            </a:r>
            <a:r>
              <a:rPr lang="en-US" dirty="0"/>
              <a:t>:      &lt;span </a:t>
            </a:r>
            <a:r>
              <a:rPr lang="en-US" dirty="0" err="1"/>
              <a:t>ng_bind</a:t>
            </a:r>
            <a:r>
              <a:rPr lang="en-US" dirty="0"/>
              <a:t>="name"&gt;&lt;/span&gt;</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err="1"/>
              <a:t>AngularJS</a:t>
            </a:r>
            <a:r>
              <a:rPr lang="en-US" b="1" u="sng" dirty="0"/>
              <a:t> Controller</a:t>
            </a:r>
            <a:endParaRPr lang="en-US" b="1" u="sng" dirty="0"/>
          </a:p>
        </p:txBody>
      </p:sp>
      <p:sp>
        <p:nvSpPr>
          <p:cNvPr id="3" name="Content Placeholder 2"/>
          <p:cNvSpPr>
            <a:spLocks noGrp="1"/>
          </p:cNvSpPr>
          <p:nvPr>
            <p:ph idx="1"/>
          </p:nvPr>
        </p:nvSpPr>
        <p:spPr/>
        <p:txBody>
          <a:bodyPr>
            <a:normAutofit fontScale="92500" lnSpcReduction="20000"/>
          </a:bodyPr>
          <a:lstStyle/>
          <a:p>
            <a:r>
              <a:rPr lang="en-US" dirty="0"/>
              <a:t>The controller in </a:t>
            </a:r>
            <a:r>
              <a:rPr lang="en-US" dirty="0" err="1"/>
              <a:t>AngularJS</a:t>
            </a:r>
            <a:r>
              <a:rPr lang="en-US" dirty="0"/>
              <a:t> is a JavaScript function that maintains the </a:t>
            </a:r>
            <a:r>
              <a:rPr lang="en-US" b="1" dirty="0"/>
              <a:t>application data </a:t>
            </a:r>
            <a:r>
              <a:rPr lang="en-US" dirty="0"/>
              <a:t>and </a:t>
            </a:r>
            <a:r>
              <a:rPr lang="en-US" b="1" dirty="0"/>
              <a:t>behavior</a:t>
            </a:r>
            <a:r>
              <a:rPr lang="en-US" dirty="0"/>
              <a:t> using </a:t>
            </a:r>
            <a:r>
              <a:rPr lang="en-US" dirty="0">
                <a:hlinkClick r:id="rId1"/>
              </a:rPr>
              <a:t>$scope</a:t>
            </a:r>
            <a:r>
              <a:rPr lang="en-US" dirty="0"/>
              <a:t> </a:t>
            </a:r>
            <a:r>
              <a:rPr lang="en-US" dirty="0" smtClean="0"/>
              <a:t>object</a:t>
            </a:r>
            <a:endParaRPr lang="en-US" dirty="0" smtClean="0"/>
          </a:p>
          <a:p>
            <a:r>
              <a:rPr lang="en-US" dirty="0"/>
              <a:t>You can attach properties and methods to the $scope object inside a controller </a:t>
            </a:r>
            <a:r>
              <a:rPr lang="en-US" dirty="0" smtClean="0"/>
              <a:t>function</a:t>
            </a:r>
            <a:endParaRPr lang="en-US" dirty="0" smtClean="0"/>
          </a:p>
          <a:p>
            <a:r>
              <a:rPr lang="en-US" dirty="0"/>
              <a:t>The $scope object is a glue between the controller and HTML</a:t>
            </a:r>
            <a:r>
              <a:rPr lang="en-US" dirty="0" smtClean="0"/>
              <a:t>.</a:t>
            </a:r>
            <a:endParaRPr lang="en-US" dirty="0" smtClean="0"/>
          </a:p>
          <a:p>
            <a:r>
              <a:rPr lang="en-US" dirty="0"/>
              <a:t>The </a:t>
            </a:r>
            <a:r>
              <a:rPr lang="en-US" dirty="0" err="1"/>
              <a:t>ng</a:t>
            </a:r>
            <a:r>
              <a:rPr lang="en-US" dirty="0"/>
              <a:t>-controller directive is used to specify a controller in HTML element, which will add behavior or maintain the data in that HTML element and its child elements.</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Note : </a:t>
            </a:r>
            <a:r>
              <a:rPr lang="en-US" dirty="0" err="1"/>
              <a:t>AngularJS</a:t>
            </a:r>
            <a:r>
              <a:rPr lang="en-US" dirty="0"/>
              <a:t> framework injects $scope object to each controller function. It also injects other services if included as a parameter of controller function.</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Setup </a:t>
            </a:r>
            <a:r>
              <a:rPr lang="en-US" b="1" u="sng" dirty="0" err="1"/>
              <a:t>AngularJS</a:t>
            </a:r>
            <a:r>
              <a:rPr lang="en-US" b="1" u="sng" dirty="0"/>
              <a:t> Development Environment</a:t>
            </a:r>
            <a:endParaRPr lang="en-US" b="1" u="sng" dirty="0"/>
          </a:p>
        </p:txBody>
      </p:sp>
      <p:sp>
        <p:nvSpPr>
          <p:cNvPr id="3" name="Content Placeholder 2"/>
          <p:cNvSpPr>
            <a:spLocks noGrp="1"/>
          </p:cNvSpPr>
          <p:nvPr>
            <p:ph idx="1"/>
          </p:nvPr>
        </p:nvSpPr>
        <p:spPr/>
        <p:txBody>
          <a:bodyPr/>
          <a:lstStyle/>
          <a:p>
            <a:r>
              <a:rPr lang="en-US" dirty="0" err="1"/>
              <a:t>AngularJS</a:t>
            </a:r>
            <a:r>
              <a:rPr lang="en-US" dirty="0"/>
              <a:t> Library</a:t>
            </a:r>
            <a:endParaRPr lang="en-US" dirty="0"/>
          </a:p>
          <a:p>
            <a:r>
              <a:rPr lang="en-US" dirty="0"/>
              <a:t>Editor/IDE</a:t>
            </a:r>
            <a:endParaRPr lang="en-US" dirty="0"/>
          </a:p>
          <a:p>
            <a:r>
              <a:rPr lang="en-US" dirty="0"/>
              <a:t>Browser</a:t>
            </a:r>
            <a:endParaRPr lang="en-US" dirty="0"/>
          </a:p>
          <a:p>
            <a:r>
              <a:rPr lang="en-US" dirty="0"/>
              <a:t>Web server</a:t>
            </a:r>
            <a:endParaRPr lang="en-US" dirty="0"/>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76200" y="685800"/>
            <a:ext cx="8610599" cy="5330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Attach Behaviors</a:t>
            </a:r>
            <a:endParaRPr lang="en-US" dirty="0"/>
          </a:p>
        </p:txBody>
      </p:sp>
      <p:sp>
        <p:nvSpPr>
          <p:cNvPr id="3" name="Content Placeholder 2"/>
          <p:cNvSpPr>
            <a:spLocks noGrp="1"/>
          </p:cNvSpPr>
          <p:nvPr>
            <p:ph idx="1"/>
          </p:nvPr>
        </p:nvSpPr>
        <p:spPr/>
        <p:txBody>
          <a:bodyPr/>
          <a:lstStyle/>
          <a:p>
            <a:r>
              <a:rPr lang="en-US" dirty="0"/>
              <a:t>You can attach multiple methods to the scope object inside a controller, which can be used as an event handler or for other purposes</a:t>
            </a:r>
            <a:r>
              <a:rPr lang="en-US" dirty="0" smtClean="0"/>
              <a:t>.</a:t>
            </a:r>
            <a:endParaRPr lang="en-US" dirty="0" smtClean="0"/>
          </a:p>
          <a:p>
            <a:r>
              <a:rPr lang="en-US" dirty="0"/>
              <a:t>&lt;div </a:t>
            </a:r>
            <a:r>
              <a:rPr lang="en-US" dirty="0" err="1"/>
              <a:t>ng</a:t>
            </a:r>
            <a:r>
              <a:rPr lang="en-US" dirty="0"/>
              <a:t>-controller="</a:t>
            </a:r>
            <a:r>
              <a:rPr lang="en-US" dirty="0" err="1"/>
              <a:t>myController</a:t>
            </a:r>
            <a:r>
              <a:rPr lang="en-US" dirty="0"/>
              <a:t>"&gt; Enter Message: &lt;input type="text" </a:t>
            </a:r>
            <a:r>
              <a:rPr lang="en-US" dirty="0" err="1"/>
              <a:t>ng</a:t>
            </a:r>
            <a:r>
              <a:rPr lang="en-US" dirty="0"/>
              <a:t>-model="message" /&gt; &lt;</a:t>
            </a:r>
            <a:r>
              <a:rPr lang="en-US" dirty="0" err="1"/>
              <a:t>br</a:t>
            </a:r>
            <a:r>
              <a:rPr lang="en-US" dirty="0"/>
              <a:t> /&gt; &lt;button </a:t>
            </a:r>
            <a:r>
              <a:rPr lang="en-US" dirty="0" err="1"/>
              <a:t>ng</a:t>
            </a:r>
            <a:r>
              <a:rPr lang="en-US" dirty="0"/>
              <a:t>-click="</a:t>
            </a:r>
            <a:r>
              <a:rPr lang="en-US" dirty="0" err="1"/>
              <a:t>showMsg</a:t>
            </a:r>
            <a:r>
              <a:rPr lang="en-US" dirty="0"/>
              <a:t>(message)"&gt;Show Message&lt;/button&gt; &lt;/div&gt;</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&lt;script&gt; </a:t>
            </a:r>
            <a:r>
              <a:rPr lang="en-US" dirty="0" err="1"/>
              <a:t>var</a:t>
            </a:r>
            <a:r>
              <a:rPr lang="en-US" dirty="0"/>
              <a:t> </a:t>
            </a:r>
            <a:r>
              <a:rPr lang="en-US" dirty="0" err="1"/>
              <a:t>ngApp</a:t>
            </a:r>
            <a:r>
              <a:rPr lang="en-US" dirty="0"/>
              <a:t> = </a:t>
            </a:r>
            <a:r>
              <a:rPr lang="en-US" dirty="0" err="1"/>
              <a:t>angular.module</a:t>
            </a:r>
            <a:r>
              <a:rPr lang="en-US" dirty="0"/>
              <a:t>('</a:t>
            </a:r>
            <a:r>
              <a:rPr lang="en-US" dirty="0" err="1"/>
              <a:t>myNgApp</a:t>
            </a:r>
            <a:r>
              <a:rPr lang="en-US" dirty="0"/>
              <a:t>', []); </a:t>
            </a:r>
            <a:r>
              <a:rPr lang="en-US" dirty="0" err="1"/>
              <a:t>ngApp.controller</a:t>
            </a:r>
            <a:r>
              <a:rPr lang="en-US" dirty="0"/>
              <a:t>('</a:t>
            </a:r>
            <a:r>
              <a:rPr lang="en-US" dirty="0" err="1"/>
              <a:t>myController</a:t>
            </a:r>
            <a:r>
              <a:rPr lang="en-US" dirty="0"/>
              <a:t>', function ($scope) { $</a:t>
            </a:r>
            <a:r>
              <a:rPr lang="en-US" dirty="0" err="1"/>
              <a:t>scope.message</a:t>
            </a:r>
            <a:r>
              <a:rPr lang="en-US" dirty="0"/>
              <a:t> = "Hello World!"; $</a:t>
            </a:r>
            <a:r>
              <a:rPr lang="en-US" dirty="0" err="1"/>
              <a:t>scope.showMsg</a:t>
            </a:r>
            <a:r>
              <a:rPr lang="en-US" dirty="0"/>
              <a:t> = function (</a:t>
            </a:r>
            <a:r>
              <a:rPr lang="en-US" dirty="0" err="1"/>
              <a:t>msg</a:t>
            </a:r>
            <a:r>
              <a:rPr lang="en-US" dirty="0"/>
              <a:t>) { alert(</a:t>
            </a:r>
            <a:r>
              <a:rPr lang="en-US" dirty="0" err="1"/>
              <a:t>msg</a:t>
            </a:r>
            <a:r>
              <a:rPr lang="en-US" dirty="0"/>
              <a:t>); }; }); &lt;/script&gt;</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Attach Complex object</a:t>
            </a:r>
            <a:endParaRPr lang="en-US" dirty="0"/>
          </a:p>
        </p:txBody>
      </p:sp>
      <p:sp>
        <p:nvSpPr>
          <p:cNvPr id="3" name="Content Placeholder 2"/>
          <p:cNvSpPr>
            <a:spLocks noGrp="1"/>
          </p:cNvSpPr>
          <p:nvPr>
            <p:ph idx="1"/>
          </p:nvPr>
        </p:nvSpPr>
        <p:spPr/>
        <p:txBody>
          <a:bodyPr/>
          <a:lstStyle/>
          <a:p>
            <a:r>
              <a:rPr lang="en-US" dirty="0">
                <a:solidFill>
                  <a:srgbClr val="0000FF"/>
                </a:solidFill>
              </a:rPr>
              <a:t>&lt;</a:t>
            </a:r>
            <a:r>
              <a:rPr lang="en-US" dirty="0">
                <a:solidFill>
                  <a:srgbClr val="800000"/>
                </a:solidFill>
              </a:rPr>
              <a:t>script</a:t>
            </a:r>
            <a:r>
              <a:rPr lang="en-US" dirty="0">
                <a:solidFill>
                  <a:srgbClr val="0000FF"/>
                </a:solidFill>
              </a:rPr>
              <a:t>&gt;</a:t>
            </a:r>
            <a:r>
              <a:rPr lang="en-US" dirty="0"/>
              <a:t> </a:t>
            </a:r>
            <a:r>
              <a:rPr lang="en-US" dirty="0" err="1">
                <a:solidFill>
                  <a:srgbClr val="0000FF"/>
                </a:solidFill>
              </a:rPr>
              <a:t>var</a:t>
            </a:r>
            <a:r>
              <a:rPr lang="en-US" dirty="0"/>
              <a:t> </a:t>
            </a:r>
            <a:r>
              <a:rPr lang="en-US" dirty="0" err="1"/>
              <a:t>ngApp</a:t>
            </a:r>
            <a:r>
              <a:rPr lang="en-US" dirty="0"/>
              <a:t> = </a:t>
            </a:r>
            <a:r>
              <a:rPr lang="en-US" dirty="0" err="1"/>
              <a:t>angular.module</a:t>
            </a:r>
            <a:r>
              <a:rPr lang="en-US" dirty="0"/>
              <a:t>(</a:t>
            </a:r>
            <a:r>
              <a:rPr lang="en-US" dirty="0">
                <a:solidFill>
                  <a:srgbClr val="A31515"/>
                </a:solidFill>
              </a:rPr>
              <a:t>'</a:t>
            </a:r>
            <a:r>
              <a:rPr lang="en-US" dirty="0" err="1">
                <a:solidFill>
                  <a:srgbClr val="A31515"/>
                </a:solidFill>
              </a:rPr>
              <a:t>myNgApp</a:t>
            </a:r>
            <a:r>
              <a:rPr lang="en-US" dirty="0">
                <a:solidFill>
                  <a:srgbClr val="A31515"/>
                </a:solidFill>
              </a:rPr>
              <a:t>'</a:t>
            </a:r>
            <a:r>
              <a:rPr lang="en-US" dirty="0"/>
              <a:t>, []); </a:t>
            </a:r>
            <a:r>
              <a:rPr lang="en-US" dirty="0" err="1"/>
              <a:t>ngApp.controller</a:t>
            </a:r>
            <a:r>
              <a:rPr lang="en-US" dirty="0"/>
              <a:t>(</a:t>
            </a:r>
            <a:r>
              <a:rPr lang="en-US" dirty="0">
                <a:solidFill>
                  <a:srgbClr val="A31515"/>
                </a:solidFill>
              </a:rPr>
              <a:t>'</a:t>
            </a:r>
            <a:r>
              <a:rPr lang="en-US" dirty="0" err="1">
                <a:solidFill>
                  <a:srgbClr val="A31515"/>
                </a:solidFill>
              </a:rPr>
              <a:t>myController</a:t>
            </a:r>
            <a:r>
              <a:rPr lang="en-US" dirty="0">
                <a:solidFill>
                  <a:srgbClr val="A31515"/>
                </a:solidFill>
              </a:rPr>
              <a:t>'</a:t>
            </a:r>
            <a:r>
              <a:rPr lang="en-US" dirty="0"/>
              <a:t>, </a:t>
            </a:r>
            <a:r>
              <a:rPr lang="en-US" dirty="0">
                <a:solidFill>
                  <a:srgbClr val="0000FF"/>
                </a:solidFill>
              </a:rPr>
              <a:t>function</a:t>
            </a:r>
            <a:r>
              <a:rPr lang="en-US" dirty="0"/>
              <a:t> ($scope) { $</a:t>
            </a:r>
            <a:r>
              <a:rPr lang="en-US" dirty="0" err="1"/>
              <a:t>scope.student</a:t>
            </a:r>
            <a:r>
              <a:rPr lang="en-US" dirty="0"/>
              <a:t> = { </a:t>
            </a:r>
            <a:r>
              <a:rPr lang="en-US" dirty="0" err="1"/>
              <a:t>firstName</a:t>
            </a:r>
            <a:r>
              <a:rPr lang="en-US" dirty="0"/>
              <a:t>: </a:t>
            </a:r>
            <a:r>
              <a:rPr lang="en-US" dirty="0">
                <a:solidFill>
                  <a:srgbClr val="A31515"/>
                </a:solidFill>
              </a:rPr>
              <a:t>'James'</a:t>
            </a:r>
            <a:r>
              <a:rPr lang="en-US" dirty="0"/>
              <a:t>, </a:t>
            </a:r>
            <a:r>
              <a:rPr lang="en-US" dirty="0" err="1"/>
              <a:t>lastName</a:t>
            </a:r>
            <a:r>
              <a:rPr lang="en-US" dirty="0"/>
              <a:t>: </a:t>
            </a:r>
            <a:r>
              <a:rPr lang="en-US" dirty="0">
                <a:solidFill>
                  <a:srgbClr val="A31515"/>
                </a:solidFill>
              </a:rPr>
              <a:t>'Bond'</a:t>
            </a:r>
            <a:r>
              <a:rPr lang="en-US" dirty="0"/>
              <a:t> }; }); </a:t>
            </a:r>
            <a:r>
              <a:rPr lang="en-US" dirty="0">
                <a:solidFill>
                  <a:srgbClr val="0000FF"/>
                </a:solidFill>
              </a:rPr>
              <a:t>&lt;/</a:t>
            </a:r>
            <a:r>
              <a:rPr lang="en-US" dirty="0">
                <a:solidFill>
                  <a:srgbClr val="800000"/>
                </a:solidFill>
              </a:rPr>
              <a:t>script</a:t>
            </a:r>
            <a:r>
              <a:rPr lang="en-US" dirty="0" smtClean="0">
                <a:solidFill>
                  <a:srgbClr val="0000FF"/>
                </a:solidFill>
              </a:rPr>
              <a:t>&gt;</a:t>
            </a:r>
            <a:endParaRPr lang="en-US" dirty="0" smtClean="0">
              <a:solidFill>
                <a:srgbClr val="0000FF"/>
              </a:solidFill>
            </a:endParaRPr>
          </a:p>
          <a:p>
            <a:r>
              <a:rPr lang="en-US" dirty="0">
                <a:solidFill>
                  <a:srgbClr val="0000FF"/>
                </a:solidFill>
              </a:rPr>
              <a:t>&lt;</a:t>
            </a:r>
            <a:r>
              <a:rPr lang="en-US" dirty="0">
                <a:solidFill>
                  <a:srgbClr val="800000"/>
                </a:solidFill>
              </a:rPr>
              <a:t>div</a:t>
            </a:r>
            <a:r>
              <a:rPr lang="en-US" dirty="0"/>
              <a:t> </a:t>
            </a:r>
            <a:r>
              <a:rPr lang="en-US" dirty="0" err="1">
                <a:solidFill>
                  <a:srgbClr val="FF0000"/>
                </a:solidFill>
              </a:rPr>
              <a:t>ng</a:t>
            </a:r>
            <a:r>
              <a:rPr lang="en-US" dirty="0">
                <a:solidFill>
                  <a:srgbClr val="FF0000"/>
                </a:solidFill>
              </a:rPr>
              <a:t>-controller</a:t>
            </a:r>
            <a:r>
              <a:rPr lang="en-US" dirty="0">
                <a:solidFill>
                  <a:srgbClr val="0000FF"/>
                </a:solidFill>
              </a:rPr>
              <a:t>="</a:t>
            </a:r>
            <a:r>
              <a:rPr lang="en-US" dirty="0" err="1">
                <a:solidFill>
                  <a:srgbClr val="0000FF"/>
                </a:solidFill>
              </a:rPr>
              <a:t>myController</a:t>
            </a:r>
            <a:r>
              <a:rPr lang="en-US" dirty="0">
                <a:solidFill>
                  <a:srgbClr val="0000FF"/>
                </a:solidFill>
              </a:rPr>
              <a:t>"&gt;</a:t>
            </a:r>
            <a:r>
              <a:rPr lang="en-US" dirty="0"/>
              <a:t> First Name: {{</a:t>
            </a:r>
            <a:r>
              <a:rPr lang="en-US" dirty="0" err="1"/>
              <a:t>student.firstName</a:t>
            </a:r>
            <a:r>
              <a:rPr lang="en-US" dirty="0"/>
              <a:t>}} </a:t>
            </a:r>
            <a:r>
              <a:rPr lang="en-US" dirty="0">
                <a:solidFill>
                  <a:srgbClr val="0000FF"/>
                </a:solidFill>
              </a:rPr>
              <a:t>&lt;</a:t>
            </a:r>
            <a:r>
              <a:rPr lang="en-US" dirty="0" err="1">
                <a:solidFill>
                  <a:srgbClr val="800000"/>
                </a:solidFill>
              </a:rPr>
              <a:t>br</a:t>
            </a:r>
            <a:r>
              <a:rPr lang="en-US" dirty="0"/>
              <a:t> </a:t>
            </a:r>
            <a:r>
              <a:rPr lang="en-US" dirty="0">
                <a:solidFill>
                  <a:srgbClr val="0000FF"/>
                </a:solidFill>
              </a:rPr>
              <a:t>/&gt;</a:t>
            </a:r>
            <a:r>
              <a:rPr lang="en-US" dirty="0"/>
              <a:t> Last Name: {{</a:t>
            </a:r>
            <a:r>
              <a:rPr lang="en-US" dirty="0" err="1"/>
              <a:t>student.lastName</a:t>
            </a:r>
            <a:r>
              <a:rPr lang="en-US" dirty="0"/>
              <a:t>}} </a:t>
            </a:r>
            <a:r>
              <a:rPr lang="en-US" dirty="0">
                <a:solidFill>
                  <a:srgbClr val="0000FF"/>
                </a:solidFill>
              </a:rPr>
              <a:t>&lt;/</a:t>
            </a:r>
            <a:r>
              <a:rPr lang="en-US" dirty="0">
                <a:solidFill>
                  <a:srgbClr val="800000"/>
                </a:solidFill>
              </a:rPr>
              <a:t>div</a:t>
            </a:r>
            <a:r>
              <a:rPr lang="en-US" dirty="0">
                <a:solidFill>
                  <a:srgbClr val="0000FF"/>
                </a:solidFill>
              </a:rPr>
              <a:t>&gt;</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Nested Controllers</a:t>
            </a:r>
            <a:endParaRPr lang="en-US" dirty="0"/>
          </a:p>
          <a:p>
            <a:r>
              <a:rPr lang="en-US" dirty="0"/>
              <a:t>Angular allows nested controllers. </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Scope in </a:t>
            </a:r>
            <a:r>
              <a:rPr lang="en-US" b="1" u="sng" dirty="0" err="1"/>
              <a:t>AngularJS</a:t>
            </a:r>
            <a:endParaRPr lang="en-US" b="1" u="sng" dirty="0"/>
          </a:p>
        </p:txBody>
      </p:sp>
      <p:sp>
        <p:nvSpPr>
          <p:cNvPr id="3" name="Content Placeholder 2"/>
          <p:cNvSpPr>
            <a:spLocks noGrp="1"/>
          </p:cNvSpPr>
          <p:nvPr>
            <p:ph idx="1"/>
          </p:nvPr>
        </p:nvSpPr>
        <p:spPr/>
        <p:txBody>
          <a:bodyPr/>
          <a:lstStyle/>
          <a:p>
            <a:r>
              <a:rPr lang="en-US" dirty="0"/>
              <a:t>The $scope in an </a:t>
            </a:r>
            <a:r>
              <a:rPr lang="en-US" dirty="0" err="1"/>
              <a:t>AngularJS</a:t>
            </a:r>
            <a:r>
              <a:rPr lang="en-US" dirty="0"/>
              <a:t> is a built-in object, which contains application data and methods</a:t>
            </a:r>
            <a:r>
              <a:rPr lang="en-US" dirty="0" smtClean="0"/>
              <a:t>.</a:t>
            </a:r>
            <a:endParaRPr lang="en-US" dirty="0" smtClean="0"/>
          </a:p>
          <a:p>
            <a:r>
              <a:rPr lang="en-US" dirty="0"/>
              <a:t>You can create properties to a $scope object inside a controller function and assign a value or function to it</a:t>
            </a:r>
            <a:r>
              <a:rPr lang="en-US" dirty="0" smtClean="0"/>
              <a:t>.</a:t>
            </a:r>
            <a:endParaRPr lang="en-US" dirty="0" smtClean="0"/>
          </a:p>
          <a:p>
            <a:r>
              <a:rPr lang="en-US" dirty="0"/>
              <a:t>The $scope is glue between a controller and view (HTML). It transfers data from the controller to view and vice-versa.</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905000" y="2286000"/>
            <a:ext cx="4681537" cy="2590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err="1"/>
              <a:t>AngularJS</a:t>
            </a:r>
            <a:r>
              <a:rPr lang="en-US" dirty="0"/>
              <a:t> creates and injects a different $scope object to each controller in an application. </a:t>
            </a:r>
            <a:endParaRPr lang="en-US" dirty="0" smtClean="0"/>
          </a:p>
          <a:p>
            <a:r>
              <a:rPr lang="en-US" dirty="0"/>
              <a:t>the data and methods attached to $scope inside one controller cannot be accessed in another controller</a:t>
            </a:r>
            <a:r>
              <a:rPr lang="en-US" dirty="0" smtClean="0"/>
              <a:t>.</a:t>
            </a:r>
            <a:endParaRPr lang="en-US" dirty="0" smtClean="0"/>
          </a:p>
          <a:p>
            <a:r>
              <a:rPr lang="en-US" dirty="0"/>
              <a:t>With the nested controller, child controller will inherit the parent controller's scope object</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AngularJS</a:t>
            </a:r>
            <a:r>
              <a:rPr lang="en-US" dirty="0"/>
              <a:t> $scope Hierarchy</a:t>
            </a:r>
            <a:br>
              <a:rPr lang="en-US" dirty="0"/>
            </a:br>
            <a:endParaRPr lang="en-US" dirty="0"/>
          </a:p>
        </p:txBody>
      </p:sp>
      <p:sp>
        <p:nvSpPr>
          <p:cNvPr id="3" name="Content Placeholder 2"/>
          <p:cNvSpPr>
            <a:spLocks noGrp="1"/>
          </p:cNvSpPr>
          <p:nvPr>
            <p:ph idx="1"/>
          </p:nvPr>
        </p:nvSpPr>
        <p:spPr/>
        <p:txBody>
          <a:bodyPr/>
          <a:lstStyle/>
          <a:p>
            <a:r>
              <a:rPr lang="en-US" dirty="0"/>
              <a:t>The $scope object used by views in </a:t>
            </a:r>
            <a:r>
              <a:rPr lang="en-US" dirty="0" err="1"/>
              <a:t>AngularJS</a:t>
            </a:r>
            <a:r>
              <a:rPr lang="en-US" dirty="0"/>
              <a:t> are organized into a hierarchy. There is a root scope, and the root scope has one or more child scopes. </a:t>
            </a:r>
            <a:r>
              <a:rPr lang="en-US"/>
              <a:t>Each view has its own $scope (which is a child of the root scope), so whatever variables one view controller sets on its $scope variable, those variables are invisible to other controllers.</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t>
            </a:r>
            <a:r>
              <a:rPr lang="en-US" dirty="0" err="1"/>
              <a:t>rootScope</a:t>
            </a:r>
            <a:br>
              <a:rPr lang="en-US" dirty="0"/>
            </a:br>
            <a:endParaRPr lang="en-US" dirty="0"/>
          </a:p>
        </p:txBody>
      </p:sp>
      <p:sp>
        <p:nvSpPr>
          <p:cNvPr id="3" name="Content Placeholder 2"/>
          <p:cNvSpPr>
            <a:spLocks noGrp="1"/>
          </p:cNvSpPr>
          <p:nvPr>
            <p:ph idx="1"/>
          </p:nvPr>
        </p:nvSpPr>
        <p:spPr/>
        <p:txBody>
          <a:bodyPr/>
          <a:lstStyle/>
          <a:p>
            <a:r>
              <a:rPr lang="en-US" dirty="0"/>
              <a:t>An </a:t>
            </a:r>
            <a:r>
              <a:rPr lang="en-US" dirty="0" err="1"/>
              <a:t>AngularJS</a:t>
            </a:r>
            <a:r>
              <a:rPr lang="en-US" dirty="0"/>
              <a:t> application has a single $</a:t>
            </a:r>
            <a:r>
              <a:rPr lang="en-US" dirty="0" err="1"/>
              <a:t>rootScope</a:t>
            </a:r>
            <a:r>
              <a:rPr lang="en-US" dirty="0"/>
              <a:t>. </a:t>
            </a:r>
            <a:endParaRPr lang="en-US" dirty="0" smtClean="0"/>
          </a:p>
          <a:p>
            <a:r>
              <a:rPr lang="en-US" dirty="0" smtClean="0"/>
              <a:t>All </a:t>
            </a:r>
            <a:r>
              <a:rPr lang="en-US" dirty="0"/>
              <a:t>the other $scope objects are child objects</a:t>
            </a:r>
            <a:r>
              <a:rPr lang="en-US" dirty="0" smtClean="0"/>
              <a:t>.</a:t>
            </a:r>
            <a:endParaRPr lang="en-US" dirty="0" smtClean="0"/>
          </a:p>
          <a:p>
            <a:r>
              <a:rPr lang="en-US" dirty="0"/>
              <a:t>The properties and methods attached to $</a:t>
            </a:r>
            <a:r>
              <a:rPr lang="en-US" dirty="0" err="1"/>
              <a:t>rootScope</a:t>
            </a:r>
            <a:r>
              <a:rPr lang="en-US" dirty="0"/>
              <a:t> will be available to all the controllers.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Advantage of </a:t>
            </a:r>
            <a:r>
              <a:rPr lang="en-US" b="1" u="sng" dirty="0" err="1"/>
              <a:t>AngularJS</a:t>
            </a:r>
            <a:endParaRPr lang="en-US" b="1" u="sng" dirty="0"/>
          </a:p>
        </p:txBody>
      </p:sp>
      <p:sp>
        <p:nvSpPr>
          <p:cNvPr id="3" name="Content Placeholder 2"/>
          <p:cNvSpPr>
            <a:spLocks noGrp="1"/>
          </p:cNvSpPr>
          <p:nvPr>
            <p:ph idx="1"/>
          </p:nvPr>
        </p:nvSpPr>
        <p:spPr/>
        <p:txBody>
          <a:bodyPr>
            <a:normAutofit fontScale="92500" lnSpcReduction="20000"/>
          </a:bodyPr>
          <a:lstStyle/>
          <a:p>
            <a:r>
              <a:rPr lang="en-US" b="1" dirty="0"/>
              <a:t>Dependency </a:t>
            </a:r>
            <a:endParaRPr lang="en-US" b="1" dirty="0" smtClean="0"/>
          </a:p>
          <a:p>
            <a:r>
              <a:rPr lang="en-US" b="1" dirty="0" smtClean="0"/>
              <a:t>Two </a:t>
            </a:r>
            <a:r>
              <a:rPr lang="en-US" b="1" dirty="0"/>
              <a:t>way data binding</a:t>
            </a:r>
            <a:r>
              <a:rPr lang="en-US" b="1" dirty="0" smtClean="0"/>
              <a:t>: </a:t>
            </a:r>
            <a:r>
              <a:rPr lang="en-US" dirty="0" smtClean="0"/>
              <a:t>Sync Model and View</a:t>
            </a:r>
            <a:endParaRPr lang="en-US" b="1" dirty="0" smtClean="0"/>
          </a:p>
          <a:p>
            <a:r>
              <a:rPr lang="en-US" b="1" dirty="0"/>
              <a:t>Testing:</a:t>
            </a:r>
            <a:r>
              <a:rPr lang="en-US" dirty="0"/>
              <a:t> Angular JS is designed in a way that we can test right from the start. So, it is very easy to test any of its components through unit testing and end-to-end testing</a:t>
            </a:r>
            <a:r>
              <a:rPr lang="en-US" dirty="0" smtClean="0"/>
              <a:t>.</a:t>
            </a:r>
            <a:endParaRPr lang="en-US" b="1" dirty="0" smtClean="0"/>
          </a:p>
          <a:p>
            <a:r>
              <a:rPr lang="en-US" b="1" dirty="0" err="1" smtClean="0"/>
              <a:t>MVC:</a:t>
            </a:r>
            <a:r>
              <a:rPr lang="en-US" dirty="0" err="1" smtClean="0"/>
              <a:t>In</a:t>
            </a:r>
            <a:r>
              <a:rPr lang="en-US" dirty="0" smtClean="0"/>
              <a:t> </a:t>
            </a:r>
            <a:r>
              <a:rPr lang="en-US" dirty="0"/>
              <a:t>Angular JS, it is very easy to develop application in a clean MVC way. You just have to split your application code into MVC components i.e. Model, View and the Controller</a:t>
            </a:r>
            <a:r>
              <a:rPr lang="en-US" dirty="0" smtClean="0"/>
              <a:t>.</a:t>
            </a:r>
            <a:endParaRPr lang="en-US" dirty="0" smtClean="0"/>
          </a:p>
          <a:p>
            <a:r>
              <a:rPr lang="fr-FR" b="1" dirty="0"/>
              <a:t>Directives, </a:t>
            </a:r>
            <a:r>
              <a:rPr lang="fr-FR" b="1" dirty="0" err="1"/>
              <a:t>filters</a:t>
            </a:r>
            <a:r>
              <a:rPr lang="fr-FR" b="1" dirty="0"/>
              <a:t>, modules, routes </a:t>
            </a:r>
            <a:r>
              <a:rPr lang="fr-FR" b="1" dirty="0" err="1"/>
              <a:t>etc</a:t>
            </a:r>
            <a:endParaRPr lang="en-US" b="1" dirty="0" smtClean="0"/>
          </a:p>
          <a:p>
            <a:endParaRPr lang="en-US" dirty="0"/>
          </a:p>
          <a:p>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err="1"/>
              <a:t>AngularJS</a:t>
            </a:r>
            <a:r>
              <a:rPr lang="en-US" b="1" u="sng" dirty="0"/>
              <a:t> Events</a:t>
            </a:r>
            <a:endParaRPr lang="en-US" b="1" u="sng" dirty="0"/>
          </a:p>
        </p:txBody>
      </p:sp>
      <p:sp>
        <p:nvSpPr>
          <p:cNvPr id="3" name="Content Placeholder 2"/>
          <p:cNvSpPr>
            <a:spLocks noGrp="1"/>
          </p:cNvSpPr>
          <p:nvPr>
            <p:ph idx="1"/>
          </p:nvPr>
        </p:nvSpPr>
        <p:spPr/>
        <p:txBody>
          <a:bodyPr/>
          <a:lstStyle/>
          <a:p>
            <a:r>
              <a:rPr lang="en-US" dirty="0" err="1"/>
              <a:t>AngularJS</a:t>
            </a:r>
            <a:r>
              <a:rPr lang="en-US" dirty="0"/>
              <a:t> includes certain directives which can be used to provide custom behavior on various DOM events, such as click, </a:t>
            </a:r>
            <a:r>
              <a:rPr lang="en-US" dirty="0" err="1"/>
              <a:t>dblclick</a:t>
            </a:r>
            <a:r>
              <a:rPr lang="en-US" dirty="0"/>
              <a:t>, </a:t>
            </a:r>
            <a:r>
              <a:rPr lang="en-US" dirty="0" err="1"/>
              <a:t>mouseenter</a:t>
            </a:r>
            <a:r>
              <a:rPr lang="en-US" dirty="0"/>
              <a:t> etc.</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609600" y="685807"/>
          <a:ext cx="6324600" cy="4560480"/>
        </p:xfrm>
        <a:graphic>
          <a:graphicData uri="http://schemas.openxmlformats.org/drawingml/2006/table">
            <a:tbl>
              <a:tblPr/>
              <a:tblGrid>
                <a:gridCol w="6324600"/>
              </a:tblGrid>
              <a:tr h="228600">
                <a:tc>
                  <a:txBody>
                    <a:bodyPr/>
                    <a:lstStyle/>
                    <a:p>
                      <a:pPr algn="l" fontAlgn="b"/>
                      <a:r>
                        <a:rPr lang="en-US" sz="1500" b="0" dirty="0">
                          <a:solidFill>
                            <a:srgbClr val="FFFFFF"/>
                          </a:solidFill>
                          <a:effectLst/>
                        </a:rPr>
                        <a:t>Event Directive</a:t>
                      </a:r>
                      <a:endParaRPr lang="en-US" sz="1500" b="0" dirty="0">
                        <a:solidFill>
                          <a:srgbClr val="FFFFFF"/>
                        </a:solidFill>
                        <a:effectLst/>
                      </a:endParaRPr>
                    </a:p>
                  </a:txBody>
                  <a:tcPr marL="75433" marR="75433" marT="37716" marB="37716" anchor="b">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63A9E0"/>
                    </a:solidFill>
                  </a:tcPr>
                </a:tc>
              </a:tr>
              <a:tr h="228600">
                <a:tc>
                  <a:txBody>
                    <a:bodyPr/>
                    <a:lstStyle/>
                    <a:p>
                      <a:pPr fontAlgn="t"/>
                      <a:r>
                        <a:rPr lang="en-US" sz="1500">
                          <a:solidFill>
                            <a:srgbClr val="414141"/>
                          </a:solidFill>
                          <a:effectLst/>
                        </a:rPr>
                        <a:t>ng-blur</a:t>
                      </a:r>
                      <a:endParaRPr lang="en-US" sz="1500">
                        <a:solidFill>
                          <a:srgbClr val="414141"/>
                        </a:solidFill>
                        <a:effectLst/>
                      </a:endParaRPr>
                    </a:p>
                  </a:txBody>
                  <a:tcPr marL="75433" marR="75433" marT="37716" marB="37716">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r>
              <a:tr h="228600">
                <a:tc>
                  <a:txBody>
                    <a:bodyPr/>
                    <a:lstStyle/>
                    <a:p>
                      <a:pPr fontAlgn="t"/>
                      <a:r>
                        <a:rPr lang="en-US" sz="1500">
                          <a:solidFill>
                            <a:srgbClr val="414141"/>
                          </a:solidFill>
                          <a:effectLst/>
                        </a:rPr>
                        <a:t>ng-change</a:t>
                      </a:r>
                      <a:endParaRPr lang="en-US" sz="1500">
                        <a:solidFill>
                          <a:srgbClr val="414141"/>
                        </a:solidFill>
                        <a:effectLst/>
                      </a:endParaRPr>
                    </a:p>
                  </a:txBody>
                  <a:tcPr marL="75433" marR="75433" marT="37716" marB="37716">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r>
              <a:tr h="228600">
                <a:tc>
                  <a:txBody>
                    <a:bodyPr/>
                    <a:lstStyle/>
                    <a:p>
                      <a:pPr fontAlgn="t"/>
                      <a:r>
                        <a:rPr lang="en-US" sz="1500">
                          <a:solidFill>
                            <a:srgbClr val="414141"/>
                          </a:solidFill>
                          <a:effectLst/>
                        </a:rPr>
                        <a:t>ng-click</a:t>
                      </a:r>
                      <a:endParaRPr lang="en-US" sz="1500">
                        <a:solidFill>
                          <a:srgbClr val="414141"/>
                        </a:solidFill>
                        <a:effectLst/>
                      </a:endParaRPr>
                    </a:p>
                  </a:txBody>
                  <a:tcPr marL="75433" marR="75433" marT="37716" marB="37716">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r>
              <a:tr h="228600">
                <a:tc>
                  <a:txBody>
                    <a:bodyPr/>
                    <a:lstStyle/>
                    <a:p>
                      <a:pPr fontAlgn="t"/>
                      <a:r>
                        <a:rPr lang="en-US" sz="1500">
                          <a:solidFill>
                            <a:srgbClr val="414141"/>
                          </a:solidFill>
                          <a:effectLst/>
                        </a:rPr>
                        <a:t>ng-dblclick</a:t>
                      </a:r>
                      <a:endParaRPr lang="en-US" sz="1500">
                        <a:solidFill>
                          <a:srgbClr val="414141"/>
                        </a:solidFill>
                        <a:effectLst/>
                      </a:endParaRPr>
                    </a:p>
                  </a:txBody>
                  <a:tcPr marL="75433" marR="75433" marT="37716" marB="37716">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r>
              <a:tr h="228600">
                <a:tc>
                  <a:txBody>
                    <a:bodyPr/>
                    <a:lstStyle/>
                    <a:p>
                      <a:pPr fontAlgn="t"/>
                      <a:r>
                        <a:rPr lang="en-US" sz="1500">
                          <a:solidFill>
                            <a:srgbClr val="414141"/>
                          </a:solidFill>
                          <a:effectLst/>
                        </a:rPr>
                        <a:t>ng-focus</a:t>
                      </a:r>
                      <a:endParaRPr lang="en-US" sz="1500">
                        <a:solidFill>
                          <a:srgbClr val="414141"/>
                        </a:solidFill>
                        <a:effectLst/>
                      </a:endParaRPr>
                    </a:p>
                  </a:txBody>
                  <a:tcPr marL="75433" marR="75433" marT="37716" marB="37716">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r>
              <a:tr h="228600">
                <a:tc>
                  <a:txBody>
                    <a:bodyPr/>
                    <a:lstStyle/>
                    <a:p>
                      <a:pPr fontAlgn="t"/>
                      <a:r>
                        <a:rPr lang="en-US" sz="1500" dirty="0" err="1">
                          <a:solidFill>
                            <a:srgbClr val="414141"/>
                          </a:solidFill>
                          <a:effectLst/>
                        </a:rPr>
                        <a:t>ng-keydown</a:t>
                      </a:r>
                      <a:endParaRPr lang="en-US" sz="1500" dirty="0">
                        <a:solidFill>
                          <a:srgbClr val="414141"/>
                        </a:solidFill>
                        <a:effectLst/>
                      </a:endParaRPr>
                    </a:p>
                  </a:txBody>
                  <a:tcPr marL="75433" marR="75433" marT="37716" marB="37716">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r>
              <a:tr h="228600">
                <a:tc>
                  <a:txBody>
                    <a:bodyPr/>
                    <a:lstStyle/>
                    <a:p>
                      <a:pPr fontAlgn="t"/>
                      <a:r>
                        <a:rPr lang="en-US" sz="1500">
                          <a:solidFill>
                            <a:srgbClr val="414141"/>
                          </a:solidFill>
                          <a:effectLst/>
                        </a:rPr>
                        <a:t>ng-keyup</a:t>
                      </a:r>
                      <a:endParaRPr lang="en-US" sz="1500">
                        <a:solidFill>
                          <a:srgbClr val="414141"/>
                        </a:solidFill>
                        <a:effectLst/>
                      </a:endParaRPr>
                    </a:p>
                  </a:txBody>
                  <a:tcPr marL="75433" marR="75433" marT="37716" marB="37716">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r>
              <a:tr h="228600">
                <a:tc>
                  <a:txBody>
                    <a:bodyPr/>
                    <a:lstStyle/>
                    <a:p>
                      <a:pPr fontAlgn="t"/>
                      <a:r>
                        <a:rPr lang="en-US" sz="1500">
                          <a:solidFill>
                            <a:srgbClr val="414141"/>
                          </a:solidFill>
                          <a:effectLst/>
                        </a:rPr>
                        <a:t>ng-keypress</a:t>
                      </a:r>
                      <a:endParaRPr lang="en-US" sz="1500">
                        <a:solidFill>
                          <a:srgbClr val="414141"/>
                        </a:solidFill>
                        <a:effectLst/>
                      </a:endParaRPr>
                    </a:p>
                  </a:txBody>
                  <a:tcPr marL="75433" marR="75433" marT="37716" marB="37716">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r>
              <a:tr h="228600">
                <a:tc>
                  <a:txBody>
                    <a:bodyPr/>
                    <a:lstStyle/>
                    <a:p>
                      <a:pPr fontAlgn="t"/>
                      <a:r>
                        <a:rPr lang="en-US" sz="1500">
                          <a:solidFill>
                            <a:srgbClr val="414141"/>
                          </a:solidFill>
                          <a:effectLst/>
                        </a:rPr>
                        <a:t>ng-mousedown</a:t>
                      </a:r>
                      <a:endParaRPr lang="en-US" sz="1500">
                        <a:solidFill>
                          <a:srgbClr val="414141"/>
                        </a:solidFill>
                        <a:effectLst/>
                      </a:endParaRPr>
                    </a:p>
                  </a:txBody>
                  <a:tcPr marL="75433" marR="75433" marT="37716" marB="37716">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r>
              <a:tr h="228600">
                <a:tc>
                  <a:txBody>
                    <a:bodyPr/>
                    <a:lstStyle/>
                    <a:p>
                      <a:pPr fontAlgn="t"/>
                      <a:r>
                        <a:rPr lang="en-US" sz="1500">
                          <a:solidFill>
                            <a:srgbClr val="414141"/>
                          </a:solidFill>
                          <a:effectLst/>
                        </a:rPr>
                        <a:t>ng-mouseenter</a:t>
                      </a:r>
                      <a:endParaRPr lang="en-US" sz="1500">
                        <a:solidFill>
                          <a:srgbClr val="414141"/>
                        </a:solidFill>
                        <a:effectLst/>
                      </a:endParaRPr>
                    </a:p>
                  </a:txBody>
                  <a:tcPr marL="75433" marR="75433" marT="37716" marB="37716">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r>
              <a:tr h="228600">
                <a:tc>
                  <a:txBody>
                    <a:bodyPr/>
                    <a:lstStyle/>
                    <a:p>
                      <a:pPr fontAlgn="t"/>
                      <a:r>
                        <a:rPr lang="en-US" sz="1500">
                          <a:solidFill>
                            <a:srgbClr val="414141"/>
                          </a:solidFill>
                          <a:effectLst/>
                        </a:rPr>
                        <a:t>ng-mouseleave</a:t>
                      </a:r>
                      <a:endParaRPr lang="en-US" sz="1500">
                        <a:solidFill>
                          <a:srgbClr val="414141"/>
                        </a:solidFill>
                        <a:effectLst/>
                      </a:endParaRPr>
                    </a:p>
                  </a:txBody>
                  <a:tcPr marL="75433" marR="75433" marT="37716" marB="37716">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r>
              <a:tr h="228600">
                <a:tc>
                  <a:txBody>
                    <a:bodyPr/>
                    <a:lstStyle/>
                    <a:p>
                      <a:pPr fontAlgn="t"/>
                      <a:r>
                        <a:rPr lang="en-US" sz="1500">
                          <a:solidFill>
                            <a:srgbClr val="414141"/>
                          </a:solidFill>
                          <a:effectLst/>
                        </a:rPr>
                        <a:t>ng-mousemove</a:t>
                      </a:r>
                      <a:endParaRPr lang="en-US" sz="1500">
                        <a:solidFill>
                          <a:srgbClr val="414141"/>
                        </a:solidFill>
                        <a:effectLst/>
                      </a:endParaRPr>
                    </a:p>
                  </a:txBody>
                  <a:tcPr marL="75433" marR="75433" marT="37716" marB="37716">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r>
              <a:tr h="228600">
                <a:tc>
                  <a:txBody>
                    <a:bodyPr/>
                    <a:lstStyle/>
                    <a:p>
                      <a:pPr fontAlgn="t"/>
                      <a:r>
                        <a:rPr lang="en-US" sz="1500">
                          <a:solidFill>
                            <a:srgbClr val="414141"/>
                          </a:solidFill>
                          <a:effectLst/>
                        </a:rPr>
                        <a:t>ng-mouseover</a:t>
                      </a:r>
                      <a:endParaRPr lang="en-US" sz="1500">
                        <a:solidFill>
                          <a:srgbClr val="414141"/>
                        </a:solidFill>
                        <a:effectLst/>
                      </a:endParaRPr>
                    </a:p>
                  </a:txBody>
                  <a:tcPr marL="75433" marR="75433" marT="37716" marB="37716">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r>
              <a:tr h="228600">
                <a:tc>
                  <a:txBody>
                    <a:bodyPr/>
                    <a:lstStyle/>
                    <a:p>
                      <a:pPr fontAlgn="t"/>
                      <a:r>
                        <a:rPr lang="en-US" sz="1500" dirty="0" err="1">
                          <a:solidFill>
                            <a:srgbClr val="414141"/>
                          </a:solidFill>
                          <a:effectLst/>
                        </a:rPr>
                        <a:t>ng-mouseup</a:t>
                      </a:r>
                      <a:endParaRPr lang="en-US" sz="1500" dirty="0">
                        <a:solidFill>
                          <a:srgbClr val="414141"/>
                        </a:solidFill>
                        <a:effectLst/>
                      </a:endParaRPr>
                    </a:p>
                  </a:txBody>
                  <a:tcPr marL="75433" marR="75433" marT="37716" marB="37716">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r>
            </a:tbl>
          </a:graphicData>
        </a:graphic>
      </p:graphicFrame>
      <p:sp>
        <p:nvSpPr>
          <p:cNvPr id="2" name="Rectangle 1"/>
          <p:cNvSpPr/>
          <p:nvPr/>
        </p:nvSpPr>
        <p:spPr>
          <a:xfrm>
            <a:off x="762000" y="5647773"/>
            <a:ext cx="7543800" cy="923330"/>
          </a:xfrm>
          <a:prstGeom prst="rect">
            <a:avLst/>
          </a:prstGeom>
        </p:spPr>
        <p:txBody>
          <a:bodyPr wrap="square">
            <a:spAutoFit/>
          </a:bodyPr>
          <a:lstStyle/>
          <a:p>
            <a:r>
              <a:rPr lang="en-US" b="1" dirty="0" err="1"/>
              <a:t>AngularJS</a:t>
            </a:r>
            <a:r>
              <a:rPr lang="en-US" b="1" dirty="0"/>
              <a:t> Event Listener Directives</a:t>
            </a:r>
            <a:endParaRPr lang="en-US" b="1" dirty="0"/>
          </a:p>
          <a:p>
            <a:r>
              <a:rPr lang="en-US" dirty="0"/>
              <a:t>You attach an event listener to an HTML element using one of the </a:t>
            </a:r>
            <a:r>
              <a:rPr lang="en-US" dirty="0" err="1"/>
              <a:t>AngularJS</a:t>
            </a:r>
            <a:r>
              <a:rPr lang="en-US" dirty="0"/>
              <a:t> event listener directives:</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b="1" dirty="0"/>
              <a:t>Usage</a:t>
            </a:r>
            <a:endParaRPr lang="en-US" b="1" dirty="0"/>
          </a:p>
          <a:p>
            <a:r>
              <a:rPr lang="en-US" dirty="0"/>
              <a:t>We can use above </a:t>
            </a:r>
            <a:r>
              <a:rPr lang="en-US" dirty="0" err="1"/>
              <a:t>AngularJS</a:t>
            </a:r>
            <a:r>
              <a:rPr lang="en-US" dirty="0"/>
              <a:t> event listener directives as an attribute of HTML element as shown below</a:t>
            </a:r>
            <a:r>
              <a:rPr lang="en-US" dirty="0" smtClean="0"/>
              <a:t>.</a:t>
            </a:r>
            <a:endParaRPr lang="en-US" dirty="0" smtClean="0"/>
          </a:p>
          <a:p>
            <a:endParaRPr lang="en-US" dirty="0"/>
          </a:p>
          <a:p>
            <a:pPr marL="0" indent="0">
              <a:buNone/>
            </a:pPr>
            <a:r>
              <a:rPr lang="en-US" dirty="0"/>
              <a:t>&lt;ANY </a:t>
            </a:r>
            <a:r>
              <a:rPr lang="en-US" dirty="0" err="1"/>
              <a:t>eventListenerDirective</a:t>
            </a:r>
            <a:r>
              <a:rPr lang="en-US" dirty="0"/>
              <a:t>="expression"&gt;</a:t>
            </a:r>
            <a:endParaRPr lang="en-US" dirty="0"/>
          </a:p>
          <a:p>
            <a:pPr marL="0" indent="0">
              <a:buNone/>
            </a:pPr>
            <a:r>
              <a:rPr lang="en-US" dirty="0"/>
              <a:t>....</a:t>
            </a:r>
            <a:endParaRPr lang="en-US" dirty="0"/>
          </a:p>
          <a:p>
            <a:pPr marL="0" indent="0">
              <a:buNone/>
            </a:pPr>
            <a:r>
              <a:rPr lang="en-US" dirty="0"/>
              <a:t>....</a:t>
            </a:r>
            <a:endParaRPr lang="en-US" dirty="0"/>
          </a:p>
          <a:p>
            <a:pPr marL="0" indent="0">
              <a:buNone/>
            </a:pPr>
            <a:r>
              <a:rPr lang="en-US" dirty="0"/>
              <a:t>&lt;/ANY&gt;</a:t>
            </a:r>
            <a:endParaRPr lang="en-US" dirty="0"/>
          </a:p>
          <a:p>
            <a:endParaRPr lang="en-US" dirty="0"/>
          </a:p>
          <a:p>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70000" lnSpcReduction="20000"/>
          </a:bodyPr>
          <a:lstStyle/>
          <a:p>
            <a:r>
              <a:rPr lang="en-US" dirty="0" err="1"/>
              <a:t>ng</a:t>
            </a:r>
            <a:r>
              <a:rPr lang="en-US" dirty="0"/>
              <a:t>-click</a:t>
            </a:r>
            <a:endParaRPr lang="en-US" dirty="0"/>
          </a:p>
          <a:p>
            <a:r>
              <a:rPr lang="en-US" dirty="0"/>
              <a:t>The </a:t>
            </a:r>
            <a:r>
              <a:rPr lang="en-US" dirty="0" err="1"/>
              <a:t>ng</a:t>
            </a:r>
            <a:r>
              <a:rPr lang="en-US" dirty="0"/>
              <a:t>-click directive is used to provide event handler for click event.</a:t>
            </a:r>
            <a:endParaRPr lang="en-US" dirty="0"/>
          </a:p>
          <a:p>
            <a:endParaRPr lang="en-US" dirty="0" smtClean="0"/>
          </a:p>
          <a:p>
            <a:pPr marL="0" indent="0">
              <a:buNone/>
            </a:pPr>
            <a:r>
              <a:rPr lang="en-US" dirty="0">
                <a:solidFill>
                  <a:srgbClr val="0000FF"/>
                </a:solidFill>
              </a:rPr>
              <a:t>&lt;</a:t>
            </a:r>
            <a:r>
              <a:rPr lang="en-US" dirty="0">
                <a:solidFill>
                  <a:srgbClr val="800000"/>
                </a:solidFill>
              </a:rPr>
              <a:t>body</a:t>
            </a:r>
            <a:r>
              <a:rPr lang="en-US" dirty="0"/>
              <a:t> </a:t>
            </a:r>
            <a:r>
              <a:rPr lang="en-US" dirty="0" err="1">
                <a:solidFill>
                  <a:srgbClr val="FF0000"/>
                </a:solidFill>
              </a:rPr>
              <a:t>ng</a:t>
            </a:r>
            <a:r>
              <a:rPr lang="en-US" dirty="0">
                <a:solidFill>
                  <a:srgbClr val="FF0000"/>
                </a:solidFill>
              </a:rPr>
              <a:t>-app</a:t>
            </a:r>
            <a:r>
              <a:rPr lang="en-US" dirty="0">
                <a:solidFill>
                  <a:srgbClr val="0000FF"/>
                </a:solidFill>
              </a:rPr>
              <a:t>="</a:t>
            </a:r>
            <a:r>
              <a:rPr lang="en-US" dirty="0" err="1">
                <a:solidFill>
                  <a:srgbClr val="0000FF"/>
                </a:solidFill>
              </a:rPr>
              <a:t>myApp</a:t>
            </a:r>
            <a:r>
              <a:rPr lang="en-US" dirty="0" smtClean="0">
                <a:solidFill>
                  <a:srgbClr val="0000FF"/>
                </a:solidFill>
              </a:rPr>
              <a:t>"&gt;</a:t>
            </a:r>
            <a:endParaRPr lang="en-US" dirty="0" smtClean="0">
              <a:solidFill>
                <a:srgbClr val="0000FF"/>
              </a:solidFill>
            </a:endParaRPr>
          </a:p>
          <a:p>
            <a:pPr marL="0" indent="0">
              <a:buNone/>
            </a:pPr>
            <a:r>
              <a:rPr lang="en-US" dirty="0" smtClean="0"/>
              <a:t> </a:t>
            </a:r>
            <a:r>
              <a:rPr lang="en-US" dirty="0">
                <a:solidFill>
                  <a:srgbClr val="0000FF"/>
                </a:solidFill>
              </a:rPr>
              <a:t>&lt;</a:t>
            </a:r>
            <a:r>
              <a:rPr lang="en-US" dirty="0">
                <a:solidFill>
                  <a:srgbClr val="800000"/>
                </a:solidFill>
              </a:rPr>
              <a:t>div</a:t>
            </a:r>
            <a:r>
              <a:rPr lang="en-US" dirty="0"/>
              <a:t> </a:t>
            </a:r>
            <a:r>
              <a:rPr lang="en-US" dirty="0" err="1">
                <a:solidFill>
                  <a:srgbClr val="FF0000"/>
                </a:solidFill>
              </a:rPr>
              <a:t>ng</a:t>
            </a:r>
            <a:r>
              <a:rPr lang="en-US" dirty="0">
                <a:solidFill>
                  <a:srgbClr val="FF0000"/>
                </a:solidFill>
              </a:rPr>
              <a:t>-controller</a:t>
            </a:r>
            <a:r>
              <a:rPr lang="en-US" dirty="0">
                <a:solidFill>
                  <a:srgbClr val="0000FF"/>
                </a:solidFill>
              </a:rPr>
              <a:t>="</a:t>
            </a:r>
            <a:r>
              <a:rPr lang="en-US" dirty="0" err="1">
                <a:solidFill>
                  <a:srgbClr val="0000FF"/>
                </a:solidFill>
              </a:rPr>
              <a:t>myController</a:t>
            </a:r>
            <a:r>
              <a:rPr lang="en-US" dirty="0">
                <a:solidFill>
                  <a:srgbClr val="0000FF"/>
                </a:solidFill>
              </a:rPr>
              <a:t>"&gt;</a:t>
            </a:r>
            <a:r>
              <a:rPr lang="en-US" dirty="0"/>
              <a:t> </a:t>
            </a:r>
            <a:endParaRPr lang="en-US" dirty="0" smtClean="0"/>
          </a:p>
          <a:p>
            <a:pPr marL="0" indent="0">
              <a:buNone/>
            </a:pPr>
            <a:r>
              <a:rPr lang="en-US" dirty="0" smtClean="0"/>
              <a:t>Enter </a:t>
            </a:r>
            <a:r>
              <a:rPr lang="en-US" dirty="0"/>
              <a:t>Password: </a:t>
            </a:r>
            <a:r>
              <a:rPr lang="en-US" dirty="0">
                <a:solidFill>
                  <a:srgbClr val="0000FF"/>
                </a:solidFill>
              </a:rPr>
              <a:t>&lt;</a:t>
            </a:r>
            <a:r>
              <a:rPr lang="en-US" dirty="0">
                <a:solidFill>
                  <a:srgbClr val="800000"/>
                </a:solidFill>
              </a:rPr>
              <a:t>input</a:t>
            </a:r>
            <a:r>
              <a:rPr lang="en-US" dirty="0"/>
              <a:t> </a:t>
            </a:r>
            <a:r>
              <a:rPr lang="en-US" dirty="0">
                <a:solidFill>
                  <a:srgbClr val="FF0000"/>
                </a:solidFill>
              </a:rPr>
              <a:t>type</a:t>
            </a:r>
            <a:r>
              <a:rPr lang="en-US" dirty="0">
                <a:solidFill>
                  <a:srgbClr val="0000FF"/>
                </a:solidFill>
              </a:rPr>
              <a:t>="password"</a:t>
            </a:r>
            <a:r>
              <a:rPr lang="en-US" dirty="0"/>
              <a:t> </a:t>
            </a:r>
            <a:r>
              <a:rPr lang="en-US" dirty="0" err="1">
                <a:solidFill>
                  <a:srgbClr val="FF0000"/>
                </a:solidFill>
              </a:rPr>
              <a:t>ng</a:t>
            </a:r>
            <a:r>
              <a:rPr lang="en-US" dirty="0">
                <a:solidFill>
                  <a:srgbClr val="FF0000"/>
                </a:solidFill>
              </a:rPr>
              <a:t>-model</a:t>
            </a:r>
            <a:r>
              <a:rPr lang="en-US" dirty="0">
                <a:solidFill>
                  <a:srgbClr val="0000FF"/>
                </a:solidFill>
              </a:rPr>
              <a:t>="password"</a:t>
            </a:r>
            <a:r>
              <a:rPr lang="en-US" dirty="0"/>
              <a:t> </a:t>
            </a:r>
            <a:r>
              <a:rPr lang="en-US" dirty="0">
                <a:solidFill>
                  <a:srgbClr val="0000FF"/>
                </a:solidFill>
              </a:rPr>
              <a:t>/&gt;</a:t>
            </a:r>
            <a:r>
              <a:rPr lang="en-US" dirty="0"/>
              <a:t> </a:t>
            </a:r>
            <a:r>
              <a:rPr lang="en-US" dirty="0">
                <a:solidFill>
                  <a:srgbClr val="0000FF"/>
                </a:solidFill>
              </a:rPr>
              <a:t>&lt;</a:t>
            </a:r>
            <a:r>
              <a:rPr lang="en-US" dirty="0" err="1">
                <a:solidFill>
                  <a:srgbClr val="800000"/>
                </a:solidFill>
              </a:rPr>
              <a:t>br</a:t>
            </a:r>
            <a:r>
              <a:rPr lang="en-US" dirty="0"/>
              <a:t> </a:t>
            </a:r>
            <a:r>
              <a:rPr lang="en-US" dirty="0">
                <a:solidFill>
                  <a:srgbClr val="0000FF"/>
                </a:solidFill>
              </a:rPr>
              <a:t>/&gt;</a:t>
            </a:r>
            <a:r>
              <a:rPr lang="en-US" dirty="0"/>
              <a:t> </a:t>
            </a:r>
            <a:endParaRPr lang="en-US" dirty="0" smtClean="0"/>
          </a:p>
          <a:p>
            <a:pPr marL="0" indent="0">
              <a:buNone/>
            </a:pPr>
            <a:r>
              <a:rPr lang="en-US" dirty="0" smtClean="0">
                <a:solidFill>
                  <a:srgbClr val="0000FF"/>
                </a:solidFill>
              </a:rPr>
              <a:t>&lt;</a:t>
            </a:r>
            <a:r>
              <a:rPr lang="en-US" dirty="0">
                <a:solidFill>
                  <a:srgbClr val="800000"/>
                </a:solidFill>
              </a:rPr>
              <a:t>button</a:t>
            </a:r>
            <a:r>
              <a:rPr lang="en-US" dirty="0"/>
              <a:t> </a:t>
            </a:r>
            <a:r>
              <a:rPr lang="en-US" dirty="0" err="1">
                <a:solidFill>
                  <a:srgbClr val="FF0000"/>
                </a:solidFill>
              </a:rPr>
              <a:t>ng</a:t>
            </a:r>
            <a:r>
              <a:rPr lang="en-US" dirty="0">
                <a:solidFill>
                  <a:srgbClr val="FF0000"/>
                </a:solidFill>
              </a:rPr>
              <a:t>-click</a:t>
            </a:r>
            <a:r>
              <a:rPr lang="en-US" dirty="0">
                <a:solidFill>
                  <a:srgbClr val="0000FF"/>
                </a:solidFill>
              </a:rPr>
              <a:t>="</a:t>
            </a:r>
            <a:r>
              <a:rPr lang="en-US" dirty="0" err="1">
                <a:solidFill>
                  <a:srgbClr val="0000FF"/>
                </a:solidFill>
              </a:rPr>
              <a:t>DisplayMessage</a:t>
            </a:r>
            <a:r>
              <a:rPr lang="en-US" dirty="0">
                <a:solidFill>
                  <a:srgbClr val="0000FF"/>
                </a:solidFill>
              </a:rPr>
              <a:t>(password)"&gt;</a:t>
            </a:r>
            <a:r>
              <a:rPr lang="en-US" dirty="0"/>
              <a:t>Show Password</a:t>
            </a:r>
            <a:r>
              <a:rPr lang="en-US" dirty="0">
                <a:solidFill>
                  <a:srgbClr val="0000FF"/>
                </a:solidFill>
              </a:rPr>
              <a:t>&lt;/</a:t>
            </a:r>
            <a:r>
              <a:rPr lang="en-US" dirty="0">
                <a:solidFill>
                  <a:srgbClr val="800000"/>
                </a:solidFill>
              </a:rPr>
              <a:t>button</a:t>
            </a:r>
            <a:r>
              <a:rPr lang="en-US" dirty="0"/>
              <a:t> </a:t>
            </a:r>
            <a:r>
              <a:rPr lang="en-US" dirty="0">
                <a:solidFill>
                  <a:srgbClr val="0000FF"/>
                </a:solidFill>
              </a:rPr>
              <a:t>&lt;/</a:t>
            </a:r>
            <a:r>
              <a:rPr lang="en-US" dirty="0">
                <a:solidFill>
                  <a:srgbClr val="800000"/>
                </a:solidFill>
              </a:rPr>
              <a:t>div</a:t>
            </a:r>
            <a:r>
              <a:rPr lang="en-US" dirty="0" smtClean="0">
                <a:solidFill>
                  <a:srgbClr val="0000FF"/>
                </a:solidFill>
              </a:rPr>
              <a:t>&gt;</a:t>
            </a:r>
            <a:endParaRPr lang="en-US" dirty="0" smtClean="0">
              <a:solidFill>
                <a:srgbClr val="0000FF"/>
              </a:solidFill>
            </a:endParaRPr>
          </a:p>
          <a:p>
            <a:pPr marL="0" indent="0">
              <a:buNone/>
            </a:pPr>
            <a:r>
              <a:rPr lang="en-US" dirty="0" smtClean="0"/>
              <a:t> </a:t>
            </a:r>
            <a:r>
              <a:rPr lang="en-US" dirty="0">
                <a:solidFill>
                  <a:srgbClr val="0000FF"/>
                </a:solidFill>
              </a:rPr>
              <a:t>&lt;</a:t>
            </a:r>
            <a:r>
              <a:rPr lang="en-US" dirty="0">
                <a:solidFill>
                  <a:srgbClr val="800000"/>
                </a:solidFill>
              </a:rPr>
              <a:t>script</a:t>
            </a:r>
            <a:r>
              <a:rPr lang="en-US" dirty="0" smtClean="0">
                <a:solidFill>
                  <a:srgbClr val="0000FF"/>
                </a:solidFill>
              </a:rPr>
              <a:t>&gt;</a:t>
            </a:r>
            <a:endParaRPr lang="en-US" dirty="0" smtClean="0">
              <a:solidFill>
                <a:srgbClr val="0000FF"/>
              </a:solidFill>
            </a:endParaRPr>
          </a:p>
          <a:p>
            <a:pPr marL="0" indent="0">
              <a:buNone/>
            </a:pPr>
            <a:r>
              <a:rPr lang="en-US" dirty="0" smtClean="0"/>
              <a:t> </a:t>
            </a:r>
            <a:r>
              <a:rPr lang="en-US" dirty="0" err="1">
                <a:solidFill>
                  <a:srgbClr val="0000FF"/>
                </a:solidFill>
              </a:rPr>
              <a:t>var</a:t>
            </a:r>
            <a:r>
              <a:rPr lang="en-US" dirty="0"/>
              <a:t> </a:t>
            </a:r>
            <a:r>
              <a:rPr lang="en-US" dirty="0" err="1"/>
              <a:t>myApp</a:t>
            </a:r>
            <a:r>
              <a:rPr lang="en-US" dirty="0"/>
              <a:t> = </a:t>
            </a:r>
            <a:r>
              <a:rPr lang="en-US" dirty="0" err="1"/>
              <a:t>angular.module</a:t>
            </a:r>
            <a:r>
              <a:rPr lang="en-US" dirty="0"/>
              <a:t>(</a:t>
            </a:r>
            <a:r>
              <a:rPr lang="en-US" dirty="0">
                <a:solidFill>
                  <a:srgbClr val="A31515"/>
                </a:solidFill>
              </a:rPr>
              <a:t>'</a:t>
            </a:r>
            <a:r>
              <a:rPr lang="en-US" dirty="0" err="1">
                <a:solidFill>
                  <a:srgbClr val="A31515"/>
                </a:solidFill>
              </a:rPr>
              <a:t>myApp</a:t>
            </a:r>
            <a:r>
              <a:rPr lang="en-US" dirty="0">
                <a:solidFill>
                  <a:srgbClr val="A31515"/>
                </a:solidFill>
              </a:rPr>
              <a:t>'</a:t>
            </a:r>
            <a:r>
              <a:rPr lang="en-US" dirty="0"/>
              <a:t>, []); </a:t>
            </a:r>
            <a:endParaRPr lang="en-US" dirty="0" smtClean="0"/>
          </a:p>
          <a:p>
            <a:pPr marL="0" indent="0">
              <a:buNone/>
            </a:pPr>
            <a:r>
              <a:rPr lang="en-US" dirty="0" err="1" smtClean="0"/>
              <a:t>myApp.controller</a:t>
            </a:r>
            <a:r>
              <a:rPr lang="en-US" dirty="0"/>
              <a:t>(</a:t>
            </a:r>
            <a:r>
              <a:rPr lang="en-US" dirty="0">
                <a:solidFill>
                  <a:srgbClr val="A31515"/>
                </a:solidFill>
              </a:rPr>
              <a:t>"</a:t>
            </a:r>
            <a:r>
              <a:rPr lang="en-US" dirty="0" err="1">
                <a:solidFill>
                  <a:srgbClr val="A31515"/>
                </a:solidFill>
              </a:rPr>
              <a:t>myController</a:t>
            </a:r>
            <a:r>
              <a:rPr lang="en-US" dirty="0">
                <a:solidFill>
                  <a:srgbClr val="A31515"/>
                </a:solidFill>
              </a:rPr>
              <a:t>"</a:t>
            </a:r>
            <a:r>
              <a:rPr lang="en-US" dirty="0"/>
              <a:t>, </a:t>
            </a:r>
            <a:r>
              <a:rPr lang="en-US" dirty="0">
                <a:solidFill>
                  <a:srgbClr val="0000FF"/>
                </a:solidFill>
              </a:rPr>
              <a:t>function</a:t>
            </a:r>
            <a:r>
              <a:rPr lang="en-US" dirty="0"/>
              <a:t> ($scope, $window) { $</a:t>
            </a:r>
            <a:r>
              <a:rPr lang="en-US" dirty="0" err="1"/>
              <a:t>scope.DisplayMessage</a:t>
            </a:r>
            <a:r>
              <a:rPr lang="en-US" dirty="0"/>
              <a:t> = </a:t>
            </a:r>
            <a:r>
              <a:rPr lang="en-US" dirty="0">
                <a:solidFill>
                  <a:srgbClr val="0000FF"/>
                </a:solidFill>
              </a:rPr>
              <a:t>function</a:t>
            </a:r>
            <a:r>
              <a:rPr lang="en-US" dirty="0"/>
              <a:t> (value) { $</a:t>
            </a:r>
            <a:r>
              <a:rPr lang="en-US" dirty="0" err="1"/>
              <a:t>window.alert</a:t>
            </a:r>
            <a:r>
              <a:rPr lang="en-US" dirty="0"/>
              <a:t>(value) } }); </a:t>
            </a:r>
            <a:endParaRPr lang="en-US" dirty="0" smtClean="0"/>
          </a:p>
          <a:p>
            <a:pPr marL="0" indent="0">
              <a:buNone/>
            </a:pPr>
            <a:r>
              <a:rPr lang="en-US" dirty="0" smtClean="0">
                <a:solidFill>
                  <a:srgbClr val="0000FF"/>
                </a:solidFill>
              </a:rPr>
              <a:t>&lt;/</a:t>
            </a:r>
            <a:r>
              <a:rPr lang="en-US" dirty="0">
                <a:solidFill>
                  <a:srgbClr val="800000"/>
                </a:solidFill>
              </a:rPr>
              <a:t>script</a:t>
            </a:r>
            <a:r>
              <a:rPr lang="en-US" dirty="0" smtClean="0">
                <a:solidFill>
                  <a:srgbClr val="0000FF"/>
                </a:solidFill>
              </a:rPr>
              <a:t>&gt;</a:t>
            </a:r>
            <a:endParaRPr lang="en-US" dirty="0" smtClean="0">
              <a:solidFill>
                <a:srgbClr val="0000FF"/>
              </a:solidFill>
            </a:endParaRPr>
          </a:p>
          <a:p>
            <a:pPr marL="0" indent="0">
              <a:buNone/>
            </a:pPr>
            <a:r>
              <a:rPr lang="en-US" dirty="0" smtClean="0"/>
              <a:t> </a:t>
            </a:r>
            <a:r>
              <a:rPr lang="en-US" dirty="0">
                <a:solidFill>
                  <a:srgbClr val="0000FF"/>
                </a:solidFill>
              </a:rPr>
              <a:t>&lt;/</a:t>
            </a:r>
            <a:r>
              <a:rPr lang="en-US" dirty="0">
                <a:solidFill>
                  <a:srgbClr val="800000"/>
                </a:solidFill>
              </a:rPr>
              <a:t>body</a:t>
            </a:r>
            <a:r>
              <a:rPr lang="en-US" dirty="0">
                <a:solidFill>
                  <a:srgbClr val="0000FF"/>
                </a:solidFill>
              </a:rPr>
              <a:t>&gt;</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pPr marL="0" indent="0">
              <a:buNone/>
            </a:pPr>
            <a:r>
              <a:rPr lang="en-US" dirty="0"/>
              <a:t>&lt;div </a:t>
            </a:r>
            <a:r>
              <a:rPr lang="en-US" dirty="0" err="1"/>
              <a:t>ng</a:t>
            </a:r>
            <a:r>
              <a:rPr lang="en-US" dirty="0"/>
              <a:t>-controller="</a:t>
            </a:r>
            <a:r>
              <a:rPr lang="en-US" dirty="0" err="1"/>
              <a:t>MyController</a:t>
            </a:r>
            <a:r>
              <a:rPr lang="en-US" dirty="0"/>
              <a:t>" &gt;</a:t>
            </a:r>
            <a:endParaRPr lang="en-US" dirty="0"/>
          </a:p>
          <a:p>
            <a:pPr marL="0" indent="0">
              <a:buNone/>
            </a:pPr>
            <a:r>
              <a:rPr lang="en-US" dirty="0"/>
              <a:t>    &lt;div </a:t>
            </a:r>
            <a:r>
              <a:rPr lang="en-US" dirty="0" err="1"/>
              <a:t>ng</a:t>
            </a:r>
            <a:r>
              <a:rPr lang="en-US" dirty="0"/>
              <a:t>-click="</a:t>
            </a:r>
            <a:r>
              <a:rPr lang="en-US" dirty="0" err="1"/>
              <a:t>myData.doClick</a:t>
            </a:r>
            <a:r>
              <a:rPr lang="en-US" dirty="0"/>
              <a:t>($event)"&gt;Click here&lt;/div&gt;</a:t>
            </a:r>
            <a:endParaRPr lang="en-US" dirty="0"/>
          </a:p>
          <a:p>
            <a:pPr marL="0" indent="0">
              <a:buNone/>
            </a:pPr>
            <a:r>
              <a:rPr lang="en-US" dirty="0"/>
              <a:t>&lt;/div&gt;</a:t>
            </a:r>
            <a:endParaRPr lang="en-US" dirty="0"/>
          </a:p>
          <a:p>
            <a:endParaRPr lang="en-US" dirty="0"/>
          </a:p>
          <a:p>
            <a:pPr marL="0" indent="0">
              <a:buNone/>
            </a:pPr>
            <a:r>
              <a:rPr lang="en-US" dirty="0"/>
              <a:t>&lt;script&gt;</a:t>
            </a:r>
            <a:endParaRPr lang="en-US" dirty="0"/>
          </a:p>
          <a:p>
            <a:pPr marL="0" indent="0">
              <a:buNone/>
            </a:pPr>
            <a:r>
              <a:rPr lang="en-US" dirty="0"/>
              <a:t>    </a:t>
            </a:r>
            <a:r>
              <a:rPr lang="en-US" dirty="0" err="1"/>
              <a:t>angular.module</a:t>
            </a:r>
            <a:r>
              <a:rPr lang="en-US" dirty="0"/>
              <a:t>("</a:t>
            </a:r>
            <a:r>
              <a:rPr lang="en-US" dirty="0" err="1"/>
              <a:t>myapp</a:t>
            </a:r>
            <a:r>
              <a:rPr lang="en-US" dirty="0"/>
              <a:t>", [])</a:t>
            </a:r>
            <a:endParaRPr lang="en-US" dirty="0"/>
          </a:p>
          <a:p>
            <a:pPr marL="0" indent="0">
              <a:buNone/>
            </a:pPr>
            <a:r>
              <a:rPr lang="en-US" dirty="0"/>
              <a:t>            .controller("</a:t>
            </a:r>
            <a:r>
              <a:rPr lang="en-US" dirty="0" err="1"/>
              <a:t>MyController</a:t>
            </a:r>
            <a:r>
              <a:rPr lang="en-US" dirty="0"/>
              <a:t>", function($scope) {</a:t>
            </a:r>
            <a:endParaRPr lang="en-US" dirty="0"/>
          </a:p>
          <a:p>
            <a:pPr marL="0" indent="0">
              <a:buNone/>
            </a:pPr>
            <a:r>
              <a:rPr lang="en-US" dirty="0"/>
              <a:t>                $</a:t>
            </a:r>
            <a:r>
              <a:rPr lang="en-US" dirty="0" err="1"/>
              <a:t>scope.myData</a:t>
            </a:r>
            <a:r>
              <a:rPr lang="en-US" dirty="0"/>
              <a:t> = {};</a:t>
            </a:r>
            <a:endParaRPr lang="en-US" dirty="0"/>
          </a:p>
          <a:p>
            <a:pPr marL="0" indent="0">
              <a:buNone/>
            </a:pPr>
            <a:r>
              <a:rPr lang="en-US" dirty="0"/>
              <a:t>                $</a:t>
            </a:r>
            <a:r>
              <a:rPr lang="en-US" dirty="0" err="1"/>
              <a:t>scope.myData.doClick</a:t>
            </a:r>
            <a:r>
              <a:rPr lang="en-US" dirty="0"/>
              <a:t> = function(event) {</a:t>
            </a:r>
            <a:endParaRPr lang="en-US" dirty="0"/>
          </a:p>
          <a:p>
            <a:pPr marL="0" indent="0">
              <a:buNone/>
            </a:pPr>
            <a:r>
              <a:rPr lang="en-US" dirty="0"/>
              <a:t>                    alert("clicked: " + </a:t>
            </a:r>
            <a:r>
              <a:rPr lang="en-US" dirty="0" err="1"/>
              <a:t>event.clientX</a:t>
            </a:r>
            <a:r>
              <a:rPr lang="en-US" dirty="0"/>
              <a:t> + ", " + </a:t>
            </a:r>
            <a:r>
              <a:rPr lang="en-US" dirty="0" err="1"/>
              <a:t>event.clientY</a:t>
            </a:r>
            <a:r>
              <a:rPr lang="en-US" dirty="0"/>
              <a:t>);</a:t>
            </a:r>
            <a:endParaRPr lang="en-US" dirty="0"/>
          </a:p>
          <a:p>
            <a:pPr marL="0" indent="0">
              <a:buNone/>
            </a:pPr>
            <a:r>
              <a:rPr lang="en-US" dirty="0"/>
              <a:t>                }</a:t>
            </a:r>
            <a:endParaRPr lang="en-US" dirty="0"/>
          </a:p>
          <a:p>
            <a:pPr marL="0" indent="0">
              <a:buNone/>
            </a:pPr>
            <a:r>
              <a:rPr lang="en-US" dirty="0"/>
              <a:t>            } );</a:t>
            </a:r>
            <a:endParaRPr lang="en-US" dirty="0"/>
          </a:p>
          <a:p>
            <a:pPr marL="0" indent="0">
              <a:buNone/>
            </a:pPr>
            <a:r>
              <a:rPr lang="en-US" dirty="0"/>
              <a:t>&lt;/script&gt; </a:t>
            </a:r>
            <a:endParaRPr lang="en-US" dirty="0" smtClean="0"/>
          </a:p>
          <a:p>
            <a:pPr marL="0" indent="0">
              <a:buNone/>
            </a:pPr>
            <a:r>
              <a:rPr lang="en-US" dirty="0"/>
              <a:t>The event listener directives have a special variable named $event which you can use as parameter to the event listener function. The $event variable contains the original browser event object.</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Filters	</a:t>
            </a:r>
            <a:endParaRPr lang="en-US" b="1" u="sng" dirty="0"/>
          </a:p>
        </p:txBody>
      </p:sp>
      <p:sp>
        <p:nvSpPr>
          <p:cNvPr id="3" name="Content Placeholder 2"/>
          <p:cNvSpPr>
            <a:spLocks noGrp="1"/>
          </p:cNvSpPr>
          <p:nvPr>
            <p:ph idx="1"/>
          </p:nvPr>
        </p:nvSpPr>
        <p:spPr/>
        <p:txBody>
          <a:bodyPr>
            <a:normAutofit fontScale="77500" lnSpcReduction="20000"/>
          </a:bodyPr>
          <a:lstStyle/>
          <a:p>
            <a:r>
              <a:rPr lang="en-US" dirty="0"/>
              <a:t>Filters are used to </a:t>
            </a:r>
            <a:r>
              <a:rPr lang="en-US" b="1" dirty="0"/>
              <a:t>format </a:t>
            </a:r>
            <a:r>
              <a:rPr lang="en-US" dirty="0"/>
              <a:t>the value of an expression for display to the user. </a:t>
            </a:r>
            <a:endParaRPr lang="en-US" dirty="0" smtClean="0"/>
          </a:p>
          <a:p>
            <a:r>
              <a:rPr lang="en-US" dirty="0" smtClean="0"/>
              <a:t>Any </a:t>
            </a:r>
            <a:r>
              <a:rPr lang="en-US" dirty="0" err="1"/>
              <a:t>A</a:t>
            </a:r>
            <a:r>
              <a:rPr lang="en-US" dirty="0" err="1" smtClean="0"/>
              <a:t>ngularjs</a:t>
            </a:r>
            <a:r>
              <a:rPr lang="en-US" dirty="0" smtClean="0"/>
              <a:t> filter usually takes input and gives output</a:t>
            </a:r>
            <a:endParaRPr lang="en-US" dirty="0" smtClean="0"/>
          </a:p>
          <a:p>
            <a:r>
              <a:rPr lang="en-US" dirty="0" smtClean="0"/>
              <a:t>The output/response of the filter will be a kind of formatted output or formatted input</a:t>
            </a:r>
            <a:endParaRPr lang="en-US" dirty="0" smtClean="0"/>
          </a:p>
          <a:p>
            <a:r>
              <a:rPr lang="en-US" dirty="0" smtClean="0"/>
              <a:t>So whatever  input a filter receives, filter polishes that input and respond back with the different kind of result which we called output</a:t>
            </a:r>
            <a:endParaRPr lang="en-US" dirty="0" smtClean="0"/>
          </a:p>
          <a:p>
            <a:r>
              <a:rPr lang="en-US" dirty="0" smtClean="0"/>
              <a:t>Can be used to </a:t>
            </a:r>
            <a:endParaRPr lang="en-US" dirty="0" smtClean="0"/>
          </a:p>
          <a:p>
            <a:pPr lvl="1"/>
            <a:r>
              <a:rPr lang="en-US" dirty="0" smtClean="0"/>
              <a:t>Format data( ex you want to format date say mm-</a:t>
            </a:r>
            <a:r>
              <a:rPr lang="en-US" dirty="0" err="1" smtClean="0"/>
              <a:t>dd</a:t>
            </a:r>
            <a:r>
              <a:rPr lang="en-US" dirty="0" smtClean="0"/>
              <a:t>-</a:t>
            </a:r>
            <a:r>
              <a:rPr lang="en-US" dirty="0" err="1" smtClean="0"/>
              <a:t>yy</a:t>
            </a:r>
            <a:r>
              <a:rPr lang="en-US" dirty="0" smtClean="0"/>
              <a:t>)</a:t>
            </a:r>
            <a:endParaRPr lang="en-US" dirty="0" smtClean="0"/>
          </a:p>
          <a:p>
            <a:pPr lvl="1"/>
            <a:r>
              <a:rPr lang="en-US" dirty="0" smtClean="0"/>
              <a:t>Transform data ( you provide 2 and it results 4, double of the input)</a:t>
            </a:r>
            <a:endParaRPr lang="en-US" dirty="0" smtClean="0"/>
          </a:p>
          <a:p>
            <a:pPr lvl="1"/>
            <a:r>
              <a:rPr lang="en-US" dirty="0" smtClean="0"/>
              <a:t>Search/filter data( search some data or filter existing data)</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b="1" dirty="0" smtClean="0"/>
              <a:t>Can be used in</a:t>
            </a:r>
            <a:endParaRPr lang="en-US" b="1" dirty="0" smtClean="0"/>
          </a:p>
          <a:p>
            <a:pPr lvl="1"/>
            <a:r>
              <a:rPr lang="en-US" dirty="0" smtClean="0"/>
              <a:t>Template(views)(Most use )</a:t>
            </a:r>
            <a:endParaRPr lang="en-US" dirty="0" smtClean="0"/>
          </a:p>
          <a:p>
            <a:pPr lvl="1"/>
            <a:r>
              <a:rPr lang="en-US" dirty="0" smtClean="0"/>
              <a:t>Controller</a:t>
            </a:r>
            <a:endParaRPr lang="en-US" dirty="0" smtClean="0"/>
          </a:p>
          <a:p>
            <a:pPr lvl="1"/>
            <a:r>
              <a:rPr lang="en-US" dirty="0" smtClean="0"/>
              <a:t>Services</a:t>
            </a:r>
            <a:endParaRPr lang="en-US" dirty="0"/>
          </a:p>
          <a:p>
            <a:r>
              <a:rPr lang="en-US" b="1" dirty="0" smtClean="0"/>
              <a:t>Types of Filter</a:t>
            </a:r>
            <a:endParaRPr lang="en-US" b="1" dirty="0"/>
          </a:p>
          <a:p>
            <a:pPr lvl="1"/>
            <a:r>
              <a:rPr lang="en-US" dirty="0" smtClean="0"/>
              <a:t>Built-in (comes with </a:t>
            </a:r>
            <a:r>
              <a:rPr lang="en-US" dirty="0" err="1" smtClean="0"/>
              <a:t>AngulatJs</a:t>
            </a:r>
            <a:r>
              <a:rPr lang="en-US" dirty="0" smtClean="0"/>
              <a:t>)</a:t>
            </a:r>
            <a:endParaRPr lang="en-US" dirty="0" smtClean="0"/>
          </a:p>
          <a:p>
            <a:pPr marL="457200" lvl="1" indent="0">
              <a:buNone/>
            </a:pPr>
            <a:r>
              <a:rPr lang="en-US" dirty="0"/>
              <a:t> </a:t>
            </a:r>
            <a:r>
              <a:rPr lang="en-US" dirty="0" err="1" smtClean="0"/>
              <a:t>Number,date,filter,uppercase,lowercase,orderby</a:t>
            </a:r>
            <a:r>
              <a:rPr lang="en-US" dirty="0" smtClean="0"/>
              <a:t> etc.</a:t>
            </a:r>
            <a:endParaRPr lang="en-US" dirty="0" smtClean="0"/>
          </a:p>
          <a:p>
            <a:pPr marL="457200" lvl="1" indent="0">
              <a:buNone/>
            </a:pPr>
            <a:r>
              <a:rPr lang="en-US" dirty="0" smtClean="0"/>
              <a:t>Custom</a:t>
            </a:r>
            <a:endParaRPr lang="en-US" dirty="0" smtClean="0"/>
          </a:p>
          <a:p>
            <a:pPr marL="457200" lvl="1" indent="0">
              <a:buNone/>
            </a:pPr>
            <a:r>
              <a:rPr lang="en-US" dirty="0" smtClean="0"/>
              <a:t> 	Developed by Us</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Filters can be used with an expression or directives using pipe | sign</a:t>
            </a:r>
            <a:r>
              <a:rPr lang="en-US" dirty="0" smtClean="0"/>
              <a:t>.</a:t>
            </a:r>
            <a:endParaRPr lang="en-US" dirty="0" smtClean="0"/>
          </a:p>
          <a:p>
            <a:r>
              <a:rPr lang="en-US" dirty="0"/>
              <a:t>{{expression | </a:t>
            </a:r>
            <a:r>
              <a:rPr lang="en-US" dirty="0" err="1"/>
              <a:t>filterName:parameter</a:t>
            </a:r>
            <a:r>
              <a:rPr lang="en-US" dirty="0"/>
              <a:t> </a:t>
            </a:r>
            <a:r>
              <a:rPr lang="en-US" dirty="0" smtClean="0"/>
              <a:t>}}</a:t>
            </a:r>
            <a:endParaRPr lang="en-US" dirty="0" smtClean="0"/>
          </a:p>
          <a:p>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157287" y="838200"/>
          <a:ext cx="6829426" cy="5128101"/>
        </p:xfrm>
        <a:graphic>
          <a:graphicData uri="http://schemas.openxmlformats.org/drawingml/2006/table">
            <a:tbl>
              <a:tblPr/>
              <a:tblGrid>
                <a:gridCol w="3414713"/>
                <a:gridCol w="3414713"/>
              </a:tblGrid>
              <a:tr h="780363">
                <a:tc>
                  <a:txBody>
                    <a:bodyPr/>
                    <a:lstStyle/>
                    <a:p>
                      <a:pPr fontAlgn="t"/>
                      <a:r>
                        <a:rPr lang="en-US" dirty="0">
                          <a:solidFill>
                            <a:srgbClr val="414141"/>
                          </a:solidFill>
                          <a:effectLst/>
                        </a:rPr>
                        <a:t>Number</a:t>
                      </a:r>
                      <a:endParaRPr lang="en-US" dirty="0">
                        <a:solidFill>
                          <a:srgbClr val="414141"/>
                        </a:solidFill>
                        <a:effectLst/>
                      </a:endParaRP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US">
                          <a:solidFill>
                            <a:srgbClr val="414141"/>
                          </a:solidFill>
                          <a:effectLst/>
                        </a:rPr>
                        <a:t>Formats a numeric data as text with comma and fraction.</a:t>
                      </a:r>
                      <a:endParaRPr lang="en-US">
                        <a:solidFill>
                          <a:srgbClr val="414141"/>
                        </a:solidFill>
                        <a:effectLst/>
                      </a:endParaRP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r>
              <a:tr h="1114805">
                <a:tc>
                  <a:txBody>
                    <a:bodyPr/>
                    <a:lstStyle/>
                    <a:p>
                      <a:pPr fontAlgn="t"/>
                      <a:r>
                        <a:rPr lang="en-US">
                          <a:solidFill>
                            <a:srgbClr val="414141"/>
                          </a:solidFill>
                          <a:effectLst/>
                        </a:rPr>
                        <a:t>Currency</a:t>
                      </a:r>
                      <a:endParaRPr lang="en-US">
                        <a:solidFill>
                          <a:srgbClr val="414141"/>
                        </a:solidFill>
                        <a:effectLst/>
                      </a:endParaRP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US">
                          <a:solidFill>
                            <a:srgbClr val="414141"/>
                          </a:solidFill>
                          <a:effectLst/>
                        </a:rPr>
                        <a:t>Formats numeric data into specified currency format and fraction.</a:t>
                      </a:r>
                      <a:endParaRPr lang="en-US">
                        <a:solidFill>
                          <a:srgbClr val="414141"/>
                        </a:solidFill>
                        <a:effectLst/>
                      </a:endParaRP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r>
              <a:tr h="780363">
                <a:tc>
                  <a:txBody>
                    <a:bodyPr/>
                    <a:lstStyle/>
                    <a:p>
                      <a:pPr fontAlgn="t"/>
                      <a:r>
                        <a:rPr lang="en-US" dirty="0">
                          <a:solidFill>
                            <a:srgbClr val="414141"/>
                          </a:solidFill>
                          <a:effectLst/>
                        </a:rPr>
                        <a:t>Date</a:t>
                      </a:r>
                      <a:endParaRPr lang="en-US" dirty="0">
                        <a:solidFill>
                          <a:srgbClr val="414141"/>
                        </a:solidFill>
                        <a:effectLst/>
                      </a:endParaRP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US">
                          <a:solidFill>
                            <a:srgbClr val="414141"/>
                          </a:solidFill>
                          <a:effectLst/>
                        </a:rPr>
                        <a:t>Formats date to string in specified format.</a:t>
                      </a:r>
                      <a:endParaRPr lang="en-US">
                        <a:solidFill>
                          <a:srgbClr val="414141"/>
                        </a:solidFill>
                        <a:effectLst/>
                      </a:endParaRP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r>
              <a:tr h="445922">
                <a:tc>
                  <a:txBody>
                    <a:bodyPr/>
                    <a:lstStyle/>
                    <a:p>
                      <a:pPr fontAlgn="t"/>
                      <a:r>
                        <a:rPr lang="en-US">
                          <a:solidFill>
                            <a:srgbClr val="414141"/>
                          </a:solidFill>
                          <a:effectLst/>
                        </a:rPr>
                        <a:t>Uppercase</a:t>
                      </a:r>
                      <a:endParaRPr lang="en-US">
                        <a:solidFill>
                          <a:srgbClr val="414141"/>
                        </a:solidFill>
                        <a:effectLst/>
                      </a:endParaRP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US">
                          <a:solidFill>
                            <a:srgbClr val="414141"/>
                          </a:solidFill>
                          <a:effectLst/>
                        </a:rPr>
                        <a:t>Converts string to upper case.</a:t>
                      </a:r>
                      <a:endParaRPr lang="en-US">
                        <a:solidFill>
                          <a:srgbClr val="414141"/>
                        </a:solidFill>
                        <a:effectLst/>
                      </a:endParaRP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r>
              <a:tr h="445922">
                <a:tc>
                  <a:txBody>
                    <a:bodyPr/>
                    <a:lstStyle/>
                    <a:p>
                      <a:pPr fontAlgn="t"/>
                      <a:r>
                        <a:rPr lang="en-US">
                          <a:solidFill>
                            <a:srgbClr val="414141"/>
                          </a:solidFill>
                          <a:effectLst/>
                        </a:rPr>
                        <a:t>Lowercase</a:t>
                      </a:r>
                      <a:endParaRPr lang="en-US">
                        <a:solidFill>
                          <a:srgbClr val="414141"/>
                        </a:solidFill>
                        <a:effectLst/>
                      </a:endParaRP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US">
                          <a:solidFill>
                            <a:srgbClr val="414141"/>
                          </a:solidFill>
                          <a:effectLst/>
                        </a:rPr>
                        <a:t>Converts string to lower case.</a:t>
                      </a:r>
                      <a:endParaRPr lang="en-US">
                        <a:solidFill>
                          <a:srgbClr val="414141"/>
                        </a:solidFill>
                        <a:effectLst/>
                      </a:endParaRP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r>
              <a:tr h="780363">
                <a:tc>
                  <a:txBody>
                    <a:bodyPr/>
                    <a:lstStyle/>
                    <a:p>
                      <a:pPr fontAlgn="t"/>
                      <a:r>
                        <a:rPr lang="en-US">
                          <a:solidFill>
                            <a:srgbClr val="414141"/>
                          </a:solidFill>
                          <a:effectLst/>
                        </a:rPr>
                        <a:t>Filter</a:t>
                      </a:r>
                      <a:endParaRPr lang="en-US">
                        <a:solidFill>
                          <a:srgbClr val="414141"/>
                        </a:solidFill>
                        <a:effectLst/>
                      </a:endParaRP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US">
                          <a:solidFill>
                            <a:srgbClr val="414141"/>
                          </a:solidFill>
                          <a:effectLst/>
                        </a:rPr>
                        <a:t>Filters an array based on specified criteria and returns new array.</a:t>
                      </a:r>
                      <a:endParaRPr lang="en-US">
                        <a:solidFill>
                          <a:srgbClr val="414141"/>
                        </a:solidFill>
                        <a:effectLst/>
                      </a:endParaRP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r>
              <a:tr h="780363">
                <a:tc>
                  <a:txBody>
                    <a:bodyPr/>
                    <a:lstStyle/>
                    <a:p>
                      <a:pPr fontAlgn="t"/>
                      <a:r>
                        <a:rPr lang="en-US">
                          <a:solidFill>
                            <a:srgbClr val="414141"/>
                          </a:solidFill>
                          <a:effectLst/>
                        </a:rPr>
                        <a:t>orderBy</a:t>
                      </a:r>
                      <a:endParaRPr lang="en-US">
                        <a:solidFill>
                          <a:srgbClr val="414141"/>
                        </a:solidFill>
                        <a:effectLst/>
                      </a:endParaRP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US" dirty="0">
                          <a:solidFill>
                            <a:srgbClr val="414141"/>
                          </a:solidFill>
                          <a:effectLst/>
                        </a:rPr>
                        <a:t>Sorts an array based on specified predicate expression.</a:t>
                      </a:r>
                      <a:endParaRPr lang="en-US" dirty="0">
                        <a:solidFill>
                          <a:srgbClr val="414141"/>
                        </a:solidFill>
                        <a:effectLst/>
                      </a:endParaRP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r>
              <a:rPr lang="en-US" dirty="0"/>
              <a:t>Currency Filter</a:t>
            </a:r>
            <a:endParaRPr lang="en-US" dirty="0"/>
          </a:p>
          <a:p>
            <a:pPr marL="0" indent="0">
              <a:buNone/>
            </a:pPr>
            <a:r>
              <a:rPr lang="en-US" dirty="0"/>
              <a:t>{{ expression | currency : '</a:t>
            </a:r>
            <a:r>
              <a:rPr lang="en-US" dirty="0" err="1"/>
              <a:t>currency_symbol</a:t>
            </a:r>
            <a:r>
              <a:rPr lang="en-US" dirty="0"/>
              <a:t>' : 'fraction</a:t>
            </a:r>
            <a:r>
              <a:rPr lang="en-US" dirty="0" smtClean="0"/>
              <a:t>'}}</a:t>
            </a:r>
            <a:endParaRPr lang="en-US" dirty="0" smtClean="0"/>
          </a:p>
          <a:p>
            <a:r>
              <a:rPr lang="en-US" dirty="0"/>
              <a:t>Number Filter</a:t>
            </a:r>
            <a:endParaRPr lang="en-US" dirty="0"/>
          </a:p>
          <a:p>
            <a:pPr marL="0" indent="0">
              <a:buNone/>
            </a:pPr>
            <a:r>
              <a:rPr lang="en-US" dirty="0"/>
              <a:t>{{ </a:t>
            </a:r>
            <a:r>
              <a:rPr lang="en-US" dirty="0" err="1"/>
              <a:t>number_expression</a:t>
            </a:r>
            <a:r>
              <a:rPr lang="en-US" dirty="0"/>
              <a:t> | </a:t>
            </a:r>
            <a:r>
              <a:rPr lang="en-US" dirty="0" err="1"/>
              <a:t>number:fractionSize</a:t>
            </a:r>
            <a:r>
              <a:rPr lang="en-US" dirty="0" smtClean="0"/>
              <a:t>}}</a:t>
            </a:r>
            <a:endParaRPr lang="en-US" dirty="0" smtClean="0"/>
          </a:p>
          <a:p>
            <a:r>
              <a:rPr lang="en-US" dirty="0"/>
              <a:t>Date </a:t>
            </a:r>
            <a:r>
              <a:rPr lang="en-US" dirty="0" smtClean="0"/>
              <a:t>filter</a:t>
            </a:r>
            <a:endParaRPr lang="en-US" dirty="0" smtClean="0"/>
          </a:p>
          <a:p>
            <a:pPr marL="0" indent="0">
              <a:buNone/>
            </a:pPr>
            <a:r>
              <a:rPr lang="en-US" dirty="0"/>
              <a:t>{{ </a:t>
            </a:r>
            <a:r>
              <a:rPr lang="en-US" dirty="0" err="1"/>
              <a:t>date_expression</a:t>
            </a:r>
            <a:r>
              <a:rPr lang="en-US" dirty="0"/>
              <a:t> | date : 'format</a:t>
            </a:r>
            <a:r>
              <a:rPr lang="en-US" dirty="0" smtClean="0"/>
              <a:t>'}}</a:t>
            </a:r>
            <a:endParaRPr lang="en-US" dirty="0" smtClean="0"/>
          </a:p>
          <a:p>
            <a:r>
              <a:rPr lang="en-US" dirty="0"/>
              <a:t>Uppercase/lowercase </a:t>
            </a:r>
            <a:r>
              <a:rPr lang="en-US" dirty="0" smtClean="0"/>
              <a:t>filter</a:t>
            </a:r>
            <a:endParaRPr lang="en-US" dirty="0" smtClean="0"/>
          </a:p>
          <a:p>
            <a:pPr marL="0" indent="0">
              <a:buNone/>
            </a:pPr>
            <a:r>
              <a:rPr lang="en-US" dirty="0"/>
              <a:t>{{ </a:t>
            </a:r>
            <a:r>
              <a:rPr lang="en-US" dirty="0" smtClean="0"/>
              <a:t>expression </a:t>
            </a:r>
            <a:r>
              <a:rPr lang="en-US" dirty="0"/>
              <a:t>| lowercase}}</a:t>
            </a:r>
            <a:endParaRPr lang="en-US" dirty="0"/>
          </a:p>
          <a:p>
            <a:pPr marL="0" indent="0">
              <a:buNone/>
            </a:pPr>
            <a:endParaRPr lang="en-US" dirty="0" smtClean="0"/>
          </a:p>
          <a:p>
            <a:pPr marL="0" indent="0">
              <a:buNone/>
            </a:pPr>
            <a:r>
              <a:rPr lang="en-US" dirty="0"/>
              <a:t>{{ </a:t>
            </a:r>
            <a:r>
              <a:rPr lang="en-US" dirty="0" smtClean="0"/>
              <a:t>expression </a:t>
            </a:r>
            <a:r>
              <a:rPr lang="en-US" dirty="0"/>
              <a:t>| uppercase</a:t>
            </a:r>
            <a:r>
              <a:rPr lang="en-US" dirty="0" smtClean="0"/>
              <a:t>'}}</a:t>
            </a:r>
            <a:endParaRPr lang="en-US" dirty="0" smtClean="0"/>
          </a:p>
          <a:p>
            <a:r>
              <a:rPr lang="en-US" dirty="0" smtClean="0"/>
              <a:t>Filter</a:t>
            </a:r>
            <a:endParaRPr lang="en-US" dirty="0" smtClean="0"/>
          </a:p>
          <a:p>
            <a:pPr marL="0" indent="0">
              <a:buNone/>
            </a:pPr>
            <a:r>
              <a:rPr lang="en-US" dirty="0"/>
              <a:t>{{ expression | filter : </a:t>
            </a:r>
            <a:r>
              <a:rPr lang="en-US" dirty="0" err="1"/>
              <a:t>filter_criteria</a:t>
            </a:r>
            <a:r>
              <a:rPr lang="en-US" dirty="0"/>
              <a:t> </a:t>
            </a:r>
            <a:r>
              <a:rPr lang="en-US" dirty="0" smtClean="0"/>
              <a:t>}}</a:t>
            </a:r>
            <a:endParaRPr lang="en-US" dirty="0" smtClean="0"/>
          </a:p>
          <a:p>
            <a:r>
              <a:rPr lang="en-US" dirty="0" err="1"/>
              <a:t>orderBy</a:t>
            </a:r>
            <a:r>
              <a:rPr lang="en-US" dirty="0"/>
              <a:t> </a:t>
            </a:r>
            <a:r>
              <a:rPr lang="en-US" dirty="0" smtClean="0"/>
              <a:t>filter</a:t>
            </a:r>
            <a:endParaRPr lang="en-US" dirty="0" smtClean="0"/>
          </a:p>
          <a:p>
            <a:pPr marL="0" indent="0">
              <a:buNone/>
            </a:pPr>
            <a:r>
              <a:rPr lang="en-US" dirty="0"/>
              <a:t>{{ expression | </a:t>
            </a:r>
            <a:r>
              <a:rPr lang="en-US" dirty="0" err="1"/>
              <a:t>orderBy</a:t>
            </a:r>
            <a:r>
              <a:rPr lang="en-US" dirty="0"/>
              <a:t> : </a:t>
            </a:r>
            <a:r>
              <a:rPr lang="en-US" dirty="0" err="1"/>
              <a:t>predicate_expression</a:t>
            </a:r>
            <a:r>
              <a:rPr lang="en-US" dirty="0"/>
              <a:t> : reverse}}</a:t>
            </a:r>
            <a:endParaRPr lang="en-US" dirty="0"/>
          </a:p>
          <a:p>
            <a:pPr marL="0" indent="0">
              <a:buNone/>
            </a:pPr>
            <a:endParaRPr lang="en-US" dirty="0"/>
          </a:p>
          <a:p>
            <a:pPr marL="0" indent="0">
              <a:buNone/>
            </a:pPr>
            <a:endParaRPr lang="en-US" dirty="0"/>
          </a:p>
          <a:p>
            <a:pPr marL="0" indent="0">
              <a:buNone/>
            </a:pPr>
            <a:endParaRPr lang="en-US" dirty="0"/>
          </a:p>
          <a:p>
            <a:endParaRPr lang="en-US" dirty="0"/>
          </a:p>
          <a:p>
            <a:pPr marL="0" indent="0">
              <a:buNone/>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First </a:t>
            </a:r>
            <a:r>
              <a:rPr lang="en-US" b="1" u="sng" dirty="0" err="1"/>
              <a:t>AngularJS</a:t>
            </a:r>
            <a:r>
              <a:rPr lang="en-US" b="1" u="sng" dirty="0"/>
              <a:t> Application</a:t>
            </a:r>
            <a:br>
              <a:rPr lang="en-US" b="1" dirty="0"/>
            </a:br>
            <a:endParaRPr lang="en-US" b="1"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&lt;!DOCTYPE html&gt;</a:t>
            </a:r>
            <a:endParaRPr lang="en-US" dirty="0"/>
          </a:p>
          <a:p>
            <a:pPr marL="0" indent="0">
              <a:buNone/>
            </a:pPr>
            <a:r>
              <a:rPr lang="en-US" dirty="0"/>
              <a:t> </a:t>
            </a:r>
            <a:r>
              <a:rPr lang="en-US" dirty="0" smtClean="0"/>
              <a:t>   &lt;</a:t>
            </a:r>
            <a:r>
              <a:rPr lang="en-US" dirty="0"/>
              <a:t>html&gt;</a:t>
            </a:r>
            <a:endParaRPr lang="en-US" dirty="0"/>
          </a:p>
          <a:p>
            <a:pPr marL="0" indent="0">
              <a:buNone/>
            </a:pPr>
            <a:r>
              <a:rPr lang="en-US" dirty="0" smtClean="0"/>
              <a:t>	&lt;</a:t>
            </a:r>
            <a:r>
              <a:rPr lang="en-US" dirty="0"/>
              <a:t>head&gt;</a:t>
            </a:r>
            <a:endParaRPr lang="en-US" dirty="0"/>
          </a:p>
          <a:p>
            <a:pPr marL="0" indent="0">
              <a:buNone/>
            </a:pPr>
            <a:r>
              <a:rPr lang="en-US" dirty="0" smtClean="0"/>
              <a:t>	    </a:t>
            </a:r>
            <a:r>
              <a:rPr lang="en-US" dirty="0"/>
              <a:t>&lt;title&gt;First </a:t>
            </a:r>
            <a:r>
              <a:rPr lang="en-US" dirty="0" err="1"/>
              <a:t>AngularJS</a:t>
            </a:r>
            <a:r>
              <a:rPr lang="en-US" dirty="0"/>
              <a:t> Application&lt;/title</a:t>
            </a:r>
            <a:r>
              <a:rPr lang="en-US" dirty="0" smtClean="0"/>
              <a:t>&gt;</a:t>
            </a:r>
            <a:endParaRPr lang="en-US" dirty="0" smtClean="0"/>
          </a:p>
          <a:p>
            <a:pPr marL="0" indent="0">
              <a:buNone/>
            </a:pPr>
            <a:r>
              <a:rPr lang="en-US" dirty="0" smtClean="0"/>
              <a:t>&lt;script </a:t>
            </a:r>
            <a:r>
              <a:rPr lang="en-US" dirty="0" err="1" smtClean="0"/>
              <a:t>src</a:t>
            </a:r>
            <a:r>
              <a:rPr lang="en-US" dirty="0"/>
              <a:t>="https://ajax.googleapis.com/</a:t>
            </a:r>
            <a:r>
              <a:rPr lang="en-US" dirty="0" err="1"/>
              <a:t>ajax</a:t>
            </a:r>
            <a:r>
              <a:rPr lang="en-US" dirty="0"/>
              <a:t>/libs/</a:t>
            </a:r>
            <a:r>
              <a:rPr lang="en-US" dirty="0" err="1"/>
              <a:t>angularjs</a:t>
            </a:r>
            <a:r>
              <a:rPr lang="en-US" dirty="0"/>
              <a:t>/1.2.5/angular.min.js"&gt;&lt;/script&gt; </a:t>
            </a:r>
            <a:endParaRPr lang="en-US" dirty="0" smtClean="0"/>
          </a:p>
          <a:p>
            <a:pPr marL="0" indent="0">
              <a:buNone/>
            </a:pPr>
            <a:r>
              <a:rPr lang="en-US" dirty="0" smtClean="0"/>
              <a:t>	&lt;/</a:t>
            </a:r>
            <a:r>
              <a:rPr lang="en-US" dirty="0"/>
              <a:t>head&gt;</a:t>
            </a:r>
            <a:endParaRPr lang="en-US" dirty="0"/>
          </a:p>
          <a:p>
            <a:pPr marL="0" indent="0">
              <a:buNone/>
            </a:pPr>
            <a:r>
              <a:rPr lang="en-US" dirty="0" smtClean="0"/>
              <a:t> 	&lt;</a:t>
            </a:r>
            <a:r>
              <a:rPr lang="en-US" dirty="0"/>
              <a:t>body&gt;</a:t>
            </a:r>
            <a:endParaRPr lang="en-US" dirty="0"/>
          </a:p>
          <a:p>
            <a:pPr marL="0" indent="0">
              <a:buNone/>
            </a:pPr>
            <a:r>
              <a:rPr lang="en-US" dirty="0" smtClean="0"/>
              <a:t>   </a:t>
            </a:r>
            <a:endParaRPr lang="en-US" dirty="0"/>
          </a:p>
          <a:p>
            <a:pPr marL="0" indent="0">
              <a:buNone/>
            </a:pPr>
            <a:r>
              <a:rPr lang="en-US" dirty="0" smtClean="0"/>
              <a:t>	&lt;/</a:t>
            </a:r>
            <a:r>
              <a:rPr lang="en-US" dirty="0"/>
              <a:t>body&gt;</a:t>
            </a:r>
            <a:endParaRPr lang="en-US" dirty="0"/>
          </a:p>
          <a:p>
            <a:pPr marL="0" indent="0">
              <a:buNone/>
            </a:pPr>
            <a:r>
              <a:rPr lang="en-US" dirty="0" smtClean="0"/>
              <a:t>&lt;/</a:t>
            </a:r>
            <a:r>
              <a:rPr lang="en-US" dirty="0"/>
              <a:t>html&gt;</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AngularJS</a:t>
            </a:r>
            <a:r>
              <a:rPr lang="en-US" b="1" dirty="0"/>
              <a:t> Custom Filter </a:t>
            </a:r>
            <a:br>
              <a:rPr lang="en-US" b="1" dirty="0"/>
            </a:br>
            <a:endParaRPr lang="en-US" dirty="0"/>
          </a:p>
        </p:txBody>
      </p:sp>
      <p:sp>
        <p:nvSpPr>
          <p:cNvPr id="3" name="Content Placeholder 2"/>
          <p:cNvSpPr>
            <a:spLocks noGrp="1"/>
          </p:cNvSpPr>
          <p:nvPr>
            <p:ph idx="1"/>
          </p:nvPr>
        </p:nvSpPr>
        <p:spPr/>
        <p:txBody>
          <a:bodyPr/>
          <a:lstStyle/>
          <a:p>
            <a:r>
              <a:rPr lang="en-US" dirty="0"/>
              <a:t>Sometimes the built-in filters in Angular cannot meet the needs or requirements for filtering output</a:t>
            </a:r>
            <a:r>
              <a:rPr lang="en-US" dirty="0" smtClean="0"/>
              <a:t>.</a:t>
            </a:r>
            <a:endParaRPr lang="en-US" dirty="0" smtClean="0"/>
          </a:p>
          <a:p>
            <a:r>
              <a:rPr lang="en-US" dirty="0" smtClean="0"/>
              <a:t> </a:t>
            </a:r>
            <a:r>
              <a:rPr lang="en-US" dirty="0"/>
              <a:t>In such a case a custom filter can be created which can pass the output in the required manner</a:t>
            </a: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Custom filter in </a:t>
            </a:r>
            <a:r>
              <a:rPr lang="en-US" dirty="0" err="1" smtClean="0"/>
              <a:t>AngularJs</a:t>
            </a:r>
            <a:endParaRPr lang="en-US" dirty="0" smtClean="0"/>
          </a:p>
          <a:p>
            <a:pPr lvl="1"/>
            <a:r>
              <a:rPr lang="en-US" dirty="0" smtClean="0"/>
              <a:t>Is a function that returns a function</a:t>
            </a:r>
            <a:endParaRPr lang="en-US" dirty="0" smtClean="0"/>
          </a:p>
          <a:p>
            <a:pPr lvl="1"/>
            <a:r>
              <a:rPr lang="en-US" dirty="0" smtClean="0"/>
              <a:t>Use the filter function to create a </a:t>
            </a:r>
            <a:r>
              <a:rPr lang="en-US" smtClean="0"/>
              <a:t>custom filter</a:t>
            </a:r>
            <a:endParaRPr lang="en-US" smtClean="0"/>
          </a:p>
          <a:p>
            <a:pPr lvl="1"/>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err="1"/>
              <a:t>AngularJS</a:t>
            </a:r>
            <a:r>
              <a:rPr lang="en-US" b="1" u="sng" dirty="0"/>
              <a:t> Service</a:t>
            </a:r>
            <a:br>
              <a:rPr lang="en-US" b="1" u="sng" dirty="0"/>
            </a:br>
            <a:endParaRPr lang="en-US" b="1" u="sng" dirty="0"/>
          </a:p>
        </p:txBody>
      </p:sp>
      <p:sp>
        <p:nvSpPr>
          <p:cNvPr id="3" name="Content Placeholder 2"/>
          <p:cNvSpPr>
            <a:spLocks noGrp="1"/>
          </p:cNvSpPr>
          <p:nvPr>
            <p:ph idx="1"/>
          </p:nvPr>
        </p:nvSpPr>
        <p:spPr/>
        <p:txBody>
          <a:bodyPr>
            <a:normAutofit fontScale="85000" lnSpcReduction="10000"/>
          </a:bodyPr>
          <a:lstStyle/>
          <a:p>
            <a:r>
              <a:rPr lang="en-US" dirty="0" err="1"/>
              <a:t>AngularJS</a:t>
            </a:r>
            <a:r>
              <a:rPr lang="en-US" dirty="0"/>
              <a:t> services are JavaScript functions for specific tasks, which can be reused throughout the application</a:t>
            </a:r>
            <a:r>
              <a:rPr lang="en-US" dirty="0" smtClean="0"/>
              <a:t>.</a:t>
            </a:r>
            <a:endParaRPr lang="en-US" dirty="0" smtClean="0"/>
          </a:p>
          <a:p>
            <a:r>
              <a:rPr lang="en-US" dirty="0"/>
              <a:t>Service in </a:t>
            </a:r>
            <a:r>
              <a:rPr lang="en-US" dirty="0" err="1"/>
              <a:t>AngularJS</a:t>
            </a:r>
            <a:r>
              <a:rPr lang="en-US" dirty="0"/>
              <a:t> is a function or an object that can be used to share data and the </a:t>
            </a:r>
            <a:r>
              <a:rPr lang="en-US" dirty="0" err="1"/>
              <a:t>behaviour</a:t>
            </a:r>
            <a:r>
              <a:rPr lang="en-US" dirty="0"/>
              <a:t> across the application (controller, directives, filters, other services etc.) </a:t>
            </a:r>
            <a:endParaRPr lang="en-US" dirty="0" smtClean="0"/>
          </a:p>
          <a:p>
            <a:r>
              <a:rPr lang="en-US" dirty="0"/>
              <a:t>We can consider services as a singleton object because their is only one instance of a specific service available during the lifetime of the Angular application</a:t>
            </a:r>
            <a:r>
              <a:rPr lang="en-US" dirty="0" smtClean="0"/>
              <a:t>.</a:t>
            </a:r>
            <a:endParaRPr lang="en-US" dirty="0" smtClean="0"/>
          </a:p>
          <a:p>
            <a:r>
              <a:rPr lang="en-US" dirty="0"/>
              <a:t>They are instantiated by using the "$injector". </a:t>
            </a: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838200" y="1600200"/>
            <a:ext cx="57531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33400" y="2667000"/>
            <a:ext cx="7239000" cy="3970318"/>
          </a:xfrm>
          <a:prstGeom prst="rect">
            <a:avLst/>
          </a:prstGeom>
        </p:spPr>
        <p:txBody>
          <a:bodyPr wrap="square">
            <a:spAutoFit/>
          </a:bodyPr>
          <a:lstStyle/>
          <a:p>
            <a:r>
              <a:rPr lang="en-US" dirty="0"/>
              <a:t>Separation of concern is the main objective of </a:t>
            </a:r>
            <a:r>
              <a:rPr lang="en-US" dirty="0" err="1"/>
              <a:t>AngularJS</a:t>
            </a:r>
            <a:r>
              <a:rPr lang="en-US" dirty="0"/>
              <a:t> application</a:t>
            </a:r>
            <a:r>
              <a:rPr lang="en-US" dirty="0" smtClean="0"/>
              <a:t>.</a:t>
            </a:r>
            <a:br>
              <a:rPr lang="en-US" dirty="0" smtClean="0"/>
            </a:br>
            <a:endParaRPr lang="en-US" dirty="0" smtClean="0"/>
          </a:p>
          <a:p>
            <a:r>
              <a:rPr lang="en-US" dirty="0"/>
              <a:t>Our controller must be responsible for </a:t>
            </a:r>
            <a:r>
              <a:rPr lang="en-US" dirty="0" err="1"/>
              <a:t>databinding</a:t>
            </a:r>
            <a:r>
              <a:rPr lang="en-US" dirty="0"/>
              <a:t> with the view using $scope and contains some business logic. </a:t>
            </a:r>
            <a:endParaRPr lang="en-US" dirty="0" smtClean="0"/>
          </a:p>
          <a:p>
            <a:endParaRPr lang="en-US" dirty="0"/>
          </a:p>
          <a:p>
            <a:r>
              <a:rPr lang="en-US" dirty="0" smtClean="0"/>
              <a:t>Controller </a:t>
            </a:r>
            <a:r>
              <a:rPr lang="en-US" dirty="0"/>
              <a:t>does not contain any logic to fetch the data. </a:t>
            </a:r>
            <a:r>
              <a:rPr lang="en-US" dirty="0" err="1"/>
              <a:t>AngularJS</a:t>
            </a:r>
            <a:r>
              <a:rPr lang="en-US" dirty="0"/>
              <a:t> services manage the data fetching</a:t>
            </a:r>
            <a:r>
              <a:rPr lang="en-US" dirty="0" smtClean="0"/>
              <a:t>.</a:t>
            </a:r>
            <a:endParaRPr lang="en-US" dirty="0" smtClean="0"/>
          </a:p>
          <a:p>
            <a:endParaRPr lang="en-US" dirty="0"/>
          </a:p>
          <a:p>
            <a:r>
              <a:rPr lang="en-US" dirty="0" smtClean="0"/>
              <a:t> </a:t>
            </a:r>
            <a:r>
              <a:rPr lang="en-US" dirty="0"/>
              <a:t>In </a:t>
            </a:r>
            <a:r>
              <a:rPr lang="en-US" dirty="0" err="1"/>
              <a:t>AngularJS</a:t>
            </a:r>
            <a:r>
              <a:rPr lang="en-US" dirty="0"/>
              <a:t> application, each component has their own responsibilities so that each component can become more testable.</a:t>
            </a:r>
            <a:endParaRPr lang="en-US" dirty="0"/>
          </a:p>
          <a:p>
            <a:endParaRPr lang="en-US" dirty="0" smtClean="0"/>
          </a:p>
          <a:p>
            <a:endParaRPr lang="en-US" dirty="0"/>
          </a:p>
          <a:p>
            <a:endParaRPr lang="en-US" dirty="0" smtClean="0"/>
          </a:p>
          <a:p>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tutorialsteacher.com/Content/images/ng/ng-service.png"/>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905000" y="457200"/>
            <a:ext cx="4677428" cy="283884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066800" y="4029165"/>
            <a:ext cx="6629400" cy="1200329"/>
          </a:xfrm>
          <a:prstGeom prst="rect">
            <a:avLst/>
          </a:prstGeom>
        </p:spPr>
        <p:txBody>
          <a:bodyPr wrap="square">
            <a:spAutoFit/>
          </a:bodyPr>
          <a:lstStyle/>
          <a:p>
            <a:r>
              <a:rPr lang="en-US" dirty="0"/>
              <a:t>Most </a:t>
            </a:r>
            <a:r>
              <a:rPr lang="en-US" dirty="0" err="1"/>
              <a:t>AngularJS</a:t>
            </a:r>
            <a:r>
              <a:rPr lang="en-US" dirty="0"/>
              <a:t> services interact with the controller, model or custom directives. </a:t>
            </a:r>
            <a:endParaRPr lang="en-US" dirty="0" smtClean="0"/>
          </a:p>
          <a:p>
            <a:r>
              <a:rPr lang="en-US" dirty="0" smtClean="0"/>
              <a:t>However</a:t>
            </a:r>
            <a:r>
              <a:rPr lang="en-US" dirty="0"/>
              <a:t>, some services interact with view (UI) also for UI specific tasks</a:t>
            </a:r>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services</a:t>
            </a:r>
            <a:endParaRPr lang="en-US" dirty="0"/>
          </a:p>
        </p:txBody>
      </p:sp>
      <p:sp>
        <p:nvSpPr>
          <p:cNvPr id="3" name="Content Placeholder 2"/>
          <p:cNvSpPr>
            <a:spLocks noGrp="1"/>
          </p:cNvSpPr>
          <p:nvPr>
            <p:ph idx="1"/>
          </p:nvPr>
        </p:nvSpPr>
        <p:spPr/>
        <p:txBody>
          <a:bodyPr>
            <a:normAutofit/>
          </a:bodyPr>
          <a:lstStyle/>
          <a:p>
            <a:r>
              <a:rPr lang="en-US" dirty="0" smtClean="0"/>
              <a:t>Built –in services</a:t>
            </a:r>
            <a:endParaRPr lang="en-US" dirty="0" smtClean="0"/>
          </a:p>
          <a:p>
            <a:pPr marL="0" indent="0">
              <a:buNone/>
            </a:pPr>
            <a:r>
              <a:rPr lang="en-US" sz="2000" dirty="0" err="1"/>
              <a:t>AngularJS</a:t>
            </a:r>
            <a:r>
              <a:rPr lang="en-US" sz="2000" dirty="0"/>
              <a:t> internally provides many services that can be used in our application</a:t>
            </a:r>
            <a:r>
              <a:rPr lang="en-US" sz="2000" dirty="0" smtClean="0"/>
              <a:t>.</a:t>
            </a:r>
            <a:endParaRPr lang="en-US" sz="2000" dirty="0" smtClean="0"/>
          </a:p>
          <a:p>
            <a:pPr marL="0" indent="0">
              <a:buNone/>
            </a:pPr>
            <a:r>
              <a:rPr lang="en-US" sz="2000" dirty="0"/>
              <a:t>All the </a:t>
            </a:r>
            <a:r>
              <a:rPr lang="en-US" sz="2000" dirty="0" err="1"/>
              <a:t>AngularJS</a:t>
            </a:r>
            <a:r>
              <a:rPr lang="en-US" sz="2000" dirty="0"/>
              <a:t> internal service start with $ (dollar) sign. </a:t>
            </a:r>
            <a:r>
              <a:rPr lang="en-US" sz="2000" dirty="0">
                <a:solidFill>
                  <a:srgbClr val="FF0000"/>
                </a:solidFill>
              </a:rPr>
              <a:t>$http, $route, $location, $window, $q</a:t>
            </a:r>
            <a:r>
              <a:rPr lang="en-US" sz="2000" dirty="0"/>
              <a:t>, </a:t>
            </a:r>
            <a:r>
              <a:rPr lang="en-US" sz="2000" dirty="0" err="1"/>
              <a:t>etc</a:t>
            </a:r>
            <a:r>
              <a:rPr lang="en-US" sz="2000" dirty="0"/>
              <a:t> are useful services provided by </a:t>
            </a:r>
            <a:r>
              <a:rPr lang="en-US" sz="2000" dirty="0" err="1"/>
              <a:t>AngularJS</a:t>
            </a:r>
            <a:r>
              <a:rPr lang="en-US" sz="2000" dirty="0"/>
              <a:t>.</a:t>
            </a:r>
            <a:endParaRPr lang="en-US" sz="2000" dirty="0" smtClean="0"/>
          </a:p>
          <a:p>
            <a:r>
              <a:rPr lang="en-US" dirty="0" smtClean="0"/>
              <a:t>Custom services</a:t>
            </a:r>
            <a:endParaRPr lang="en-US" dirty="0" smtClean="0"/>
          </a:p>
          <a:p>
            <a:pPr marL="0" indent="0">
              <a:buNone/>
            </a:pPr>
            <a:r>
              <a:rPr lang="en-US" sz="2000" dirty="0"/>
              <a:t>With </a:t>
            </a:r>
            <a:r>
              <a:rPr lang="en-US" sz="2000" dirty="0" err="1"/>
              <a:t>AngularJS</a:t>
            </a:r>
            <a:r>
              <a:rPr lang="en-US" sz="2000" dirty="0"/>
              <a:t> application, we can define our own service and we can use them whenever required. There are many ways to create Services in </a:t>
            </a:r>
            <a:r>
              <a:rPr lang="en-US" sz="2000" dirty="0" err="1"/>
              <a:t>AngularJS</a:t>
            </a:r>
            <a:endParaRPr lang="en-US" sz="2000"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All the Angular services are </a:t>
            </a:r>
            <a:r>
              <a:rPr lang="en-US" b="1" dirty="0"/>
              <a:t>lazy instantiated</a:t>
            </a:r>
            <a:r>
              <a:rPr lang="en-US" dirty="0"/>
              <a:t> and </a:t>
            </a:r>
            <a:r>
              <a:rPr lang="en-US" b="1" dirty="0"/>
              <a:t>singleton</a:t>
            </a:r>
            <a:r>
              <a:rPr lang="en-US" dirty="0" smtClean="0"/>
              <a:t>.</a:t>
            </a:r>
            <a:endParaRPr lang="en-US" dirty="0" smtClean="0"/>
          </a:p>
          <a:p>
            <a:r>
              <a:rPr lang="en-US" dirty="0" smtClean="0"/>
              <a:t> </a:t>
            </a:r>
            <a:r>
              <a:rPr lang="en-US" dirty="0"/>
              <a:t>It means </a:t>
            </a:r>
            <a:r>
              <a:rPr lang="en-US" dirty="0" err="1">
                <a:solidFill>
                  <a:srgbClr val="FF0000"/>
                </a:solidFill>
              </a:rPr>
              <a:t>AngularJS</a:t>
            </a:r>
            <a:r>
              <a:rPr lang="en-US" dirty="0">
                <a:solidFill>
                  <a:srgbClr val="FF0000"/>
                </a:solidFill>
              </a:rPr>
              <a:t> framework instantiates a service when an application component depends on it</a:t>
            </a:r>
            <a:r>
              <a:rPr lang="en-US" dirty="0"/>
              <a:t>. Also, </a:t>
            </a:r>
            <a:r>
              <a:rPr lang="en-US" dirty="0">
                <a:solidFill>
                  <a:srgbClr val="FF0000"/>
                </a:solidFill>
              </a:rPr>
              <a:t>all the components share the same instance of a service</a:t>
            </a:r>
            <a:r>
              <a:rPr lang="en-US" dirty="0"/>
              <a:t>.</a:t>
            </a:r>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Built-in service </a:t>
            </a:r>
            <a:r>
              <a:rPr lang="en-US" b="1" dirty="0" smtClean="0"/>
              <a:t>$window</a:t>
            </a:r>
            <a:endParaRPr lang="en-US" b="1" dirty="0"/>
          </a:p>
        </p:txBody>
      </p:sp>
      <p:sp>
        <p:nvSpPr>
          <p:cNvPr id="3" name="Content Placeholder 2"/>
          <p:cNvSpPr>
            <a:spLocks noGrp="1"/>
          </p:cNvSpPr>
          <p:nvPr>
            <p:ph idx="1"/>
          </p:nvPr>
        </p:nvSpPr>
        <p:spPr/>
        <p:txBody>
          <a:bodyPr/>
          <a:lstStyle/>
          <a:p>
            <a:r>
              <a:rPr lang="en-US" dirty="0" err="1" smtClean="0"/>
              <a:t>AngularJs</a:t>
            </a:r>
            <a:r>
              <a:rPr lang="en-US" dirty="0" smtClean="0"/>
              <a:t> </a:t>
            </a:r>
            <a:r>
              <a:rPr lang="en-US" dirty="0"/>
              <a:t>includes $window service which refers to the browser window object.</a:t>
            </a:r>
            <a:endParaRPr lang="en-US" dirty="0"/>
          </a:p>
          <a:p>
            <a:r>
              <a:rPr lang="en-US" dirty="0"/>
              <a:t>In the JavaScript, window is a global object which includes many built-in methods like alert(), prompt() etc.</a:t>
            </a:r>
            <a:endParaRPr lang="en-US" dirty="0"/>
          </a:p>
          <a:p>
            <a:r>
              <a:rPr lang="en-US" dirty="0"/>
              <a:t>The $window service is a wrapper around window object</a:t>
            </a:r>
            <a:endParaRPr lang="en-US" dirty="0"/>
          </a:p>
          <a:p>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458200" cy="5943600"/>
          </a:xfrm>
        </p:spPr>
        <p:txBody>
          <a:bodyPr/>
          <a:lstStyle/>
          <a:p>
            <a:pPr marL="0" indent="0">
              <a:buNone/>
            </a:pPr>
            <a:r>
              <a:rPr lang="en-US" dirty="0">
                <a:solidFill>
                  <a:srgbClr val="0000FF"/>
                </a:solidFill>
              </a:rPr>
              <a:t>&lt;</a:t>
            </a:r>
            <a:r>
              <a:rPr lang="en-US" dirty="0">
                <a:solidFill>
                  <a:srgbClr val="800000"/>
                </a:solidFill>
              </a:rPr>
              <a:t>script</a:t>
            </a:r>
            <a:r>
              <a:rPr lang="en-US" dirty="0">
                <a:solidFill>
                  <a:srgbClr val="0000FF"/>
                </a:solidFill>
              </a:rPr>
              <a:t>&gt;</a:t>
            </a:r>
            <a:r>
              <a:rPr lang="en-US" dirty="0"/>
              <a:t> </a:t>
            </a:r>
            <a:endParaRPr lang="en-US" dirty="0" smtClean="0"/>
          </a:p>
          <a:p>
            <a:pPr marL="0" indent="0">
              <a:buNone/>
            </a:pPr>
            <a:r>
              <a:rPr lang="en-US" dirty="0" err="1" smtClean="0">
                <a:solidFill>
                  <a:srgbClr val="0000FF"/>
                </a:solidFill>
              </a:rPr>
              <a:t>var</a:t>
            </a:r>
            <a:r>
              <a:rPr lang="en-US" dirty="0" smtClean="0"/>
              <a:t> </a:t>
            </a:r>
            <a:r>
              <a:rPr lang="en-US" dirty="0" err="1"/>
              <a:t>myApp</a:t>
            </a:r>
            <a:r>
              <a:rPr lang="en-US" dirty="0"/>
              <a:t> = </a:t>
            </a:r>
            <a:r>
              <a:rPr lang="en-US" dirty="0" err="1"/>
              <a:t>angular.module</a:t>
            </a:r>
            <a:r>
              <a:rPr lang="en-US" dirty="0"/>
              <a:t>(</a:t>
            </a:r>
            <a:r>
              <a:rPr lang="en-US" dirty="0">
                <a:solidFill>
                  <a:srgbClr val="A31515"/>
                </a:solidFill>
              </a:rPr>
              <a:t>'</a:t>
            </a:r>
            <a:r>
              <a:rPr lang="en-US" dirty="0" err="1">
                <a:solidFill>
                  <a:srgbClr val="A31515"/>
                </a:solidFill>
              </a:rPr>
              <a:t>myApp</a:t>
            </a:r>
            <a:r>
              <a:rPr lang="en-US" dirty="0">
                <a:solidFill>
                  <a:srgbClr val="A31515"/>
                </a:solidFill>
              </a:rPr>
              <a:t>'</a:t>
            </a:r>
            <a:r>
              <a:rPr lang="en-US" dirty="0"/>
              <a:t>, []); </a:t>
            </a:r>
            <a:r>
              <a:rPr lang="en-US" dirty="0" err="1"/>
              <a:t>myApp.controller</a:t>
            </a:r>
            <a:r>
              <a:rPr lang="en-US" dirty="0"/>
              <a:t>(</a:t>
            </a:r>
            <a:r>
              <a:rPr lang="en-US" dirty="0">
                <a:solidFill>
                  <a:srgbClr val="A31515"/>
                </a:solidFill>
              </a:rPr>
              <a:t>"</a:t>
            </a:r>
            <a:r>
              <a:rPr lang="en-US" dirty="0" err="1">
                <a:solidFill>
                  <a:srgbClr val="A31515"/>
                </a:solidFill>
              </a:rPr>
              <a:t>myController</a:t>
            </a:r>
            <a:r>
              <a:rPr lang="en-US" dirty="0">
                <a:solidFill>
                  <a:srgbClr val="A31515"/>
                </a:solidFill>
              </a:rPr>
              <a:t>"</a:t>
            </a:r>
            <a:r>
              <a:rPr lang="en-US" dirty="0"/>
              <a:t>, </a:t>
            </a:r>
            <a:r>
              <a:rPr lang="en-US" dirty="0">
                <a:solidFill>
                  <a:srgbClr val="0000FF"/>
                </a:solidFill>
              </a:rPr>
              <a:t>function</a:t>
            </a:r>
            <a:r>
              <a:rPr lang="en-US" dirty="0"/>
              <a:t> ($scope, $window) </a:t>
            </a:r>
            <a:endParaRPr lang="en-US" dirty="0" smtClean="0"/>
          </a:p>
          <a:p>
            <a:pPr marL="0" indent="0">
              <a:buNone/>
            </a:pPr>
            <a:r>
              <a:rPr lang="en-US" dirty="0" smtClean="0"/>
              <a:t>{ </a:t>
            </a:r>
            <a:endParaRPr lang="en-US" dirty="0" smtClean="0"/>
          </a:p>
          <a:p>
            <a:pPr marL="0" indent="0">
              <a:buNone/>
            </a:pPr>
            <a:r>
              <a:rPr lang="en-US" dirty="0" smtClean="0"/>
              <a:t>$</a:t>
            </a:r>
            <a:r>
              <a:rPr lang="en-US" dirty="0" err="1"/>
              <a:t>scope.DisplayAlert</a:t>
            </a:r>
            <a:r>
              <a:rPr lang="en-US" dirty="0"/>
              <a:t> = </a:t>
            </a:r>
            <a:r>
              <a:rPr lang="en-US" dirty="0">
                <a:solidFill>
                  <a:srgbClr val="0000FF"/>
                </a:solidFill>
              </a:rPr>
              <a:t>function</a:t>
            </a:r>
            <a:r>
              <a:rPr lang="en-US" dirty="0"/>
              <a:t> (message) { $</a:t>
            </a:r>
            <a:r>
              <a:rPr lang="en-US" dirty="0" err="1"/>
              <a:t>window.alert</a:t>
            </a:r>
            <a:r>
              <a:rPr lang="en-US" dirty="0"/>
              <a:t>(message</a:t>
            </a:r>
            <a:r>
              <a:rPr lang="en-US" dirty="0" smtClean="0"/>
              <a:t>);</a:t>
            </a:r>
            <a:endParaRPr lang="en-US" dirty="0" smtClean="0"/>
          </a:p>
          <a:p>
            <a:pPr marL="0" indent="0">
              <a:buNone/>
            </a:pPr>
            <a:r>
              <a:rPr lang="en-US" dirty="0" smtClean="0"/>
              <a:t> </a:t>
            </a:r>
            <a:r>
              <a:rPr lang="en-US" dirty="0"/>
              <a:t>} $</a:t>
            </a:r>
            <a:r>
              <a:rPr lang="en-US" dirty="0" err="1"/>
              <a:t>scope.DisplayPrompt</a:t>
            </a:r>
            <a:r>
              <a:rPr lang="en-US" dirty="0"/>
              <a:t> = </a:t>
            </a:r>
            <a:r>
              <a:rPr lang="en-US" dirty="0">
                <a:solidFill>
                  <a:srgbClr val="0000FF"/>
                </a:solidFill>
              </a:rPr>
              <a:t>function</a:t>
            </a:r>
            <a:r>
              <a:rPr lang="en-US" dirty="0"/>
              <a:t> () { </a:t>
            </a:r>
            <a:r>
              <a:rPr lang="en-US" dirty="0" err="1">
                <a:solidFill>
                  <a:srgbClr val="0000FF"/>
                </a:solidFill>
              </a:rPr>
              <a:t>var</a:t>
            </a:r>
            <a:r>
              <a:rPr lang="en-US" dirty="0"/>
              <a:t> name = $</a:t>
            </a:r>
            <a:r>
              <a:rPr lang="en-US" dirty="0" err="1"/>
              <a:t>window.prompt</a:t>
            </a:r>
            <a:r>
              <a:rPr lang="en-US" dirty="0"/>
              <a:t>(</a:t>
            </a:r>
            <a:r>
              <a:rPr lang="en-US" dirty="0">
                <a:solidFill>
                  <a:srgbClr val="A31515"/>
                </a:solidFill>
              </a:rPr>
              <a:t>'Enter Your Name'</a:t>
            </a:r>
            <a:r>
              <a:rPr lang="en-US" dirty="0"/>
              <a:t>); $</a:t>
            </a:r>
            <a:r>
              <a:rPr lang="en-US" dirty="0" err="1"/>
              <a:t>window.alert</a:t>
            </a:r>
            <a:r>
              <a:rPr lang="en-US" dirty="0"/>
              <a:t>(</a:t>
            </a:r>
            <a:r>
              <a:rPr lang="en-US" dirty="0">
                <a:solidFill>
                  <a:srgbClr val="A31515"/>
                </a:solidFill>
              </a:rPr>
              <a:t>'Hello '</a:t>
            </a:r>
            <a:r>
              <a:rPr lang="en-US" dirty="0"/>
              <a:t> + name); } }); </a:t>
            </a:r>
            <a:r>
              <a:rPr lang="en-US" dirty="0">
                <a:solidFill>
                  <a:srgbClr val="0000FF"/>
                </a:solidFill>
              </a:rPr>
              <a:t>&lt;/</a:t>
            </a:r>
            <a:r>
              <a:rPr lang="en-US" dirty="0">
                <a:solidFill>
                  <a:srgbClr val="800000"/>
                </a:solidFill>
              </a:rPr>
              <a:t>script</a:t>
            </a:r>
            <a:r>
              <a:rPr lang="en-US" dirty="0">
                <a:solidFill>
                  <a:srgbClr val="0000FF"/>
                </a:solidFill>
              </a:rPr>
              <a:t>&gt;</a:t>
            </a:r>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$log Service</a:t>
            </a:r>
            <a:br>
              <a:rPr lang="en-US" dirty="0"/>
            </a:br>
            <a:endParaRPr lang="en-US" dirty="0"/>
          </a:p>
        </p:txBody>
      </p:sp>
      <p:sp>
        <p:nvSpPr>
          <p:cNvPr id="3" name="Content Placeholder 2"/>
          <p:cNvSpPr>
            <a:spLocks noGrp="1"/>
          </p:cNvSpPr>
          <p:nvPr>
            <p:ph idx="1"/>
          </p:nvPr>
        </p:nvSpPr>
        <p:spPr/>
        <p:txBody>
          <a:bodyPr/>
          <a:lstStyle/>
          <a:p>
            <a:r>
              <a:rPr lang="en-US" dirty="0" err="1" smtClean="0"/>
              <a:t>AngularJs</a:t>
            </a:r>
            <a:r>
              <a:rPr lang="en-US" dirty="0" smtClean="0"/>
              <a:t> </a:t>
            </a:r>
            <a:r>
              <a:rPr lang="en-US" dirty="0"/>
              <a:t>includes logging service $log, which logs the messages to the browser's console.</a:t>
            </a:r>
            <a:endParaRPr lang="en-US" dirty="0"/>
          </a:p>
          <a:p>
            <a:r>
              <a:rPr lang="en-US" dirty="0"/>
              <a:t>The $log service includes different methods to log the error, information, warning or debug information. It can be useful in debugging and auditing.</a:t>
            </a:r>
            <a:endParaRPr lang="en-US" dirty="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47500" lnSpcReduction="20000"/>
          </a:bodyPr>
          <a:lstStyle/>
          <a:p>
            <a:pPr marL="0" indent="0">
              <a:buNone/>
            </a:pPr>
            <a:r>
              <a:rPr lang="en-US" dirty="0"/>
              <a:t>&lt;!DOCTYPE html&gt;</a:t>
            </a:r>
            <a:endParaRPr lang="en-US" dirty="0"/>
          </a:p>
          <a:p>
            <a:endParaRPr lang="en-US" dirty="0"/>
          </a:p>
          <a:p>
            <a:pPr marL="0" indent="0">
              <a:buNone/>
            </a:pPr>
            <a:r>
              <a:rPr lang="en-US" dirty="0"/>
              <a:t>&lt;html&gt;</a:t>
            </a:r>
            <a:endParaRPr lang="en-US" dirty="0"/>
          </a:p>
          <a:p>
            <a:pPr marL="0" indent="0">
              <a:buNone/>
            </a:pPr>
            <a:r>
              <a:rPr lang="en-US" dirty="0" smtClean="0"/>
              <a:t>       &lt;</a:t>
            </a:r>
            <a:r>
              <a:rPr lang="en-US" dirty="0"/>
              <a:t>head&gt;</a:t>
            </a:r>
            <a:endParaRPr lang="en-US" dirty="0"/>
          </a:p>
          <a:p>
            <a:pPr marL="0" indent="0">
              <a:buNone/>
            </a:pPr>
            <a:r>
              <a:rPr lang="en-US" dirty="0" smtClean="0"/>
              <a:t>          </a:t>
            </a:r>
            <a:r>
              <a:rPr lang="en-US" dirty="0"/>
              <a:t>&lt;title&gt;First </a:t>
            </a:r>
            <a:r>
              <a:rPr lang="en-US" dirty="0" err="1"/>
              <a:t>AngularJS</a:t>
            </a:r>
            <a:r>
              <a:rPr lang="en-US" dirty="0"/>
              <a:t> Application&lt;/title&gt;</a:t>
            </a:r>
            <a:endParaRPr lang="en-US" dirty="0"/>
          </a:p>
          <a:p>
            <a:pPr marL="0" indent="0">
              <a:buNone/>
            </a:pPr>
            <a:r>
              <a:rPr lang="en-US" dirty="0"/>
              <a:t>           &lt;script </a:t>
            </a:r>
            <a:r>
              <a:rPr lang="en-US" dirty="0" err="1"/>
              <a:t>src</a:t>
            </a:r>
            <a:r>
              <a:rPr lang="en-US" dirty="0"/>
              <a:t>="https://ajax.googleapis.com/</a:t>
            </a:r>
            <a:r>
              <a:rPr lang="en-US" dirty="0" err="1"/>
              <a:t>ajax</a:t>
            </a:r>
            <a:r>
              <a:rPr lang="en-US" dirty="0"/>
              <a:t>/libs/</a:t>
            </a:r>
            <a:r>
              <a:rPr lang="en-US" dirty="0" err="1"/>
              <a:t>angularjs</a:t>
            </a:r>
            <a:r>
              <a:rPr lang="en-US" dirty="0"/>
              <a:t>/1.2.5/angular.min.js"&gt;&lt;/script&gt; </a:t>
            </a:r>
            <a:endParaRPr lang="en-US" dirty="0"/>
          </a:p>
          <a:p>
            <a:pPr marL="0" indent="0">
              <a:buNone/>
            </a:pPr>
            <a:endParaRPr lang="en-US" dirty="0"/>
          </a:p>
          <a:p>
            <a:pPr marL="0" indent="0">
              <a:buNone/>
            </a:pPr>
            <a:r>
              <a:rPr lang="en-US" dirty="0" smtClean="0"/>
              <a:t>      &lt;/</a:t>
            </a:r>
            <a:r>
              <a:rPr lang="en-US" dirty="0"/>
              <a:t>head&gt;</a:t>
            </a:r>
            <a:endParaRPr lang="en-US" dirty="0"/>
          </a:p>
          <a:p>
            <a:pPr marL="0" indent="0">
              <a:buNone/>
            </a:pPr>
            <a:r>
              <a:rPr lang="en-US" dirty="0" smtClean="0"/>
              <a:t>    &lt;</a:t>
            </a:r>
            <a:r>
              <a:rPr lang="en-US" dirty="0"/>
              <a:t>body </a:t>
            </a:r>
            <a:r>
              <a:rPr lang="en-US" dirty="0" err="1"/>
              <a:t>ng</a:t>
            </a:r>
            <a:r>
              <a:rPr lang="en-US" dirty="0"/>
              <a:t>-app &gt;</a:t>
            </a:r>
            <a:endParaRPr lang="en-US" dirty="0"/>
          </a:p>
          <a:p>
            <a:pPr marL="0" indent="0">
              <a:buNone/>
            </a:pPr>
            <a:r>
              <a:rPr lang="en-US" dirty="0" smtClean="0"/>
              <a:t>         </a:t>
            </a:r>
            <a:r>
              <a:rPr lang="en-US" dirty="0"/>
              <a:t>&lt;h1&gt;First </a:t>
            </a:r>
            <a:r>
              <a:rPr lang="en-US" dirty="0" err="1"/>
              <a:t>AngularJS</a:t>
            </a:r>
            <a:r>
              <a:rPr lang="en-US" dirty="0"/>
              <a:t> Application&lt;/h1&gt;</a:t>
            </a:r>
            <a:endParaRPr lang="en-US" dirty="0"/>
          </a:p>
          <a:p>
            <a:endParaRPr lang="en-US" dirty="0"/>
          </a:p>
          <a:p>
            <a:pPr marL="0" indent="0">
              <a:buNone/>
            </a:pPr>
            <a:r>
              <a:rPr lang="en-US" dirty="0" smtClean="0"/>
              <a:t>        </a:t>
            </a:r>
            <a:r>
              <a:rPr lang="en-US" dirty="0"/>
              <a:t>Enter Numbers to Multiply: </a:t>
            </a:r>
            <a:endParaRPr lang="en-US" dirty="0"/>
          </a:p>
          <a:p>
            <a:pPr marL="0" indent="0">
              <a:buNone/>
            </a:pPr>
            <a:r>
              <a:rPr lang="en-US" dirty="0" smtClean="0"/>
              <a:t>           </a:t>
            </a:r>
            <a:r>
              <a:rPr lang="en-US" dirty="0"/>
              <a:t>&lt;input type="text" </a:t>
            </a:r>
            <a:r>
              <a:rPr lang="en-US" dirty="0" err="1"/>
              <a:t>ng</a:t>
            </a:r>
            <a:r>
              <a:rPr lang="en-US" dirty="0"/>
              <a:t>-model="Num1" /&gt; x &lt;input type="text" </a:t>
            </a:r>
            <a:r>
              <a:rPr lang="en-US" dirty="0" err="1"/>
              <a:t>ng</a:t>
            </a:r>
            <a:r>
              <a:rPr lang="en-US" dirty="0"/>
              <a:t>-model="Num2" /&gt; </a:t>
            </a:r>
            <a:r>
              <a:rPr lang="en-US" dirty="0" smtClean="0"/>
              <a:t>   </a:t>
            </a:r>
            <a:r>
              <a:rPr lang="en-US" dirty="0"/>
              <a:t>= &lt;span&gt;{{Num1 * Num2}}&lt;/span&gt;  </a:t>
            </a:r>
            <a:endParaRPr lang="en-US" dirty="0"/>
          </a:p>
          <a:p>
            <a:pPr marL="0" indent="0">
              <a:buNone/>
            </a:pPr>
            <a:r>
              <a:rPr lang="en-US" dirty="0" smtClean="0"/>
              <a:t>     &lt;/</a:t>
            </a:r>
            <a:r>
              <a:rPr lang="en-US" dirty="0"/>
              <a:t>body&gt;</a:t>
            </a:r>
            <a:endParaRPr lang="en-US" dirty="0"/>
          </a:p>
          <a:p>
            <a:pPr marL="0" indent="0">
              <a:buNone/>
            </a:pPr>
            <a:r>
              <a:rPr lang="en-US" dirty="0"/>
              <a:t>&lt;/html&gt;</a:t>
            </a:r>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a:bodyPr>
          <a:lstStyle/>
          <a:p>
            <a:pPr marL="0" indent="0">
              <a:buNone/>
            </a:pPr>
            <a:r>
              <a:rPr lang="en-US" dirty="0">
                <a:solidFill>
                  <a:srgbClr val="0000FF"/>
                </a:solidFill>
              </a:rPr>
              <a:t>&lt;</a:t>
            </a:r>
            <a:r>
              <a:rPr lang="en-US" dirty="0">
                <a:solidFill>
                  <a:srgbClr val="800000"/>
                </a:solidFill>
              </a:rPr>
              <a:t>script</a:t>
            </a:r>
            <a:r>
              <a:rPr lang="en-US" dirty="0">
                <a:solidFill>
                  <a:srgbClr val="0000FF"/>
                </a:solidFill>
              </a:rPr>
              <a:t>&gt;</a:t>
            </a:r>
            <a:r>
              <a:rPr lang="en-US" dirty="0"/>
              <a:t> </a:t>
            </a:r>
            <a:endParaRPr lang="en-US" dirty="0" smtClean="0"/>
          </a:p>
          <a:p>
            <a:pPr marL="0" indent="0">
              <a:buNone/>
            </a:pPr>
            <a:r>
              <a:rPr lang="en-US" dirty="0" err="1" smtClean="0">
                <a:solidFill>
                  <a:srgbClr val="0000FF"/>
                </a:solidFill>
              </a:rPr>
              <a:t>var</a:t>
            </a:r>
            <a:r>
              <a:rPr lang="en-US" dirty="0" smtClean="0"/>
              <a:t> </a:t>
            </a:r>
            <a:r>
              <a:rPr lang="en-US" dirty="0" err="1"/>
              <a:t>myApp</a:t>
            </a:r>
            <a:r>
              <a:rPr lang="en-US" dirty="0"/>
              <a:t> = </a:t>
            </a:r>
            <a:r>
              <a:rPr lang="en-US" dirty="0" err="1"/>
              <a:t>angular.module</a:t>
            </a:r>
            <a:r>
              <a:rPr lang="en-US" dirty="0"/>
              <a:t>(</a:t>
            </a:r>
            <a:r>
              <a:rPr lang="en-US" dirty="0">
                <a:solidFill>
                  <a:srgbClr val="A31515"/>
                </a:solidFill>
              </a:rPr>
              <a:t>'</a:t>
            </a:r>
            <a:r>
              <a:rPr lang="en-US" dirty="0" err="1">
                <a:solidFill>
                  <a:srgbClr val="A31515"/>
                </a:solidFill>
              </a:rPr>
              <a:t>myApp</a:t>
            </a:r>
            <a:r>
              <a:rPr lang="en-US" dirty="0">
                <a:solidFill>
                  <a:srgbClr val="A31515"/>
                </a:solidFill>
              </a:rPr>
              <a:t>'</a:t>
            </a:r>
            <a:r>
              <a:rPr lang="en-US" dirty="0"/>
              <a:t>, []); </a:t>
            </a:r>
            <a:r>
              <a:rPr lang="en-US" dirty="0" err="1"/>
              <a:t>myApp.controller</a:t>
            </a:r>
            <a:r>
              <a:rPr lang="en-US" dirty="0"/>
              <a:t>(</a:t>
            </a:r>
            <a:r>
              <a:rPr lang="en-US" dirty="0">
                <a:solidFill>
                  <a:srgbClr val="A31515"/>
                </a:solidFill>
              </a:rPr>
              <a:t>"</a:t>
            </a:r>
            <a:r>
              <a:rPr lang="en-US" dirty="0" err="1">
                <a:solidFill>
                  <a:srgbClr val="A31515"/>
                </a:solidFill>
              </a:rPr>
              <a:t>myController</a:t>
            </a:r>
            <a:r>
              <a:rPr lang="en-US" dirty="0">
                <a:solidFill>
                  <a:srgbClr val="A31515"/>
                </a:solidFill>
              </a:rPr>
              <a:t>"</a:t>
            </a:r>
            <a:r>
              <a:rPr lang="en-US" dirty="0"/>
              <a:t>, </a:t>
            </a:r>
            <a:r>
              <a:rPr lang="en-US" dirty="0">
                <a:solidFill>
                  <a:srgbClr val="0000FF"/>
                </a:solidFill>
              </a:rPr>
              <a:t>function</a:t>
            </a:r>
            <a:r>
              <a:rPr lang="en-US" dirty="0"/>
              <a:t> ($log) { </a:t>
            </a:r>
            <a:endParaRPr lang="en-US" dirty="0" smtClean="0"/>
          </a:p>
          <a:p>
            <a:pPr marL="0" indent="0">
              <a:buNone/>
            </a:pPr>
            <a:r>
              <a:rPr lang="en-US" dirty="0" smtClean="0"/>
              <a:t>$</a:t>
            </a:r>
            <a:r>
              <a:rPr lang="en-US" dirty="0"/>
              <a:t>log.log(</a:t>
            </a:r>
            <a:r>
              <a:rPr lang="en-US" dirty="0">
                <a:solidFill>
                  <a:srgbClr val="A31515"/>
                </a:solidFill>
              </a:rPr>
              <a:t>'This is log.'</a:t>
            </a:r>
            <a:r>
              <a:rPr lang="en-US" dirty="0"/>
              <a:t>); </a:t>
            </a:r>
            <a:endParaRPr lang="en-US" dirty="0" smtClean="0"/>
          </a:p>
          <a:p>
            <a:pPr marL="0" indent="0">
              <a:buNone/>
            </a:pPr>
            <a:r>
              <a:rPr lang="en-US" dirty="0" smtClean="0"/>
              <a:t>$</a:t>
            </a:r>
            <a:r>
              <a:rPr lang="en-US" dirty="0" err="1"/>
              <a:t>log.error</a:t>
            </a:r>
            <a:r>
              <a:rPr lang="en-US" dirty="0"/>
              <a:t>(</a:t>
            </a:r>
            <a:r>
              <a:rPr lang="en-US" dirty="0">
                <a:solidFill>
                  <a:srgbClr val="A31515"/>
                </a:solidFill>
              </a:rPr>
              <a:t>'This is error</a:t>
            </a:r>
            <a:r>
              <a:rPr lang="en-US" dirty="0" smtClean="0">
                <a:solidFill>
                  <a:srgbClr val="A31515"/>
                </a:solidFill>
              </a:rPr>
              <a:t>.'</a:t>
            </a:r>
            <a:r>
              <a:rPr lang="en-US" dirty="0" smtClean="0"/>
              <a:t>);</a:t>
            </a:r>
            <a:endParaRPr lang="en-US" dirty="0" smtClean="0"/>
          </a:p>
          <a:p>
            <a:pPr marL="0" indent="0">
              <a:buNone/>
            </a:pPr>
            <a:r>
              <a:rPr lang="en-US" dirty="0" smtClean="0"/>
              <a:t> </a:t>
            </a:r>
            <a:r>
              <a:rPr lang="en-US" dirty="0"/>
              <a:t>$log.info(</a:t>
            </a:r>
            <a:r>
              <a:rPr lang="en-US" dirty="0">
                <a:solidFill>
                  <a:srgbClr val="A31515"/>
                </a:solidFill>
              </a:rPr>
              <a:t>'This is info.'</a:t>
            </a:r>
            <a:r>
              <a:rPr lang="en-US" dirty="0"/>
              <a:t>); </a:t>
            </a:r>
            <a:endParaRPr lang="en-US" dirty="0" smtClean="0"/>
          </a:p>
          <a:p>
            <a:pPr marL="0" indent="0">
              <a:buNone/>
            </a:pPr>
            <a:r>
              <a:rPr lang="en-US" dirty="0" smtClean="0"/>
              <a:t>$</a:t>
            </a:r>
            <a:r>
              <a:rPr lang="en-US" dirty="0" err="1"/>
              <a:t>log.warn</a:t>
            </a:r>
            <a:r>
              <a:rPr lang="en-US" dirty="0"/>
              <a:t>(</a:t>
            </a:r>
            <a:r>
              <a:rPr lang="en-US" dirty="0">
                <a:solidFill>
                  <a:srgbClr val="A31515"/>
                </a:solidFill>
              </a:rPr>
              <a:t>'This is warning.'</a:t>
            </a:r>
            <a:r>
              <a:rPr lang="en-US" dirty="0"/>
              <a:t>); </a:t>
            </a:r>
            <a:endParaRPr lang="en-US" dirty="0" smtClean="0"/>
          </a:p>
          <a:p>
            <a:pPr marL="0" indent="0">
              <a:buNone/>
            </a:pPr>
            <a:r>
              <a:rPr lang="en-US" dirty="0" smtClean="0"/>
              <a:t>$</a:t>
            </a:r>
            <a:r>
              <a:rPr lang="en-US" dirty="0" err="1"/>
              <a:t>log.debug</a:t>
            </a:r>
            <a:r>
              <a:rPr lang="en-US" dirty="0"/>
              <a:t>(</a:t>
            </a:r>
            <a:r>
              <a:rPr lang="en-US" dirty="0">
                <a:solidFill>
                  <a:srgbClr val="A31515"/>
                </a:solidFill>
              </a:rPr>
              <a:t>'This is debugging</a:t>
            </a:r>
            <a:r>
              <a:rPr lang="en-US" dirty="0" smtClean="0">
                <a:solidFill>
                  <a:srgbClr val="A31515"/>
                </a:solidFill>
              </a:rPr>
              <a:t>.'</a:t>
            </a:r>
            <a:r>
              <a:rPr lang="en-US" dirty="0" smtClean="0"/>
              <a:t>);</a:t>
            </a:r>
            <a:endParaRPr lang="en-US" dirty="0" smtClean="0"/>
          </a:p>
          <a:p>
            <a:pPr marL="0" indent="0">
              <a:buNone/>
            </a:pPr>
            <a:endParaRPr lang="en-US" dirty="0"/>
          </a:p>
          <a:p>
            <a:pPr marL="0" indent="0">
              <a:buNone/>
            </a:pPr>
            <a:r>
              <a:rPr lang="en-US" dirty="0" smtClean="0"/>
              <a:t> </a:t>
            </a:r>
            <a:r>
              <a:rPr lang="en-US" dirty="0"/>
              <a:t>}); </a:t>
            </a:r>
            <a:r>
              <a:rPr lang="en-US" dirty="0">
                <a:solidFill>
                  <a:srgbClr val="0000FF"/>
                </a:solidFill>
              </a:rPr>
              <a:t>&lt;/</a:t>
            </a:r>
            <a:r>
              <a:rPr lang="en-US" dirty="0">
                <a:solidFill>
                  <a:srgbClr val="800000"/>
                </a:solidFill>
              </a:rPr>
              <a:t>script</a:t>
            </a:r>
            <a:r>
              <a:rPr lang="en-US" dirty="0">
                <a:solidFill>
                  <a:srgbClr val="0000FF"/>
                </a:solidFill>
              </a:rPr>
              <a:t>&gt;</a:t>
            </a:r>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$interval </a:t>
            </a:r>
            <a:r>
              <a:rPr lang="en-US" dirty="0" smtClean="0"/>
              <a:t>Service</a:t>
            </a:r>
            <a:br>
              <a:rPr lang="en-US" dirty="0"/>
            </a:br>
            <a:endParaRPr lang="en-US" dirty="0"/>
          </a:p>
        </p:txBody>
      </p:sp>
      <p:sp>
        <p:nvSpPr>
          <p:cNvPr id="3" name="Content Placeholder 2"/>
          <p:cNvSpPr>
            <a:spLocks noGrp="1"/>
          </p:cNvSpPr>
          <p:nvPr>
            <p:ph idx="1"/>
          </p:nvPr>
        </p:nvSpPr>
        <p:spPr>
          <a:xfrm>
            <a:off x="457200" y="1600200"/>
            <a:ext cx="8534400" cy="4525963"/>
          </a:xfrm>
        </p:spPr>
        <p:txBody>
          <a:bodyPr>
            <a:normAutofit fontScale="92500"/>
          </a:bodyPr>
          <a:lstStyle/>
          <a:p>
            <a:r>
              <a:rPr lang="en-US" dirty="0" err="1"/>
              <a:t>AngularJS</a:t>
            </a:r>
            <a:r>
              <a:rPr lang="en-US" dirty="0"/>
              <a:t> includes $interval service which performs the same task as </a:t>
            </a:r>
            <a:r>
              <a:rPr lang="en-US" dirty="0" err="1"/>
              <a:t>setInterval</a:t>
            </a:r>
            <a:r>
              <a:rPr lang="en-US" dirty="0"/>
              <a:t>() method in JavaScript. The $interval is a wrapper for </a:t>
            </a:r>
            <a:r>
              <a:rPr lang="en-US" dirty="0" err="1"/>
              <a:t>setInterval</a:t>
            </a:r>
            <a:r>
              <a:rPr lang="en-US" dirty="0"/>
              <a:t>() </a:t>
            </a:r>
            <a:r>
              <a:rPr lang="en-US" dirty="0" smtClean="0"/>
              <a:t>method</a:t>
            </a:r>
            <a:endParaRPr lang="en-US" dirty="0" smtClean="0"/>
          </a:p>
          <a:p>
            <a:r>
              <a:rPr lang="en-US" dirty="0"/>
              <a:t>The $interval service executes the specified function on every specified milliseconds duration.</a:t>
            </a:r>
            <a:endParaRPr lang="en-US" dirty="0"/>
          </a:p>
          <a:p>
            <a:r>
              <a:rPr lang="en-US" dirty="0"/>
              <a:t>Signature</a:t>
            </a:r>
            <a:r>
              <a:rPr lang="en-US" dirty="0" smtClean="0"/>
              <a:t>:</a:t>
            </a:r>
            <a:endParaRPr lang="en-US" dirty="0" smtClean="0"/>
          </a:p>
          <a:p>
            <a:r>
              <a:rPr lang="en-US" dirty="0"/>
              <a:t> $interval(</a:t>
            </a:r>
            <a:r>
              <a:rPr lang="en-US" dirty="0" err="1"/>
              <a:t>fn</a:t>
            </a:r>
            <a:r>
              <a:rPr lang="en-US" dirty="0"/>
              <a:t>, delay, [count], [</a:t>
            </a:r>
            <a:r>
              <a:rPr lang="en-US" dirty="0" err="1"/>
              <a:t>invokeApply</a:t>
            </a:r>
            <a:r>
              <a:rPr lang="en-US" dirty="0"/>
              <a:t>], [Pass]);</a:t>
            </a:r>
            <a:endParaRPr lang="en-US" dirty="0"/>
          </a:p>
          <a:p>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867400"/>
          </a:xfrm>
        </p:spPr>
        <p:txBody>
          <a:bodyPr>
            <a:normAutofit fontScale="92500" lnSpcReduction="10000"/>
          </a:bodyPr>
          <a:lstStyle/>
          <a:p>
            <a:pPr marL="0" indent="0">
              <a:buNone/>
            </a:pPr>
            <a:endParaRPr lang="en-US" dirty="0" smtClean="0">
              <a:solidFill>
                <a:srgbClr val="0000FF"/>
              </a:solidFill>
            </a:endParaRPr>
          </a:p>
          <a:p>
            <a:pPr marL="0" indent="0">
              <a:buNone/>
            </a:pPr>
            <a:r>
              <a:rPr lang="en-US" dirty="0" smtClean="0">
                <a:solidFill>
                  <a:srgbClr val="0000FF"/>
                </a:solidFill>
              </a:rPr>
              <a:t>&lt;</a:t>
            </a:r>
            <a:r>
              <a:rPr lang="en-US" dirty="0">
                <a:solidFill>
                  <a:srgbClr val="800000"/>
                </a:solidFill>
              </a:rPr>
              <a:t>script</a:t>
            </a:r>
            <a:r>
              <a:rPr lang="en-US" dirty="0" smtClean="0">
                <a:solidFill>
                  <a:srgbClr val="0000FF"/>
                </a:solidFill>
              </a:rPr>
              <a:t>&gt;</a:t>
            </a:r>
            <a:endParaRPr lang="en-US" dirty="0" smtClean="0">
              <a:solidFill>
                <a:srgbClr val="0000FF"/>
              </a:solidFill>
            </a:endParaRPr>
          </a:p>
          <a:p>
            <a:pPr marL="0" indent="0">
              <a:buNone/>
            </a:pPr>
            <a:r>
              <a:rPr lang="en-US" dirty="0" smtClean="0"/>
              <a:t> </a:t>
            </a:r>
            <a:r>
              <a:rPr lang="en-US" dirty="0" err="1">
                <a:solidFill>
                  <a:srgbClr val="0000FF"/>
                </a:solidFill>
              </a:rPr>
              <a:t>var</a:t>
            </a:r>
            <a:r>
              <a:rPr lang="en-US" dirty="0"/>
              <a:t> </a:t>
            </a:r>
            <a:r>
              <a:rPr lang="en-US" dirty="0" err="1"/>
              <a:t>myApp</a:t>
            </a:r>
            <a:r>
              <a:rPr lang="en-US" dirty="0"/>
              <a:t> = </a:t>
            </a:r>
            <a:r>
              <a:rPr lang="en-US" dirty="0" err="1"/>
              <a:t>angular.module</a:t>
            </a:r>
            <a:r>
              <a:rPr lang="en-US" dirty="0"/>
              <a:t>(</a:t>
            </a:r>
            <a:r>
              <a:rPr lang="en-US" dirty="0">
                <a:solidFill>
                  <a:srgbClr val="A31515"/>
                </a:solidFill>
              </a:rPr>
              <a:t>'</a:t>
            </a:r>
            <a:r>
              <a:rPr lang="en-US" dirty="0" err="1">
                <a:solidFill>
                  <a:srgbClr val="A31515"/>
                </a:solidFill>
              </a:rPr>
              <a:t>myApp</a:t>
            </a:r>
            <a:r>
              <a:rPr lang="en-US" dirty="0">
                <a:solidFill>
                  <a:srgbClr val="A31515"/>
                </a:solidFill>
              </a:rPr>
              <a:t>'</a:t>
            </a:r>
            <a:r>
              <a:rPr lang="en-US" dirty="0"/>
              <a:t>, []); </a:t>
            </a:r>
            <a:r>
              <a:rPr lang="en-US" dirty="0" err="1"/>
              <a:t>myApp.controller</a:t>
            </a:r>
            <a:r>
              <a:rPr lang="en-US" dirty="0"/>
              <a:t>(</a:t>
            </a:r>
            <a:r>
              <a:rPr lang="en-US" dirty="0">
                <a:solidFill>
                  <a:srgbClr val="A31515"/>
                </a:solidFill>
              </a:rPr>
              <a:t>"</a:t>
            </a:r>
            <a:r>
              <a:rPr lang="en-US" dirty="0" err="1">
                <a:solidFill>
                  <a:srgbClr val="A31515"/>
                </a:solidFill>
              </a:rPr>
              <a:t>myController</a:t>
            </a:r>
            <a:r>
              <a:rPr lang="en-US" dirty="0">
                <a:solidFill>
                  <a:srgbClr val="A31515"/>
                </a:solidFill>
              </a:rPr>
              <a:t>"</a:t>
            </a:r>
            <a:r>
              <a:rPr lang="en-US" dirty="0"/>
              <a:t>, </a:t>
            </a:r>
            <a:r>
              <a:rPr lang="en-US" dirty="0">
                <a:solidFill>
                  <a:srgbClr val="0000FF"/>
                </a:solidFill>
              </a:rPr>
              <a:t>function</a:t>
            </a:r>
            <a:r>
              <a:rPr lang="en-US" dirty="0"/>
              <a:t> ($scope, $interval) </a:t>
            </a:r>
            <a:endParaRPr lang="en-US" dirty="0" smtClean="0"/>
          </a:p>
          <a:p>
            <a:pPr marL="0" indent="0">
              <a:buNone/>
            </a:pPr>
            <a:r>
              <a:rPr lang="en-US" dirty="0" smtClean="0"/>
              <a:t>{ </a:t>
            </a:r>
            <a:endParaRPr lang="en-US" dirty="0" smtClean="0"/>
          </a:p>
          <a:p>
            <a:pPr marL="0" indent="0">
              <a:buNone/>
            </a:pPr>
            <a:r>
              <a:rPr lang="en-US" dirty="0" smtClean="0"/>
              <a:t>$</a:t>
            </a:r>
            <a:r>
              <a:rPr lang="en-US" dirty="0" err="1"/>
              <a:t>scope.counter</a:t>
            </a:r>
            <a:r>
              <a:rPr lang="en-US" dirty="0"/>
              <a:t> = 0; </a:t>
            </a:r>
            <a:endParaRPr lang="en-US" dirty="0" smtClean="0"/>
          </a:p>
          <a:p>
            <a:pPr marL="0" indent="0">
              <a:buNone/>
            </a:pPr>
            <a:r>
              <a:rPr lang="en-US" dirty="0" err="1" smtClean="0">
                <a:solidFill>
                  <a:srgbClr val="0000FF"/>
                </a:solidFill>
              </a:rPr>
              <a:t>var</a:t>
            </a:r>
            <a:r>
              <a:rPr lang="en-US" dirty="0" smtClean="0"/>
              <a:t> </a:t>
            </a:r>
            <a:r>
              <a:rPr lang="en-US" dirty="0" err="1"/>
              <a:t>increaseCounter</a:t>
            </a:r>
            <a:r>
              <a:rPr lang="en-US" dirty="0"/>
              <a:t> = </a:t>
            </a:r>
            <a:r>
              <a:rPr lang="en-US" dirty="0">
                <a:solidFill>
                  <a:srgbClr val="0000FF"/>
                </a:solidFill>
              </a:rPr>
              <a:t>function</a:t>
            </a:r>
            <a:r>
              <a:rPr lang="en-US" dirty="0"/>
              <a:t> () { </a:t>
            </a:r>
            <a:endParaRPr lang="en-US" dirty="0" smtClean="0"/>
          </a:p>
          <a:p>
            <a:pPr marL="0" indent="0">
              <a:buNone/>
            </a:pPr>
            <a:r>
              <a:rPr lang="en-US" dirty="0" smtClean="0"/>
              <a:t>$</a:t>
            </a:r>
            <a:r>
              <a:rPr lang="en-US" dirty="0" err="1"/>
              <a:t>scope.counter</a:t>
            </a:r>
            <a:r>
              <a:rPr lang="en-US" dirty="0"/>
              <a:t> = $</a:t>
            </a:r>
            <a:r>
              <a:rPr lang="en-US" dirty="0" err="1"/>
              <a:t>scope.counter</a:t>
            </a:r>
            <a:r>
              <a:rPr lang="en-US" dirty="0"/>
              <a:t> + 1</a:t>
            </a:r>
            <a:r>
              <a:rPr lang="en-US" dirty="0" smtClean="0"/>
              <a:t>;</a:t>
            </a:r>
            <a:endParaRPr lang="en-US" dirty="0" smtClean="0"/>
          </a:p>
          <a:p>
            <a:pPr marL="0" indent="0">
              <a:buNone/>
            </a:pPr>
            <a:r>
              <a:rPr lang="en-US" smtClean="0"/>
              <a:t> </a:t>
            </a:r>
            <a:r>
              <a:rPr lang="en-US"/>
              <a:t>} </a:t>
            </a:r>
            <a:endParaRPr lang="en-US" smtClean="0"/>
          </a:p>
          <a:p>
            <a:pPr marL="0" indent="0">
              <a:buNone/>
            </a:pPr>
            <a:r>
              <a:rPr lang="en-US" dirty="0" smtClean="0"/>
              <a:t>$</a:t>
            </a:r>
            <a:r>
              <a:rPr lang="en-US" dirty="0"/>
              <a:t>interval(</a:t>
            </a:r>
            <a:r>
              <a:rPr lang="en-US" dirty="0" err="1"/>
              <a:t>increaseCounter</a:t>
            </a:r>
            <a:r>
              <a:rPr lang="en-US" dirty="0"/>
              <a:t>, 1000</a:t>
            </a:r>
            <a:r>
              <a:rPr lang="en-US" dirty="0" smtClean="0"/>
              <a:t>);</a:t>
            </a:r>
            <a:endParaRPr lang="en-US" dirty="0" smtClean="0"/>
          </a:p>
          <a:p>
            <a:pPr marL="0" indent="0">
              <a:buNone/>
            </a:pPr>
            <a:r>
              <a:rPr lang="en-US" dirty="0" smtClean="0"/>
              <a:t> </a:t>
            </a:r>
            <a:r>
              <a:rPr lang="en-US" dirty="0"/>
              <a:t>}); </a:t>
            </a:r>
            <a:r>
              <a:rPr lang="en-US" dirty="0">
                <a:solidFill>
                  <a:srgbClr val="0000FF"/>
                </a:solidFill>
              </a:rPr>
              <a:t>&lt;/</a:t>
            </a:r>
            <a:r>
              <a:rPr lang="en-US" dirty="0">
                <a:solidFill>
                  <a:srgbClr val="800000"/>
                </a:solidFill>
              </a:rPr>
              <a:t>script</a:t>
            </a:r>
            <a:r>
              <a:rPr lang="en-US" dirty="0">
                <a:solidFill>
                  <a:srgbClr val="0000FF"/>
                </a:solidFill>
              </a:rPr>
              <a:t>&gt;</a:t>
            </a:r>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Built-in service - $http</a:t>
            </a:r>
            <a:endParaRPr lang="en-US" dirty="0"/>
          </a:p>
        </p:txBody>
      </p:sp>
      <p:sp>
        <p:nvSpPr>
          <p:cNvPr id="3" name="Content Placeholder 2"/>
          <p:cNvSpPr>
            <a:spLocks noGrp="1"/>
          </p:cNvSpPr>
          <p:nvPr>
            <p:ph idx="1"/>
          </p:nvPr>
        </p:nvSpPr>
        <p:spPr/>
        <p:txBody>
          <a:bodyPr/>
          <a:lstStyle/>
          <a:p>
            <a:r>
              <a:rPr lang="en-US" dirty="0" err="1"/>
              <a:t>AngularJS</a:t>
            </a:r>
            <a:r>
              <a:rPr lang="en-US" dirty="0"/>
              <a:t> provides </a:t>
            </a:r>
            <a:r>
              <a:rPr lang="en-US" b="1" dirty="0"/>
              <a:t>$http</a:t>
            </a:r>
            <a:r>
              <a:rPr lang="en-US" dirty="0"/>
              <a:t> control which works as a service to read data from the </a:t>
            </a:r>
            <a:r>
              <a:rPr lang="en-US" dirty="0" smtClean="0"/>
              <a:t>server</a:t>
            </a:r>
            <a:endParaRPr lang="en-US" dirty="0" smtClean="0"/>
          </a:p>
          <a:p>
            <a:r>
              <a:rPr lang="en-US" dirty="0"/>
              <a:t>$http is an </a:t>
            </a:r>
            <a:r>
              <a:rPr lang="en-US" dirty="0" err="1">
                <a:hlinkClick r:id="rId1"/>
              </a:rPr>
              <a:t>AngularJS</a:t>
            </a:r>
            <a:r>
              <a:rPr lang="en-US" dirty="0"/>
              <a:t> service for reading data from remote </a:t>
            </a:r>
            <a:r>
              <a:rPr lang="en-US" dirty="0" smtClean="0"/>
              <a:t>servers</a:t>
            </a:r>
            <a:endParaRPr lang="en-US" dirty="0" smtClean="0"/>
          </a:p>
          <a:p>
            <a:r>
              <a:rPr lang="en-US" dirty="0"/>
              <a:t>The</a:t>
            </a:r>
            <a:r>
              <a:rPr lang="en-US" b="1" dirty="0"/>
              <a:t> $http</a:t>
            </a:r>
            <a:r>
              <a:rPr lang="en-US" dirty="0"/>
              <a:t> is a core </a:t>
            </a:r>
            <a:r>
              <a:rPr lang="en-US" dirty="0" err="1"/>
              <a:t>AngularJS</a:t>
            </a:r>
            <a:r>
              <a:rPr lang="en-US" dirty="0"/>
              <a:t> service that is used to communicate with the remote HTTP service via browser’s </a:t>
            </a:r>
            <a:r>
              <a:rPr lang="en-US" i="1" dirty="0" err="1"/>
              <a:t>XMLHttpRequest</a:t>
            </a:r>
            <a:r>
              <a:rPr lang="en-US" dirty="0"/>
              <a:t> object or via JSONP.</a:t>
            </a:r>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70000" lnSpcReduction="20000"/>
          </a:bodyPr>
          <a:lstStyle/>
          <a:p>
            <a:r>
              <a:rPr lang="en-US" i="1" dirty="0"/>
              <a:t>$http({</a:t>
            </a:r>
            <a:br>
              <a:rPr lang="en-US" i="1" dirty="0"/>
            </a:br>
            <a:r>
              <a:rPr lang="en-US" i="1" dirty="0"/>
              <a:t>   method: '</a:t>
            </a:r>
            <a:r>
              <a:rPr lang="en-US" i="1" dirty="0" err="1"/>
              <a:t>Method_Name</a:t>
            </a:r>
            <a:r>
              <a:rPr lang="en-US" i="1" dirty="0"/>
              <a:t>',</a:t>
            </a:r>
            <a:br>
              <a:rPr lang="en-US" i="1" dirty="0"/>
            </a:br>
            <a:r>
              <a:rPr lang="en-US" i="1" dirty="0"/>
              <a:t>   url: '/</a:t>
            </a:r>
            <a:r>
              <a:rPr lang="en-US" i="1" dirty="0" err="1"/>
              <a:t>someUrl</a:t>
            </a:r>
            <a:r>
              <a:rPr lang="en-US" i="1" dirty="0"/>
              <a:t>'</a:t>
            </a:r>
            <a:br>
              <a:rPr lang="en-US" i="1" dirty="0"/>
            </a:br>
            <a:r>
              <a:rPr lang="en-US" i="1" dirty="0"/>
              <a:t>   }).then(function </a:t>
            </a:r>
            <a:r>
              <a:rPr lang="en-US" i="1" dirty="0" err="1"/>
              <a:t>successCallback</a:t>
            </a:r>
            <a:r>
              <a:rPr lang="en-US" i="1" dirty="0"/>
              <a:t>(response) {</a:t>
            </a:r>
            <a:br>
              <a:rPr lang="en-US" i="1" dirty="0"/>
            </a:br>
            <a:r>
              <a:rPr lang="en-US" i="1" dirty="0"/>
              <a:t>      //when the response is available, this callback will be called asynchronously</a:t>
            </a:r>
            <a:br>
              <a:rPr lang="en-US" i="1" dirty="0"/>
            </a:br>
            <a:br>
              <a:rPr lang="en-US" i="1" dirty="0"/>
            </a:br>
            <a:r>
              <a:rPr lang="en-US" i="1" dirty="0"/>
              <a:t>   }, function </a:t>
            </a:r>
            <a:r>
              <a:rPr lang="en-US" i="1" dirty="0" err="1"/>
              <a:t>errorCallback</a:t>
            </a:r>
            <a:r>
              <a:rPr lang="en-US" i="1" dirty="0"/>
              <a:t>(response) {</a:t>
            </a:r>
            <a:br>
              <a:rPr lang="en-US" i="1" dirty="0"/>
            </a:br>
            <a:r>
              <a:rPr lang="en-US" i="1" dirty="0"/>
              <a:t>      // this method will called when server returns response with an error status.</a:t>
            </a:r>
            <a:br>
              <a:rPr lang="en-US" i="1" dirty="0"/>
            </a:br>
            <a:br>
              <a:rPr lang="en-US" i="1" dirty="0"/>
            </a:br>
            <a:r>
              <a:rPr lang="en-US" i="1" dirty="0" smtClean="0"/>
              <a:t>});</a:t>
            </a:r>
            <a:endParaRPr lang="en-US" i="1" dirty="0" smtClean="0"/>
          </a:p>
          <a:p>
            <a:endParaRPr lang="en-US" i="1" dirty="0"/>
          </a:p>
          <a:p>
            <a:r>
              <a:rPr lang="en-US" dirty="0"/>
              <a:t>The </a:t>
            </a:r>
            <a:r>
              <a:rPr lang="en-US" b="1" dirty="0"/>
              <a:t>$http </a:t>
            </a:r>
            <a:r>
              <a:rPr lang="en-US" dirty="0"/>
              <a:t>service is function that takes a configured object to generate a HTTP request and return the response. This response contains data, status code, header, configuration object and status text. In $http the first function executes on successful callback and the second function </a:t>
            </a:r>
            <a:r>
              <a:rPr lang="en-US" dirty="0" err="1"/>
              <a:t>xeecutes</a:t>
            </a:r>
            <a:r>
              <a:rPr lang="en-US" dirty="0"/>
              <a:t> on error</a:t>
            </a:r>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40000" lnSpcReduction="20000"/>
          </a:bodyPr>
          <a:lstStyle/>
          <a:p>
            <a:pPr marL="0" indent="0">
              <a:buNone/>
            </a:pPr>
            <a:r>
              <a:rPr lang="en-US" dirty="0"/>
              <a:t>&lt;script&gt;  </a:t>
            </a:r>
            <a:endParaRPr lang="en-US" dirty="0"/>
          </a:p>
          <a:p>
            <a:pPr marL="0" indent="0">
              <a:buNone/>
            </a:pPr>
            <a:r>
              <a:rPr lang="en-US" dirty="0"/>
              <a:t>            </a:t>
            </a:r>
            <a:r>
              <a:rPr lang="en-US" dirty="0" err="1"/>
              <a:t>var</a:t>
            </a:r>
            <a:r>
              <a:rPr lang="en-US" dirty="0"/>
              <a:t> </a:t>
            </a:r>
            <a:r>
              <a:rPr lang="en-US" dirty="0" err="1"/>
              <a:t>obj</a:t>
            </a:r>
            <a:r>
              <a:rPr lang="en-US" dirty="0"/>
              <a:t> = </a:t>
            </a:r>
            <a:r>
              <a:rPr lang="en-US" dirty="0" err="1"/>
              <a:t>angular.module</a:t>
            </a:r>
            <a:r>
              <a:rPr lang="en-US" dirty="0"/>
              <a:t>('app', []);  </a:t>
            </a:r>
            <a:endParaRPr lang="en-US" dirty="0"/>
          </a:p>
          <a:p>
            <a:pPr marL="0" indent="0">
              <a:buNone/>
            </a:pPr>
            <a:r>
              <a:rPr lang="en-US" dirty="0"/>
              <a:t>            </a:t>
            </a:r>
            <a:r>
              <a:rPr lang="en-US" dirty="0" err="1"/>
              <a:t>obj.controller</a:t>
            </a:r>
            <a:r>
              <a:rPr lang="en-US" dirty="0"/>
              <a:t>('Employee', function ($scope, $http)  </a:t>
            </a:r>
            <a:endParaRPr lang="en-US" dirty="0"/>
          </a:p>
          <a:p>
            <a:pPr marL="0" indent="0">
              <a:buNone/>
            </a:pPr>
            <a:r>
              <a:rPr lang="en-US" dirty="0"/>
              <a:t>            {  </a:t>
            </a:r>
            <a:endParaRPr lang="en-US" dirty="0"/>
          </a:p>
          <a:p>
            <a:pPr marL="0" indent="0">
              <a:buNone/>
            </a:pPr>
            <a:r>
              <a:rPr lang="en-US" dirty="0"/>
              <a:t>                $http(  </a:t>
            </a:r>
            <a:endParaRPr lang="en-US" dirty="0"/>
          </a:p>
          <a:p>
            <a:pPr marL="0" indent="0">
              <a:buNone/>
            </a:pPr>
            <a:r>
              <a:rPr lang="en-US" dirty="0"/>
              <a:t>                {  </a:t>
            </a:r>
            <a:endParaRPr lang="en-US" dirty="0"/>
          </a:p>
          <a:p>
            <a:pPr marL="0" indent="0">
              <a:buNone/>
            </a:pPr>
            <a:r>
              <a:rPr lang="en-US" dirty="0"/>
              <a:t>                    method: 'GET',  </a:t>
            </a:r>
            <a:endParaRPr lang="en-US" dirty="0"/>
          </a:p>
          <a:p>
            <a:pPr marL="0" indent="0">
              <a:buNone/>
            </a:pPr>
            <a:r>
              <a:rPr lang="en-US" dirty="0"/>
              <a:t>                    url: 'index.html'  </a:t>
            </a:r>
            <a:endParaRPr lang="en-US" dirty="0"/>
          </a:p>
          <a:p>
            <a:pPr marL="0" indent="0">
              <a:buNone/>
            </a:pPr>
            <a:r>
              <a:rPr lang="en-US" dirty="0"/>
              <a:t>                }).then(function </a:t>
            </a:r>
            <a:r>
              <a:rPr lang="en-US" dirty="0" err="1"/>
              <a:t>successCallback</a:t>
            </a:r>
            <a:r>
              <a:rPr lang="en-US" dirty="0"/>
              <a:t>(response)  </a:t>
            </a:r>
            <a:endParaRPr lang="en-US" dirty="0"/>
          </a:p>
          <a:p>
            <a:pPr marL="0" indent="0">
              <a:buNone/>
            </a:pPr>
            <a:r>
              <a:rPr lang="en-US" dirty="0"/>
              <a:t>                {  </a:t>
            </a:r>
            <a:endParaRPr lang="en-US" dirty="0"/>
          </a:p>
          <a:p>
            <a:pPr marL="0" indent="0">
              <a:buNone/>
            </a:pPr>
            <a:r>
              <a:rPr lang="en-US" dirty="0"/>
              <a:t>                    $</a:t>
            </a:r>
            <a:r>
              <a:rPr lang="en-US" dirty="0" err="1"/>
              <a:t>scope.Message</a:t>
            </a:r>
            <a:r>
              <a:rPr lang="en-US" dirty="0"/>
              <a:t> = </a:t>
            </a:r>
            <a:r>
              <a:rPr lang="en-US" dirty="0" err="1"/>
              <a:t>response.data</a:t>
            </a:r>
            <a:r>
              <a:rPr lang="en-US" dirty="0"/>
              <a:t>;  </a:t>
            </a:r>
            <a:endParaRPr lang="en-US" dirty="0"/>
          </a:p>
          <a:p>
            <a:pPr marL="0" indent="0">
              <a:buNone/>
            </a:pPr>
            <a:r>
              <a:rPr lang="en-US" dirty="0"/>
              <a:t>                    $</a:t>
            </a:r>
            <a:r>
              <a:rPr lang="en-US" dirty="0" err="1"/>
              <a:t>scope.Status</a:t>
            </a:r>
            <a:r>
              <a:rPr lang="en-US" dirty="0"/>
              <a:t> = </a:t>
            </a:r>
            <a:r>
              <a:rPr lang="en-US" dirty="0" err="1"/>
              <a:t>response.status</a:t>
            </a:r>
            <a:r>
              <a:rPr lang="en-US" dirty="0"/>
              <a:t>;  </a:t>
            </a:r>
            <a:endParaRPr lang="en-US" dirty="0"/>
          </a:p>
          <a:p>
            <a:pPr marL="0" indent="0">
              <a:buNone/>
            </a:pPr>
            <a:r>
              <a:rPr lang="en-US" dirty="0"/>
              <a:t>                    $</a:t>
            </a:r>
            <a:r>
              <a:rPr lang="en-US" dirty="0" err="1"/>
              <a:t>scope.Headers</a:t>
            </a:r>
            <a:r>
              <a:rPr lang="en-US" dirty="0"/>
              <a:t> = </a:t>
            </a:r>
            <a:r>
              <a:rPr lang="en-US" dirty="0" err="1"/>
              <a:t>response.headers</a:t>
            </a:r>
            <a:r>
              <a:rPr lang="en-US" dirty="0"/>
              <a:t>;  </a:t>
            </a:r>
            <a:endParaRPr lang="en-US" dirty="0"/>
          </a:p>
          <a:p>
            <a:pPr marL="0" indent="0">
              <a:buNone/>
            </a:pPr>
            <a:r>
              <a:rPr lang="en-US" dirty="0"/>
              <a:t>                    $</a:t>
            </a:r>
            <a:r>
              <a:rPr lang="en-US" dirty="0" err="1"/>
              <a:t>scope.Config</a:t>
            </a:r>
            <a:r>
              <a:rPr lang="en-US" dirty="0"/>
              <a:t> = </a:t>
            </a:r>
            <a:r>
              <a:rPr lang="en-US" dirty="0" err="1"/>
              <a:t>response.config</a:t>
            </a:r>
            <a:r>
              <a:rPr lang="en-US" dirty="0"/>
              <a:t>;  </a:t>
            </a:r>
            <a:endParaRPr lang="en-US" dirty="0"/>
          </a:p>
          <a:p>
            <a:pPr marL="0" indent="0">
              <a:buNone/>
            </a:pPr>
            <a:r>
              <a:rPr lang="en-US" dirty="0"/>
              <a:t>                    $</a:t>
            </a:r>
            <a:r>
              <a:rPr lang="en-US" dirty="0" err="1"/>
              <a:t>scope.StatusText</a:t>
            </a:r>
            <a:r>
              <a:rPr lang="en-US" dirty="0"/>
              <a:t> = </a:t>
            </a:r>
            <a:r>
              <a:rPr lang="en-US" dirty="0" err="1"/>
              <a:t>response.statusText</a:t>
            </a:r>
            <a:r>
              <a:rPr lang="en-US" dirty="0"/>
              <a:t>;  </a:t>
            </a:r>
            <a:endParaRPr lang="en-US" dirty="0"/>
          </a:p>
          <a:p>
            <a:pPr marL="0" indent="0">
              <a:buNone/>
            </a:pPr>
            <a:r>
              <a:rPr lang="en-US" dirty="0"/>
              <a:t>                }, function </a:t>
            </a:r>
            <a:r>
              <a:rPr lang="en-US" dirty="0" err="1"/>
              <a:t>errorCallback</a:t>
            </a:r>
            <a:r>
              <a:rPr lang="en-US" dirty="0"/>
              <a:t>(response)  </a:t>
            </a:r>
            <a:endParaRPr lang="en-US" dirty="0"/>
          </a:p>
          <a:p>
            <a:pPr marL="0" indent="0">
              <a:buNone/>
            </a:pPr>
            <a:r>
              <a:rPr lang="en-US" dirty="0"/>
              <a:t>                {  </a:t>
            </a:r>
            <a:endParaRPr lang="en-US" dirty="0"/>
          </a:p>
          <a:p>
            <a:pPr marL="0" indent="0">
              <a:buNone/>
            </a:pPr>
            <a:r>
              <a:rPr lang="en-US" dirty="0"/>
              <a:t>                    alert("</a:t>
            </a:r>
            <a:r>
              <a:rPr lang="en-US" dirty="0" err="1"/>
              <a:t>UnsuccessFull</a:t>
            </a:r>
            <a:r>
              <a:rPr lang="en-US" dirty="0"/>
              <a:t> call!");  </a:t>
            </a:r>
            <a:endParaRPr lang="en-US" dirty="0"/>
          </a:p>
          <a:p>
            <a:pPr marL="0" indent="0">
              <a:buNone/>
            </a:pPr>
            <a:r>
              <a:rPr lang="en-US" dirty="0"/>
              <a:t>                });  </a:t>
            </a:r>
            <a:endParaRPr lang="en-US" dirty="0"/>
          </a:p>
          <a:p>
            <a:pPr marL="0" indent="0">
              <a:buNone/>
            </a:pPr>
            <a:r>
              <a:rPr lang="en-US" dirty="0"/>
              <a:t>            });  </a:t>
            </a:r>
            <a:endParaRPr lang="en-US" dirty="0"/>
          </a:p>
          <a:p>
            <a:pPr marL="0" indent="0">
              <a:buNone/>
            </a:pPr>
            <a:r>
              <a:rPr lang="en-US" dirty="0"/>
              <a:t>            &lt;/script&gt;  </a:t>
            </a:r>
            <a:endParaRPr lang="en-US" dirty="0"/>
          </a:p>
          <a:p>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b="1" dirty="0"/>
              <a:t>Methods</a:t>
            </a:r>
            <a:br>
              <a:rPr lang="en-US" b="1" dirty="0"/>
            </a:br>
            <a:br>
              <a:rPr lang="en-US" dirty="0"/>
            </a:br>
            <a:r>
              <a:rPr lang="en-US" dirty="0"/>
              <a:t>In the above example we used the .get shortcut method for $</a:t>
            </a:r>
            <a:r>
              <a:rPr lang="en-US" dirty="0" err="1"/>
              <a:t>ajax</a:t>
            </a:r>
            <a:r>
              <a:rPr lang="en-US" dirty="0"/>
              <a:t> service </a:t>
            </a:r>
            <a:r>
              <a:rPr lang="en-US" dirty="0" smtClean="0"/>
              <a:t>.</a:t>
            </a:r>
            <a:endParaRPr lang="en-US" dirty="0" smtClean="0"/>
          </a:p>
          <a:p>
            <a:pPr marL="0" indent="0">
              <a:buNone/>
            </a:pPr>
            <a:r>
              <a:rPr lang="en-US" dirty="0" smtClean="0"/>
              <a:t>There </a:t>
            </a:r>
            <a:r>
              <a:rPr lang="en-US" dirty="0"/>
              <a:t>are also other shortcut methods. </a:t>
            </a:r>
            <a:endParaRPr lang="en-US" dirty="0"/>
          </a:p>
          <a:p>
            <a:r>
              <a:rPr lang="en-US" dirty="0"/>
              <a:t>$</a:t>
            </a:r>
            <a:r>
              <a:rPr lang="en-US" dirty="0" err="1"/>
              <a:t>http.get</a:t>
            </a:r>
            <a:endParaRPr lang="en-US" dirty="0"/>
          </a:p>
          <a:p>
            <a:r>
              <a:rPr lang="en-US" dirty="0"/>
              <a:t>$</a:t>
            </a:r>
            <a:r>
              <a:rPr lang="en-US" dirty="0" err="1"/>
              <a:t>http.post</a:t>
            </a:r>
            <a:endParaRPr lang="en-US" dirty="0"/>
          </a:p>
          <a:p>
            <a:r>
              <a:rPr lang="en-US" dirty="0"/>
              <a:t>$</a:t>
            </a:r>
            <a:r>
              <a:rPr lang="en-US" dirty="0" err="1"/>
              <a:t>http.head</a:t>
            </a:r>
            <a:endParaRPr lang="en-US" dirty="0"/>
          </a:p>
          <a:p>
            <a:r>
              <a:rPr lang="en-US" dirty="0"/>
              <a:t>$</a:t>
            </a:r>
            <a:r>
              <a:rPr lang="en-US" dirty="0" err="1"/>
              <a:t>http.put</a:t>
            </a:r>
            <a:endParaRPr lang="en-US" dirty="0"/>
          </a:p>
          <a:p>
            <a:r>
              <a:rPr lang="en-US" dirty="0"/>
              <a:t>$</a:t>
            </a:r>
            <a:r>
              <a:rPr lang="en-US" dirty="0" err="1"/>
              <a:t>http.delete</a:t>
            </a:r>
            <a:endParaRPr lang="en-US" dirty="0"/>
          </a:p>
          <a:p>
            <a:r>
              <a:rPr lang="en-US" dirty="0"/>
              <a:t>$</a:t>
            </a:r>
            <a:r>
              <a:rPr lang="en-US" dirty="0" err="1"/>
              <a:t>http.patch</a:t>
            </a:r>
            <a:endParaRPr lang="en-US" dirty="0"/>
          </a:p>
          <a:p>
            <a:r>
              <a:rPr lang="en-US" dirty="0"/>
              <a:t>$</a:t>
            </a:r>
            <a:r>
              <a:rPr lang="en-US" dirty="0" err="1"/>
              <a:t>http.jsonp</a:t>
            </a:r>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2354421"/>
          <a:ext cx="8229600" cy="3017520"/>
        </p:xfrm>
        <a:graphic>
          <a:graphicData uri="http://schemas.openxmlformats.org/drawingml/2006/table">
            <a:tbl>
              <a:tblPr/>
              <a:tblGrid>
                <a:gridCol w="4114800"/>
                <a:gridCol w="4114800"/>
              </a:tblGrid>
              <a:tr h="0">
                <a:tc>
                  <a:txBody>
                    <a:bodyPr/>
                    <a:lstStyle/>
                    <a:p>
                      <a:pPr algn="ctr"/>
                      <a:r>
                        <a:rPr lang="en-US" b="1">
                          <a:solidFill>
                            <a:srgbClr val="FFFFFF"/>
                          </a:solidFill>
                          <a:effectLst/>
                        </a:rPr>
                        <a:t>Property</a:t>
                      </a:r>
                      <a:endParaRPr lang="en-US">
                        <a:effectLst/>
                      </a:endParaRPr>
                    </a:p>
                  </a:txBody>
                  <a:tcPr anchor="ctr">
                    <a:lnL>
                      <a:noFill/>
                    </a:lnL>
                    <a:lnR>
                      <a:noFill/>
                    </a:lnR>
                    <a:lnT>
                      <a:noFill/>
                    </a:lnT>
                    <a:lnB>
                      <a:noFill/>
                    </a:lnB>
                    <a:solidFill>
                      <a:srgbClr val="0270BF"/>
                    </a:solidFill>
                  </a:tcPr>
                </a:tc>
                <a:tc>
                  <a:txBody>
                    <a:bodyPr/>
                    <a:lstStyle/>
                    <a:p>
                      <a:pPr algn="ctr"/>
                      <a:r>
                        <a:rPr lang="en-US" b="1">
                          <a:solidFill>
                            <a:srgbClr val="FFFFFF"/>
                          </a:solidFill>
                          <a:effectLst/>
                        </a:rPr>
                        <a:t>Description</a:t>
                      </a:r>
                      <a:endParaRPr lang="en-US">
                        <a:effectLst/>
                      </a:endParaRPr>
                    </a:p>
                  </a:txBody>
                  <a:tcPr anchor="ctr">
                    <a:lnL>
                      <a:noFill/>
                    </a:lnL>
                    <a:lnR>
                      <a:noFill/>
                    </a:lnR>
                    <a:lnT>
                      <a:noFill/>
                    </a:lnT>
                    <a:lnB>
                      <a:noFill/>
                    </a:lnB>
                    <a:solidFill>
                      <a:srgbClr val="0270BF"/>
                    </a:solidFill>
                  </a:tcPr>
                </a:tc>
              </a:tr>
              <a:tr h="0">
                <a:tc>
                  <a:txBody>
                    <a:bodyPr/>
                    <a:lstStyle/>
                    <a:p>
                      <a:r>
                        <a:rPr lang="en-US">
                          <a:effectLst/>
                        </a:rPr>
                        <a:t>.config</a:t>
                      </a:r>
                      <a:endParaRPr lang="en-US">
                        <a:effectLst/>
                      </a:endParaRPr>
                    </a:p>
                  </a:txBody>
                  <a:tcPr anchor="ctr">
                    <a:lnL>
                      <a:noFill/>
                    </a:lnL>
                    <a:lnR>
                      <a:noFill/>
                    </a:lnR>
                    <a:lnT>
                      <a:noFill/>
                    </a:lnT>
                    <a:lnB>
                      <a:noFill/>
                    </a:lnB>
                    <a:solidFill>
                      <a:srgbClr val="FFFFFF"/>
                    </a:solidFill>
                  </a:tcPr>
                </a:tc>
                <a:tc>
                  <a:txBody>
                    <a:bodyPr/>
                    <a:lstStyle/>
                    <a:p>
                      <a:r>
                        <a:rPr lang="en-US">
                          <a:effectLst/>
                        </a:rPr>
                        <a:t>The configuration object that was used to generate the request.</a:t>
                      </a:r>
                      <a:endParaRPr lang="en-US">
                        <a:effectLst/>
                      </a:endParaRPr>
                    </a:p>
                  </a:txBody>
                  <a:tcPr anchor="ctr">
                    <a:lnL>
                      <a:noFill/>
                    </a:lnL>
                    <a:lnR>
                      <a:noFill/>
                    </a:lnR>
                    <a:lnT>
                      <a:noFill/>
                    </a:lnT>
                    <a:lnB>
                      <a:noFill/>
                    </a:lnB>
                    <a:solidFill>
                      <a:srgbClr val="FFFFFF"/>
                    </a:solidFill>
                  </a:tcPr>
                </a:tc>
              </a:tr>
              <a:tr h="0">
                <a:tc>
                  <a:txBody>
                    <a:bodyPr/>
                    <a:lstStyle/>
                    <a:p>
                      <a:r>
                        <a:rPr lang="en-US">
                          <a:effectLst/>
                        </a:rPr>
                        <a:t>.status</a:t>
                      </a:r>
                      <a:endParaRPr lang="en-US">
                        <a:effectLst/>
                      </a:endParaRPr>
                    </a:p>
                  </a:txBody>
                  <a:tcPr anchor="ctr">
                    <a:lnL>
                      <a:noFill/>
                    </a:lnL>
                    <a:lnR>
                      <a:noFill/>
                    </a:lnR>
                    <a:lnT>
                      <a:noFill/>
                    </a:lnT>
                    <a:lnB>
                      <a:noFill/>
                    </a:lnB>
                    <a:solidFill>
                      <a:srgbClr val="FFFFFF"/>
                    </a:solidFill>
                  </a:tcPr>
                </a:tc>
                <a:tc>
                  <a:txBody>
                    <a:bodyPr/>
                    <a:lstStyle/>
                    <a:p>
                      <a:r>
                        <a:rPr lang="en-US">
                          <a:effectLst/>
                        </a:rPr>
                        <a:t>Status number defining the HTTP status.</a:t>
                      </a:r>
                      <a:endParaRPr lang="en-US">
                        <a:effectLst/>
                      </a:endParaRPr>
                    </a:p>
                  </a:txBody>
                  <a:tcPr anchor="ctr">
                    <a:lnL>
                      <a:noFill/>
                    </a:lnL>
                    <a:lnR>
                      <a:noFill/>
                    </a:lnR>
                    <a:lnT>
                      <a:noFill/>
                    </a:lnT>
                    <a:lnB>
                      <a:noFill/>
                    </a:lnB>
                    <a:solidFill>
                      <a:srgbClr val="FFFFFF"/>
                    </a:solidFill>
                  </a:tcPr>
                </a:tc>
              </a:tr>
              <a:tr h="0">
                <a:tc>
                  <a:txBody>
                    <a:bodyPr/>
                    <a:lstStyle/>
                    <a:p>
                      <a:r>
                        <a:rPr lang="en-US">
                          <a:effectLst/>
                        </a:rPr>
                        <a:t>.data</a:t>
                      </a:r>
                      <a:endParaRPr lang="en-US">
                        <a:effectLst/>
                      </a:endParaRPr>
                    </a:p>
                  </a:txBody>
                  <a:tcPr anchor="ctr">
                    <a:lnL>
                      <a:noFill/>
                    </a:lnL>
                    <a:lnR>
                      <a:noFill/>
                    </a:lnR>
                    <a:lnT>
                      <a:noFill/>
                    </a:lnT>
                    <a:lnB>
                      <a:noFill/>
                    </a:lnB>
                    <a:solidFill>
                      <a:srgbClr val="FFFFFF"/>
                    </a:solidFill>
                  </a:tcPr>
                </a:tc>
                <a:tc>
                  <a:txBody>
                    <a:bodyPr/>
                    <a:lstStyle/>
                    <a:p>
                      <a:r>
                        <a:rPr lang="en-US">
                          <a:effectLst/>
                        </a:rPr>
                        <a:t>The response body transformed with the transform functions.</a:t>
                      </a:r>
                      <a:endParaRPr lang="en-US">
                        <a:effectLst/>
                      </a:endParaRPr>
                    </a:p>
                  </a:txBody>
                  <a:tcPr anchor="ctr">
                    <a:lnL>
                      <a:noFill/>
                    </a:lnL>
                    <a:lnR>
                      <a:noFill/>
                    </a:lnR>
                    <a:lnT>
                      <a:noFill/>
                    </a:lnT>
                    <a:lnB>
                      <a:noFill/>
                    </a:lnB>
                    <a:solidFill>
                      <a:srgbClr val="FFFFFF"/>
                    </a:solidFill>
                  </a:tcPr>
                </a:tc>
              </a:tr>
              <a:tr h="0">
                <a:tc>
                  <a:txBody>
                    <a:bodyPr/>
                    <a:lstStyle/>
                    <a:p>
                      <a:r>
                        <a:rPr lang="en-US">
                          <a:effectLst/>
                        </a:rPr>
                        <a:t>.headers</a:t>
                      </a:r>
                      <a:endParaRPr lang="en-US">
                        <a:effectLst/>
                      </a:endParaRPr>
                    </a:p>
                  </a:txBody>
                  <a:tcPr anchor="ctr">
                    <a:lnL>
                      <a:noFill/>
                    </a:lnL>
                    <a:lnR>
                      <a:noFill/>
                    </a:lnR>
                    <a:lnT>
                      <a:noFill/>
                    </a:lnT>
                    <a:lnB>
                      <a:noFill/>
                    </a:lnB>
                    <a:solidFill>
                      <a:srgbClr val="FFFFFF"/>
                    </a:solidFill>
                  </a:tcPr>
                </a:tc>
                <a:tc>
                  <a:txBody>
                    <a:bodyPr/>
                    <a:lstStyle/>
                    <a:p>
                      <a:r>
                        <a:rPr lang="en-US">
                          <a:effectLst/>
                        </a:rPr>
                        <a:t>Function to use to get header information.</a:t>
                      </a:r>
                      <a:endParaRPr lang="en-US">
                        <a:effectLst/>
                      </a:endParaRPr>
                    </a:p>
                  </a:txBody>
                  <a:tcPr anchor="ctr">
                    <a:lnL>
                      <a:noFill/>
                    </a:lnL>
                    <a:lnR>
                      <a:noFill/>
                    </a:lnR>
                    <a:lnT>
                      <a:noFill/>
                    </a:lnT>
                    <a:lnB>
                      <a:noFill/>
                    </a:lnB>
                    <a:solidFill>
                      <a:srgbClr val="FFFFFF"/>
                    </a:solidFill>
                  </a:tcPr>
                </a:tc>
              </a:tr>
              <a:tr h="0">
                <a:tc>
                  <a:txBody>
                    <a:bodyPr/>
                    <a:lstStyle/>
                    <a:p>
                      <a:r>
                        <a:rPr lang="en-US">
                          <a:effectLst/>
                        </a:rPr>
                        <a:t>.statusText</a:t>
                      </a:r>
                      <a:endParaRPr lang="en-US">
                        <a:effectLst/>
                      </a:endParaRPr>
                    </a:p>
                  </a:txBody>
                  <a:tcPr anchor="ctr">
                    <a:lnL>
                      <a:noFill/>
                    </a:lnL>
                    <a:lnR>
                      <a:noFill/>
                    </a:lnR>
                    <a:lnT>
                      <a:noFill/>
                    </a:lnT>
                    <a:lnB>
                      <a:noFill/>
                    </a:lnB>
                    <a:solidFill>
                      <a:srgbClr val="FFFFFF"/>
                    </a:solidFill>
                  </a:tcPr>
                </a:tc>
                <a:tc>
                  <a:txBody>
                    <a:bodyPr/>
                    <a:lstStyle/>
                    <a:p>
                      <a:r>
                        <a:rPr lang="en-US" dirty="0">
                          <a:effectLst/>
                        </a:rPr>
                        <a:t>HTTP status text of the response.</a:t>
                      </a:r>
                      <a:endParaRPr lang="en-US" dirty="0">
                        <a:effectLst/>
                      </a:endParaRPr>
                    </a:p>
                  </a:txBody>
                  <a:tcPr anchor="ctr">
                    <a:lnL>
                      <a:noFill/>
                    </a:lnL>
                    <a:lnR>
                      <a:noFill/>
                    </a:lnR>
                    <a:lnT>
                      <a:noFill/>
                    </a:lnT>
                    <a:lnB>
                      <a:noFill/>
                    </a:lnB>
                    <a:solidFill>
                      <a:srgbClr val="FFFFFF"/>
                    </a:solidFill>
                  </a:tcPr>
                </a:tc>
              </a:tr>
            </a:tbl>
          </a:graphicData>
        </a:graphic>
      </p:graphicFrame>
      <p:sp>
        <p:nvSpPr>
          <p:cNvPr id="5" name="Rectangle 1"/>
          <p:cNvSpPr>
            <a:spLocks noChangeArrowheads="1"/>
          </p:cNvSpPr>
          <p:nvPr/>
        </p:nvSpPr>
        <p:spPr bwMode="auto">
          <a:xfrm>
            <a:off x="609600" y="1018401"/>
            <a:ext cx="822960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dirty="0" smtClean="0">
                <a:ln>
                  <a:noFill/>
                </a:ln>
                <a:solidFill>
                  <a:srgbClr val="212121"/>
                </a:solidFill>
                <a:effectLst/>
                <a:latin typeface="open sans"/>
                <a:cs typeface="Arial" panose="020B0604020202020204" pitchFamily="34" charset="0"/>
              </a:rPr>
              <a:t>Property</a:t>
            </a:r>
            <a:br>
              <a:rPr kumimoji="0" lang="en-US" sz="1000" b="1" i="0" u="none" strike="noStrike" cap="none" normalizeH="0" baseline="0" dirty="0" smtClean="0">
                <a:ln>
                  <a:noFill/>
                </a:ln>
                <a:solidFill>
                  <a:srgbClr val="212121"/>
                </a:solidFill>
                <a:effectLst/>
                <a:latin typeface="open sans"/>
                <a:cs typeface="Arial" panose="020B0604020202020204" pitchFamily="34" charset="0"/>
              </a:rPr>
            </a:br>
            <a:br>
              <a:rPr kumimoji="0" lang="en-US" sz="1000" b="0" i="0" u="none" strike="noStrike" cap="none" normalizeH="0" baseline="0" dirty="0" smtClean="0">
                <a:ln>
                  <a:noFill/>
                </a:ln>
                <a:solidFill>
                  <a:srgbClr val="212121"/>
                </a:solidFill>
                <a:effectLst/>
                <a:latin typeface="open sans"/>
                <a:cs typeface="Arial" panose="020B0604020202020204" pitchFamily="34" charset="0"/>
              </a:rPr>
            </a:br>
            <a:r>
              <a:rPr kumimoji="0" lang="en-US" sz="1000" b="0" i="0" u="none" strike="noStrike" cap="none" normalizeH="0" baseline="0" dirty="0" smtClean="0">
                <a:ln>
                  <a:noFill/>
                </a:ln>
                <a:solidFill>
                  <a:srgbClr val="212121"/>
                </a:solidFill>
                <a:effectLst/>
                <a:latin typeface="open sans"/>
                <a:cs typeface="Arial" panose="020B0604020202020204" pitchFamily="34" charset="0"/>
              </a:rPr>
              <a:t>The response from the server is retrieved as an object and this object contains the following properties:</a:t>
            </a:r>
            <a:endParaRPr kumimoji="0" 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service</a:t>
            </a:r>
            <a:endParaRPr lang="en-US" dirty="0"/>
          </a:p>
        </p:txBody>
      </p:sp>
      <p:sp>
        <p:nvSpPr>
          <p:cNvPr id="3" name="Content Placeholder 2"/>
          <p:cNvSpPr>
            <a:spLocks noGrp="1"/>
          </p:cNvSpPr>
          <p:nvPr>
            <p:ph idx="1"/>
          </p:nvPr>
        </p:nvSpPr>
        <p:spPr/>
        <p:txBody>
          <a:bodyPr>
            <a:normAutofit lnSpcReduction="10000"/>
          </a:bodyPr>
          <a:lstStyle/>
          <a:p>
            <a:r>
              <a:rPr lang="en-US" dirty="0"/>
              <a:t>With </a:t>
            </a:r>
            <a:r>
              <a:rPr lang="en-US" dirty="0" err="1"/>
              <a:t>AngularJS</a:t>
            </a:r>
            <a:r>
              <a:rPr lang="en-US" dirty="0"/>
              <a:t> application, we can define our own service and we can use them whenever required. </a:t>
            </a:r>
            <a:endParaRPr lang="en-US" dirty="0" smtClean="0"/>
          </a:p>
          <a:p>
            <a:r>
              <a:rPr lang="en-US" dirty="0"/>
              <a:t>There are many ways to create Services in </a:t>
            </a:r>
            <a:r>
              <a:rPr lang="en-US" dirty="0" err="1"/>
              <a:t>AngularJS</a:t>
            </a:r>
            <a:r>
              <a:rPr lang="en-US" dirty="0"/>
              <a:t>. The following are two very simple ways to create service.</a:t>
            </a:r>
            <a:endParaRPr lang="en-US" dirty="0"/>
          </a:p>
          <a:p>
            <a:r>
              <a:rPr lang="en-US" b="1" dirty="0"/>
              <a:t>Using service </a:t>
            </a:r>
            <a:r>
              <a:rPr lang="en-US" b="1" dirty="0" smtClean="0"/>
              <a:t>keyword</a:t>
            </a:r>
            <a:endParaRPr lang="en-US" b="1" dirty="0" smtClean="0"/>
          </a:p>
          <a:p>
            <a:r>
              <a:rPr lang="en-US" b="1" dirty="0"/>
              <a:t>Using factory method</a:t>
            </a:r>
            <a:br>
              <a:rPr lang="en-US" dirty="0"/>
            </a:br>
            <a:endParaRPr lang="en-US" dirty="0"/>
          </a:p>
          <a:p>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b="1" dirty="0" smtClean="0"/>
              <a:t>Using service keyword</a:t>
            </a:r>
            <a:endParaRPr lang="en-US" b="1" dirty="0" smtClean="0"/>
          </a:p>
          <a:p>
            <a:r>
              <a:rPr lang="en-US" dirty="0" smtClean="0"/>
              <a:t>Defining </a:t>
            </a:r>
            <a:r>
              <a:rPr lang="en-US" dirty="0"/>
              <a:t>service without dependency:  </a:t>
            </a:r>
            <a:endParaRPr lang="en-US" dirty="0"/>
          </a:p>
          <a:p>
            <a:pPr marL="0" indent="0">
              <a:buNone/>
            </a:pPr>
            <a:endParaRPr lang="en-US" dirty="0"/>
          </a:p>
          <a:p>
            <a:pPr marL="0" indent="0">
              <a:buNone/>
            </a:pPr>
            <a:r>
              <a:rPr lang="en-US" dirty="0" err="1"/>
              <a:t>var</a:t>
            </a:r>
            <a:r>
              <a:rPr lang="en-US" dirty="0"/>
              <a:t> app = </a:t>
            </a:r>
            <a:r>
              <a:rPr lang="en-US" dirty="0" err="1"/>
              <a:t>angular.module</a:t>
            </a:r>
            <a:r>
              <a:rPr lang="en-US" dirty="0"/>
              <a:t>('</a:t>
            </a:r>
            <a:r>
              <a:rPr lang="en-US" dirty="0" err="1"/>
              <a:t>myapp</a:t>
            </a:r>
            <a:r>
              <a:rPr lang="en-US" dirty="0"/>
              <a:t>', []);  </a:t>
            </a:r>
            <a:endParaRPr lang="en-US" dirty="0"/>
          </a:p>
          <a:p>
            <a:pPr marL="0" indent="0">
              <a:buNone/>
            </a:pPr>
            <a:r>
              <a:rPr lang="en-US" dirty="0"/>
              <a:t>  </a:t>
            </a:r>
            <a:endParaRPr lang="en-US" dirty="0"/>
          </a:p>
          <a:p>
            <a:pPr marL="0" indent="0">
              <a:buNone/>
            </a:pPr>
            <a:r>
              <a:rPr lang="en-US" dirty="0" err="1">
                <a:solidFill>
                  <a:srgbClr val="FF0000"/>
                </a:solidFill>
              </a:rPr>
              <a:t>app.service</a:t>
            </a:r>
            <a:r>
              <a:rPr lang="en-US" dirty="0"/>
              <a:t>('</a:t>
            </a:r>
            <a:r>
              <a:rPr lang="en-US" dirty="0" err="1"/>
              <a:t>myTestService</a:t>
            </a:r>
            <a:r>
              <a:rPr lang="en-US" dirty="0">
                <a:solidFill>
                  <a:srgbClr val="FF0000"/>
                </a:solidFill>
              </a:rPr>
              <a:t>', function()</a:t>
            </a:r>
            <a:r>
              <a:rPr lang="en-US" dirty="0"/>
              <a:t>{  </a:t>
            </a:r>
            <a:endParaRPr lang="en-US" dirty="0"/>
          </a:p>
          <a:p>
            <a:pPr marL="0" indent="0">
              <a:buNone/>
            </a:pPr>
            <a:r>
              <a:rPr lang="en-US" dirty="0" smtClean="0"/>
              <a:t>       </a:t>
            </a:r>
            <a:r>
              <a:rPr lang="en-US" dirty="0"/>
              <a:t>// write your service here  </a:t>
            </a:r>
            <a:endParaRPr lang="en-US" dirty="0"/>
          </a:p>
          <a:p>
            <a:pPr marL="0" indent="0">
              <a:buNone/>
            </a:pPr>
            <a:r>
              <a:rPr lang="en-US" dirty="0" smtClean="0"/>
              <a:t>     </a:t>
            </a:r>
            <a:r>
              <a:rPr lang="en-US" dirty="0"/>
              <a:t>// define variable and methods   </a:t>
            </a:r>
            <a:endParaRPr lang="en-US" dirty="0"/>
          </a:p>
          <a:p>
            <a:pPr marL="0" indent="0">
              <a:buNone/>
            </a:pPr>
            <a:r>
              <a:rPr lang="en-US" dirty="0" smtClean="0"/>
              <a:t>   </a:t>
            </a:r>
            <a:endParaRPr lang="en-US" dirty="0"/>
          </a:p>
          <a:p>
            <a:pPr marL="0" indent="0">
              <a:buNone/>
            </a:pPr>
            <a:r>
              <a:rPr lang="en-US" dirty="0" smtClean="0"/>
              <a:t> }); </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457200" y="685800"/>
            <a:ext cx="8077200" cy="5333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r>
              <a:rPr lang="en-US" b="1" dirty="0"/>
              <a:t>Using service </a:t>
            </a:r>
            <a:r>
              <a:rPr lang="en-US" b="1" dirty="0" smtClean="0"/>
              <a:t>keyword</a:t>
            </a:r>
            <a:endParaRPr lang="en-US" dirty="0" smtClean="0"/>
          </a:p>
          <a:p>
            <a:r>
              <a:rPr lang="en-US" dirty="0" smtClean="0"/>
              <a:t>Defining </a:t>
            </a:r>
            <a:r>
              <a:rPr lang="en-US" dirty="0"/>
              <a:t>service with dependency:</a:t>
            </a:r>
            <a:br>
              <a:rPr lang="en-US" dirty="0"/>
            </a:br>
            <a:endParaRPr lang="en-US" dirty="0"/>
          </a:p>
          <a:p>
            <a:pPr marL="0" indent="0">
              <a:buNone/>
            </a:pPr>
            <a:r>
              <a:rPr lang="en-US" dirty="0" err="1"/>
              <a:t>var</a:t>
            </a:r>
            <a:r>
              <a:rPr lang="en-US" dirty="0"/>
              <a:t> app = </a:t>
            </a:r>
            <a:r>
              <a:rPr lang="en-US" dirty="0" err="1"/>
              <a:t>angular.module</a:t>
            </a:r>
            <a:r>
              <a:rPr lang="en-US" dirty="0"/>
              <a:t>('</a:t>
            </a:r>
            <a:r>
              <a:rPr lang="en-US" dirty="0" err="1"/>
              <a:t>myapp</a:t>
            </a:r>
            <a:r>
              <a:rPr lang="en-US" dirty="0"/>
              <a:t>', []);  </a:t>
            </a:r>
            <a:endParaRPr lang="en-US" dirty="0"/>
          </a:p>
          <a:p>
            <a:pPr marL="0" indent="0">
              <a:buNone/>
            </a:pPr>
            <a:r>
              <a:rPr lang="en-US" dirty="0"/>
              <a:t>  </a:t>
            </a:r>
            <a:endParaRPr lang="en-US" dirty="0"/>
          </a:p>
          <a:p>
            <a:pPr marL="0" indent="0">
              <a:buNone/>
            </a:pPr>
            <a:r>
              <a:rPr lang="en-US" dirty="0" smtClean="0"/>
              <a:t>  </a:t>
            </a:r>
            <a:r>
              <a:rPr lang="en-US" dirty="0" err="1" smtClean="0">
                <a:solidFill>
                  <a:srgbClr val="FF0000"/>
                </a:solidFill>
              </a:rPr>
              <a:t>app.service</a:t>
            </a:r>
            <a:r>
              <a:rPr lang="en-US" dirty="0"/>
              <a:t>('</a:t>
            </a:r>
            <a:r>
              <a:rPr lang="en-US" dirty="0" err="1"/>
              <a:t>myTestService</a:t>
            </a:r>
            <a:r>
              <a:rPr lang="en-US" dirty="0"/>
              <a:t>', </a:t>
            </a:r>
            <a:r>
              <a:rPr lang="en-US" dirty="0">
                <a:solidFill>
                  <a:srgbClr val="FF0000"/>
                </a:solidFill>
              </a:rPr>
              <a:t>['$http', function($http)</a:t>
            </a:r>
            <a:r>
              <a:rPr lang="en-US" dirty="0"/>
              <a:t>{  </a:t>
            </a:r>
            <a:endParaRPr lang="en-US" dirty="0"/>
          </a:p>
          <a:p>
            <a:pPr marL="0" indent="0">
              <a:buNone/>
            </a:pPr>
            <a:r>
              <a:rPr lang="en-US" dirty="0" smtClean="0"/>
              <a:t> </a:t>
            </a:r>
            <a:r>
              <a:rPr lang="en-US" dirty="0"/>
              <a:t>   // write your service here  </a:t>
            </a:r>
            <a:endParaRPr lang="en-US" dirty="0"/>
          </a:p>
          <a:p>
            <a:pPr marL="0" indent="0">
              <a:buNone/>
            </a:pPr>
            <a:r>
              <a:rPr lang="en-US" dirty="0"/>
              <a:t>   // define variable and methods   </a:t>
            </a:r>
            <a:endParaRPr lang="en-US" dirty="0"/>
          </a:p>
          <a:p>
            <a:pPr marL="0" indent="0">
              <a:buNone/>
            </a:pPr>
            <a:r>
              <a:rPr lang="en-US" dirty="0"/>
              <a:t>     </a:t>
            </a:r>
            <a:endParaRPr lang="en-US" dirty="0"/>
          </a:p>
          <a:p>
            <a:pPr marL="0" indent="0">
              <a:buNone/>
            </a:pPr>
            <a:r>
              <a:rPr lang="en-US" dirty="0" smtClean="0"/>
              <a:t>  }]);</a:t>
            </a:r>
            <a:r>
              <a:rPr lang="en-US" dirty="0"/>
              <a:t>  </a:t>
            </a:r>
            <a:endParaRPr lang="en-US" dirty="0"/>
          </a:p>
          <a:p>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Using factory method</a:t>
            </a:r>
            <a:endParaRPr lang="en-US" dirty="0"/>
          </a:p>
        </p:txBody>
      </p:sp>
      <p:sp>
        <p:nvSpPr>
          <p:cNvPr id="3" name="Content Placeholder 2"/>
          <p:cNvSpPr>
            <a:spLocks noGrp="1"/>
          </p:cNvSpPr>
          <p:nvPr>
            <p:ph idx="1"/>
          </p:nvPr>
        </p:nvSpPr>
        <p:spPr/>
        <p:txBody>
          <a:bodyPr/>
          <a:lstStyle/>
          <a:p>
            <a:r>
              <a:rPr lang="en-US" dirty="0"/>
              <a:t>Instead of defining the service directly using the "Service" keyword of the Angular module we can also use the Factory method and services will be created on request when defined by a factory function. The purpose of the service factory is to generate the single object that can be used for the rest of the application.</a:t>
            </a:r>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t>Defining service without dependency:</a:t>
            </a:r>
            <a:br>
              <a:rPr lang="en-US" dirty="0"/>
            </a:br>
            <a:endParaRPr lang="en-US" dirty="0"/>
          </a:p>
          <a:p>
            <a:pPr marL="0" indent="0">
              <a:buNone/>
            </a:pPr>
            <a:r>
              <a:rPr lang="en-US" dirty="0" err="1"/>
              <a:t>var</a:t>
            </a:r>
            <a:r>
              <a:rPr lang="en-US" dirty="0"/>
              <a:t> app = </a:t>
            </a:r>
            <a:r>
              <a:rPr lang="en-US" dirty="0" err="1"/>
              <a:t>angular.module</a:t>
            </a:r>
            <a:r>
              <a:rPr lang="en-US" dirty="0"/>
              <a:t>('</a:t>
            </a:r>
            <a:r>
              <a:rPr lang="en-US" dirty="0" err="1"/>
              <a:t>myapp</a:t>
            </a:r>
            <a:r>
              <a:rPr lang="en-US" dirty="0"/>
              <a:t>', []);  </a:t>
            </a:r>
            <a:endParaRPr lang="en-US" dirty="0"/>
          </a:p>
          <a:p>
            <a:pPr marL="0" indent="0">
              <a:buNone/>
            </a:pPr>
            <a:r>
              <a:rPr lang="en-US" dirty="0"/>
              <a:t>  </a:t>
            </a:r>
            <a:endParaRPr lang="en-US" dirty="0"/>
          </a:p>
          <a:p>
            <a:pPr marL="0" indent="0">
              <a:buNone/>
            </a:pPr>
            <a:r>
              <a:rPr lang="en-US" dirty="0"/>
              <a:t>app. </a:t>
            </a:r>
            <a:r>
              <a:rPr lang="en-US" dirty="0">
                <a:solidFill>
                  <a:srgbClr val="FF0000"/>
                </a:solidFill>
              </a:rPr>
              <a:t>factory</a:t>
            </a:r>
            <a:r>
              <a:rPr lang="en-US" dirty="0"/>
              <a:t> ('</a:t>
            </a:r>
            <a:r>
              <a:rPr lang="en-US" dirty="0" err="1"/>
              <a:t>myTestService</a:t>
            </a:r>
            <a:r>
              <a:rPr lang="en-US" dirty="0"/>
              <a:t>', </a:t>
            </a:r>
            <a:r>
              <a:rPr lang="en-US" dirty="0">
                <a:solidFill>
                  <a:srgbClr val="FF0000"/>
                </a:solidFill>
              </a:rPr>
              <a:t>function(){</a:t>
            </a:r>
            <a:r>
              <a:rPr lang="en-US" dirty="0"/>
              <a:t>  </a:t>
            </a:r>
            <a:endParaRPr lang="en-US" dirty="0"/>
          </a:p>
          <a:p>
            <a:pPr marL="0" indent="0">
              <a:buNone/>
            </a:pPr>
            <a:r>
              <a:rPr lang="en-US" dirty="0"/>
              <a:t>   // write your service here  </a:t>
            </a:r>
            <a:endParaRPr lang="en-US" dirty="0"/>
          </a:p>
          <a:p>
            <a:pPr marL="0" indent="0">
              <a:buNone/>
            </a:pPr>
            <a:r>
              <a:rPr lang="en-US" dirty="0"/>
              <a:t>   // define variable and methods   </a:t>
            </a:r>
            <a:endParaRPr lang="en-US" dirty="0"/>
          </a:p>
          <a:p>
            <a:pPr marL="0" indent="0">
              <a:buNone/>
            </a:pPr>
            <a:r>
              <a:rPr lang="en-US" dirty="0"/>
              <a:t>  </a:t>
            </a:r>
            <a:endParaRPr lang="en-US" dirty="0"/>
          </a:p>
          <a:p>
            <a:pPr marL="0" indent="0">
              <a:buNone/>
            </a:pPr>
            <a:r>
              <a:rPr lang="en-US" dirty="0"/>
              <a:t>});  </a:t>
            </a:r>
            <a:endParaRPr lang="en-US" dirty="0"/>
          </a:p>
          <a:p>
            <a:endParaRPr 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t>Defining service with dependency.</a:t>
            </a:r>
            <a:endParaRPr lang="en-US" dirty="0"/>
          </a:p>
          <a:p>
            <a:pPr marL="0" indent="0">
              <a:buNone/>
            </a:pPr>
            <a:r>
              <a:rPr lang="en-US" dirty="0" err="1"/>
              <a:t>var</a:t>
            </a:r>
            <a:r>
              <a:rPr lang="en-US" dirty="0"/>
              <a:t> app = </a:t>
            </a:r>
            <a:r>
              <a:rPr lang="en-US" dirty="0" err="1"/>
              <a:t>angular.module</a:t>
            </a:r>
            <a:r>
              <a:rPr lang="en-US" dirty="0"/>
              <a:t>('</a:t>
            </a:r>
            <a:r>
              <a:rPr lang="en-US" dirty="0" err="1"/>
              <a:t>myapp</a:t>
            </a:r>
            <a:r>
              <a:rPr lang="en-US" dirty="0"/>
              <a:t>', []);  </a:t>
            </a:r>
            <a:endParaRPr lang="en-US" dirty="0"/>
          </a:p>
          <a:p>
            <a:pPr marL="0" indent="0">
              <a:buNone/>
            </a:pPr>
            <a:r>
              <a:rPr lang="en-US" dirty="0"/>
              <a:t>  </a:t>
            </a:r>
            <a:endParaRPr lang="en-US" dirty="0"/>
          </a:p>
          <a:p>
            <a:pPr marL="0" indent="0">
              <a:buNone/>
            </a:pPr>
            <a:r>
              <a:rPr lang="en-US" dirty="0" err="1"/>
              <a:t>app.</a:t>
            </a:r>
            <a:r>
              <a:rPr lang="en-US" dirty="0" err="1">
                <a:solidFill>
                  <a:srgbClr val="FF0000"/>
                </a:solidFill>
              </a:rPr>
              <a:t>factory</a:t>
            </a:r>
            <a:r>
              <a:rPr lang="en-US" dirty="0"/>
              <a:t>('</a:t>
            </a:r>
            <a:r>
              <a:rPr lang="en-US" dirty="0" err="1"/>
              <a:t>myTestService</a:t>
            </a:r>
            <a:r>
              <a:rPr lang="en-US" dirty="0"/>
              <a:t>', </a:t>
            </a:r>
            <a:r>
              <a:rPr lang="en-US" dirty="0">
                <a:solidFill>
                  <a:srgbClr val="FF0000"/>
                </a:solidFill>
              </a:rPr>
              <a:t>['$http</a:t>
            </a:r>
            <a:r>
              <a:rPr lang="en-US" dirty="0" smtClean="0">
                <a:solidFill>
                  <a:srgbClr val="FF0000"/>
                </a:solidFill>
              </a:rPr>
              <a:t>', function</a:t>
            </a:r>
            <a:r>
              <a:rPr lang="en-US" dirty="0">
                <a:solidFill>
                  <a:srgbClr val="FF0000"/>
                </a:solidFill>
              </a:rPr>
              <a:t>($http)</a:t>
            </a:r>
            <a:r>
              <a:rPr lang="en-US" dirty="0"/>
              <a:t>{  </a:t>
            </a:r>
            <a:endParaRPr lang="en-US" dirty="0" smtClean="0"/>
          </a:p>
          <a:p>
            <a:pPr marL="0" indent="0">
              <a:buNone/>
            </a:pPr>
            <a:r>
              <a:rPr lang="en-US" dirty="0" smtClean="0"/>
              <a:t>   // </a:t>
            </a:r>
            <a:r>
              <a:rPr lang="en-US" dirty="0"/>
              <a:t>write your service here  </a:t>
            </a:r>
            <a:endParaRPr lang="en-US" dirty="0"/>
          </a:p>
          <a:p>
            <a:pPr marL="0" indent="0">
              <a:buNone/>
            </a:pPr>
            <a:r>
              <a:rPr lang="en-US" dirty="0"/>
              <a:t>   // define variable and methods   </a:t>
            </a:r>
            <a:endParaRPr lang="en-US" dirty="0"/>
          </a:p>
          <a:p>
            <a:pPr marL="0" indent="0">
              <a:buNone/>
            </a:pPr>
            <a:r>
              <a:rPr lang="en-US" dirty="0"/>
              <a:t>  </a:t>
            </a:r>
            <a:endParaRPr lang="en-US" dirty="0"/>
          </a:p>
          <a:p>
            <a:pPr marL="0" indent="0">
              <a:buNone/>
            </a:pPr>
            <a:r>
              <a:rPr lang="en-US" dirty="0"/>
              <a:t>}]); </a:t>
            </a:r>
            <a:endParaRPr 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Angular </a:t>
            </a:r>
            <a:r>
              <a:rPr lang="en-US" b="1" u="sng" dirty="0" err="1" smtClean="0"/>
              <a:t>Js</a:t>
            </a:r>
            <a:r>
              <a:rPr lang="en-US" b="1" u="sng" dirty="0" smtClean="0"/>
              <a:t> Forms</a:t>
            </a:r>
            <a:endParaRPr lang="en-US" b="1" u="sng" dirty="0"/>
          </a:p>
        </p:txBody>
      </p:sp>
      <p:sp>
        <p:nvSpPr>
          <p:cNvPr id="3" name="Content Placeholder 2"/>
          <p:cNvSpPr>
            <a:spLocks noGrp="1"/>
          </p:cNvSpPr>
          <p:nvPr>
            <p:ph idx="1"/>
          </p:nvPr>
        </p:nvSpPr>
        <p:spPr/>
        <p:txBody>
          <a:bodyPr>
            <a:normAutofit fontScale="70000" lnSpcReduction="20000"/>
          </a:bodyPr>
          <a:lstStyle/>
          <a:p>
            <a:r>
              <a:rPr lang="en-US" dirty="0"/>
              <a:t>The HTML form is a collection of input controls where user can enter the data</a:t>
            </a:r>
            <a:r>
              <a:rPr lang="en-US" dirty="0" smtClean="0"/>
              <a:t>.</a:t>
            </a:r>
            <a:endParaRPr lang="en-US" dirty="0" smtClean="0"/>
          </a:p>
          <a:p>
            <a:r>
              <a:rPr lang="en-US" dirty="0" err="1"/>
              <a:t>AngularJS</a:t>
            </a:r>
            <a:r>
              <a:rPr lang="en-US" dirty="0"/>
              <a:t> has some features for binding data of HTML form input fields to the model object ($scope). These features makes it easier to work with forms.</a:t>
            </a:r>
            <a:endParaRPr lang="en-US" dirty="0"/>
          </a:p>
          <a:p>
            <a:r>
              <a:rPr lang="en-US" dirty="0"/>
              <a:t>You bind an input field to a model property using the </a:t>
            </a:r>
            <a:r>
              <a:rPr lang="en-US" dirty="0" err="1"/>
              <a:t>ng</a:t>
            </a:r>
            <a:r>
              <a:rPr lang="en-US" dirty="0"/>
              <a:t>-model directive like this:</a:t>
            </a:r>
            <a:endParaRPr lang="en-US" dirty="0"/>
          </a:p>
          <a:p>
            <a:r>
              <a:rPr lang="en-US" dirty="0"/>
              <a:t>&lt;input type="text" id="</a:t>
            </a:r>
            <a:r>
              <a:rPr lang="en-US" dirty="0" err="1"/>
              <a:t>firstName</a:t>
            </a:r>
            <a:r>
              <a:rPr lang="en-US" dirty="0"/>
              <a:t>" </a:t>
            </a:r>
            <a:r>
              <a:rPr lang="en-US" dirty="0" err="1"/>
              <a:t>ng</a:t>
            </a:r>
            <a:r>
              <a:rPr lang="en-US" dirty="0"/>
              <a:t>-model="</a:t>
            </a:r>
            <a:r>
              <a:rPr lang="en-US" dirty="0" err="1"/>
              <a:t>myForm.firstName</a:t>
            </a:r>
            <a:r>
              <a:rPr lang="en-US" dirty="0" smtClean="0"/>
              <a:t>"&gt;</a:t>
            </a:r>
            <a:endParaRPr lang="en-US" dirty="0" smtClean="0"/>
          </a:p>
          <a:p>
            <a:endParaRPr lang="en-US" dirty="0"/>
          </a:p>
          <a:p>
            <a:r>
              <a:rPr lang="en-US" dirty="0"/>
              <a:t>This binding is two-way, meaning if the $</a:t>
            </a:r>
            <a:r>
              <a:rPr lang="en-US" dirty="0" err="1"/>
              <a:t>scope.myForm.firstName</a:t>
            </a:r>
            <a:r>
              <a:rPr lang="en-US" dirty="0"/>
              <a:t> has a value set inside the corresponding controller function, the input field will start with that value. Additionally, once the user types something into the text field, that value will be copied from the text field into the $</a:t>
            </a:r>
            <a:r>
              <a:rPr lang="en-US" dirty="0" err="1"/>
              <a:t>scope.myForm.firstName</a:t>
            </a:r>
            <a:r>
              <a:rPr lang="en-US" dirty="0"/>
              <a:t> property.</a:t>
            </a:r>
            <a:endParaRPr lang="en-US" dirty="0" smtClean="0"/>
          </a:p>
          <a:p>
            <a:endParaRPr lang="en-US" dirty="0" smtClean="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47500" lnSpcReduction="20000"/>
          </a:bodyPr>
          <a:lstStyle/>
          <a:p>
            <a:pPr marL="0" indent="0">
              <a:buNone/>
            </a:pPr>
            <a:r>
              <a:rPr lang="en-US" dirty="0"/>
              <a:t>&lt;body </a:t>
            </a:r>
            <a:r>
              <a:rPr lang="en-US" dirty="0" err="1"/>
              <a:t>ng</a:t>
            </a:r>
            <a:r>
              <a:rPr lang="en-US" dirty="0"/>
              <a:t>-app="</a:t>
            </a:r>
            <a:r>
              <a:rPr lang="en-US" dirty="0" err="1"/>
              <a:t>myapp</a:t>
            </a:r>
            <a:r>
              <a:rPr lang="en-US" dirty="0"/>
              <a:t>"&gt;</a:t>
            </a:r>
            <a:endParaRPr lang="en-US" dirty="0"/>
          </a:p>
          <a:p>
            <a:pPr marL="0" indent="0">
              <a:buNone/>
            </a:pPr>
            <a:endParaRPr lang="en-US" dirty="0"/>
          </a:p>
          <a:p>
            <a:pPr marL="0" indent="0">
              <a:buNone/>
            </a:pPr>
            <a:r>
              <a:rPr lang="en-US" dirty="0"/>
              <a:t>&lt;div </a:t>
            </a:r>
            <a:r>
              <a:rPr lang="en-US" dirty="0" err="1"/>
              <a:t>ng</a:t>
            </a:r>
            <a:r>
              <a:rPr lang="en-US" dirty="0"/>
              <a:t>-controller="</a:t>
            </a:r>
            <a:r>
              <a:rPr lang="en-US" dirty="0" err="1"/>
              <a:t>MyController</a:t>
            </a:r>
            <a:r>
              <a:rPr lang="en-US" dirty="0"/>
              <a:t>" &gt;</a:t>
            </a:r>
            <a:endParaRPr lang="en-US" dirty="0"/>
          </a:p>
          <a:p>
            <a:pPr marL="0" indent="0">
              <a:buNone/>
            </a:pPr>
            <a:r>
              <a:rPr lang="en-US" dirty="0"/>
              <a:t>    &lt;form&gt;</a:t>
            </a:r>
            <a:endParaRPr lang="en-US" dirty="0"/>
          </a:p>
          <a:p>
            <a:pPr marL="0" indent="0">
              <a:buNone/>
            </a:pPr>
            <a:r>
              <a:rPr lang="en-US" dirty="0"/>
              <a:t>        &lt;input type="text" name="</a:t>
            </a:r>
            <a:r>
              <a:rPr lang="en-US" dirty="0" err="1"/>
              <a:t>firstName</a:t>
            </a:r>
            <a:r>
              <a:rPr lang="en-US" dirty="0"/>
              <a:t>" </a:t>
            </a:r>
            <a:r>
              <a:rPr lang="en-US" dirty="0" err="1"/>
              <a:t>ng</a:t>
            </a:r>
            <a:r>
              <a:rPr lang="en-US" dirty="0"/>
              <a:t>-model="</a:t>
            </a:r>
            <a:r>
              <a:rPr lang="en-US" dirty="0" err="1"/>
              <a:t>myForm.firstName</a:t>
            </a:r>
            <a:r>
              <a:rPr lang="en-US" dirty="0"/>
              <a:t>"&gt; First name &lt;</a:t>
            </a:r>
            <a:r>
              <a:rPr lang="en-US" dirty="0" err="1"/>
              <a:t>br</a:t>
            </a:r>
            <a:r>
              <a:rPr lang="en-US" dirty="0"/>
              <a:t>/&gt;</a:t>
            </a:r>
            <a:endParaRPr lang="en-US" dirty="0"/>
          </a:p>
          <a:p>
            <a:pPr marL="0" indent="0">
              <a:buNone/>
            </a:pPr>
            <a:r>
              <a:rPr lang="en-US" dirty="0"/>
              <a:t>        &lt;input type="text" name="</a:t>
            </a:r>
            <a:r>
              <a:rPr lang="en-US" dirty="0" err="1"/>
              <a:t>lastName</a:t>
            </a:r>
            <a:r>
              <a:rPr lang="en-US" dirty="0"/>
              <a:t>"  </a:t>
            </a:r>
            <a:r>
              <a:rPr lang="en-US" dirty="0" err="1"/>
              <a:t>ng</a:t>
            </a:r>
            <a:r>
              <a:rPr lang="en-US" dirty="0"/>
              <a:t>-model="</a:t>
            </a:r>
            <a:r>
              <a:rPr lang="en-US" dirty="0" err="1"/>
              <a:t>myForm.lastName</a:t>
            </a:r>
            <a:r>
              <a:rPr lang="en-US" dirty="0"/>
              <a:t>"&gt; Last name &lt;</a:t>
            </a:r>
            <a:r>
              <a:rPr lang="en-US" dirty="0" err="1"/>
              <a:t>br</a:t>
            </a:r>
            <a:r>
              <a:rPr lang="en-US" dirty="0"/>
              <a:t>/&gt;</a:t>
            </a:r>
            <a:endParaRPr lang="en-US" dirty="0"/>
          </a:p>
          <a:p>
            <a:pPr marL="0" indent="0">
              <a:buNone/>
            </a:pPr>
            <a:r>
              <a:rPr lang="en-US" dirty="0"/>
              <a:t>    &lt;/form&gt;</a:t>
            </a:r>
            <a:endParaRPr lang="en-US" dirty="0"/>
          </a:p>
          <a:p>
            <a:pPr marL="0" indent="0">
              <a:buNone/>
            </a:pPr>
            <a:endParaRPr lang="en-US" dirty="0"/>
          </a:p>
          <a:p>
            <a:pPr marL="0" indent="0">
              <a:buNone/>
            </a:pPr>
            <a:r>
              <a:rPr lang="en-US" dirty="0"/>
              <a:t>    &lt;div&gt;</a:t>
            </a:r>
            <a:endParaRPr lang="en-US" dirty="0"/>
          </a:p>
          <a:p>
            <a:pPr marL="0" indent="0">
              <a:buNone/>
            </a:pPr>
            <a:r>
              <a:rPr lang="en-US" dirty="0"/>
              <a:t>        {{</a:t>
            </a:r>
            <a:r>
              <a:rPr lang="en-US" dirty="0" err="1"/>
              <a:t>myForm.firstName</a:t>
            </a:r>
            <a:r>
              <a:rPr lang="en-US" dirty="0"/>
              <a:t>}} {{</a:t>
            </a:r>
            <a:r>
              <a:rPr lang="en-US" dirty="0" err="1"/>
              <a:t>myForm.lastName</a:t>
            </a:r>
            <a:r>
              <a:rPr lang="en-US" dirty="0"/>
              <a:t>}}</a:t>
            </a:r>
            <a:endParaRPr lang="en-US" dirty="0"/>
          </a:p>
          <a:p>
            <a:pPr marL="0" indent="0">
              <a:buNone/>
            </a:pPr>
            <a:r>
              <a:rPr lang="en-US" dirty="0"/>
              <a:t>    &lt;/div&gt;</a:t>
            </a:r>
            <a:endParaRPr lang="en-US" dirty="0"/>
          </a:p>
          <a:p>
            <a:pPr marL="0" indent="0">
              <a:buNone/>
            </a:pPr>
            <a:r>
              <a:rPr lang="en-US" dirty="0"/>
              <a:t>&lt;/div&gt;</a:t>
            </a:r>
            <a:endParaRPr lang="en-US" dirty="0"/>
          </a:p>
          <a:p>
            <a:pPr marL="0" indent="0">
              <a:buNone/>
            </a:pPr>
            <a:endParaRPr lang="en-US" dirty="0"/>
          </a:p>
          <a:p>
            <a:pPr marL="0" indent="0">
              <a:buNone/>
            </a:pPr>
            <a:r>
              <a:rPr lang="en-US" dirty="0"/>
              <a:t>&lt;script&gt;</a:t>
            </a:r>
            <a:endParaRPr lang="en-US" dirty="0"/>
          </a:p>
          <a:p>
            <a:pPr marL="0" indent="0">
              <a:buNone/>
            </a:pPr>
            <a:r>
              <a:rPr lang="en-US" dirty="0"/>
              <a:t>    </a:t>
            </a:r>
            <a:r>
              <a:rPr lang="en-US" dirty="0" err="1"/>
              <a:t>angular.module</a:t>
            </a:r>
            <a:r>
              <a:rPr lang="en-US" dirty="0"/>
              <a:t>("</a:t>
            </a:r>
            <a:r>
              <a:rPr lang="en-US" dirty="0" err="1"/>
              <a:t>myapp</a:t>
            </a:r>
            <a:r>
              <a:rPr lang="en-US" dirty="0"/>
              <a:t>", [])</a:t>
            </a:r>
            <a:endParaRPr lang="en-US" dirty="0"/>
          </a:p>
          <a:p>
            <a:pPr marL="0" indent="0">
              <a:buNone/>
            </a:pPr>
            <a:r>
              <a:rPr lang="en-US" dirty="0"/>
              <a:t>            .controller("</a:t>
            </a:r>
            <a:r>
              <a:rPr lang="en-US" dirty="0" err="1"/>
              <a:t>MyController</a:t>
            </a:r>
            <a:r>
              <a:rPr lang="en-US" dirty="0"/>
              <a:t>", function($scope) {</a:t>
            </a:r>
            <a:endParaRPr lang="en-US" dirty="0"/>
          </a:p>
          <a:p>
            <a:pPr marL="0" indent="0">
              <a:buNone/>
            </a:pPr>
            <a:r>
              <a:rPr lang="en-US" dirty="0"/>
              <a:t>                $</a:t>
            </a:r>
            <a:r>
              <a:rPr lang="en-US" dirty="0" err="1"/>
              <a:t>scope.myForm</a:t>
            </a:r>
            <a:r>
              <a:rPr lang="en-US" dirty="0"/>
              <a:t> = {};</a:t>
            </a:r>
            <a:endParaRPr lang="en-US" dirty="0"/>
          </a:p>
          <a:p>
            <a:pPr marL="0" indent="0">
              <a:buNone/>
            </a:pPr>
            <a:r>
              <a:rPr lang="en-US" dirty="0"/>
              <a:t>                $</a:t>
            </a:r>
            <a:r>
              <a:rPr lang="en-US" dirty="0" err="1"/>
              <a:t>scope.myForm.firstName</a:t>
            </a:r>
            <a:r>
              <a:rPr lang="en-US" dirty="0"/>
              <a:t> = "</a:t>
            </a:r>
            <a:r>
              <a:rPr lang="en-US" dirty="0" err="1"/>
              <a:t>Jakob</a:t>
            </a:r>
            <a:r>
              <a:rPr lang="en-US" dirty="0"/>
              <a:t>";</a:t>
            </a:r>
            <a:endParaRPr lang="en-US" dirty="0"/>
          </a:p>
          <a:p>
            <a:pPr marL="0" indent="0">
              <a:buNone/>
            </a:pPr>
            <a:r>
              <a:rPr lang="en-US" dirty="0"/>
              <a:t>                $</a:t>
            </a:r>
            <a:r>
              <a:rPr lang="en-US" dirty="0" err="1"/>
              <a:t>scope.myForm.lastName</a:t>
            </a:r>
            <a:r>
              <a:rPr lang="en-US" dirty="0"/>
              <a:t>  = "</a:t>
            </a:r>
            <a:r>
              <a:rPr lang="en-US" dirty="0" err="1"/>
              <a:t>Jenkov</a:t>
            </a:r>
            <a:r>
              <a:rPr lang="en-US" dirty="0"/>
              <a:t>";</a:t>
            </a:r>
            <a:endParaRPr lang="en-US" dirty="0"/>
          </a:p>
          <a:p>
            <a:pPr marL="0" indent="0">
              <a:buNone/>
            </a:pPr>
            <a:r>
              <a:rPr lang="en-US" dirty="0"/>
              <a:t>            } );</a:t>
            </a:r>
            <a:endParaRPr lang="en-US" dirty="0"/>
          </a:p>
          <a:p>
            <a:pPr marL="0" indent="0">
              <a:buNone/>
            </a:pPr>
            <a:r>
              <a:rPr lang="en-US" dirty="0"/>
              <a:t>&lt;/script&gt;</a:t>
            </a:r>
            <a:endParaRPr lang="en-US" dirty="0"/>
          </a:p>
          <a:p>
            <a:endParaRPr lang="en-US" dirty="0"/>
          </a:p>
          <a:p>
            <a:pPr marL="0" indent="0">
              <a:buNone/>
            </a:pPr>
            <a:r>
              <a:rPr lang="en-US" dirty="0"/>
              <a:t>&lt;/body&gt;</a:t>
            </a:r>
            <a:endParaRPr 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r>
              <a:rPr lang="en-US" b="1" dirty="0"/>
              <a:t>Binding Checkboxes</a:t>
            </a:r>
            <a:endParaRPr lang="en-US" b="1" dirty="0"/>
          </a:p>
          <a:p>
            <a:r>
              <a:rPr lang="en-US" dirty="0"/>
              <a:t>If you bind a checkbox (&lt;input type="checkbox"&gt;) to a model property, the model property will be set to </a:t>
            </a:r>
            <a:r>
              <a:rPr lang="en-US" dirty="0" err="1"/>
              <a:t>trueif</a:t>
            </a:r>
            <a:r>
              <a:rPr lang="en-US" dirty="0"/>
              <a:t> the checkbox is checked, and false if not.</a:t>
            </a:r>
            <a:endParaRPr lang="en-US" dirty="0"/>
          </a:p>
          <a:p>
            <a:r>
              <a:rPr lang="en-US" dirty="0"/>
              <a:t>If you need other values instead of true and false inserted into your model, you can use the </a:t>
            </a:r>
            <a:r>
              <a:rPr lang="en-US" dirty="0" err="1"/>
              <a:t>ng</a:t>
            </a:r>
            <a:r>
              <a:rPr lang="en-US" dirty="0"/>
              <a:t>-true-</a:t>
            </a:r>
            <a:r>
              <a:rPr lang="en-US" dirty="0" err="1"/>
              <a:t>valueand</a:t>
            </a:r>
            <a:r>
              <a:rPr lang="en-US" dirty="0"/>
              <a:t> </a:t>
            </a:r>
            <a:r>
              <a:rPr lang="en-US" dirty="0" err="1"/>
              <a:t>ng</a:t>
            </a:r>
            <a:r>
              <a:rPr lang="en-US" dirty="0"/>
              <a:t>-false-value directives, like this:</a:t>
            </a:r>
            <a:endParaRPr lang="en-US" dirty="0"/>
          </a:p>
          <a:p>
            <a:r>
              <a:rPr lang="en-US" dirty="0"/>
              <a:t>&lt;input type="checkbox" </a:t>
            </a:r>
            <a:r>
              <a:rPr lang="en-US" dirty="0" err="1"/>
              <a:t>ng</a:t>
            </a:r>
            <a:r>
              <a:rPr lang="en-US" dirty="0"/>
              <a:t>-model="</a:t>
            </a:r>
            <a:r>
              <a:rPr lang="en-US" dirty="0" err="1"/>
              <a:t>myForm.wantNewsletter</a:t>
            </a:r>
            <a:r>
              <a:rPr lang="en-US" dirty="0"/>
              <a:t>" </a:t>
            </a:r>
            <a:r>
              <a:rPr lang="en-US" dirty="0" err="1"/>
              <a:t>ng</a:t>
            </a:r>
            <a:r>
              <a:rPr lang="en-US" dirty="0"/>
              <a:t>-true-value="yes" </a:t>
            </a:r>
            <a:r>
              <a:rPr lang="en-US" dirty="0" err="1"/>
              <a:t>ng</a:t>
            </a:r>
            <a:r>
              <a:rPr lang="en-US" dirty="0"/>
              <a:t>-false-value="no" &gt;</a:t>
            </a:r>
            <a:endParaRPr lang="en-US"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r>
              <a:rPr lang="en-US" b="1" dirty="0"/>
              <a:t>Binding Radio Buttons</a:t>
            </a:r>
            <a:endParaRPr lang="en-US" b="1" dirty="0"/>
          </a:p>
          <a:p>
            <a:r>
              <a:rPr lang="en-US" dirty="0"/>
              <a:t>Radio buttons are also easy to bind to model properties. If you have a group of radio buttons, just bind them all to the same model property. The radio button that is chosen will have its value copied into the model property. Here is an example:</a:t>
            </a:r>
            <a:endParaRPr lang="en-US" dirty="0"/>
          </a:p>
          <a:p>
            <a:r>
              <a:rPr lang="en-US" dirty="0"/>
              <a:t>&lt;input type="radio" </a:t>
            </a:r>
            <a:r>
              <a:rPr lang="en-US" dirty="0" err="1"/>
              <a:t>ng</a:t>
            </a:r>
            <a:r>
              <a:rPr lang="en-US" dirty="0"/>
              <a:t>-model="</a:t>
            </a:r>
            <a:r>
              <a:rPr lang="en-US" dirty="0" err="1"/>
              <a:t>myForm.whichNewsletter</a:t>
            </a:r>
            <a:r>
              <a:rPr lang="en-US" dirty="0"/>
              <a:t>" value="</a:t>
            </a:r>
            <a:r>
              <a:rPr lang="en-US" dirty="0" err="1"/>
              <a:t>weeklyNews</a:t>
            </a:r>
            <a:r>
              <a:rPr lang="en-US" dirty="0"/>
              <a:t>"&gt; &lt;input type="radio" </a:t>
            </a:r>
            <a:r>
              <a:rPr lang="en-US" dirty="0" err="1"/>
              <a:t>ng</a:t>
            </a:r>
            <a:r>
              <a:rPr lang="en-US" dirty="0"/>
              <a:t>-model="</a:t>
            </a:r>
            <a:r>
              <a:rPr lang="en-US" dirty="0" err="1"/>
              <a:t>myForm.whichNewsletter</a:t>
            </a:r>
            <a:r>
              <a:rPr lang="en-US" dirty="0"/>
              <a:t>" value="</a:t>
            </a:r>
            <a:r>
              <a:rPr lang="en-US" dirty="0" err="1"/>
              <a:t>monthlyNews</a:t>
            </a:r>
            <a:r>
              <a:rPr lang="en-US" dirty="0"/>
              <a:t>"&gt; </a:t>
            </a:r>
            <a:endParaRPr lang="en-US"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47500" lnSpcReduction="20000"/>
          </a:bodyPr>
          <a:lstStyle/>
          <a:p>
            <a:pPr marL="0" indent="0">
              <a:buNone/>
            </a:pPr>
            <a:r>
              <a:rPr lang="en-US" b="1" dirty="0"/>
              <a:t>Binding Select Boxes</a:t>
            </a:r>
            <a:endParaRPr lang="en-US" b="1" dirty="0"/>
          </a:p>
          <a:p>
            <a:pPr marL="0" indent="0">
              <a:buNone/>
            </a:pPr>
            <a:r>
              <a:rPr lang="en-US" dirty="0"/>
              <a:t>Binding select boxes to model properties is reasonably straightforward too. Here is an example:</a:t>
            </a:r>
            <a:endParaRPr lang="en-US" dirty="0"/>
          </a:p>
          <a:p>
            <a:endParaRPr lang="en-US" dirty="0"/>
          </a:p>
          <a:p>
            <a:pPr marL="0" indent="0">
              <a:buNone/>
            </a:pPr>
            <a:r>
              <a:rPr lang="en-US" dirty="0"/>
              <a:t>&lt;div </a:t>
            </a:r>
            <a:r>
              <a:rPr lang="en-US" dirty="0" err="1"/>
              <a:t>ng</a:t>
            </a:r>
            <a:r>
              <a:rPr lang="en-US" dirty="0"/>
              <a:t>-controller="</a:t>
            </a:r>
            <a:r>
              <a:rPr lang="en-US" dirty="0" err="1"/>
              <a:t>MyController</a:t>
            </a:r>
            <a:r>
              <a:rPr lang="en-US" dirty="0"/>
              <a:t>" &gt;</a:t>
            </a:r>
            <a:endParaRPr lang="en-US" dirty="0"/>
          </a:p>
          <a:p>
            <a:pPr marL="0" indent="0">
              <a:buNone/>
            </a:pPr>
            <a:r>
              <a:rPr lang="en-US" dirty="0" smtClean="0"/>
              <a:t>     </a:t>
            </a:r>
            <a:r>
              <a:rPr lang="en-US" dirty="0"/>
              <a:t>&lt;form&gt;</a:t>
            </a:r>
            <a:endParaRPr lang="en-US" dirty="0"/>
          </a:p>
          <a:p>
            <a:pPr marL="0" indent="0">
              <a:buNone/>
            </a:pPr>
            <a:r>
              <a:rPr lang="en-US" dirty="0"/>
              <a:t>        &lt;select </a:t>
            </a:r>
            <a:r>
              <a:rPr lang="en-US" dirty="0" err="1"/>
              <a:t>ng</a:t>
            </a:r>
            <a:r>
              <a:rPr lang="en-US" dirty="0"/>
              <a:t>-model="</a:t>
            </a:r>
            <a:r>
              <a:rPr lang="en-US" dirty="0" err="1"/>
              <a:t>myForm.car</a:t>
            </a:r>
            <a:r>
              <a:rPr lang="en-US" dirty="0"/>
              <a:t>"&gt;</a:t>
            </a:r>
            <a:endParaRPr lang="en-US" dirty="0"/>
          </a:p>
          <a:p>
            <a:pPr marL="0" indent="0">
              <a:buNone/>
            </a:pPr>
            <a:r>
              <a:rPr lang="en-US" dirty="0"/>
              <a:t>            &lt;option value="</a:t>
            </a:r>
            <a:r>
              <a:rPr lang="en-US" dirty="0" err="1"/>
              <a:t>nissan</a:t>
            </a:r>
            <a:r>
              <a:rPr lang="en-US" dirty="0"/>
              <a:t>"&gt;Nissan&lt;/option&gt;</a:t>
            </a:r>
            <a:endParaRPr lang="en-US" dirty="0"/>
          </a:p>
          <a:p>
            <a:pPr marL="0" indent="0">
              <a:buNone/>
            </a:pPr>
            <a:r>
              <a:rPr lang="en-US" dirty="0"/>
              <a:t>            &lt;option value="</a:t>
            </a:r>
            <a:r>
              <a:rPr lang="en-US" dirty="0" err="1"/>
              <a:t>toyota</a:t>
            </a:r>
            <a:r>
              <a:rPr lang="en-US" dirty="0"/>
              <a:t>"&gt;Toyota&lt;/option&gt;</a:t>
            </a:r>
            <a:endParaRPr lang="en-US" dirty="0"/>
          </a:p>
          <a:p>
            <a:pPr marL="0" indent="0">
              <a:buNone/>
            </a:pPr>
            <a:r>
              <a:rPr lang="en-US" dirty="0"/>
              <a:t>            &lt;option value="fiat"&gt;Fiat&lt;/option&gt;</a:t>
            </a:r>
            <a:endParaRPr lang="en-US" dirty="0"/>
          </a:p>
          <a:p>
            <a:pPr marL="0" indent="0">
              <a:buNone/>
            </a:pPr>
            <a:r>
              <a:rPr lang="en-US" dirty="0"/>
              <a:t>        &lt;/select&gt;</a:t>
            </a:r>
            <a:endParaRPr lang="en-US" dirty="0"/>
          </a:p>
          <a:p>
            <a:pPr marL="0" indent="0">
              <a:buNone/>
            </a:pPr>
            <a:r>
              <a:rPr lang="en-US" dirty="0"/>
              <a:t>    &lt;/form&gt;</a:t>
            </a:r>
            <a:endParaRPr lang="en-US" dirty="0"/>
          </a:p>
          <a:p>
            <a:pPr marL="0" indent="0">
              <a:buNone/>
            </a:pPr>
            <a:endParaRPr lang="en-US" dirty="0"/>
          </a:p>
          <a:p>
            <a:pPr marL="0" indent="0">
              <a:buNone/>
            </a:pPr>
            <a:r>
              <a:rPr lang="en-US" dirty="0"/>
              <a:t>    &lt;div&gt;</a:t>
            </a:r>
            <a:endParaRPr lang="en-US" dirty="0"/>
          </a:p>
          <a:p>
            <a:pPr marL="0" indent="0">
              <a:buNone/>
            </a:pPr>
            <a:r>
              <a:rPr lang="en-US" dirty="0"/>
              <a:t>        {{</a:t>
            </a:r>
            <a:r>
              <a:rPr lang="en-US" dirty="0" err="1"/>
              <a:t>myForm.car</a:t>
            </a:r>
            <a:r>
              <a:rPr lang="en-US" dirty="0"/>
              <a:t>}}</a:t>
            </a:r>
            <a:endParaRPr lang="en-US" dirty="0"/>
          </a:p>
          <a:p>
            <a:pPr marL="0" indent="0">
              <a:buNone/>
            </a:pPr>
            <a:r>
              <a:rPr lang="en-US" dirty="0"/>
              <a:t>    &lt;/div&gt;</a:t>
            </a:r>
            <a:endParaRPr lang="en-US" dirty="0"/>
          </a:p>
          <a:p>
            <a:pPr marL="0" indent="0">
              <a:buNone/>
            </a:pPr>
            <a:r>
              <a:rPr lang="en-US" dirty="0"/>
              <a:t>&lt;/div&gt;</a:t>
            </a:r>
            <a:endParaRPr lang="en-US" dirty="0"/>
          </a:p>
          <a:p>
            <a:endParaRPr lang="en-US" dirty="0"/>
          </a:p>
          <a:p>
            <a:pPr marL="0" indent="0">
              <a:buNone/>
            </a:pPr>
            <a:r>
              <a:rPr lang="en-US" dirty="0"/>
              <a:t>&lt;script&gt;</a:t>
            </a:r>
            <a:endParaRPr lang="en-US" dirty="0"/>
          </a:p>
          <a:p>
            <a:pPr marL="0" indent="0">
              <a:buNone/>
            </a:pPr>
            <a:r>
              <a:rPr lang="en-US" dirty="0"/>
              <a:t>    </a:t>
            </a:r>
            <a:r>
              <a:rPr lang="en-US" dirty="0" err="1"/>
              <a:t>angular.module</a:t>
            </a:r>
            <a:r>
              <a:rPr lang="en-US" dirty="0"/>
              <a:t>("</a:t>
            </a:r>
            <a:r>
              <a:rPr lang="en-US" dirty="0" err="1"/>
              <a:t>myapp</a:t>
            </a:r>
            <a:r>
              <a:rPr lang="en-US" dirty="0"/>
              <a:t>", [])</a:t>
            </a:r>
            <a:endParaRPr lang="en-US" dirty="0"/>
          </a:p>
          <a:p>
            <a:pPr marL="0" indent="0">
              <a:buNone/>
            </a:pPr>
            <a:r>
              <a:rPr lang="en-US" dirty="0"/>
              <a:t>            .controller("</a:t>
            </a:r>
            <a:r>
              <a:rPr lang="en-US" dirty="0" err="1"/>
              <a:t>MyController</a:t>
            </a:r>
            <a:r>
              <a:rPr lang="en-US" dirty="0"/>
              <a:t>", function($scope) {</a:t>
            </a:r>
            <a:endParaRPr lang="en-US" dirty="0"/>
          </a:p>
          <a:p>
            <a:pPr marL="0" indent="0">
              <a:buNone/>
            </a:pPr>
            <a:r>
              <a:rPr lang="en-US" dirty="0"/>
              <a:t>                $</a:t>
            </a:r>
            <a:r>
              <a:rPr lang="en-US" dirty="0" err="1"/>
              <a:t>scope.myForm</a:t>
            </a:r>
            <a:r>
              <a:rPr lang="en-US" dirty="0"/>
              <a:t> = {};</a:t>
            </a:r>
            <a:endParaRPr lang="en-US" dirty="0"/>
          </a:p>
          <a:p>
            <a:pPr marL="0" indent="0">
              <a:buNone/>
            </a:pPr>
            <a:r>
              <a:rPr lang="en-US" dirty="0"/>
              <a:t>                $</a:t>
            </a:r>
            <a:r>
              <a:rPr lang="en-US" dirty="0" err="1"/>
              <a:t>scope.myForm.car</a:t>
            </a:r>
            <a:r>
              <a:rPr lang="en-US" dirty="0"/>
              <a:t>  = "</a:t>
            </a:r>
            <a:r>
              <a:rPr lang="en-US" dirty="0" err="1"/>
              <a:t>nissan</a:t>
            </a:r>
            <a:r>
              <a:rPr lang="en-US" dirty="0"/>
              <a:t>";</a:t>
            </a:r>
            <a:endParaRPr lang="en-US" dirty="0"/>
          </a:p>
          <a:p>
            <a:pPr marL="0" indent="0">
              <a:buNone/>
            </a:pPr>
            <a:r>
              <a:rPr lang="en-US" dirty="0"/>
              <a:t>            } );</a:t>
            </a:r>
            <a:endParaRPr lang="en-US" dirty="0"/>
          </a:p>
          <a:p>
            <a:pPr marL="0" indent="0">
              <a:buNone/>
            </a:pPr>
            <a:r>
              <a:rPr lang="en-US" dirty="0"/>
              <a:t>&lt;/script&gt;</a:t>
            </a:r>
            <a:endParaRPr lang="en-US"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err="1"/>
              <a:t>ng</a:t>
            </a:r>
            <a:r>
              <a:rPr lang="en-US" b="1" dirty="0"/>
              <a:t>-options</a:t>
            </a:r>
            <a:endParaRPr lang="en-US" b="1" dirty="0"/>
          </a:p>
          <a:p>
            <a:r>
              <a:rPr lang="en-US" dirty="0"/>
              <a:t>Instead of using static HTML options you can have </a:t>
            </a:r>
            <a:r>
              <a:rPr lang="en-US" dirty="0" err="1"/>
              <a:t>AngularJS</a:t>
            </a:r>
            <a:r>
              <a:rPr lang="en-US" dirty="0"/>
              <a:t> create option elements based on data from the $scope object. You do so using the </a:t>
            </a:r>
            <a:r>
              <a:rPr lang="en-US" dirty="0" err="1"/>
              <a:t>ng</a:t>
            </a:r>
            <a:r>
              <a:rPr lang="en-US" dirty="0"/>
              <a:t>-options directive inside the select element</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Template</a:t>
            </a:r>
            <a:endParaRPr lang="en-US" b="1" dirty="0"/>
          </a:p>
          <a:p>
            <a:r>
              <a:rPr lang="en-US" dirty="0"/>
              <a:t>In </a:t>
            </a:r>
            <a:r>
              <a:rPr lang="en-US" dirty="0" err="1"/>
              <a:t>AngularJS</a:t>
            </a:r>
            <a:r>
              <a:rPr lang="en-US" dirty="0"/>
              <a:t>, a template is HTML with additional markups. </a:t>
            </a:r>
            <a:r>
              <a:rPr lang="en-US" dirty="0" err="1"/>
              <a:t>AngularJS</a:t>
            </a:r>
            <a:r>
              <a:rPr lang="en-US" dirty="0"/>
              <a:t> compiles templates and renders the resultant HTML</a:t>
            </a:r>
            <a:endParaRPr lang="en-US" dirty="0"/>
          </a:p>
          <a:p>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pPr marL="0" indent="0">
              <a:buNone/>
            </a:pPr>
            <a:r>
              <a:rPr lang="en-US" dirty="0"/>
              <a:t>&lt;form</a:t>
            </a:r>
            <a:r>
              <a:rPr lang="en-US" dirty="0" smtClean="0"/>
              <a:t>&gt;</a:t>
            </a:r>
            <a:endParaRPr lang="en-US" dirty="0" smtClean="0"/>
          </a:p>
          <a:p>
            <a:pPr marL="0" indent="0">
              <a:buNone/>
            </a:pPr>
            <a:r>
              <a:rPr lang="en-US" dirty="0" smtClean="0"/>
              <a:t> </a:t>
            </a:r>
            <a:r>
              <a:rPr lang="en-US" dirty="0"/>
              <a:t>&lt;select </a:t>
            </a:r>
            <a:r>
              <a:rPr lang="en-US" dirty="0" err="1"/>
              <a:t>ng</a:t>
            </a:r>
            <a:r>
              <a:rPr lang="en-US" dirty="0"/>
              <a:t>-model="</a:t>
            </a:r>
            <a:r>
              <a:rPr lang="en-US" dirty="0" err="1"/>
              <a:t>myForm.car</a:t>
            </a:r>
            <a:r>
              <a:rPr lang="en-US" dirty="0"/>
              <a:t>" </a:t>
            </a:r>
            <a:r>
              <a:rPr lang="en-US" b="1" dirty="0" err="1"/>
              <a:t>ng</a:t>
            </a:r>
            <a:r>
              <a:rPr lang="en-US" b="1" dirty="0"/>
              <a:t>-options="obj.id as obj.name for </a:t>
            </a:r>
            <a:r>
              <a:rPr lang="en-US" b="1" dirty="0" err="1"/>
              <a:t>obj</a:t>
            </a:r>
            <a:r>
              <a:rPr lang="en-US" b="1" dirty="0"/>
              <a:t> in </a:t>
            </a:r>
            <a:r>
              <a:rPr lang="en-US" b="1" dirty="0" err="1"/>
              <a:t>myForm.options</a:t>
            </a:r>
            <a:r>
              <a:rPr lang="en-US" b="1" dirty="0"/>
              <a:t>"</a:t>
            </a:r>
            <a:r>
              <a:rPr lang="en-US" dirty="0"/>
              <a:t>&gt; </a:t>
            </a:r>
            <a:endParaRPr lang="en-US" dirty="0" smtClean="0"/>
          </a:p>
          <a:p>
            <a:pPr marL="0" indent="0">
              <a:buNone/>
            </a:pPr>
            <a:r>
              <a:rPr lang="en-US" dirty="0" smtClean="0"/>
              <a:t>&lt;/</a:t>
            </a:r>
            <a:r>
              <a:rPr lang="en-US" dirty="0"/>
              <a:t>select&gt; </a:t>
            </a:r>
            <a:endParaRPr lang="en-US" dirty="0" smtClean="0"/>
          </a:p>
          <a:p>
            <a:pPr marL="0" indent="0">
              <a:buNone/>
            </a:pPr>
            <a:r>
              <a:rPr lang="en-US" dirty="0" smtClean="0"/>
              <a:t>&lt;/</a:t>
            </a:r>
            <a:r>
              <a:rPr lang="en-US" dirty="0"/>
              <a:t>form</a:t>
            </a:r>
            <a:r>
              <a:rPr lang="en-US" dirty="0" smtClean="0"/>
              <a:t>&gt;</a:t>
            </a:r>
            <a:endParaRPr lang="en-US" dirty="0" smtClean="0"/>
          </a:p>
          <a:p>
            <a:pPr marL="0" indent="0">
              <a:buNone/>
            </a:pPr>
            <a:r>
              <a:rPr lang="en-US" dirty="0"/>
              <a:t>&lt;script&gt; </a:t>
            </a:r>
            <a:endParaRPr lang="en-US" dirty="0" smtClean="0"/>
          </a:p>
          <a:p>
            <a:pPr marL="0" indent="0">
              <a:buNone/>
            </a:pPr>
            <a:r>
              <a:rPr lang="en-US" dirty="0" err="1" smtClean="0"/>
              <a:t>angular.module</a:t>
            </a:r>
            <a:r>
              <a:rPr lang="en-US" dirty="0"/>
              <a:t>("</a:t>
            </a:r>
            <a:r>
              <a:rPr lang="en-US" dirty="0" err="1"/>
              <a:t>myapp</a:t>
            </a:r>
            <a:r>
              <a:rPr lang="en-US" dirty="0"/>
              <a:t>", []) .controller("</a:t>
            </a:r>
            <a:r>
              <a:rPr lang="en-US" dirty="0" err="1"/>
              <a:t>MyController</a:t>
            </a:r>
            <a:r>
              <a:rPr lang="en-US" dirty="0"/>
              <a:t>", function($scope) { </a:t>
            </a:r>
            <a:endParaRPr lang="en-US" dirty="0" smtClean="0"/>
          </a:p>
          <a:p>
            <a:pPr marL="0" indent="0">
              <a:buNone/>
            </a:pPr>
            <a:r>
              <a:rPr lang="en-US" dirty="0" smtClean="0"/>
              <a:t>$</a:t>
            </a:r>
            <a:r>
              <a:rPr lang="en-US" dirty="0" err="1"/>
              <a:t>scope.myForm</a:t>
            </a:r>
            <a:r>
              <a:rPr lang="en-US" dirty="0"/>
              <a:t> = {}; </a:t>
            </a:r>
            <a:endParaRPr lang="en-US" dirty="0" smtClean="0"/>
          </a:p>
          <a:p>
            <a:pPr marL="0" indent="0">
              <a:buNone/>
            </a:pPr>
            <a:r>
              <a:rPr lang="en-US" dirty="0" smtClean="0"/>
              <a:t>$</a:t>
            </a:r>
            <a:r>
              <a:rPr lang="en-US" dirty="0" err="1"/>
              <a:t>scope.myForm.car</a:t>
            </a:r>
            <a:r>
              <a:rPr lang="en-US" dirty="0"/>
              <a:t> = "</a:t>
            </a:r>
            <a:r>
              <a:rPr lang="en-US" dirty="0" err="1"/>
              <a:t>nissan</a:t>
            </a:r>
            <a:r>
              <a:rPr lang="en-US" dirty="0" smtClean="0"/>
              <a:t>";</a:t>
            </a:r>
            <a:endParaRPr lang="en-US" dirty="0" smtClean="0"/>
          </a:p>
          <a:p>
            <a:pPr marL="0" indent="0">
              <a:buNone/>
            </a:pPr>
            <a:r>
              <a:rPr lang="en-US" dirty="0" smtClean="0"/>
              <a:t> </a:t>
            </a:r>
            <a:r>
              <a:rPr lang="en-US" dirty="0"/>
              <a:t>$</a:t>
            </a:r>
            <a:r>
              <a:rPr lang="en-US" dirty="0" err="1"/>
              <a:t>scope.myForm.options</a:t>
            </a:r>
            <a:r>
              <a:rPr lang="en-US" dirty="0"/>
              <a:t> = [ </a:t>
            </a:r>
            <a:endParaRPr lang="en-US" dirty="0" smtClean="0"/>
          </a:p>
          <a:p>
            <a:pPr marL="0" indent="0">
              <a:buNone/>
            </a:pPr>
            <a:r>
              <a:rPr lang="en-US" dirty="0" smtClean="0"/>
              <a:t>{ </a:t>
            </a:r>
            <a:r>
              <a:rPr lang="en-US" dirty="0"/>
              <a:t>id : "</a:t>
            </a:r>
            <a:r>
              <a:rPr lang="en-US" dirty="0" err="1"/>
              <a:t>nissan</a:t>
            </a:r>
            <a:r>
              <a:rPr lang="en-US" dirty="0"/>
              <a:t>", name: "Nissan" } </a:t>
            </a:r>
            <a:endParaRPr lang="en-US" dirty="0" smtClean="0"/>
          </a:p>
          <a:p>
            <a:pPr marL="0" indent="0">
              <a:buNone/>
            </a:pPr>
            <a:r>
              <a:rPr lang="en-US" dirty="0" smtClean="0"/>
              <a:t>,{ </a:t>
            </a:r>
            <a:r>
              <a:rPr lang="en-US" dirty="0"/>
              <a:t>id : "</a:t>
            </a:r>
            <a:r>
              <a:rPr lang="en-US" dirty="0" err="1"/>
              <a:t>toyota</a:t>
            </a:r>
            <a:r>
              <a:rPr lang="en-US" dirty="0"/>
              <a:t>", name: "Toyota" } </a:t>
            </a:r>
            <a:r>
              <a:rPr lang="en-US" dirty="0" smtClean="0"/>
              <a:t>,</a:t>
            </a:r>
            <a:endParaRPr lang="en-US" dirty="0" smtClean="0"/>
          </a:p>
          <a:p>
            <a:pPr marL="0" indent="0">
              <a:buNone/>
            </a:pPr>
            <a:r>
              <a:rPr lang="en-US" dirty="0" smtClean="0"/>
              <a:t>{ </a:t>
            </a:r>
            <a:r>
              <a:rPr lang="en-US" dirty="0"/>
              <a:t>id : "fiat" , name: "Fiat" } ]; </a:t>
            </a:r>
            <a:endParaRPr lang="en-US" dirty="0" smtClean="0"/>
          </a:p>
          <a:p>
            <a:pPr marL="0" indent="0">
              <a:buNone/>
            </a:pPr>
            <a:r>
              <a:rPr lang="en-US" dirty="0" smtClean="0"/>
              <a:t>} </a:t>
            </a:r>
            <a:r>
              <a:rPr lang="en-US" dirty="0"/>
              <a:t>); </a:t>
            </a:r>
            <a:endParaRPr lang="en-US" dirty="0" smtClean="0"/>
          </a:p>
          <a:p>
            <a:pPr marL="0" indent="0">
              <a:buNone/>
            </a:pPr>
            <a:r>
              <a:rPr lang="en-US" dirty="0" smtClean="0"/>
              <a:t>&lt;/</a:t>
            </a:r>
            <a:r>
              <a:rPr lang="en-US" dirty="0"/>
              <a:t>script&gt;</a:t>
            </a:r>
            <a:endParaRPr lang="en-US"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Form Validation</a:t>
            </a:r>
            <a:br>
              <a:rPr lang="en-US" b="1" u="sng" dirty="0"/>
            </a:br>
            <a:endParaRPr lang="en-US" u="sng" dirty="0"/>
          </a:p>
        </p:txBody>
      </p:sp>
      <p:sp>
        <p:nvSpPr>
          <p:cNvPr id="3" name="Content Placeholder 2"/>
          <p:cNvSpPr>
            <a:spLocks noGrp="1"/>
          </p:cNvSpPr>
          <p:nvPr>
            <p:ph idx="1"/>
          </p:nvPr>
        </p:nvSpPr>
        <p:spPr>
          <a:xfrm>
            <a:off x="457200" y="1600200"/>
            <a:ext cx="8229600" cy="4953000"/>
          </a:xfrm>
        </p:spPr>
        <p:txBody>
          <a:bodyPr>
            <a:normAutofit fontScale="70000" lnSpcReduction="20000"/>
          </a:bodyPr>
          <a:lstStyle/>
          <a:p>
            <a:r>
              <a:rPr lang="en-US" dirty="0" err="1"/>
              <a:t>AngularJS</a:t>
            </a:r>
            <a:r>
              <a:rPr lang="en-US" dirty="0"/>
              <a:t> has a set of form validation directives you can use</a:t>
            </a:r>
            <a:r>
              <a:rPr lang="en-US" dirty="0" smtClean="0"/>
              <a:t>.</a:t>
            </a:r>
            <a:endParaRPr lang="en-US" dirty="0" smtClean="0"/>
          </a:p>
          <a:p>
            <a:r>
              <a:rPr lang="en-US" dirty="0" err="1"/>
              <a:t>AngularJS</a:t>
            </a:r>
            <a:r>
              <a:rPr lang="en-US" dirty="0"/>
              <a:t> offers client-side form validation.</a:t>
            </a:r>
            <a:endParaRPr lang="en-US" dirty="0"/>
          </a:p>
          <a:p>
            <a:r>
              <a:rPr lang="en-US" dirty="0" err="1"/>
              <a:t>AngularJS</a:t>
            </a:r>
            <a:r>
              <a:rPr lang="en-US" dirty="0"/>
              <a:t> monitors the state of the form and input fields (input, </a:t>
            </a:r>
            <a:r>
              <a:rPr lang="en-US" dirty="0" err="1"/>
              <a:t>textarea</a:t>
            </a:r>
            <a:r>
              <a:rPr lang="en-US" dirty="0"/>
              <a:t>, select), and lets you notify the user about the current state.</a:t>
            </a:r>
            <a:endParaRPr lang="en-US" dirty="0"/>
          </a:p>
          <a:p>
            <a:r>
              <a:rPr lang="en-US" dirty="0" err="1"/>
              <a:t>AngularJS</a:t>
            </a:r>
            <a:r>
              <a:rPr lang="en-US" dirty="0"/>
              <a:t> also holds information about whether they have been touched, or modified, or not.</a:t>
            </a:r>
            <a:endParaRPr lang="en-US" dirty="0"/>
          </a:p>
          <a:p>
            <a:pPr marL="0" indent="0">
              <a:buNone/>
            </a:pPr>
            <a:endParaRPr lang="en-US" dirty="0" smtClean="0"/>
          </a:p>
          <a:p>
            <a:r>
              <a:rPr lang="en-US" dirty="0" smtClean="0"/>
              <a:t> </a:t>
            </a:r>
            <a:r>
              <a:rPr lang="en-US" dirty="0" err="1"/>
              <a:t>AngularJS</a:t>
            </a:r>
            <a:r>
              <a:rPr lang="en-US" dirty="0"/>
              <a:t> validates form fields </a:t>
            </a:r>
            <a:r>
              <a:rPr lang="en-US" i="1" dirty="0" err="1"/>
              <a:t>before</a:t>
            </a:r>
            <a:r>
              <a:rPr lang="en-US" dirty="0" err="1"/>
              <a:t>copying</a:t>
            </a:r>
            <a:r>
              <a:rPr lang="en-US" dirty="0"/>
              <a:t> their value into the $scope properties to which the form fields are bound</a:t>
            </a:r>
            <a:r>
              <a:rPr lang="en-US" dirty="0" smtClean="0"/>
              <a:t>.</a:t>
            </a:r>
            <a:endParaRPr lang="en-US" dirty="0" smtClean="0"/>
          </a:p>
          <a:p>
            <a:r>
              <a:rPr lang="en-US" dirty="0" smtClean="0"/>
              <a:t> </a:t>
            </a:r>
            <a:r>
              <a:rPr lang="en-US" dirty="0"/>
              <a:t>If a form field is invalid, its value is </a:t>
            </a:r>
            <a:r>
              <a:rPr lang="en-US" i="1" dirty="0"/>
              <a:t>not</a:t>
            </a:r>
            <a:r>
              <a:rPr lang="en-US" dirty="0"/>
              <a:t> copied into the $scope property it is bound to. Instead the corresponding $scope property is cleared. </a:t>
            </a:r>
            <a:endParaRPr lang="en-US" dirty="0" smtClean="0"/>
          </a:p>
          <a:p>
            <a:r>
              <a:rPr lang="en-US" dirty="0" smtClean="0"/>
              <a:t>That </a:t>
            </a:r>
            <a:r>
              <a:rPr lang="en-US" dirty="0"/>
              <a:t>is done to prevent the $scope properties from containing invalid values.</a:t>
            </a:r>
            <a:endParaRPr lang="en-US"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ng-minlength</a:t>
            </a:r>
            <a:r>
              <a:rPr lang="en-US" b="1" dirty="0"/>
              <a:t> + </a:t>
            </a:r>
            <a:r>
              <a:rPr lang="en-US" b="1" dirty="0" err="1"/>
              <a:t>ng-maxlength</a:t>
            </a:r>
            <a:endParaRPr lang="en-US" b="1" dirty="0"/>
          </a:p>
        </p:txBody>
      </p:sp>
      <p:sp>
        <p:nvSpPr>
          <p:cNvPr id="3" name="Content Placeholder 2"/>
          <p:cNvSpPr>
            <a:spLocks noGrp="1"/>
          </p:cNvSpPr>
          <p:nvPr>
            <p:ph idx="1"/>
          </p:nvPr>
        </p:nvSpPr>
        <p:spPr/>
        <p:txBody>
          <a:bodyPr>
            <a:normAutofit fontScale="92500" lnSpcReduction="10000"/>
          </a:bodyPr>
          <a:lstStyle/>
          <a:p>
            <a:r>
              <a:rPr lang="en-US" dirty="0"/>
              <a:t>&lt;input type="text" id="name" </a:t>
            </a:r>
            <a:r>
              <a:rPr lang="en-US" dirty="0" err="1"/>
              <a:t>ng</a:t>
            </a:r>
            <a:r>
              <a:rPr lang="en-US" dirty="0"/>
              <a:t>-model="myForm.name" </a:t>
            </a:r>
            <a:r>
              <a:rPr lang="en-US" dirty="0" err="1"/>
              <a:t>ng-minlength</a:t>
            </a:r>
            <a:r>
              <a:rPr lang="en-US" dirty="0"/>
              <a:t>="5" </a:t>
            </a:r>
            <a:r>
              <a:rPr lang="en-US" dirty="0" err="1"/>
              <a:t>ng-maxlength</a:t>
            </a:r>
            <a:r>
              <a:rPr lang="en-US" dirty="0"/>
              <a:t>="12"&gt; Name &lt;</a:t>
            </a:r>
            <a:r>
              <a:rPr lang="en-US" dirty="0" err="1"/>
              <a:t>br</a:t>
            </a:r>
            <a:r>
              <a:rPr lang="en-US" dirty="0" smtClean="0"/>
              <a:t>/&gt;</a:t>
            </a:r>
            <a:endParaRPr lang="en-US" dirty="0" smtClean="0"/>
          </a:p>
          <a:p>
            <a:r>
              <a:rPr lang="en-US" b="1" dirty="0" err="1"/>
              <a:t>ng</a:t>
            </a:r>
            <a:r>
              <a:rPr lang="en-US" b="1" dirty="0"/>
              <a:t>-pattern</a:t>
            </a:r>
            <a:endParaRPr lang="en-US" b="1" dirty="0"/>
          </a:p>
          <a:p>
            <a:r>
              <a:rPr lang="en-US" dirty="0"/>
              <a:t>The </a:t>
            </a:r>
            <a:r>
              <a:rPr lang="en-US" dirty="0" err="1"/>
              <a:t>ng</a:t>
            </a:r>
            <a:r>
              <a:rPr lang="en-US" dirty="0"/>
              <a:t>-pattern directive can be used to validate the value of an input field against a regular expression. Here is an example:</a:t>
            </a:r>
            <a:endParaRPr lang="en-US" dirty="0"/>
          </a:p>
          <a:p>
            <a:r>
              <a:rPr lang="en-US" dirty="0"/>
              <a:t>&lt;input type="text" id="name" </a:t>
            </a:r>
            <a:r>
              <a:rPr lang="en-US" dirty="0" err="1"/>
              <a:t>ng</a:t>
            </a:r>
            <a:r>
              <a:rPr lang="en-US" dirty="0"/>
              <a:t>-model="myForm.name" </a:t>
            </a:r>
            <a:r>
              <a:rPr lang="en-US" dirty="0" err="1"/>
              <a:t>ng</a:t>
            </a:r>
            <a:r>
              <a:rPr lang="en-US" dirty="0"/>
              <a:t>-pattern="/^\d+$/"&gt; Name &lt;</a:t>
            </a:r>
            <a:r>
              <a:rPr lang="en-US" dirty="0" err="1"/>
              <a:t>br</a:t>
            </a:r>
            <a:r>
              <a:rPr lang="en-US" dirty="0"/>
              <a:t>/&gt;</a:t>
            </a:r>
            <a:endParaRPr lang="en-US"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b="1" dirty="0" err="1"/>
              <a:t>ng</a:t>
            </a:r>
            <a:r>
              <a:rPr lang="en-US" b="1" dirty="0"/>
              <a:t>-required</a:t>
            </a:r>
            <a:endParaRPr lang="en-US" b="1" dirty="0"/>
          </a:p>
          <a:p>
            <a:r>
              <a:rPr lang="en-US" dirty="0"/>
              <a:t>The </a:t>
            </a:r>
            <a:r>
              <a:rPr lang="en-US" dirty="0" err="1"/>
              <a:t>ng</a:t>
            </a:r>
            <a:r>
              <a:rPr lang="en-US" dirty="0"/>
              <a:t>-required directive checks if the value of the form field is empty or not. Actually, you just use the required attribute of HTML5, and </a:t>
            </a:r>
            <a:r>
              <a:rPr lang="en-US" dirty="0" err="1"/>
              <a:t>AngularJS</a:t>
            </a:r>
            <a:r>
              <a:rPr lang="en-US" dirty="0"/>
              <a:t> detects it automatically</a:t>
            </a:r>
            <a:r>
              <a:rPr lang="en-US" dirty="0" smtClean="0"/>
              <a:t>.</a:t>
            </a:r>
            <a:endParaRPr lang="en-US" dirty="0" smtClean="0"/>
          </a:p>
          <a:p>
            <a:r>
              <a:rPr lang="en-US" b="1" dirty="0"/>
              <a:t>Checking Field Validation State</a:t>
            </a:r>
            <a:endParaRPr lang="en-US" b="1" dirty="0"/>
          </a:p>
          <a:p>
            <a:r>
              <a:rPr lang="en-US" dirty="0"/>
              <a:t>If you give the &lt;form&gt; element a name attribute, then the form will be add to the $scope object as a property. </a:t>
            </a:r>
            <a:endParaRPr lang="en-US" dirty="0" smtClean="0"/>
          </a:p>
          <a:p>
            <a:r>
              <a:rPr lang="en-US" dirty="0"/>
              <a:t>&lt;form name="</a:t>
            </a:r>
            <a:r>
              <a:rPr lang="en-US" dirty="0" err="1"/>
              <a:t>myFormNg</a:t>
            </a:r>
            <a:r>
              <a:rPr lang="en-US" dirty="0"/>
              <a:t>" </a:t>
            </a:r>
            <a:r>
              <a:rPr lang="en-US" dirty="0" err="1"/>
              <a:t>ng</a:t>
            </a:r>
            <a:r>
              <a:rPr lang="en-US" dirty="0"/>
              <a:t>-submit="</a:t>
            </a:r>
            <a:r>
              <a:rPr lang="en-US" dirty="0" err="1"/>
              <a:t>myForm.submitTheForm</a:t>
            </a:r>
            <a:r>
              <a:rPr lang="en-US" dirty="0"/>
              <a:t>()" &gt; ... </a:t>
            </a:r>
            <a:r>
              <a:rPr lang="en-US"/>
              <a:t>&lt;/form&gt; </a:t>
            </a:r>
            <a:endParaRPr lang="en-US"/>
          </a:p>
          <a:p>
            <a:endParaRPr lang="en-US" dirty="0"/>
          </a:p>
          <a:p>
            <a:endParaRPr lang="en-US"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Form State and Input State</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err="1" smtClean="0"/>
              <a:t>AngularJS</a:t>
            </a:r>
            <a:r>
              <a:rPr lang="en-US" dirty="0" smtClean="0"/>
              <a:t> </a:t>
            </a:r>
            <a:r>
              <a:rPr lang="en-US" dirty="0"/>
              <a:t>is constantly updating the state of both the form and the input fields.</a:t>
            </a:r>
            <a:endParaRPr lang="en-US" dirty="0"/>
          </a:p>
          <a:p>
            <a:r>
              <a:rPr lang="en-US" b="1" dirty="0"/>
              <a:t>Input fields have the following states:</a:t>
            </a:r>
            <a:endParaRPr lang="en-US" b="1" dirty="0"/>
          </a:p>
          <a:p>
            <a:r>
              <a:rPr lang="en-US" dirty="0"/>
              <a:t>$untouched The field has not been touched yet</a:t>
            </a:r>
            <a:endParaRPr lang="en-US" dirty="0"/>
          </a:p>
          <a:p>
            <a:r>
              <a:rPr lang="en-US" dirty="0"/>
              <a:t>$touched The field has been touched</a:t>
            </a:r>
            <a:endParaRPr lang="en-US" dirty="0"/>
          </a:p>
          <a:p>
            <a:r>
              <a:rPr lang="en-US" dirty="0"/>
              <a:t>$pristine The field has not been modified yet</a:t>
            </a:r>
            <a:endParaRPr lang="en-US" dirty="0"/>
          </a:p>
          <a:p>
            <a:r>
              <a:rPr lang="en-US" dirty="0"/>
              <a:t>$dirty The field has been modified</a:t>
            </a:r>
            <a:endParaRPr lang="en-US" dirty="0"/>
          </a:p>
          <a:p>
            <a:r>
              <a:rPr lang="en-US" dirty="0"/>
              <a:t>$invalid The field content is not valid</a:t>
            </a:r>
            <a:endParaRPr lang="en-US" dirty="0"/>
          </a:p>
          <a:p>
            <a:r>
              <a:rPr lang="en-US" dirty="0"/>
              <a:t>$valid The field content is </a:t>
            </a:r>
            <a:r>
              <a:rPr lang="en-US" dirty="0" smtClean="0"/>
              <a:t>valid</a:t>
            </a:r>
            <a:endParaRPr lang="en-US" dirty="0" smtClean="0"/>
          </a:p>
          <a:p>
            <a:r>
              <a:rPr lang="en-US" dirty="0"/>
              <a:t>They are all properties of the input field, and are either true or false</a:t>
            </a:r>
            <a:endParaRPr lang="en-US" dirty="0"/>
          </a:p>
          <a:p>
            <a:endParaRPr lang="en-US"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b="1" dirty="0"/>
              <a:t>Forms have the following states:</a:t>
            </a:r>
            <a:endParaRPr lang="en-US" b="1" dirty="0"/>
          </a:p>
          <a:p>
            <a:r>
              <a:rPr lang="en-US" dirty="0"/>
              <a:t>$pristine No fields have been modified yet</a:t>
            </a:r>
            <a:endParaRPr lang="en-US" dirty="0"/>
          </a:p>
          <a:p>
            <a:r>
              <a:rPr lang="en-US" dirty="0"/>
              <a:t>$dirty One or more have been modified</a:t>
            </a:r>
            <a:endParaRPr lang="en-US" dirty="0"/>
          </a:p>
          <a:p>
            <a:r>
              <a:rPr lang="en-US" dirty="0"/>
              <a:t>$invalid The form content is not valid</a:t>
            </a:r>
            <a:endParaRPr lang="en-US" dirty="0"/>
          </a:p>
          <a:p>
            <a:r>
              <a:rPr lang="en-US" dirty="0"/>
              <a:t>$valid The form content is valid</a:t>
            </a:r>
            <a:endParaRPr lang="en-US" dirty="0"/>
          </a:p>
          <a:p>
            <a:r>
              <a:rPr lang="en-US" dirty="0"/>
              <a:t>$submitted The form is submitted</a:t>
            </a:r>
            <a:endParaRPr lang="en-US" dirty="0"/>
          </a:p>
          <a:p>
            <a:r>
              <a:rPr lang="en-US" dirty="0"/>
              <a:t>They are all properties of the form, and are either true or false.</a:t>
            </a:r>
            <a:endParaRPr lang="en-US" dirty="0"/>
          </a:p>
          <a:p>
            <a:endParaRPr lang="en-US"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AngularJS</a:t>
            </a:r>
            <a:r>
              <a:rPr lang="en-US" dirty="0"/>
              <a:t> Validation CSS Classes</a:t>
            </a:r>
            <a:br>
              <a:rPr lang="en-US" dirty="0"/>
            </a:br>
            <a:endParaRPr lang="en-US" dirty="0"/>
          </a:p>
        </p:txBody>
      </p:sp>
      <p:graphicFrame>
        <p:nvGraphicFramePr>
          <p:cNvPr id="4" name="Content Placeholder 3"/>
          <p:cNvGraphicFramePr>
            <a:graphicFrameLocks noGrp="1"/>
          </p:cNvGraphicFramePr>
          <p:nvPr>
            <p:ph idx="1"/>
          </p:nvPr>
        </p:nvGraphicFramePr>
        <p:xfrm>
          <a:off x="609600" y="1143002"/>
          <a:ext cx="8305800" cy="5471160"/>
        </p:xfrm>
        <a:graphic>
          <a:graphicData uri="http://schemas.openxmlformats.org/drawingml/2006/table">
            <a:tbl>
              <a:tblPr/>
              <a:tblGrid>
                <a:gridCol w="4152901"/>
                <a:gridCol w="4152901"/>
              </a:tblGrid>
              <a:tr h="339771">
                <a:tc>
                  <a:txBody>
                    <a:bodyPr/>
                    <a:lstStyle/>
                    <a:p>
                      <a:pPr algn="l" fontAlgn="b"/>
                      <a:r>
                        <a:rPr lang="en-US" sz="1400" b="0">
                          <a:solidFill>
                            <a:srgbClr val="FFFFFF"/>
                          </a:solidFill>
                          <a:effectLst/>
                        </a:rPr>
                        <a:t>CSS Class</a:t>
                      </a:r>
                      <a:endParaRPr lang="en-US" sz="1400" b="0">
                        <a:solidFill>
                          <a:srgbClr val="FFFFFF"/>
                        </a:solidFill>
                        <a:effectLst/>
                      </a:endParaRPr>
                    </a:p>
                  </a:txBody>
                  <a:tcPr marL="69630" marR="69630" marT="34815" marB="34815" anchor="b">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63A9E0"/>
                    </a:solidFill>
                  </a:tcPr>
                </a:tc>
                <a:tc>
                  <a:txBody>
                    <a:bodyPr/>
                    <a:lstStyle/>
                    <a:p>
                      <a:pPr algn="l" fontAlgn="b"/>
                      <a:r>
                        <a:rPr lang="en-US" sz="1400" b="0">
                          <a:solidFill>
                            <a:srgbClr val="FFFFFF"/>
                          </a:solidFill>
                          <a:effectLst/>
                        </a:rPr>
                        <a:t>Description</a:t>
                      </a:r>
                      <a:endParaRPr lang="en-US" sz="1400" b="0">
                        <a:solidFill>
                          <a:srgbClr val="FFFFFF"/>
                        </a:solidFill>
                        <a:effectLst/>
                      </a:endParaRPr>
                    </a:p>
                  </a:txBody>
                  <a:tcPr marL="69630" marR="69630" marT="34815" marB="34815" anchor="b">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63A9E0"/>
                    </a:solidFill>
                  </a:tcPr>
                </a:tc>
              </a:tr>
              <a:tr h="595941">
                <a:tc>
                  <a:txBody>
                    <a:bodyPr/>
                    <a:lstStyle/>
                    <a:p>
                      <a:pPr fontAlgn="t"/>
                      <a:r>
                        <a:rPr lang="en-US" sz="1400">
                          <a:solidFill>
                            <a:srgbClr val="414141"/>
                          </a:solidFill>
                          <a:effectLst/>
                        </a:rPr>
                        <a:t>ng-valid</a:t>
                      </a:r>
                      <a:endParaRPr lang="en-US" sz="1400">
                        <a:solidFill>
                          <a:srgbClr val="414141"/>
                        </a:solidFill>
                        <a:effectLst/>
                      </a:endParaRPr>
                    </a:p>
                  </a:txBody>
                  <a:tcPr marL="69630" marR="69630" marT="34815" marB="3481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US" sz="1400">
                          <a:solidFill>
                            <a:srgbClr val="414141"/>
                          </a:solidFill>
                          <a:effectLst/>
                        </a:rPr>
                        <a:t>Angular will set this CSS class if the input field is valid without errors.</a:t>
                      </a:r>
                      <a:endParaRPr lang="en-US" sz="1400">
                        <a:solidFill>
                          <a:srgbClr val="414141"/>
                        </a:solidFill>
                        <a:effectLst/>
                      </a:endParaRPr>
                    </a:p>
                  </a:txBody>
                  <a:tcPr marL="69630" marR="69630" marT="34815" marB="3481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r>
              <a:tr h="595941">
                <a:tc>
                  <a:txBody>
                    <a:bodyPr/>
                    <a:lstStyle/>
                    <a:p>
                      <a:pPr fontAlgn="t"/>
                      <a:r>
                        <a:rPr lang="en-US" sz="1400">
                          <a:solidFill>
                            <a:srgbClr val="414141"/>
                          </a:solidFill>
                          <a:effectLst/>
                        </a:rPr>
                        <a:t>ng-invalid</a:t>
                      </a:r>
                      <a:endParaRPr lang="en-US" sz="1400">
                        <a:solidFill>
                          <a:srgbClr val="414141"/>
                        </a:solidFill>
                        <a:effectLst/>
                      </a:endParaRPr>
                    </a:p>
                  </a:txBody>
                  <a:tcPr marL="69630" marR="69630" marT="34815" marB="3481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US" sz="1400">
                          <a:solidFill>
                            <a:srgbClr val="414141"/>
                          </a:solidFill>
                          <a:effectLst/>
                        </a:rPr>
                        <a:t>Angular will set this CSS class if the input does not pass validations.</a:t>
                      </a:r>
                      <a:endParaRPr lang="en-US" sz="1400">
                        <a:solidFill>
                          <a:srgbClr val="414141"/>
                        </a:solidFill>
                        <a:effectLst/>
                      </a:endParaRPr>
                    </a:p>
                  </a:txBody>
                  <a:tcPr marL="69630" marR="69630" marT="34815" marB="3481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r>
              <a:tr h="836013">
                <a:tc>
                  <a:txBody>
                    <a:bodyPr/>
                    <a:lstStyle/>
                    <a:p>
                      <a:pPr fontAlgn="t"/>
                      <a:r>
                        <a:rPr lang="en-US" sz="1400">
                          <a:solidFill>
                            <a:srgbClr val="414141"/>
                          </a:solidFill>
                          <a:effectLst/>
                        </a:rPr>
                        <a:t>ng-pristine</a:t>
                      </a:r>
                      <a:endParaRPr lang="en-US" sz="1400">
                        <a:solidFill>
                          <a:srgbClr val="414141"/>
                        </a:solidFill>
                        <a:effectLst/>
                      </a:endParaRPr>
                    </a:p>
                  </a:txBody>
                  <a:tcPr marL="69630" marR="69630" marT="34815" marB="3481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US" sz="1400">
                          <a:solidFill>
                            <a:srgbClr val="414141"/>
                          </a:solidFill>
                          <a:effectLst/>
                        </a:rPr>
                        <a:t>Angular will set this CSS class if a user has not interacted with the control yet.</a:t>
                      </a:r>
                      <a:endParaRPr lang="en-US" sz="1400">
                        <a:solidFill>
                          <a:srgbClr val="414141"/>
                        </a:solidFill>
                        <a:effectLst/>
                      </a:endParaRPr>
                    </a:p>
                  </a:txBody>
                  <a:tcPr marL="69630" marR="69630" marT="34815" marB="3481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r>
              <a:tr h="835660">
                <a:tc>
                  <a:txBody>
                    <a:bodyPr/>
                    <a:lstStyle/>
                    <a:p>
                      <a:pPr fontAlgn="t"/>
                      <a:r>
                        <a:rPr lang="en-US" sz="1400">
                          <a:solidFill>
                            <a:srgbClr val="414141"/>
                          </a:solidFill>
                          <a:effectLst/>
                        </a:rPr>
                        <a:t>ng-dirty</a:t>
                      </a:r>
                      <a:endParaRPr lang="en-US" sz="1400">
                        <a:solidFill>
                          <a:srgbClr val="414141"/>
                        </a:solidFill>
                        <a:effectLst/>
                      </a:endParaRPr>
                    </a:p>
                  </a:txBody>
                  <a:tcPr marL="69630" marR="69630" marT="34815" marB="3481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US" sz="1400">
                          <a:solidFill>
                            <a:srgbClr val="414141"/>
                          </a:solidFill>
                          <a:effectLst/>
                        </a:rPr>
                        <a:t>Angular will set this CSS class if the value of form field has been changed.</a:t>
                      </a:r>
                      <a:endParaRPr lang="en-US" sz="1400">
                        <a:solidFill>
                          <a:srgbClr val="414141"/>
                        </a:solidFill>
                        <a:effectLst/>
                      </a:endParaRPr>
                    </a:p>
                  </a:txBody>
                  <a:tcPr marL="69630" marR="69630" marT="34815" marB="3481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r>
              <a:tr h="836013">
                <a:tc>
                  <a:txBody>
                    <a:bodyPr/>
                    <a:lstStyle/>
                    <a:p>
                      <a:pPr fontAlgn="t"/>
                      <a:r>
                        <a:rPr lang="en-US" sz="1400">
                          <a:solidFill>
                            <a:srgbClr val="414141"/>
                          </a:solidFill>
                          <a:effectLst/>
                        </a:rPr>
                        <a:t>ng-touched</a:t>
                      </a:r>
                      <a:endParaRPr lang="en-US" sz="1400">
                        <a:solidFill>
                          <a:srgbClr val="414141"/>
                        </a:solidFill>
                        <a:effectLst/>
                      </a:endParaRPr>
                    </a:p>
                  </a:txBody>
                  <a:tcPr marL="69630" marR="69630" marT="34815" marB="3481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US" sz="1400">
                          <a:solidFill>
                            <a:srgbClr val="414141"/>
                          </a:solidFill>
                          <a:effectLst/>
                        </a:rPr>
                        <a:t>Angular will set this CSS class if a user tabbed out from the input control.</a:t>
                      </a:r>
                      <a:endParaRPr lang="en-US" sz="1400">
                        <a:solidFill>
                          <a:srgbClr val="414141"/>
                        </a:solidFill>
                        <a:effectLst/>
                      </a:endParaRPr>
                    </a:p>
                  </a:txBody>
                  <a:tcPr marL="69630" marR="69630" marT="34815" marB="3481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r>
              <a:tr h="836013">
                <a:tc>
                  <a:txBody>
                    <a:bodyPr/>
                    <a:lstStyle/>
                    <a:p>
                      <a:pPr fontAlgn="t"/>
                      <a:r>
                        <a:rPr lang="en-US" sz="1400">
                          <a:solidFill>
                            <a:srgbClr val="414141"/>
                          </a:solidFill>
                          <a:effectLst/>
                        </a:rPr>
                        <a:t>ng-untouched</a:t>
                      </a:r>
                      <a:endParaRPr lang="en-US" sz="1400">
                        <a:solidFill>
                          <a:srgbClr val="414141"/>
                        </a:solidFill>
                        <a:effectLst/>
                      </a:endParaRPr>
                    </a:p>
                  </a:txBody>
                  <a:tcPr marL="69630" marR="69630" marT="34815" marB="3481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US" sz="1400">
                          <a:solidFill>
                            <a:srgbClr val="414141"/>
                          </a:solidFill>
                          <a:effectLst/>
                        </a:rPr>
                        <a:t>Angular will set this CSS class if a user has not tabbed out from the input control.</a:t>
                      </a:r>
                      <a:endParaRPr lang="en-US" sz="1400">
                        <a:solidFill>
                          <a:srgbClr val="414141"/>
                        </a:solidFill>
                        <a:effectLst/>
                      </a:endParaRPr>
                    </a:p>
                  </a:txBody>
                  <a:tcPr marL="69630" marR="69630" marT="34815" marB="3481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r>
              <a:tr h="595941">
                <a:tc>
                  <a:txBody>
                    <a:bodyPr/>
                    <a:lstStyle/>
                    <a:p>
                      <a:pPr fontAlgn="t"/>
                      <a:r>
                        <a:rPr lang="en-US" sz="1400">
                          <a:solidFill>
                            <a:srgbClr val="414141"/>
                          </a:solidFill>
                          <a:effectLst/>
                        </a:rPr>
                        <a:t>ng-submitted</a:t>
                      </a:r>
                      <a:endParaRPr lang="en-US" sz="1400">
                        <a:solidFill>
                          <a:srgbClr val="414141"/>
                        </a:solidFill>
                        <a:effectLst/>
                      </a:endParaRPr>
                    </a:p>
                  </a:txBody>
                  <a:tcPr marL="69630" marR="69630" marT="34815" marB="3481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US" sz="1400" dirty="0">
                          <a:solidFill>
                            <a:srgbClr val="414141"/>
                          </a:solidFill>
                          <a:effectLst/>
                        </a:rPr>
                        <a:t>Angular will set this CSS class if the form has been submitted.</a:t>
                      </a:r>
                      <a:endParaRPr lang="en-US" sz="1400" dirty="0">
                        <a:solidFill>
                          <a:srgbClr val="414141"/>
                        </a:solidFill>
                        <a:effectLst/>
                      </a:endParaRPr>
                    </a:p>
                  </a:txBody>
                  <a:tcPr marL="69630" marR="69630" marT="34815" marB="34815">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br>
              <a:rPr lang="en-US" dirty="0" smtClean="0"/>
            </a:br>
            <a:br>
              <a:rPr lang="en-US" dirty="0"/>
            </a:br>
            <a:r>
              <a:rPr lang="en-US" b="1" u="sng" dirty="0" smtClean="0"/>
              <a:t>Dependency </a:t>
            </a:r>
            <a:r>
              <a:rPr lang="en-US" b="1" u="sng" dirty="0"/>
              <a:t>Injection in </a:t>
            </a:r>
            <a:r>
              <a:rPr lang="en-US" b="1" u="sng" dirty="0" err="1"/>
              <a:t>AngularJS</a:t>
            </a:r>
            <a:br>
              <a:rPr lang="en-US" b="1" u="sng" dirty="0"/>
            </a:br>
            <a:r>
              <a:rPr lang="en-US" b="1" u="sng" dirty="0" smtClean="0"/>
              <a:t>(DI)</a:t>
            </a:r>
            <a:br>
              <a:rPr lang="en-US" b="1" u="sng" dirty="0" smtClean="0"/>
            </a:br>
            <a:br>
              <a:rPr lang="en-US" dirty="0"/>
            </a:br>
            <a:endParaRPr lang="en-US" dirty="0"/>
          </a:p>
        </p:txBody>
      </p:sp>
      <p:sp>
        <p:nvSpPr>
          <p:cNvPr id="3" name="Content Placeholder 2"/>
          <p:cNvSpPr>
            <a:spLocks noGrp="1"/>
          </p:cNvSpPr>
          <p:nvPr>
            <p:ph idx="1"/>
          </p:nvPr>
        </p:nvSpPr>
        <p:spPr/>
        <p:txBody>
          <a:bodyPr>
            <a:normAutofit fontScale="77500" lnSpcReduction="20000"/>
          </a:bodyPr>
          <a:lstStyle/>
          <a:p>
            <a:r>
              <a:rPr lang="en-US" b="1" dirty="0"/>
              <a:t>What is Dependency Injection in </a:t>
            </a:r>
            <a:r>
              <a:rPr lang="en-US" b="1" dirty="0" err="1"/>
              <a:t>AngularJS</a:t>
            </a:r>
            <a:r>
              <a:rPr lang="en-US" b="1" dirty="0"/>
              <a:t>?</a:t>
            </a:r>
            <a:endParaRPr lang="en-US" b="1" dirty="0"/>
          </a:p>
          <a:p>
            <a:r>
              <a:rPr lang="en-US" dirty="0"/>
              <a:t>Dependency Injection is a software design pattern that implements inversion of control for resolving dependencies</a:t>
            </a:r>
            <a:r>
              <a:rPr lang="en-US" dirty="0" smtClean="0"/>
              <a:t>.</a:t>
            </a:r>
            <a:endParaRPr lang="en-US" dirty="0" smtClean="0"/>
          </a:p>
          <a:p>
            <a:r>
              <a:rPr lang="en-US" b="1" dirty="0"/>
              <a:t>Inversion of Control</a:t>
            </a:r>
            <a:r>
              <a:rPr lang="en-US" dirty="0"/>
              <a:t>: It means that objects do not create other objects on which they rely to do their work. Instead, they get these objects from an outside source. This forms the basis of dependency injection wherein if one object is dependent on another; the primary object does not take the responsibility of creating the dependent object and then use its methods. Instead, an external source (which in </a:t>
            </a:r>
            <a:r>
              <a:rPr lang="en-US" dirty="0" err="1"/>
              <a:t>AngularJS</a:t>
            </a:r>
            <a:r>
              <a:rPr lang="en-US" dirty="0"/>
              <a:t>, is the </a:t>
            </a:r>
            <a:r>
              <a:rPr lang="en-US" dirty="0" err="1"/>
              <a:t>AngularJS</a:t>
            </a:r>
            <a:r>
              <a:rPr lang="en-US" dirty="0"/>
              <a:t> framework itself) creates the dependent object and gives it to the source object for further usage.</a:t>
            </a:r>
            <a:endParaRPr lang="en-US"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990600" y="1066800"/>
            <a:ext cx="5648325"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pPr marL="0" indent="0">
              <a:buNone/>
            </a:pPr>
            <a:endParaRPr lang="en-US" dirty="0"/>
          </a:p>
          <a:p>
            <a:r>
              <a:rPr lang="en-US" dirty="0"/>
              <a:t>Dependency Injection in </a:t>
            </a:r>
            <a:r>
              <a:rPr lang="en-US" dirty="0" err="1"/>
              <a:t>AngularJS</a:t>
            </a:r>
            <a:r>
              <a:rPr lang="en-US" dirty="0"/>
              <a:t> can be defines as the software design pattern which defines the way the software components are dependent on each </a:t>
            </a:r>
            <a:r>
              <a:rPr lang="en-US" dirty="0" smtClean="0"/>
              <a:t>other</a:t>
            </a:r>
            <a:endParaRPr lang="en-US" dirty="0" smtClean="0"/>
          </a:p>
          <a:p>
            <a:r>
              <a:rPr lang="en-US" dirty="0"/>
              <a:t>Dependency Injection is a software design pattern or is a technique where one object supplies the dependencies of another </a:t>
            </a:r>
            <a:r>
              <a:rPr lang="en-US" dirty="0" err="1" smtClean="0"/>
              <a:t>object.As</a:t>
            </a:r>
            <a:r>
              <a:rPr lang="en-US" dirty="0" smtClean="0"/>
              <a:t> </a:t>
            </a:r>
            <a:r>
              <a:rPr lang="en-US" dirty="0"/>
              <a:t>the name suggests, a dependency (service) is an object to be used/invoked and injection is a way of passing a dependency to a dependent object(client) where that would use it.</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43937</Words>
  <Application>WPS Presentation</Application>
  <PresentationFormat>On-screen Show (4:3)</PresentationFormat>
  <Paragraphs>1171</Paragraphs>
  <Slides>131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131</vt:i4>
      </vt:variant>
    </vt:vector>
  </HeadingPairs>
  <TitlesOfParts>
    <vt:vector size="140" baseType="lpstr">
      <vt:lpstr>Arial</vt:lpstr>
      <vt:lpstr>SimSun</vt:lpstr>
      <vt:lpstr>Wingdings</vt:lpstr>
      <vt:lpstr>Calibri</vt:lpstr>
      <vt:lpstr>Microsoft YaHei</vt:lpstr>
      <vt:lpstr>Arial Unicode MS</vt:lpstr>
      <vt:lpstr>open sans</vt:lpstr>
      <vt:lpstr>Segoe Print</vt:lpstr>
      <vt:lpstr>Office Theme</vt:lpstr>
      <vt:lpstr>AngularJs</vt:lpstr>
      <vt:lpstr>What is AngularJS? </vt:lpstr>
      <vt:lpstr>PowerPoint 演示文稿</vt:lpstr>
      <vt:lpstr>Setup AngularJS Development Environment</vt:lpstr>
      <vt:lpstr>Advantage of AngularJS</vt:lpstr>
      <vt:lpstr>First AngularJS Application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Expression </vt:lpstr>
      <vt:lpstr>PowerPoint 演示文稿</vt:lpstr>
      <vt:lpstr>Controller and Module	</vt:lpstr>
      <vt:lpstr>What is Module?	</vt:lpstr>
      <vt:lpstr>How to create a Module?</vt:lpstr>
      <vt:lpstr>What is Controller?</vt:lpstr>
      <vt:lpstr>How to create Controller?</vt:lpstr>
      <vt:lpstr>PowerPoint 演示文稿</vt:lpstr>
      <vt:lpstr>PowerPoint 演示文稿</vt:lpstr>
      <vt:lpstr>The ng-app Directive </vt:lpstr>
      <vt:lpstr>PowerPoint 演示文稿</vt:lpstr>
      <vt:lpstr>PowerPoint 演示文稿</vt:lpstr>
      <vt:lpstr>PowerPoint 演示文稿</vt:lpstr>
      <vt:lpstr>ng-app with Module name </vt:lpstr>
      <vt:lpstr>AngularJS Directives </vt:lpstr>
      <vt:lpstr>PowerPoint 演示文稿</vt:lpstr>
      <vt:lpstr>PowerPoint 演示文稿</vt:lpstr>
      <vt:lpstr>ng-model </vt:lpstr>
      <vt:lpstr>PowerPoint 演示文稿</vt:lpstr>
      <vt:lpstr>ng-bind</vt:lpstr>
      <vt:lpstr>PowerPoint 演示文稿</vt:lpstr>
      <vt:lpstr>PowerPoint 演示文稿</vt:lpstr>
      <vt:lpstr>Directive Syntax</vt:lpstr>
      <vt:lpstr>PowerPoint 演示文稿</vt:lpstr>
      <vt:lpstr>AngularJS Controller</vt:lpstr>
      <vt:lpstr>PowerPoint 演示文稿</vt:lpstr>
      <vt:lpstr>PowerPoint 演示文稿</vt:lpstr>
      <vt:lpstr>Attach Behaviors</vt:lpstr>
      <vt:lpstr>PowerPoint 演示文稿</vt:lpstr>
      <vt:lpstr>Attach Complex object</vt:lpstr>
      <vt:lpstr>PowerPoint 演示文稿</vt:lpstr>
      <vt:lpstr>Scope in AngularJS</vt:lpstr>
      <vt:lpstr>PowerPoint 演示文稿</vt:lpstr>
      <vt:lpstr>PowerPoint 演示文稿</vt:lpstr>
      <vt:lpstr>AngularJS $scope Hierarchy </vt:lpstr>
      <vt:lpstr>$rootScope </vt:lpstr>
      <vt:lpstr>AngularJS Events</vt:lpstr>
      <vt:lpstr>PowerPoint 演示文稿</vt:lpstr>
      <vt:lpstr>PowerPoint 演示文稿</vt:lpstr>
      <vt:lpstr>PowerPoint 演示文稿</vt:lpstr>
      <vt:lpstr>PowerPoint 演示文稿</vt:lpstr>
      <vt:lpstr>Filters	</vt:lpstr>
      <vt:lpstr>PowerPoint 演示文稿</vt:lpstr>
      <vt:lpstr>PowerPoint 演示文稿</vt:lpstr>
      <vt:lpstr>PowerPoint 演示文稿</vt:lpstr>
      <vt:lpstr>PowerPoint 演示文稿</vt:lpstr>
      <vt:lpstr>AngularJS Custom Filter  </vt:lpstr>
      <vt:lpstr>PowerPoint 演示文稿</vt:lpstr>
      <vt:lpstr>AngularJS Service </vt:lpstr>
      <vt:lpstr>PowerPoint 演示文稿</vt:lpstr>
      <vt:lpstr>PowerPoint 演示文稿</vt:lpstr>
      <vt:lpstr>Types of services</vt:lpstr>
      <vt:lpstr>PowerPoint 演示文稿</vt:lpstr>
      <vt:lpstr>Built-in service $window</vt:lpstr>
      <vt:lpstr>PowerPoint 演示文稿</vt:lpstr>
      <vt:lpstr>$log Service </vt:lpstr>
      <vt:lpstr>PowerPoint 演示文稿</vt:lpstr>
      <vt:lpstr>$interval Service </vt:lpstr>
      <vt:lpstr>PowerPoint 演示文稿</vt:lpstr>
      <vt:lpstr>Built-in service - $http</vt:lpstr>
      <vt:lpstr>PowerPoint 演示文稿</vt:lpstr>
      <vt:lpstr>PowerPoint 演示文稿</vt:lpstr>
      <vt:lpstr>PowerPoint 演示文稿</vt:lpstr>
      <vt:lpstr>PowerPoint 演示文稿</vt:lpstr>
      <vt:lpstr>Custom service</vt:lpstr>
      <vt:lpstr>PowerPoint 演示文稿</vt:lpstr>
      <vt:lpstr>PowerPoint 演示文稿</vt:lpstr>
      <vt:lpstr>Using factory method</vt:lpstr>
      <vt:lpstr>PowerPoint 演示文稿</vt:lpstr>
      <vt:lpstr>PowerPoint 演示文稿</vt:lpstr>
      <vt:lpstr>Angular Js Forms</vt:lpstr>
      <vt:lpstr>PowerPoint 演示文稿</vt:lpstr>
      <vt:lpstr>PowerPoint 演示文稿</vt:lpstr>
      <vt:lpstr>PowerPoint 演示文稿</vt:lpstr>
      <vt:lpstr>PowerPoint 演示文稿</vt:lpstr>
      <vt:lpstr>PowerPoint 演示文稿</vt:lpstr>
      <vt:lpstr>PowerPoint 演示文稿</vt:lpstr>
      <vt:lpstr>Form Validation </vt:lpstr>
      <vt:lpstr>ng-minlength + ng-maxlength</vt:lpstr>
      <vt:lpstr>PowerPoint 演示文稿</vt:lpstr>
      <vt:lpstr>Form State and Input State </vt:lpstr>
      <vt:lpstr>PowerPoint 演示文稿</vt:lpstr>
      <vt:lpstr>AngularJS Validation CSS Classes </vt:lpstr>
      <vt:lpstr>  Dependency Injection in AngularJS (DI)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1)DI using Value component</vt:lpstr>
      <vt:lpstr>2) Using Service</vt:lpstr>
      <vt:lpstr>3) factory </vt:lpstr>
      <vt:lpstr>4)provider </vt:lpstr>
      <vt:lpstr>Example of factory</vt:lpstr>
      <vt:lpstr>PowerPoint 演示文稿</vt:lpstr>
      <vt:lpstr>AngularJS Routing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AngularJS Animations </vt:lpstr>
      <vt:lpstr>PowerPoint 演示文稿</vt:lpstr>
      <vt:lpstr>What Does ngAnimate Do?</vt:lpstr>
      <vt:lpstr>Animations Using CSS</vt:lpstr>
      <vt:lpstr>PowerPoint 演示文稿</vt:lpstr>
      <vt:lpstr>PowerPoint 演示文稿</vt:lpstr>
      <vt:lpstr>Animations on app bootstrap / page load </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DJP</dc:creator>
  <cp:lastModifiedBy>abc</cp:lastModifiedBy>
  <cp:revision>214</cp:revision>
  <dcterms:created xsi:type="dcterms:W3CDTF">2018-07-09T06:14:00Z</dcterms:created>
  <dcterms:modified xsi:type="dcterms:W3CDTF">2020-10-25T17:24:54Z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1033-11.2.0.9718</vt:lpwstr>
  </property>
</Properties>
</file>