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66" r:id="rId13"/>
    <p:sldId id="267" r:id="rId14"/>
    <p:sldId id="268" r:id="rId15"/>
    <p:sldId id="269" r:id="rId17"/>
    <p:sldId id="270" r:id="rId18"/>
    <p:sldId id="278" r:id="rId19"/>
    <p:sldId id="279" r:id="rId20"/>
    <p:sldId id="280" r:id="rId21"/>
    <p:sldId id="281" r:id="rId22"/>
    <p:sldId id="293" r:id="rId23"/>
    <p:sldId id="295" r:id="rId24"/>
    <p:sldId id="296" r:id="rId25"/>
    <p:sldId id="297" r:id="rId26"/>
    <p:sldId id="298" r:id="rId27"/>
    <p:sldId id="299" r:id="rId28"/>
    <p:sldId id="300" r:id="rId29"/>
    <p:sldId id="307" r:id="rId30"/>
    <p:sldId id="308" r:id="rId31"/>
    <p:sldId id="309" r:id="rId32"/>
    <p:sldId id="310" r:id="rId33"/>
    <p:sldId id="311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7" r:id="rId55"/>
    <p:sldId id="348" r:id="rId56"/>
    <p:sldId id="349" r:id="rId57"/>
    <p:sldId id="350" r:id="rId58"/>
    <p:sldId id="271" r:id="rId59"/>
    <p:sldId id="272" r:id="rId60"/>
    <p:sldId id="273" r:id="rId61"/>
    <p:sldId id="27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548130"/>
          </a:xfrm>
        </p:spPr>
        <p:txBody>
          <a:bodyPr/>
          <a:p>
            <a:r>
              <a:rPr lang="en-US"/>
              <a:t>                  </a:t>
            </a:r>
            <a:r>
              <a:rPr lang="en-US" sz="88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Java Script</a:t>
            </a:r>
            <a:endParaRPr lang="en-US" sz="88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Content Placeholder 1" descr="javascript_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3010" y="1888490"/>
            <a:ext cx="8261985" cy="4732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                          Rules:-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3435" cy="5420995"/>
          </a:xfrm>
        </p:spPr>
        <p:txBody>
          <a:bodyPr/>
          <a:p>
            <a:r>
              <a:rPr lang="en-US"/>
              <a:t> Variables can contain combination of letter,digits,underscores(_),and dollar signs($).</a:t>
            </a:r>
            <a:endParaRPr lang="en-US"/>
          </a:p>
          <a:p>
            <a:r>
              <a:rPr lang="en-US"/>
              <a:t> Must begin with a letter A-Z or a-z or underscore or dollar sign.</a:t>
            </a:r>
            <a:endParaRPr lang="en-US"/>
          </a:p>
          <a:p>
            <a:r>
              <a:rPr lang="en-US"/>
              <a:t> A variable name cannot start with an number.</a:t>
            </a:r>
            <a:endParaRPr lang="en-US"/>
          </a:p>
          <a:p>
            <a:r>
              <a:rPr lang="en-US"/>
              <a:t> Must not contain any space characters.</a:t>
            </a:r>
            <a:endParaRPr lang="en-US"/>
          </a:p>
          <a:p>
            <a:r>
              <a:rPr lang="en-US"/>
              <a:t> JavaScript is case sensitive.</a:t>
            </a:r>
            <a:endParaRPr lang="en-US"/>
          </a:p>
          <a:p>
            <a:r>
              <a:rPr lang="en-US"/>
              <a:t> Can't use reserved keywords,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Ex: Var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400">
                <a:sym typeface="+mn-ea"/>
              </a:rPr>
              <a:t>&lt;html&gt;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              &lt;head&gt;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               </a:t>
            </a:r>
            <a:r>
              <a:rPr lang="en-US" sz="2400">
                <a:solidFill>
                  <a:srgbClr val="00B050"/>
                </a:solidFill>
                <a:sym typeface="+mn-ea"/>
              </a:rPr>
              <a:t> &lt;script&gt;</a:t>
            </a:r>
            <a:endParaRPr lang="en-US" sz="24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B050"/>
                </a:solidFill>
                <a:sym typeface="+mn-ea"/>
              </a:rPr>
              <a:t>                var a=”India Is My Country”;</a:t>
            </a:r>
            <a:endParaRPr lang="en-US" sz="24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B050"/>
                </a:solidFill>
                <a:sym typeface="+mn-ea"/>
              </a:rPr>
              <a:t>                </a:t>
            </a:r>
            <a:r>
              <a:rPr lang="en-US" sz="2400">
                <a:solidFill>
                  <a:srgbClr val="00B050"/>
                </a:solidFill>
              </a:rPr>
              <a:t> document.write(a);</a:t>
            </a:r>
            <a:endParaRPr lang="en-US" sz="24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00B050"/>
                </a:solidFill>
              </a:rPr>
              <a:t>                 </a:t>
            </a:r>
            <a:r>
              <a:rPr lang="en-US" sz="2400">
                <a:solidFill>
                  <a:srgbClr val="00B050"/>
                </a:solidFill>
                <a:sym typeface="+mn-ea"/>
              </a:rPr>
              <a:t>document.write('a');</a:t>
            </a:r>
            <a:endParaRPr lang="en-US" sz="24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00B050"/>
                </a:solidFill>
                <a:sym typeface="+mn-ea"/>
              </a:rPr>
              <a:t>                 </a:t>
            </a:r>
            <a:r>
              <a:rPr lang="en-US" sz="2400">
                <a:sym typeface="+mn-ea"/>
              </a:rPr>
              <a:t> </a:t>
            </a:r>
            <a:r>
              <a:rPr lang="en-US" sz="2400">
                <a:solidFill>
                  <a:srgbClr val="00B050"/>
                </a:solidFill>
                <a:sym typeface="+mn-ea"/>
              </a:rPr>
              <a:t>&lt;/script&gt;</a:t>
            </a:r>
            <a:r>
              <a:rPr lang="en-US" sz="2400">
                <a:sym typeface="+mn-ea"/>
              </a:rPr>
              <a:t>  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              &lt;/head&gt;                                                                           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       &lt;body&gt;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   &lt;/body&gt;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  &lt;/html&gt;</a:t>
            </a:r>
            <a:endParaRPr lang="en-US" sz="2400"/>
          </a:p>
          <a:p>
            <a:pPr marL="0" indent="0">
              <a:buNone/>
            </a:pPr>
            <a:r>
              <a:rPr lang="en-US">
                <a:sym typeface="+mn-ea"/>
              </a:rPr>
              <a:t> 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Ex: Let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16945" cy="5525770"/>
          </a:xfrm>
        </p:spPr>
        <p:txBody>
          <a:bodyPr/>
          <a:p>
            <a:pPr marL="0" indent="0">
              <a:buNone/>
            </a:pPr>
            <a:r>
              <a:rPr lang="en-US" sz="2400">
                <a:sym typeface="+mn-ea"/>
              </a:rPr>
              <a:t>&lt;html&gt;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              &lt;head&gt;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               </a:t>
            </a:r>
            <a:r>
              <a:rPr lang="en-US" sz="2400">
                <a:solidFill>
                  <a:srgbClr val="00B050"/>
                </a:solidFill>
                <a:sym typeface="+mn-ea"/>
              </a:rPr>
              <a:t> &lt;script&gt;</a:t>
            </a:r>
            <a:endParaRPr lang="en-US" sz="24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B050"/>
                </a:solidFill>
                <a:sym typeface="+mn-ea"/>
              </a:rPr>
              <a:t>                let a=”India Is My Country”;</a:t>
            </a:r>
            <a:endParaRPr lang="en-US" sz="24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B050"/>
                </a:solidFill>
                <a:sym typeface="+mn-ea"/>
              </a:rPr>
              <a:t>                let a=”Hello”;</a:t>
            </a:r>
            <a:endParaRPr lang="en-US" sz="24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B050"/>
                </a:solidFill>
                <a:sym typeface="+mn-ea"/>
              </a:rPr>
              <a:t>                 </a:t>
            </a:r>
            <a:r>
              <a:rPr lang="en-US" sz="2400">
                <a:solidFill>
                  <a:srgbClr val="00B050"/>
                </a:solidFill>
                <a:sym typeface="+mn-ea"/>
              </a:rPr>
              <a:t> document.write(a);</a:t>
            </a:r>
            <a:endParaRPr lang="en-US" sz="24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00B050"/>
                </a:solidFill>
                <a:sym typeface="+mn-ea"/>
              </a:rPr>
              <a:t>                 </a:t>
            </a:r>
            <a:r>
              <a:rPr lang="en-US" sz="2400">
                <a:sym typeface="+mn-ea"/>
              </a:rPr>
              <a:t> </a:t>
            </a:r>
            <a:r>
              <a:rPr lang="en-US" sz="2400">
                <a:solidFill>
                  <a:srgbClr val="00B050"/>
                </a:solidFill>
                <a:sym typeface="+mn-ea"/>
              </a:rPr>
              <a:t>&lt;/script&gt;</a:t>
            </a:r>
            <a:r>
              <a:rPr lang="en-US" sz="2400">
                <a:sym typeface="+mn-ea"/>
              </a:rPr>
              <a:t>  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              &lt;/head&gt;                                                                           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       &lt;body&gt;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   &lt;/body&gt;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  &lt;/html&gt;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Ex:Const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96340"/>
            <a:ext cx="10137775" cy="5224780"/>
          </a:xfrm>
        </p:spPr>
        <p:txBody>
          <a:bodyPr/>
          <a:p>
            <a:pPr marL="0" indent="0">
              <a:buNone/>
            </a:pPr>
            <a:r>
              <a:rPr lang="en-US" sz="2400">
                <a:sym typeface="+mn-ea"/>
              </a:rPr>
              <a:t>&lt;html&gt;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              &lt;head&gt;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               </a:t>
            </a:r>
            <a:r>
              <a:rPr lang="en-US" sz="2400">
                <a:solidFill>
                  <a:srgbClr val="00B050"/>
                </a:solidFill>
                <a:sym typeface="+mn-ea"/>
              </a:rPr>
              <a:t> &lt;script&gt;</a:t>
            </a:r>
            <a:endParaRPr lang="en-US" sz="24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B050"/>
                </a:solidFill>
                <a:sym typeface="+mn-ea"/>
              </a:rPr>
              <a:t>                const a=”India Is My Country”;</a:t>
            </a:r>
            <a:endParaRPr lang="en-US" sz="24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B050"/>
                </a:solidFill>
                <a:sym typeface="+mn-ea"/>
              </a:rPr>
              <a:t>                </a:t>
            </a:r>
            <a:r>
              <a:rPr lang="en-US" sz="2400">
                <a:solidFill>
                  <a:srgbClr val="00B050"/>
                </a:solidFill>
                <a:sym typeface="+mn-ea"/>
              </a:rPr>
              <a:t> document.write(a);</a:t>
            </a:r>
            <a:endParaRPr lang="en-US" sz="24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00B050"/>
                </a:solidFill>
                <a:sym typeface="+mn-ea"/>
              </a:rPr>
              <a:t>            </a:t>
            </a:r>
            <a:endParaRPr lang="en-US" sz="24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00B050"/>
                </a:solidFill>
                <a:sym typeface="+mn-ea"/>
              </a:rPr>
              <a:t>                 </a:t>
            </a:r>
            <a:r>
              <a:rPr lang="en-US" sz="2400">
                <a:sym typeface="+mn-ea"/>
              </a:rPr>
              <a:t> </a:t>
            </a:r>
            <a:r>
              <a:rPr lang="en-US" sz="2400">
                <a:solidFill>
                  <a:srgbClr val="00B050"/>
                </a:solidFill>
                <a:sym typeface="+mn-ea"/>
              </a:rPr>
              <a:t>&lt;/script&gt;</a:t>
            </a:r>
            <a:r>
              <a:rPr lang="en-US" sz="2400">
                <a:sym typeface="+mn-ea"/>
              </a:rPr>
              <a:t>  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              &lt;/head&gt;                                                                           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       &lt;body&gt;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   &lt;/body&gt;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  &lt;/html&gt;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Difference between Variable Type: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66545"/>
            <a:ext cx="11087100" cy="5027930"/>
          </a:xfrm>
        </p:spPr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var x=”hello”;   </a:t>
            </a:r>
            <a:r>
              <a:rPr lang="en-US" sz="2800">
                <a:solidFill>
                  <a:srgbClr val="00B050"/>
                </a:solidFill>
              </a:rPr>
              <a:t>              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 let x=”hello”;                         const x=”hello”;</a:t>
            </a:r>
            <a:endParaRPr lang="en-US" sz="2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</a:rPr>
              <a:t>var x=”World”;                 </a:t>
            </a:r>
            <a:r>
              <a:rPr lang="en-US" sz="2800">
                <a:solidFill>
                  <a:srgbClr val="FF0000"/>
                </a:solidFill>
              </a:rPr>
              <a:t>let x=”world”;                         const x=”hii”;</a:t>
            </a:r>
            <a:endParaRPr lang="en-US" sz="2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</a:rPr>
              <a:t>x=”Hii”;                             x=”hii”;                                  </a:t>
            </a:r>
            <a:r>
              <a:rPr lang="en-US" sz="2800">
                <a:solidFill>
                  <a:srgbClr val="FF0000"/>
                </a:solidFill>
              </a:rPr>
              <a:t> x=”hii”;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26110" y="1730375"/>
            <a:ext cx="2836545" cy="73850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  Var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922395" y="1730375"/>
            <a:ext cx="3765550" cy="73850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        Let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8147685" y="1701165"/>
            <a:ext cx="3183890" cy="73850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     Const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Difference Type Of Data Types: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69085"/>
            <a:ext cx="10862310" cy="5073650"/>
          </a:xfrm>
        </p:spPr>
        <p:txBody>
          <a:bodyPr/>
          <a:p>
            <a:pPr marL="0" indent="0">
              <a:buNone/>
            </a:pPr>
            <a:r>
              <a:rPr lang="en-US"/>
              <a:t>   var x=”hello”;                                          </a:t>
            </a:r>
            <a:r>
              <a:rPr lang="en-US">
                <a:solidFill>
                  <a:srgbClr val="FF0000"/>
                </a:solidFill>
              </a:rPr>
              <a:t>String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var x=25;                                              </a:t>
            </a:r>
            <a:r>
              <a:rPr lang="en-US">
                <a:solidFill>
                  <a:srgbClr val="00B0F0"/>
                </a:solidFill>
              </a:rPr>
              <a:t>  Number</a:t>
            </a:r>
            <a:endParaRPr lang="en-US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 var x=true;                                             </a:t>
            </a:r>
            <a:r>
              <a:rPr lang="en-US">
                <a:solidFill>
                  <a:srgbClr val="C00000"/>
                </a:solidFill>
              </a:rPr>
              <a:t>Boolean</a:t>
            </a:r>
            <a:endParaRPr lang="en-US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  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var x=[“deep”,”jay”,”kavan”]; </a:t>
            </a:r>
            <a:r>
              <a:rPr lang="en-US">
                <a:solidFill>
                  <a:srgbClr val="C00000"/>
                </a:solidFill>
              </a:rPr>
              <a:t>                 </a:t>
            </a:r>
            <a:r>
              <a:rPr 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Array</a:t>
            </a:r>
            <a:endParaRPr lang="en-US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 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var x={first:”deep”,last:”patel”}; </a:t>
            </a:r>
            <a:r>
              <a:rPr 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                </a:t>
            </a:r>
            <a:r>
              <a:rPr lang="en-US">
                <a:solidFill>
                  <a:srgbClr val="FFFF00"/>
                </a:solidFill>
              </a:rPr>
              <a:t>Object</a:t>
            </a:r>
            <a:endParaRPr lang="en-US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FF00"/>
                </a:solidFill>
              </a:rPr>
              <a:t>  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var x=null;                                             </a:t>
            </a:r>
            <a:r>
              <a:rPr lang="en-US">
                <a:solidFill>
                  <a:srgbClr val="B5B33B"/>
                </a:solidFill>
              </a:rPr>
              <a:t>  Null</a:t>
            </a:r>
            <a:endParaRPr lang="en-US">
              <a:solidFill>
                <a:srgbClr val="B5B33B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B5B33B"/>
                </a:solidFill>
              </a:rPr>
              <a:t> 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var x;                                                     Undefined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60850" y="1889125"/>
            <a:ext cx="3590925" cy="304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Straight Arrow Connector 5"/>
          <p:cNvCxnSpPr/>
          <p:nvPr/>
        </p:nvCxnSpPr>
        <p:spPr>
          <a:xfrm flipV="1">
            <a:off x="4329430" y="2483485"/>
            <a:ext cx="3590925" cy="304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Straight Arrow Connector 6"/>
          <p:cNvCxnSpPr/>
          <p:nvPr/>
        </p:nvCxnSpPr>
        <p:spPr>
          <a:xfrm flipV="1">
            <a:off x="4387850" y="3009265"/>
            <a:ext cx="3590925" cy="304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Straight Arrow Connector 7"/>
          <p:cNvCxnSpPr/>
          <p:nvPr/>
        </p:nvCxnSpPr>
        <p:spPr>
          <a:xfrm flipV="1">
            <a:off x="6237605" y="3589655"/>
            <a:ext cx="1741170" cy="1968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Straight Arrow Connector 8"/>
          <p:cNvCxnSpPr/>
          <p:nvPr/>
        </p:nvCxnSpPr>
        <p:spPr>
          <a:xfrm flipV="1">
            <a:off x="6627495" y="4198620"/>
            <a:ext cx="1741170" cy="1968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 flipV="1">
            <a:off x="4383405" y="4786630"/>
            <a:ext cx="3590925" cy="304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 flipV="1">
            <a:off x="4378960" y="5307965"/>
            <a:ext cx="3590925" cy="304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                   Java Script Operator:-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5555"/>
            <a:ext cx="11224895" cy="5389880"/>
          </a:xfrm>
        </p:spPr>
        <p:txBody>
          <a:bodyPr/>
          <a:p>
            <a:r>
              <a:rPr lang="en-US"/>
              <a:t> Arithmetic Operator</a:t>
            </a:r>
            <a:endParaRPr lang="en-US"/>
          </a:p>
          <a:p>
            <a:r>
              <a:rPr lang="en-US"/>
              <a:t> Relational Operator</a:t>
            </a:r>
            <a:endParaRPr lang="en-US"/>
          </a:p>
          <a:p>
            <a:r>
              <a:rPr lang="en-US"/>
              <a:t> Logical Operator</a:t>
            </a:r>
            <a:endParaRPr lang="en-US"/>
          </a:p>
          <a:p>
            <a:r>
              <a:rPr lang="en-US"/>
              <a:t> Bitwise Operator</a:t>
            </a:r>
            <a:endParaRPr lang="en-US"/>
          </a:p>
          <a:p>
            <a:r>
              <a:rPr lang="en-US"/>
              <a:t> Assignment Operator</a:t>
            </a:r>
            <a:endParaRPr lang="en-US"/>
          </a:p>
          <a:p>
            <a:r>
              <a:rPr lang="en-US"/>
              <a:t> increment or decrement Operator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Arithmetic Operator:-</a:t>
            </a:r>
            <a:endParaRPr lang="en-US"/>
          </a:p>
        </p:txBody>
      </p:sp>
      <p:pic>
        <p:nvPicPr>
          <p:cNvPr id="5" name="Content Placeholder 4" descr="JavaScript-Arithmatic-Operators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540510"/>
            <a:ext cx="10590530" cy="51409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Relational Operator:-</a:t>
            </a:r>
            <a:br>
              <a:rPr lang="en-US"/>
            </a:br>
            <a:endParaRPr lang="en-US"/>
          </a:p>
        </p:txBody>
      </p:sp>
      <p:pic>
        <p:nvPicPr>
          <p:cNvPr id="5" name="Content Placeholder 4" descr="maxresdefaul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13105" y="1629410"/>
            <a:ext cx="10494010" cy="4864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Logical Operator:-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5" name="Content Placeholder 4" descr="maxresdefault (1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4500" y="1637665"/>
            <a:ext cx="10474960" cy="4989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4250"/>
          </a:xfrm>
        </p:spPr>
        <p:txBody>
          <a:bodyPr/>
          <a:p>
            <a:r>
              <a:rPr lang="en-US">
                <a:sym typeface="+mn-ea"/>
              </a:rPr>
              <a:t>                        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                         </a:t>
            </a:r>
            <a:r>
              <a:rPr lang="en-US" sz="4800">
                <a:sym typeface="+mn-ea"/>
              </a:rPr>
              <a:t>   Do You Know?</a:t>
            </a:r>
            <a:br>
              <a:rPr lang="en-US"/>
            </a:br>
            <a:endParaRPr lang="en-US"/>
          </a:p>
        </p:txBody>
      </p:sp>
      <p:pic>
        <p:nvPicPr>
          <p:cNvPr id="5" name="Content Placeholder 3" descr="1200px-HTML5_logo_and_wordmark.svg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25500" y="1637030"/>
            <a:ext cx="4953000" cy="4490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Content Placeholder 4" descr="CSS3_logo_and_wordmark.svg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4225" y="1771015"/>
            <a:ext cx="3510280" cy="43567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Statement:-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7675"/>
            <a:ext cx="10696575" cy="4410075"/>
          </a:xfrm>
        </p:spPr>
        <p:txBody>
          <a:bodyPr/>
          <a:p>
            <a:r>
              <a:rPr lang="en-US"/>
              <a:t> If Statement</a:t>
            </a:r>
            <a:endParaRPr lang="en-US"/>
          </a:p>
          <a:p>
            <a:r>
              <a:rPr lang="en-US"/>
              <a:t> If else Statement</a:t>
            </a:r>
            <a:endParaRPr lang="en-US"/>
          </a:p>
          <a:p>
            <a:r>
              <a:rPr lang="en-US"/>
              <a:t> else If Statement</a:t>
            </a:r>
            <a:endParaRPr lang="en-US"/>
          </a:p>
          <a:p>
            <a:r>
              <a:rPr lang="en-US"/>
              <a:t> Switch Statement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If Statement:-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20470"/>
            <a:ext cx="10349865" cy="5283835"/>
          </a:xfrm>
        </p:spPr>
        <p:txBody>
          <a:bodyPr/>
          <a:p>
            <a:r>
              <a:rPr lang="en-US"/>
              <a:t> </a:t>
            </a:r>
            <a:r>
              <a:rPr lang="en-US" sz="2400"/>
              <a:t>It is used to execute an instruction or block of instruction only if a condition is fulfiled.</a:t>
            </a:r>
            <a:endParaRPr lang="en-US" sz="2400"/>
          </a:p>
          <a:p>
            <a:pPr marL="0" indent="0">
              <a:buNone/>
            </a:pPr>
            <a:r>
              <a:rPr lang="en-US" sz="2800"/>
              <a:t>Syntax:-</a:t>
            </a:r>
            <a:endParaRPr lang="en-US" sz="2800"/>
          </a:p>
          <a:p>
            <a:pPr marL="0" indent="0">
              <a:buNone/>
            </a:pPr>
            <a:r>
              <a:rPr lang="en-US"/>
              <a:t>    </a:t>
            </a:r>
            <a:r>
              <a:rPr lang="en-US" sz="2800"/>
              <a:t>if(condition)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{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</a:t>
            </a:r>
            <a:r>
              <a:rPr lang="en-US" sz="2800">
                <a:solidFill>
                  <a:srgbClr val="0070C0"/>
                </a:solidFill>
              </a:rPr>
              <a:t> block of statement;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}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474200" cy="5450205"/>
          </a:xfrm>
        </p:spPr>
        <p:txBody>
          <a:bodyPr/>
          <a:p>
            <a:pPr marL="0" indent="0">
              <a:buNone/>
            </a:pPr>
            <a:r>
              <a:rPr lang="en-US" sz="1800">
                <a:sym typeface="+mn-ea"/>
              </a:rPr>
              <a:t>&lt;html&gt;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            &lt;head&gt;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             </a:t>
            </a:r>
            <a:r>
              <a:rPr lang="en-US" sz="1800">
                <a:solidFill>
                  <a:srgbClr val="00B050"/>
                </a:solidFill>
                <a:sym typeface="+mn-ea"/>
              </a:rPr>
              <a:t> &lt;script&gt;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var a=10;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    if(a==10)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      {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             document.write(“a value is”,+a);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     }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document.write(“wrong condition”);</a:t>
            </a:r>
            <a:endParaRPr lang="en-US" sz="1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</a:t>
            </a:r>
            <a:r>
              <a:rPr lang="en-US" sz="1800">
                <a:sym typeface="+mn-ea"/>
              </a:rPr>
              <a:t> </a:t>
            </a:r>
            <a:r>
              <a:rPr lang="en-US" sz="1800">
                <a:solidFill>
                  <a:srgbClr val="00B050"/>
                </a:solidFill>
                <a:sym typeface="+mn-ea"/>
              </a:rPr>
              <a:t>&lt;/script&gt;</a:t>
            </a:r>
            <a:r>
              <a:rPr lang="en-US" sz="1800">
                <a:sym typeface="+mn-ea"/>
              </a:rPr>
              <a:t>  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            &lt;/head&gt;                                                                           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     &lt;body&gt;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 &lt;/body&gt;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&lt;/html&gt;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If else Statement:-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4595"/>
            <a:ext cx="9916795" cy="5654040"/>
          </a:xfrm>
        </p:spPr>
        <p:txBody>
          <a:bodyPr/>
          <a:p>
            <a:r>
              <a:rPr lang="en-US" sz="2400"/>
              <a:t> if...else statement is used when different sequence of instruction is to be excuted depending on the logical value(true/false) of the condition evaluated.</a:t>
            </a:r>
            <a:endParaRPr lang="en-US" sz="2400"/>
          </a:p>
          <a:p>
            <a:pPr marL="0" indent="0">
              <a:buNone/>
            </a:pPr>
            <a:r>
              <a:rPr lang="en-US"/>
              <a:t> </a:t>
            </a:r>
            <a:r>
              <a:rPr lang="en-US" sz="2400"/>
              <a:t>Syntax:-</a:t>
            </a:r>
            <a:endParaRPr lang="en-US" sz="2400"/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US" sz="2400"/>
              <a:t> if(condition)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{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</a:t>
            </a:r>
            <a:r>
              <a:rPr lang="en-US" sz="2400">
                <a:solidFill>
                  <a:srgbClr val="0070C0"/>
                </a:solidFill>
              </a:rPr>
              <a:t> statement_ 1_Block;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else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{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 statement_ 2_Block;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48055"/>
            <a:ext cx="10972165" cy="5706745"/>
          </a:xfrm>
        </p:spPr>
        <p:txBody>
          <a:bodyPr/>
          <a:p>
            <a:pPr marL="0" indent="0">
              <a:buNone/>
            </a:pPr>
            <a:r>
              <a:rPr lang="en-US"/>
              <a:t> </a:t>
            </a:r>
            <a:r>
              <a:rPr lang="en-US" sz="1800">
                <a:sym typeface="+mn-ea"/>
              </a:rPr>
              <a:t>&lt;html&gt;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            &lt;head&gt;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             </a:t>
            </a:r>
            <a:r>
              <a:rPr lang="en-US" sz="1800">
                <a:solidFill>
                  <a:srgbClr val="00B050"/>
                </a:solidFill>
                <a:sym typeface="+mn-ea"/>
              </a:rPr>
              <a:t> &lt;script&gt;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var a=10;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    if(a%2==0)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      {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             document.write(“Even no”);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     }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    else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      { 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document.write(“Odd no”);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   }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</a:t>
            </a:r>
            <a:r>
              <a:rPr lang="en-US" sz="1800">
                <a:sym typeface="+mn-ea"/>
              </a:rPr>
              <a:t> </a:t>
            </a:r>
            <a:r>
              <a:rPr lang="en-US" sz="1800">
                <a:solidFill>
                  <a:srgbClr val="00B050"/>
                </a:solidFill>
                <a:sym typeface="+mn-ea"/>
              </a:rPr>
              <a:t>&lt;/script&gt;</a:t>
            </a:r>
            <a:r>
              <a:rPr lang="en-US" sz="1800">
                <a:sym typeface="+mn-ea"/>
              </a:rPr>
              <a:t>  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            &lt;/head&gt;                                                                           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     &lt;body&gt;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 &lt;/body&gt;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&lt;/html&gt;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Else If Statement:-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48690"/>
            <a:ext cx="9525635" cy="5766435"/>
          </a:xfrm>
        </p:spPr>
        <p:txBody>
          <a:bodyPr/>
          <a:p>
            <a:r>
              <a:rPr lang="en-US"/>
              <a:t> </a:t>
            </a:r>
            <a:r>
              <a:rPr lang="en-US" sz="2400"/>
              <a:t>To show a multi-way decision based on several conditions,we use else if statement.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Syntax:-</a:t>
            </a:r>
            <a:endParaRPr lang="en-US" sz="2400"/>
          </a:p>
          <a:p>
            <a:pPr marL="0" indent="0">
              <a:buNone/>
            </a:pPr>
            <a:r>
              <a:rPr lang="en-US"/>
              <a:t> </a:t>
            </a:r>
            <a:r>
              <a:rPr lang="en-US" sz="1600"/>
              <a:t> if(condition_1)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</a:t>
            </a:r>
            <a:r>
              <a:rPr lang="en-US" sz="1600">
                <a:solidFill>
                  <a:srgbClr val="0070C0"/>
                </a:solidFill>
              </a:rPr>
              <a:t>  statement_1_Block;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else if(condition_2)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</a:t>
            </a:r>
            <a:r>
              <a:rPr lang="en-US" sz="1600">
                <a:solidFill>
                  <a:srgbClr val="0070C0"/>
                </a:solidFill>
              </a:rPr>
              <a:t> statement_2_Block;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else if(condition_n)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</a:t>
            </a:r>
            <a:r>
              <a:rPr lang="en-US" sz="1600">
                <a:solidFill>
                  <a:srgbClr val="0070C0"/>
                </a:solidFill>
              </a:rPr>
              <a:t>statement_n_Block;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else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</a:rPr>
              <a:t>statement_x;</a:t>
            </a:r>
            <a:endParaRPr lang="en-US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/>
              <a:t>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772795"/>
            <a:ext cx="11254105" cy="6085205"/>
          </a:xfrm>
        </p:spPr>
        <p:txBody>
          <a:bodyPr/>
          <a:p>
            <a:pPr marL="0" indent="0">
              <a:buNone/>
            </a:pPr>
            <a:r>
              <a:rPr lang="en-US" sz="1600"/>
              <a:t> </a:t>
            </a:r>
            <a:r>
              <a:rPr lang="en-US" sz="1600">
                <a:sym typeface="+mn-ea"/>
              </a:rPr>
              <a:t>&lt;html&gt;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&lt;head&gt;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 </a:t>
            </a:r>
            <a:r>
              <a:rPr lang="en-US" sz="1600">
                <a:solidFill>
                  <a:srgbClr val="00B050"/>
                </a:solidFill>
                <a:sym typeface="+mn-ea"/>
              </a:rPr>
              <a:t> &lt;script&gt;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var result=18;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if(result &lt;=30)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{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       document.write(“fail”);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}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else if(result &lt;=50)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{ 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document.write(“pass”);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}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else {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document.write(“wrong”);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}         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</a:t>
            </a:r>
            <a:r>
              <a:rPr lang="en-US" sz="1600">
                <a:sym typeface="+mn-ea"/>
              </a:rPr>
              <a:t> </a:t>
            </a:r>
            <a:r>
              <a:rPr lang="en-US" sz="1600">
                <a:solidFill>
                  <a:srgbClr val="00B050"/>
                </a:solidFill>
                <a:sym typeface="+mn-ea"/>
              </a:rPr>
              <a:t>&lt;/script&gt;</a:t>
            </a:r>
            <a:r>
              <a:rPr lang="en-US" sz="1600">
                <a:sym typeface="+mn-ea"/>
              </a:rPr>
              <a:t> 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&lt;/head&gt;                                                                          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&lt;body&gt;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&lt;/body&gt;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&lt;/html&gt;</a:t>
            </a: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Switch Statement:-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726420" cy="5683250"/>
          </a:xfrm>
        </p:spPr>
        <p:txBody>
          <a:bodyPr/>
          <a:p>
            <a:r>
              <a:rPr lang="en-US"/>
              <a:t> </a:t>
            </a:r>
            <a:r>
              <a:rPr lang="en-US" sz="2400"/>
              <a:t>Check several possible constant values for an expression.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Syntax:-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switch(expression)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{</a:t>
            </a:r>
            <a:endParaRPr lang="en-US" sz="2400"/>
          </a:p>
          <a:p>
            <a:pPr marL="0" indent="0">
              <a:buNone/>
            </a:pPr>
            <a:r>
              <a:rPr lang="en-US"/>
              <a:t>    </a:t>
            </a:r>
            <a:r>
              <a:rPr lang="en-US" sz="1800"/>
              <a:t>case expression 1: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   block of statement 1;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   break;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</a:t>
            </a:r>
            <a:r>
              <a:rPr lang="en-US" sz="1800">
                <a:sym typeface="+mn-ea"/>
              </a:rPr>
              <a:t>case expression 2: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        block of statement 2;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        break;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default: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default block of instruction;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}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772795"/>
            <a:ext cx="10973435" cy="6085205"/>
          </a:xfrm>
        </p:spPr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 </a:t>
            </a:r>
            <a:r>
              <a:rPr lang="en-US" sz="1600">
                <a:sym typeface="+mn-ea"/>
              </a:rPr>
              <a:t>&lt;html&gt;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&lt;head&gt;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 </a:t>
            </a:r>
            <a:r>
              <a:rPr lang="en-US" sz="1600">
                <a:solidFill>
                  <a:srgbClr val="00B050"/>
                </a:solidFill>
                <a:sym typeface="+mn-ea"/>
              </a:rPr>
              <a:t> &lt;script&gt;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var day=1;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switch(day)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{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    case 1: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     document.write(“sun”);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      break;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     case 2: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     document.write(“Mon”);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      break;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       default: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       document.write(“wrong);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                            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</a:t>
            </a:r>
            <a:r>
              <a:rPr lang="en-US" sz="1600">
                <a:sym typeface="+mn-ea"/>
              </a:rPr>
              <a:t> </a:t>
            </a:r>
            <a:r>
              <a:rPr lang="en-US" sz="1600">
                <a:solidFill>
                  <a:srgbClr val="00B050"/>
                </a:solidFill>
                <a:sym typeface="+mn-ea"/>
              </a:rPr>
              <a:t>&lt;/script&gt;</a:t>
            </a:r>
            <a:r>
              <a:rPr lang="en-US" sz="1600">
                <a:sym typeface="+mn-ea"/>
              </a:rPr>
              <a:t> 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&lt;/head&gt;                                                                          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&lt;body&gt;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&lt;/body&gt;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&lt;/html&gt;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Looping Statement:-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63300" cy="5389880"/>
          </a:xfrm>
        </p:spPr>
        <p:txBody>
          <a:bodyPr/>
          <a:p>
            <a:r>
              <a:rPr lang="en-US"/>
              <a:t>For Loop</a:t>
            </a:r>
            <a:endParaRPr lang="en-US"/>
          </a:p>
          <a:p>
            <a:r>
              <a:rPr lang="en-US"/>
              <a:t> While Loop</a:t>
            </a:r>
            <a:endParaRPr lang="en-US"/>
          </a:p>
          <a:p>
            <a:r>
              <a:rPr lang="en-US"/>
              <a:t>Do While Loop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178560"/>
          </a:xfrm>
        </p:spPr>
        <p:txBody>
          <a:bodyPr/>
          <a:p>
            <a:r>
              <a:rPr lang="en-US"/>
              <a:t>                 </a:t>
            </a:r>
            <a:r>
              <a:rPr lang="en-US" sz="6000"/>
              <a:t>What is JavaScript ?</a:t>
            </a:r>
            <a:endParaRPr lang="en-US" sz="6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7030"/>
            <a:ext cx="10407015" cy="4490720"/>
          </a:xfrm>
        </p:spPr>
        <p:txBody>
          <a:bodyPr/>
          <a:p>
            <a:pPr marL="0" indent="0">
              <a:buNone/>
            </a:pP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  JavaScript is the programming language of HTML and the Web.It makes web page dynamic.It is an interpreted programming language with object-oriented capabilities.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JavaScript is a Client side Programming language.    </a:t>
            </a:r>
            <a:endParaRPr lang="en-US"/>
          </a:p>
          <a:p>
            <a:pPr marL="0" indent="0">
              <a:buNone/>
            </a:pPr>
            <a:r>
              <a:rPr lang="en-US" sz="6600">
                <a:solidFill>
                  <a:srgbClr val="FF0000"/>
                </a:solidFill>
              </a:rPr>
              <a:t>           </a:t>
            </a:r>
            <a:r>
              <a:rPr lang="en-US" sz="6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    </a:t>
            </a:r>
            <a:endParaRPr lang="en-US" sz="66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For Loop:-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845800" cy="5465445"/>
          </a:xfrm>
        </p:spPr>
        <p:txBody>
          <a:bodyPr/>
          <a:p>
            <a:r>
              <a:rPr lang="en-US"/>
              <a:t> </a:t>
            </a:r>
            <a:r>
              <a:rPr lang="en-US" sz="2800"/>
              <a:t>The for loop is frequently used,usually where the loop will be traversed a fixed number of times.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 Syntax:-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    for(initialization; test condition; increment or decrement)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   {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      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         block of statement;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 }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3435" cy="5511165"/>
          </a:xfrm>
        </p:spPr>
        <p:txBody>
          <a:bodyPr/>
          <a:p>
            <a:pPr marL="0" indent="0">
              <a:buNone/>
            </a:pPr>
            <a:r>
              <a:rPr lang="en-US"/>
              <a:t> </a:t>
            </a:r>
            <a:r>
              <a:rPr lang="en-US">
                <a:sym typeface="+mn-ea"/>
              </a:rPr>
              <a:t> </a:t>
            </a:r>
            <a:r>
              <a:rPr lang="en-US" sz="1600">
                <a:sym typeface="+mn-ea"/>
              </a:rPr>
              <a:t>&lt;html&gt;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&lt;head&gt;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 </a:t>
            </a:r>
            <a:r>
              <a:rPr lang="en-US" sz="1600">
                <a:solidFill>
                  <a:srgbClr val="00B050"/>
                </a:solidFill>
                <a:sym typeface="+mn-ea"/>
              </a:rPr>
              <a:t> &lt;script&gt;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for(i=0;i&lt;=5;i++)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{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    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  document.write(i+,”&lt;br&gt;”);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}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</a:t>
            </a:r>
            <a:r>
              <a:rPr lang="en-US" sz="1600">
                <a:sym typeface="+mn-ea"/>
              </a:rPr>
              <a:t> </a:t>
            </a:r>
            <a:r>
              <a:rPr lang="en-US" sz="1600">
                <a:solidFill>
                  <a:srgbClr val="00B050"/>
                </a:solidFill>
                <a:sym typeface="+mn-ea"/>
              </a:rPr>
              <a:t>&lt;/script&gt;</a:t>
            </a:r>
            <a:r>
              <a:rPr lang="en-US" sz="1600">
                <a:sym typeface="+mn-ea"/>
              </a:rPr>
              <a:t> 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&lt;/head&gt;                                                                          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&lt;body&gt;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&lt;/body&gt;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&lt;/html&gt;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While loop:-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254105" cy="5405755"/>
          </a:xfrm>
        </p:spPr>
        <p:txBody>
          <a:bodyPr/>
          <a:p>
            <a:r>
              <a:rPr lang="en-US"/>
              <a:t>The while loop keeps repeating an action until an associated condition returnns false.</a:t>
            </a:r>
            <a:endParaRPr lang="en-US"/>
          </a:p>
          <a:p>
            <a:r>
              <a:rPr lang="en-US"/>
              <a:t>This is a entry control loop.</a:t>
            </a:r>
            <a:endParaRPr lang="en-US"/>
          </a:p>
          <a:p>
            <a:pPr marL="0" indent="0">
              <a:buNone/>
            </a:pPr>
            <a:r>
              <a:rPr lang="en-US"/>
              <a:t>syntax:-</a:t>
            </a:r>
            <a:endParaRPr lang="en-US"/>
          </a:p>
          <a:p>
            <a:pPr marL="0" indent="0">
              <a:buNone/>
            </a:pPr>
            <a:r>
              <a:rPr lang="en-US"/>
              <a:t>while(test conndition)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body of the loop;</a:t>
            </a:r>
            <a:endParaRPr lang="en-US"/>
          </a:p>
          <a:p>
            <a:pPr marL="0" indent="0">
              <a:buNone/>
            </a:pPr>
            <a:r>
              <a:rPr lang="en-US"/>
              <a:t>increment/decrement;</a:t>
            </a:r>
            <a:endParaRPr lang="en-US"/>
          </a:p>
          <a:p>
            <a:pPr marL="0" indent="0">
              <a:buNone/>
            </a:pPr>
            <a:r>
              <a:rPr lang="en-US"/>
              <a:t>}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02975" cy="5389880"/>
          </a:xfrm>
        </p:spPr>
        <p:txBody>
          <a:bodyPr/>
          <a:p>
            <a:pPr marL="0" indent="0">
              <a:buNone/>
            </a:pPr>
            <a:r>
              <a:rPr lang="en-US" sz="1600">
                <a:sym typeface="+mn-ea"/>
              </a:rPr>
              <a:t>&lt;html&gt;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&lt;head&gt;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 </a:t>
            </a:r>
            <a:r>
              <a:rPr lang="en-US" sz="1600">
                <a:solidFill>
                  <a:srgbClr val="00B050"/>
                </a:solidFill>
                <a:sym typeface="+mn-ea"/>
              </a:rPr>
              <a:t> &lt;script&gt;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var a=0;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while(a&lt;0)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{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document.write(i);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 i++;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document.write(“&lt;br&gt;”);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}                 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</a:t>
            </a:r>
            <a:r>
              <a:rPr lang="en-US" sz="1600">
                <a:sym typeface="+mn-ea"/>
              </a:rPr>
              <a:t> </a:t>
            </a:r>
            <a:r>
              <a:rPr lang="en-US" sz="1600">
                <a:solidFill>
                  <a:srgbClr val="00B050"/>
                </a:solidFill>
                <a:sym typeface="+mn-ea"/>
              </a:rPr>
              <a:t>&lt;/script&gt;</a:t>
            </a:r>
            <a:r>
              <a:rPr lang="en-US" sz="1600">
                <a:sym typeface="+mn-ea"/>
              </a:rPr>
              <a:t> 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&lt;/head&gt;                                                                          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&lt;body&gt;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&lt;/body&gt;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&lt;/html&gt;</a:t>
            </a:r>
            <a:endParaRPr lang="en-US" sz="16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Do While Loop:-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5683885"/>
          </a:xfrm>
        </p:spPr>
        <p:txBody>
          <a:bodyPr/>
          <a:p>
            <a:r>
              <a:rPr lang="en-US"/>
              <a:t> The do while loop is similar to while loop,but the condition is checked after the loop body is executed.this ensure that the loop body is run at least once.</a:t>
            </a:r>
            <a:endParaRPr lang="en-US"/>
          </a:p>
          <a:p>
            <a:r>
              <a:rPr lang="en-US"/>
              <a:t> This is a exit control loop.</a:t>
            </a:r>
            <a:endParaRPr lang="en-US"/>
          </a:p>
          <a:p>
            <a:pPr marL="0" indent="0">
              <a:buNone/>
            </a:pPr>
            <a:r>
              <a:rPr lang="en-US"/>
              <a:t>syntax:-</a:t>
            </a:r>
            <a:endParaRPr lang="en-US"/>
          </a:p>
          <a:p>
            <a:pPr marL="0" indent="0">
              <a:buNone/>
            </a:pPr>
            <a:r>
              <a:rPr lang="en-US"/>
              <a:t>do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statement;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while(test condition);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5481320"/>
          </a:xfrm>
        </p:spPr>
        <p:txBody>
          <a:bodyPr/>
          <a:p>
            <a:pPr marL="0" indent="0">
              <a:buNone/>
            </a:pPr>
            <a:r>
              <a:rPr lang="en-US" sz="1600">
                <a:sym typeface="+mn-ea"/>
              </a:rPr>
              <a:t>&lt;html&gt;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&lt;head&gt;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 </a:t>
            </a:r>
            <a:r>
              <a:rPr lang="en-US" sz="1600">
                <a:solidFill>
                  <a:srgbClr val="00B050"/>
                </a:solidFill>
                <a:sym typeface="+mn-ea"/>
              </a:rPr>
              <a:t> &lt;script&gt;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var a=0;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do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{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document.write(a);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a++;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document.write(“&lt;br&gt;”);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}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while(a&lt;5);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</a:t>
            </a:r>
            <a:r>
              <a:rPr lang="en-US" sz="1600">
                <a:sym typeface="+mn-ea"/>
              </a:rPr>
              <a:t> </a:t>
            </a:r>
            <a:r>
              <a:rPr lang="en-US" sz="1600">
                <a:solidFill>
                  <a:srgbClr val="00B050"/>
                </a:solidFill>
                <a:sym typeface="+mn-ea"/>
              </a:rPr>
              <a:t>&lt;/script&gt;</a:t>
            </a:r>
            <a:r>
              <a:rPr lang="en-US" sz="1600">
                <a:sym typeface="+mn-ea"/>
              </a:rPr>
              <a:t> 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&lt;/head&gt;                                                                          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&lt;body&gt;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&lt;/body&gt;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&lt;/html&gt;</a:t>
            </a: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5481320"/>
          </a:xfrm>
        </p:spPr>
        <p:txBody>
          <a:bodyPr/>
          <a:p>
            <a:r>
              <a:rPr lang="en-US"/>
              <a:t> Function are subprogram which are used to cmputer a value or perform a task.</a:t>
            </a:r>
            <a:endParaRPr lang="en-US"/>
          </a:p>
          <a:p>
            <a:r>
              <a:rPr lang="en-US"/>
              <a:t> Type of Function</a:t>
            </a:r>
            <a:endParaRPr lang="en-US"/>
          </a:p>
          <a:p>
            <a:pPr marL="0" indent="0">
              <a:buNone/>
            </a:pPr>
            <a:r>
              <a:rPr lang="en-US"/>
              <a:t>-  Library  or built in functions</a:t>
            </a:r>
            <a:endParaRPr lang="en-US"/>
          </a:p>
          <a:p>
            <a:pPr marL="0" indent="0">
              <a:buNone/>
            </a:pPr>
            <a:r>
              <a:rPr lang="en-US"/>
              <a:t>    ex.alert(),write(),prompt() etc..</a:t>
            </a:r>
            <a:endParaRPr lang="en-US"/>
          </a:p>
          <a:p>
            <a:pPr marL="0" indent="0">
              <a:buNone/>
            </a:pPr>
            <a:r>
              <a:rPr lang="en-US"/>
              <a:t>-  user defined function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Creating and Calling a Function:-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726420" cy="5450205"/>
          </a:xfrm>
        </p:spPr>
        <p:txBody>
          <a:bodyPr/>
          <a:p>
            <a:r>
              <a:rPr lang="en-US"/>
              <a:t> Creating &amp; Calling Function</a:t>
            </a:r>
            <a:endParaRPr lang="en-US"/>
          </a:p>
          <a:p>
            <a:pPr marL="0" indent="0">
              <a:buNone/>
            </a:pPr>
            <a:r>
              <a:rPr lang="en-US"/>
              <a:t> syntax:-</a:t>
            </a:r>
            <a:endParaRPr lang="en-US"/>
          </a:p>
          <a:p>
            <a:pPr marL="0" indent="0">
              <a:buNone/>
            </a:pPr>
            <a:r>
              <a:rPr lang="en-US"/>
              <a:t>function function_name()    // function declaration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 block of statement;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} </a:t>
            </a:r>
            <a:endParaRPr lang="en-US"/>
          </a:p>
          <a:p>
            <a:pPr marL="0" indent="0">
              <a:buNone/>
            </a:pPr>
            <a:r>
              <a:rPr lang="en-US"/>
              <a:t>function_name();        // calling function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Rules:-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5495925"/>
          </a:xfrm>
        </p:spPr>
        <p:txBody>
          <a:bodyPr/>
          <a:p>
            <a:r>
              <a:rPr lang="en-US"/>
              <a:t> Function name only starts with a letter,an underscore(_).</a:t>
            </a:r>
            <a:endParaRPr lang="en-US"/>
          </a:p>
          <a:p>
            <a:r>
              <a:rPr lang="en-US"/>
              <a:t> Function name cannot start with a number.</a:t>
            </a:r>
            <a:endParaRPr lang="en-US"/>
          </a:p>
          <a:p>
            <a:r>
              <a:rPr lang="en-US"/>
              <a:t> Do not reserved keywords. ex. else,if etc..</a:t>
            </a:r>
            <a:endParaRPr lang="en-US"/>
          </a:p>
          <a:p>
            <a:r>
              <a:rPr lang="en-US"/>
              <a:t> Function names are case sensitive  in javascript.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2815"/>
            <a:ext cx="11148695" cy="5601970"/>
          </a:xfrm>
        </p:spPr>
        <p:txBody>
          <a:bodyPr/>
          <a:p>
            <a:pPr marL="0" indent="0">
              <a:buNone/>
            </a:pPr>
            <a:r>
              <a:rPr lang="en-US" sz="1600">
                <a:sym typeface="+mn-ea"/>
              </a:rPr>
              <a:t>&lt;html&gt;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&lt;head&gt;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 </a:t>
            </a:r>
            <a:r>
              <a:rPr lang="en-US" sz="1600">
                <a:solidFill>
                  <a:srgbClr val="00B050"/>
                </a:solidFill>
                <a:sym typeface="+mn-ea"/>
              </a:rPr>
              <a:t> &lt;script&gt;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function display()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{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 var a=20;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  var b=30; 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	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 c=a+b;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  document.write(c);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}                  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display();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</a:t>
            </a:r>
            <a:r>
              <a:rPr lang="en-US" sz="1600">
                <a:sym typeface="+mn-ea"/>
              </a:rPr>
              <a:t> </a:t>
            </a:r>
            <a:r>
              <a:rPr lang="en-US" sz="1600">
                <a:solidFill>
                  <a:srgbClr val="00B050"/>
                </a:solidFill>
                <a:sym typeface="+mn-ea"/>
              </a:rPr>
              <a:t>&lt;/script&gt;</a:t>
            </a:r>
            <a:r>
              <a:rPr lang="en-US" sz="1600">
                <a:sym typeface="+mn-ea"/>
              </a:rPr>
              <a:t> 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&lt;/head&gt;                                                                          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&lt;body&gt;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&lt;/body&gt;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&lt;/html&gt;</a:t>
            </a:r>
            <a:endParaRPr lang="en-US" sz="16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             </a:t>
            </a:r>
            <a:r>
              <a:rPr lang="en-US">
                <a:solidFill>
                  <a:srgbClr val="FF0000"/>
                </a:solidFill>
              </a:rPr>
              <a:t>  Why We Learn JavaScript?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 </a:t>
            </a:r>
            <a:r>
              <a:rPr lang="en-US" sz="3600"/>
              <a:t>JavaScript is a </a:t>
            </a:r>
            <a:r>
              <a:rPr lang="en-US" sz="36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Event Based</a:t>
            </a:r>
            <a:r>
              <a:rPr lang="en-US" sz="3600"/>
              <a:t> programming language.</a:t>
            </a:r>
            <a:endParaRPr lang="en-US" sz="3600"/>
          </a:p>
          <a:p>
            <a:pPr marL="0" indent="0">
              <a:buNone/>
            </a:pPr>
            <a:r>
              <a:rPr lang="en-US"/>
              <a:t>         </a:t>
            </a:r>
            <a:endParaRPr lang="en-US"/>
          </a:p>
        </p:txBody>
      </p:sp>
      <p:pic>
        <p:nvPicPr>
          <p:cNvPr id="5" name="Content Placeholder 4" descr="javascript-mouse-event-dblclick-even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8270" y="1449705"/>
            <a:ext cx="3590925" cy="4752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 with Parameters:-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89355"/>
            <a:ext cx="10772140" cy="5465445"/>
          </a:xfrm>
        </p:spPr>
        <p:txBody>
          <a:bodyPr/>
          <a:p>
            <a:pPr marL="0" indent="0">
              <a:buNone/>
            </a:pPr>
            <a:r>
              <a:rPr lang="en-US"/>
              <a:t>syntax:-</a:t>
            </a:r>
            <a:endParaRPr lang="en-US"/>
          </a:p>
          <a:p>
            <a:pPr marL="0" indent="0">
              <a:buNone/>
            </a:pPr>
            <a:r>
              <a:rPr lang="en-US"/>
              <a:t>function function_name(parameter1,parameter2,...)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   block of statement;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} </a:t>
            </a:r>
            <a:endParaRPr lang="en-US"/>
          </a:p>
          <a:p>
            <a:pPr marL="0" indent="0">
              <a:buNone/>
            </a:pPr>
            <a:r>
              <a:rPr lang="en-US"/>
              <a:t>function_name();  //calling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634980" cy="5314950"/>
          </a:xfrm>
        </p:spPr>
        <p:txBody>
          <a:bodyPr/>
          <a:p>
            <a:pPr marL="0" indent="0">
              <a:buNone/>
            </a:pPr>
            <a:r>
              <a:rPr lang="en-US" sz="1600">
                <a:sym typeface="+mn-ea"/>
              </a:rPr>
              <a:t>&lt;html&gt;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&lt;head&gt;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 </a:t>
            </a:r>
            <a:r>
              <a:rPr lang="en-US" sz="1600">
                <a:solidFill>
                  <a:srgbClr val="00B050"/>
                </a:solidFill>
                <a:sym typeface="+mn-ea"/>
              </a:rPr>
              <a:t> &lt;script&gt;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function display(a,b)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{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  	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 c=a+b;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  document.write(c);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}                  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display(10,20);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</a:t>
            </a:r>
            <a:r>
              <a:rPr lang="en-US" sz="1600">
                <a:sym typeface="+mn-ea"/>
              </a:rPr>
              <a:t> </a:t>
            </a:r>
            <a:r>
              <a:rPr lang="en-US" sz="1600">
                <a:solidFill>
                  <a:srgbClr val="00B050"/>
                </a:solidFill>
                <a:sym typeface="+mn-ea"/>
              </a:rPr>
              <a:t>&lt;/script&gt;</a:t>
            </a:r>
            <a:r>
              <a:rPr lang="en-US" sz="1600">
                <a:sym typeface="+mn-ea"/>
              </a:rPr>
              <a:t> 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&lt;/head&gt;                                                                          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&lt;body&gt;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&lt;/body&gt;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&lt;/html&gt;</a:t>
            </a:r>
            <a:endParaRPr lang="en-US" sz="16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 With Return Statement:-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5495925"/>
          </a:xfrm>
        </p:spPr>
        <p:txBody>
          <a:bodyPr/>
          <a:p>
            <a:pPr marL="0" indent="0">
              <a:buNone/>
            </a:pPr>
            <a:r>
              <a:rPr lang="en-US"/>
              <a:t>syntax:-</a:t>
            </a:r>
            <a:endParaRPr lang="en-US"/>
          </a:p>
          <a:p>
            <a:pPr marL="0" indent="0">
              <a:buNone/>
            </a:pPr>
            <a:r>
              <a:rPr lang="en-US"/>
              <a:t>function function_name(para1,para2,...)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block of statement;</a:t>
            </a:r>
            <a:endParaRPr lang="en-US"/>
          </a:p>
          <a:p>
            <a:pPr marL="0" indent="0">
              <a:buNone/>
            </a:pPr>
            <a:r>
              <a:rPr lang="en-US"/>
              <a:t>return(expression);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function_name();  //calling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3435" cy="5435600"/>
          </a:xfrm>
        </p:spPr>
        <p:txBody>
          <a:bodyPr/>
          <a:p>
            <a:pPr marL="0" indent="0">
              <a:buNone/>
            </a:pPr>
            <a:r>
              <a:rPr lang="en-US" sz="1600">
                <a:sym typeface="+mn-ea"/>
              </a:rPr>
              <a:t>&lt;html&gt;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&lt;head&gt;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 </a:t>
            </a:r>
            <a:r>
              <a:rPr lang="en-US" sz="1600">
                <a:solidFill>
                  <a:srgbClr val="00B050"/>
                </a:solidFill>
                <a:sym typeface="+mn-ea"/>
              </a:rPr>
              <a:t> &lt;script&gt;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function display(a,b)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{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 return(a+b);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                             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}                  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     document.write(display(10,20));</a:t>
            </a:r>
            <a:endParaRPr lang="en-US" sz="16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sym typeface="+mn-ea"/>
              </a:rPr>
              <a:t>                 </a:t>
            </a:r>
            <a:r>
              <a:rPr lang="en-US" sz="1600">
                <a:sym typeface="+mn-ea"/>
              </a:rPr>
              <a:t> </a:t>
            </a:r>
            <a:r>
              <a:rPr lang="en-US" sz="1600">
                <a:solidFill>
                  <a:srgbClr val="00B050"/>
                </a:solidFill>
                <a:sym typeface="+mn-ea"/>
              </a:rPr>
              <a:t>&lt;/script&gt;</a:t>
            </a:r>
            <a:r>
              <a:rPr lang="en-US" sz="1600">
                <a:sym typeface="+mn-ea"/>
              </a:rPr>
              <a:t> 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&lt;/head&gt;                                                                          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&lt;body&gt;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&lt;/body&gt;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&lt;/html&gt;</a:t>
            </a: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String Function:-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9340"/>
            <a:ext cx="10973435" cy="5586730"/>
          </a:xfrm>
        </p:spPr>
        <p:txBody>
          <a:bodyPr/>
          <a:p>
            <a:pPr marL="0" indent="0">
              <a:buNone/>
            </a:pPr>
            <a:r>
              <a:rPr lang="en-US"/>
              <a:t>1.length():-</a:t>
            </a:r>
            <a:endParaRPr lang="en-US"/>
          </a:p>
          <a:p>
            <a:pPr marL="0" indent="0">
              <a:buNone/>
            </a:pPr>
            <a:r>
              <a:rPr lang="en-US"/>
              <a:t>               </a:t>
            </a:r>
            <a:r>
              <a:rPr lang="en-US" sz="2800"/>
              <a:t>This function returns integer value for length of string.</a:t>
            </a:r>
            <a:endParaRPr lang="en-US" sz="2800"/>
          </a:p>
          <a:p>
            <a:pPr marL="0" indent="0">
              <a:buNone/>
            </a:pPr>
            <a:r>
              <a:rPr lang="en-US"/>
              <a:t>syntax:-length(string);</a:t>
            </a:r>
            <a:endParaRPr lang="en-US"/>
          </a:p>
          <a:p>
            <a:pPr marL="0" indent="0">
              <a:buNone/>
            </a:pPr>
            <a:r>
              <a:rPr lang="en-US"/>
              <a:t>ex:-</a:t>
            </a:r>
            <a:endParaRPr lang="en-US"/>
          </a:p>
          <a:p>
            <a:pPr marL="0" indent="0">
              <a:buNone/>
            </a:pPr>
            <a:r>
              <a:rPr lang="en-US"/>
              <a:t>&lt;script&gt;</a:t>
            </a:r>
            <a:endParaRPr lang="en-US"/>
          </a:p>
          <a:p>
            <a:pPr marL="0" indent="0">
              <a:buNone/>
            </a:pPr>
            <a:r>
              <a:rPr lang="en-US"/>
              <a:t>var str=”Hello World”;</a:t>
            </a:r>
            <a:endParaRPr lang="en-US"/>
          </a:p>
          <a:p>
            <a:pPr marL="0" indent="0">
              <a:buNone/>
            </a:pPr>
            <a:r>
              <a:rPr lang="en-US"/>
              <a:t>document.write(str.length);</a:t>
            </a:r>
            <a:endParaRPr lang="en-US"/>
          </a:p>
          <a:p>
            <a:pPr marL="0" indent="0">
              <a:buNone/>
            </a:pPr>
            <a:r>
              <a:rPr lang="en-US"/>
              <a:t>&lt;/script&gt;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2.toUpperCase():-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5269230"/>
          </a:xfrm>
        </p:spPr>
        <p:txBody>
          <a:bodyPr/>
          <a:p>
            <a:r>
              <a:rPr lang="en-US"/>
              <a:t> This function returns a string in upper case of original string</a:t>
            </a:r>
            <a:endParaRPr lang="en-US"/>
          </a:p>
          <a:p>
            <a:pPr marL="0" indent="0">
              <a:buNone/>
            </a:pPr>
            <a:r>
              <a:rPr lang="en-US"/>
              <a:t>syntax:-toUpperCase(string);</a:t>
            </a:r>
            <a:endParaRPr lang="en-US"/>
          </a:p>
          <a:p>
            <a:pPr marL="0" indent="0">
              <a:buNone/>
            </a:pPr>
            <a:r>
              <a:rPr lang="en-US"/>
              <a:t>ex:-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&lt;script&gt;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var str=”Hello World”;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document.write(str.toUpperCase());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&lt;/script&gt;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3.toLowerCase():-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5420995"/>
          </a:xfrm>
        </p:spPr>
        <p:txBody>
          <a:bodyPr/>
          <a:p>
            <a:r>
              <a:rPr lang="en-US">
                <a:sym typeface="+mn-ea"/>
              </a:rPr>
              <a:t>This function returns a string in lower case of original string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syntax:-toLowerCase(string);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ex:-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&lt;script&gt;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var str=”Hello World”;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document.write(str.toLowerCase());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&lt;/script&gt;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4.charAt():-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073765" cy="5511165"/>
          </a:xfrm>
        </p:spPr>
        <p:txBody>
          <a:bodyPr/>
          <a:p>
            <a:r>
              <a:rPr lang="en-US">
                <a:sym typeface="+mn-ea"/>
              </a:rPr>
              <a:t>This function returns the character at the specified index in a string.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syntax:-charAt(position);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ex:-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&lt;script&gt;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var str=”Hello World”;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document.write(str.charAt(8));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&lt;/script&gt;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5.replace():-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634980" cy="5300345"/>
          </a:xfrm>
        </p:spPr>
        <p:txBody>
          <a:bodyPr/>
          <a:p>
            <a:r>
              <a:rPr lang="en-US">
                <a:sym typeface="+mn-ea"/>
              </a:rPr>
              <a:t>This function returns the character at the specified index in a string.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syntax:-replace(search word,new word,string);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ex:-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&lt;script&gt;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var str=”Hello World”;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document.write(str.replace(“Hello”,”beautiful”));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&lt;/script&gt;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6.substring():-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5525770"/>
          </a:xfrm>
        </p:spPr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   -This function returns a substring starting from specific position (offset) to given length.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syntax:-replace(string,position,lenght);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ex:-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&lt;script&gt;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var str=”Hello World”;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document.write(str.substring(3,7));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&lt;/script&gt;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       Benefits of learning JavaScript:-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pPr marL="0" indent="0">
              <a:buNone/>
            </a:pP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                               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</a:rPr>
              <a:t> Jquery                           </a:t>
            </a:r>
            <a:r>
              <a:rPr 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1.Electron</a:t>
            </a:r>
            <a:r>
              <a:rPr 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 js                                 1.Angular Js</a:t>
            </a:r>
            <a:endParaRPr lang="en-US" sz="2400">
              <a:solidFill>
                <a:srgbClr val="00B0F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C00000"/>
                </a:solidFill>
              </a:rPr>
              <a:t> Angular Js      						         2.ReactJs</a:t>
            </a:r>
            <a:endParaRPr lang="en-US" sz="240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50"/>
                </a:solidFill>
              </a:rPr>
              <a:t> React Js                					         3.NodeJs</a:t>
            </a:r>
            <a:endParaRPr lang="en-US" sz="240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B5B33B"/>
                </a:solidFill>
              </a:rPr>
              <a:t> vueJs							         4.React Navigate</a:t>
            </a:r>
            <a:endParaRPr lang="en-US" sz="2400">
              <a:solidFill>
                <a:srgbClr val="B5B33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 NodeJs							          5.VueJs</a:t>
            </a:r>
            <a:endParaRPr lang="en-US" sz="24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endParaRPr lang="en-US" sz="24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26110" y="1730375"/>
            <a:ext cx="2836545" cy="73850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Web Development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786505" y="1730375"/>
            <a:ext cx="4119245" cy="73850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Desktop App Development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8147685" y="1701165"/>
            <a:ext cx="3892550" cy="73850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Mobile App Development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7.trim():-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846435" cy="5360035"/>
          </a:xfrm>
        </p:spPr>
        <p:txBody>
          <a:bodyPr/>
          <a:p>
            <a:pPr marL="0" indent="0">
              <a:buNone/>
            </a:pPr>
            <a:r>
              <a:rPr lang="en-US"/>
              <a:t>- </a:t>
            </a:r>
            <a:r>
              <a:rPr lang="en-US">
                <a:sym typeface="+mn-ea"/>
              </a:rPr>
              <a:t>It removes the white space from both side of string.</a:t>
            </a:r>
            <a:r>
              <a:rPr lang="en-US">
                <a:sym typeface="+mn-ea"/>
              </a:rPr>
              <a:t>syntax:-replace(string);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ex:-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&lt;script&gt;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var str=”    Hello World    ”;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document.write(trim());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&lt;/script&gt;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Date Function:-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756265" cy="5329555"/>
          </a:xfrm>
        </p:spPr>
        <p:txBody>
          <a:bodyPr/>
          <a:p>
            <a:r>
              <a:rPr lang="en-US"/>
              <a:t> new Date():-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  This function creates a new date object with the current date and time.</a:t>
            </a:r>
            <a:endParaRPr lang="en-US"/>
          </a:p>
          <a:p>
            <a:pPr marL="0" indent="0">
              <a:buNone/>
            </a:pPr>
            <a:r>
              <a:rPr lang="en-US"/>
              <a:t>Ex:-</a:t>
            </a:r>
            <a:endParaRPr lang="en-US"/>
          </a:p>
          <a:p>
            <a:pPr marL="0" indent="0">
              <a:buNone/>
            </a:pPr>
            <a:r>
              <a:rPr lang="en-US"/>
              <a:t>&lt;script&gt;</a:t>
            </a:r>
            <a:endParaRPr lang="en-US"/>
          </a:p>
          <a:p>
            <a:pPr marL="0" indent="0">
              <a:buNone/>
            </a:pPr>
            <a:r>
              <a:rPr lang="en-US"/>
              <a:t>var d=new Date();</a:t>
            </a:r>
            <a:endParaRPr lang="en-US"/>
          </a:p>
          <a:p>
            <a:pPr marL="0" indent="0">
              <a:buNone/>
            </a:pPr>
            <a:r>
              <a:rPr lang="en-US"/>
              <a:t>document.write(d);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&lt;/script&gt;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new Date(miliseconds):-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5405755"/>
          </a:xfrm>
        </p:spPr>
        <p:txBody>
          <a:bodyPr/>
          <a:p>
            <a:r>
              <a:rPr lang="en-US"/>
              <a:t> It creates a new date object as january 1,1970,00:00:00</a:t>
            </a:r>
            <a:endParaRPr lang="en-US"/>
          </a:p>
          <a:p>
            <a:pPr marL="0" indent="0">
              <a:buNone/>
            </a:pPr>
            <a:r>
              <a:rPr lang="en-US"/>
              <a:t> Universal Time(UTC).</a:t>
            </a:r>
            <a:endParaRPr lang="en-US"/>
          </a:p>
          <a:p>
            <a:pPr marL="0" indent="0">
              <a:buNone/>
            </a:pPr>
            <a:r>
              <a:rPr lang="en-US"/>
              <a:t>Ex:-</a:t>
            </a:r>
            <a:endParaRPr lang="en-US"/>
          </a:p>
          <a:p>
            <a:pPr marL="0" indent="0">
              <a:buNone/>
            </a:pPr>
            <a:r>
              <a:rPr lang="en-US"/>
              <a:t>&lt;script&gt;</a:t>
            </a:r>
            <a:endParaRPr lang="en-US"/>
          </a:p>
          <a:p>
            <a:pPr marL="0" indent="0">
              <a:buNone/>
            </a:pPr>
            <a:r>
              <a:rPr lang="en-US"/>
              <a:t>var d=new date(8640000);</a:t>
            </a:r>
            <a:endParaRPr lang="en-US"/>
          </a:p>
          <a:p>
            <a:pPr marL="0" indent="0">
              <a:buNone/>
            </a:pPr>
            <a:r>
              <a:rPr lang="en-US"/>
              <a:t>document.write(d);</a:t>
            </a:r>
            <a:endParaRPr lang="en-US"/>
          </a:p>
          <a:p>
            <a:pPr marL="0" indent="0">
              <a:buNone/>
            </a:pPr>
            <a:r>
              <a:rPr lang="en-US"/>
              <a:t>&lt;/script&gt;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000125"/>
          </a:xfrm>
        </p:spPr>
        <p:txBody>
          <a:bodyPr/>
          <a:p>
            <a:r>
              <a:rPr lang="en-US" sz="2800"/>
              <a:t>new  Date(year,month,day,hours,minutes,seconds,milisecods)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90625"/>
            <a:ext cx="10972165" cy="5404485"/>
          </a:xfrm>
        </p:spPr>
        <p:txBody>
          <a:bodyPr/>
          <a:p>
            <a:r>
              <a:rPr lang="en-US"/>
              <a:t> It creates object with the date specified by the integer values for the year,month,day,hours,minutes,second,miliseconds.you can omit some of the arguments.</a:t>
            </a:r>
            <a:endParaRPr lang="en-US"/>
          </a:p>
          <a:p>
            <a:pPr marL="0" indent="0">
              <a:buNone/>
            </a:pPr>
            <a:r>
              <a:rPr lang="en-US"/>
              <a:t>Ex:-</a:t>
            </a:r>
            <a:endParaRPr lang="en-US"/>
          </a:p>
          <a:p>
            <a:pPr marL="0" indent="0">
              <a:buNone/>
            </a:pPr>
            <a:r>
              <a:rPr lang="en-US"/>
              <a:t>&lt;script&gt;</a:t>
            </a:r>
            <a:endParaRPr lang="en-US"/>
          </a:p>
          <a:p>
            <a:pPr marL="0" indent="0">
              <a:buNone/>
            </a:pPr>
            <a:r>
              <a:rPr lang="en-US"/>
              <a:t>var d=new Date(2019,4,26,9,45,35,0);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&lt;/script&gt;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set Date Method:-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18215" cy="5426710"/>
          </a:xfrm>
        </p:spPr>
        <p:txBody>
          <a:bodyPr/>
          <a:p>
            <a:r>
              <a:rPr lang="en-US"/>
              <a:t> setDate():-  set the day as a number(1-31)</a:t>
            </a:r>
            <a:endParaRPr lang="en-US"/>
          </a:p>
          <a:p>
            <a:r>
              <a:rPr lang="en-US"/>
              <a:t> setFullYear():- set the year.</a:t>
            </a:r>
            <a:endParaRPr lang="en-US"/>
          </a:p>
          <a:p>
            <a:r>
              <a:rPr lang="en-US"/>
              <a:t> setHours():- set the hours(0-23).</a:t>
            </a:r>
            <a:endParaRPr lang="en-US"/>
          </a:p>
          <a:p>
            <a:r>
              <a:rPr lang="en-US"/>
              <a:t> setMilisecond():-set the miliseconds(0-999).</a:t>
            </a:r>
            <a:endParaRPr lang="en-US"/>
          </a:p>
          <a:p>
            <a:r>
              <a:rPr lang="en-US"/>
              <a:t> setMinutes():-set the minutes(0-59).</a:t>
            </a:r>
            <a:endParaRPr lang="en-US"/>
          </a:p>
          <a:p>
            <a:r>
              <a:rPr lang="en-US"/>
              <a:t> setMonth():-set the month(0-11).</a:t>
            </a:r>
            <a:endParaRPr lang="en-US"/>
          </a:p>
          <a:p>
            <a:r>
              <a:rPr lang="en-US"/>
              <a:t> setSeconds():-set the seconds(0-59).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Get Date Methods:-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79175" cy="5375275"/>
          </a:xfrm>
        </p:spPr>
        <p:txBody>
          <a:bodyPr/>
          <a:p>
            <a:r>
              <a:rPr lang="en-US">
                <a:sym typeface="+mn-ea"/>
              </a:rPr>
              <a:t>getDate():-  set the day as a number(1-31)</a:t>
            </a:r>
            <a:endParaRPr lang="en-US"/>
          </a:p>
          <a:p>
            <a:r>
              <a:rPr lang="en-US">
                <a:sym typeface="+mn-ea"/>
              </a:rPr>
              <a:t> getFullYear():- set the year.</a:t>
            </a:r>
            <a:endParaRPr lang="en-US"/>
          </a:p>
          <a:p>
            <a:r>
              <a:rPr lang="en-US">
                <a:sym typeface="+mn-ea"/>
              </a:rPr>
              <a:t> getHours():- set the hours(0-23).</a:t>
            </a:r>
            <a:endParaRPr lang="en-US"/>
          </a:p>
          <a:p>
            <a:r>
              <a:rPr lang="en-US">
                <a:sym typeface="+mn-ea"/>
              </a:rPr>
              <a:t> getMilisecond():-set the miliseconds(0-999).</a:t>
            </a:r>
            <a:endParaRPr lang="en-US"/>
          </a:p>
          <a:p>
            <a:r>
              <a:rPr lang="en-US">
                <a:sym typeface="+mn-ea"/>
              </a:rPr>
              <a:t> getMinutes():-set the minutes(0-59).</a:t>
            </a:r>
            <a:endParaRPr lang="en-US"/>
          </a:p>
          <a:p>
            <a:r>
              <a:rPr lang="en-US">
                <a:sym typeface="+mn-ea"/>
              </a:rPr>
              <a:t> getMonth():-set the month(0-11).</a:t>
            </a:r>
            <a:endParaRPr lang="en-US"/>
          </a:p>
          <a:p>
            <a:r>
              <a:rPr lang="en-US">
                <a:sym typeface="+mn-ea"/>
              </a:rPr>
              <a:t> getSeconds():-set the seconds(0-59).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Alert Box JavaScript: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419600" cy="5858510"/>
          </a:xfrm>
        </p:spPr>
        <p:txBody>
          <a:bodyPr/>
          <a:p>
            <a:pPr marL="0" indent="0">
              <a:buNone/>
            </a:pPr>
            <a:r>
              <a:rPr lang="en-US"/>
              <a:t> Ex:</a:t>
            </a:r>
            <a:endParaRPr lang="en-US"/>
          </a:p>
          <a:p>
            <a:pPr marL="0" indent="0">
              <a:buNone/>
            </a:pPr>
            <a:r>
              <a:rPr lang="en-US" sz="1800">
                <a:sym typeface="+mn-ea"/>
              </a:rPr>
              <a:t>&lt;html&gt;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            &lt;head&gt;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             </a:t>
            </a:r>
            <a:r>
              <a:rPr lang="en-US" sz="1800">
                <a:solidFill>
                  <a:srgbClr val="00B050"/>
                </a:solidFill>
                <a:sym typeface="+mn-ea"/>
              </a:rPr>
              <a:t> &lt;script&gt;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var a=10;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var b=20;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if(a&gt;b){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 alert(“a is greater”);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  }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  else{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     alert(“b is greater”);                  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     }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</a:t>
            </a:r>
            <a:r>
              <a:rPr lang="en-US" sz="1800">
                <a:sym typeface="+mn-ea"/>
              </a:rPr>
              <a:t> </a:t>
            </a:r>
            <a:r>
              <a:rPr lang="en-US" sz="1800">
                <a:solidFill>
                  <a:srgbClr val="00B050"/>
                </a:solidFill>
                <a:sym typeface="+mn-ea"/>
              </a:rPr>
              <a:t>&lt;/script&gt;</a:t>
            </a:r>
            <a:r>
              <a:rPr lang="en-US" sz="1800">
                <a:sym typeface="+mn-ea"/>
              </a:rPr>
              <a:t>  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            &lt;/head&gt;                                                                           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     &lt;body&gt;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 &lt;/body&gt;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&lt;/html&gt;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5" name="Content Placeholder 4" descr="Screenshot (6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62245" y="2137410"/>
            <a:ext cx="6320155" cy="3585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Confirm Box JavaScript: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5683250"/>
          </a:xfrm>
        </p:spPr>
        <p:txBody>
          <a:bodyPr/>
          <a:p>
            <a:pPr marL="0" indent="0">
              <a:buNone/>
            </a:pPr>
            <a:r>
              <a:rPr lang="en-US"/>
              <a:t> Ex:</a:t>
            </a:r>
            <a:endParaRPr lang="en-US"/>
          </a:p>
          <a:p>
            <a:pPr marL="0" indent="0">
              <a:buNone/>
            </a:pPr>
            <a:r>
              <a:rPr lang="en-US" sz="1800">
                <a:sym typeface="+mn-ea"/>
              </a:rPr>
              <a:t>&lt;html&gt;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            &lt;head&gt;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             </a:t>
            </a:r>
            <a:r>
              <a:rPr lang="en-US" sz="1800">
                <a:solidFill>
                  <a:srgbClr val="00B050"/>
                </a:solidFill>
                <a:sym typeface="+mn-ea"/>
              </a:rPr>
              <a:t> &lt;script&gt;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var a=confirm(“Do you like your Website”);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if(a){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 alert(“Thanks”);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  }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  else{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     alert(“Sorry”);                  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       }</a:t>
            </a:r>
            <a:endParaRPr 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  <a:sym typeface="+mn-ea"/>
              </a:rPr>
              <a:t>                 </a:t>
            </a:r>
            <a:r>
              <a:rPr lang="en-US" sz="1800">
                <a:sym typeface="+mn-ea"/>
              </a:rPr>
              <a:t> </a:t>
            </a:r>
            <a:r>
              <a:rPr lang="en-US" sz="1800">
                <a:solidFill>
                  <a:srgbClr val="00B050"/>
                </a:solidFill>
                <a:sym typeface="+mn-ea"/>
              </a:rPr>
              <a:t>&lt;/script&gt;</a:t>
            </a:r>
            <a:r>
              <a:rPr lang="en-US" sz="1800">
                <a:sym typeface="+mn-ea"/>
              </a:rPr>
              <a:t>  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            &lt;/head&gt;                                                                           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     &lt;body&gt;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 &lt;/body&gt;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&lt;/html&gt;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5" name="Content Placeholder 4" descr="Screenshot (7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80760" y="1524000"/>
            <a:ext cx="5384800" cy="2378710"/>
          </a:xfrm>
          <a:prstGeom prst="rect">
            <a:avLst/>
          </a:prstGeom>
        </p:spPr>
      </p:pic>
      <p:pic>
        <p:nvPicPr>
          <p:cNvPr id="6" name="Picture 5" descr="Screenshot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0" y="4272915"/>
            <a:ext cx="5384800" cy="2328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Prompt Box JavaScript: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Ex:</a:t>
            </a:r>
            <a:endParaRPr lang="en-US"/>
          </a:p>
          <a:p>
            <a:pPr marL="0" indent="0">
              <a:buNone/>
            </a:pPr>
            <a:r>
              <a:rPr lang="en-US" sz="1800"/>
              <a:t>&lt;html&gt;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&lt;head&gt;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</a:t>
            </a:r>
            <a:r>
              <a:rPr lang="en-US" sz="1800">
                <a:solidFill>
                  <a:srgbClr val="00B050"/>
                </a:solidFill>
              </a:rPr>
              <a:t> &lt;script&gt;</a:t>
            </a:r>
            <a:endParaRPr lang="en-US" sz="1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</a:rPr>
              <a:t>       var a=prompt(“enter your name”);</a:t>
            </a:r>
            <a:endParaRPr lang="en-US" sz="1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</a:rPr>
              <a:t>         </a:t>
            </a:r>
            <a:endParaRPr lang="en-US" sz="1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</a:rPr>
              <a:t>       document.write(a);</a:t>
            </a:r>
            <a:endParaRPr lang="en-US" sz="1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</a:rPr>
              <a:t>  </a:t>
            </a:r>
            <a:endParaRPr lang="en-US" sz="1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</a:rPr>
              <a:t>     &lt;/script&gt;</a:t>
            </a:r>
            <a:endParaRPr lang="en-US" sz="1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/>
              <a:t>    &lt;/head&gt;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&lt;body&gt;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 &lt;/body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&lt;/html&gt;</a:t>
            </a:r>
            <a:endParaRPr lang="en-US" sz="18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Content Placeholder 6" descr="Screenshot (9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67350" y="1339215"/>
            <a:ext cx="5384800" cy="2424430"/>
          </a:xfrm>
          <a:prstGeom prst="rect">
            <a:avLst/>
          </a:prstGeom>
        </p:spPr>
      </p:pic>
      <p:pic>
        <p:nvPicPr>
          <p:cNvPr id="8" name="Picture 7" descr="Screenshot (1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25" y="4183380"/>
            <a:ext cx="5635625" cy="2350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thank-you-lettering_1262-696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1210" y="1541145"/>
            <a:ext cx="10791825" cy="5169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               JavaScript Implementation:-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2 Ways to Implment JavaScript: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Inline JavaScript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External JavaScript               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                 Inline JavaScript: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6078220" cy="5782310"/>
          </a:xfrm>
        </p:spPr>
        <p:txBody>
          <a:bodyPr/>
          <a:p>
            <a:pPr marL="0" indent="0">
              <a:buNone/>
            </a:pPr>
            <a:r>
              <a:rPr lang="en-US"/>
              <a:t>    </a:t>
            </a:r>
            <a:r>
              <a:rPr lang="en-US" sz="2400"/>
              <a:t>&lt;html&gt;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       &lt;head&gt;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        </a:t>
            </a:r>
            <a:r>
              <a:rPr lang="en-US" sz="2400">
                <a:solidFill>
                  <a:srgbClr val="00B050"/>
                </a:solidFill>
              </a:rPr>
              <a:t> &lt;script&gt;</a:t>
            </a:r>
            <a:endParaRPr lang="en-US" sz="24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00B050"/>
                </a:solidFill>
              </a:rPr>
              <a:t>                 </a:t>
            </a:r>
            <a:r>
              <a:rPr lang="en-US" sz="2400">
                <a:solidFill>
                  <a:schemeClr val="tx1"/>
                </a:solidFill>
              </a:rPr>
              <a:t>  document.write(“Hello World”);</a:t>
            </a:r>
            <a:endParaRPr lang="en-US" sz="24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00B050"/>
                </a:solidFill>
              </a:rPr>
              <a:t>               &lt;/script&gt;</a:t>
            </a:r>
            <a:r>
              <a:rPr lang="en-US" sz="2400"/>
              <a:t>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       &lt;/head&gt;                                                                        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&lt;body&gt;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&lt;h1&gt;My First Page&lt;/h1&gt;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&lt;/body&gt;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&lt;/html&gt;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olidFill>
                  <a:srgbClr val="00B050"/>
                </a:solidFill>
                <a:sym typeface="+mn-ea"/>
              </a:rPr>
              <a:t>&lt;script&gt; </a:t>
            </a:r>
            <a:endParaRPr lang="en-US" sz="24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B050"/>
                </a:solidFill>
                <a:sym typeface="+mn-ea"/>
              </a:rPr>
              <a:t>  &lt;/script&gt;</a:t>
            </a:r>
            <a:r>
              <a:rPr lang="en-US" sz="2400">
                <a:sym typeface="+mn-ea"/>
              </a:rPr>
              <a:t>  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7" name="Content Placeholder 6" descr="Screenshot (2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01485" y="2744470"/>
            <a:ext cx="5081905" cy="2977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                   External JavaScript: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810" y="1358265"/>
            <a:ext cx="11101705" cy="5284470"/>
          </a:xfrm>
        </p:spPr>
        <p:txBody>
          <a:bodyPr/>
          <a:p>
            <a:pPr marL="0" indent="0">
              <a:buNone/>
            </a:pPr>
            <a:r>
              <a:rPr lang="en-US"/>
              <a:t> </a:t>
            </a:r>
            <a:r>
              <a:rPr lang="en-US">
                <a:sym typeface="+mn-ea"/>
              </a:rPr>
              <a:t> </a:t>
            </a:r>
            <a:r>
              <a:rPr lang="en-US" sz="2800">
                <a:sym typeface="+mn-ea"/>
              </a:rPr>
              <a:t>&lt;html&gt;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               &lt;head&gt;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                </a:t>
            </a:r>
            <a:r>
              <a:rPr lang="en-US" sz="2800">
                <a:solidFill>
                  <a:srgbClr val="00B050"/>
                </a:solidFill>
                <a:sym typeface="+mn-ea"/>
              </a:rPr>
              <a:t> &lt;script  src=”demo.js”&gt;                          </a:t>
            </a:r>
            <a:endParaRPr lang="en-US" sz="2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                 &lt;/script&gt;</a:t>
            </a:r>
            <a:r>
              <a:rPr lang="en-US" sz="2800">
                <a:sym typeface="+mn-ea"/>
              </a:rPr>
              <a:t>                              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               &lt;/head&gt;                                                                      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        &lt;body&gt;  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       &lt;h1&gt;My First Page&lt;/h1&gt;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    &lt;/body&gt;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   &lt;/html&gt;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                      JavaScript Variables: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726420" cy="5511165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 varibales is an identifier or name which is used to refer a value.A variable is written with a combination of letters,numbers,and special character_(underscore) and $(dollar) with the first letter begin alphabet.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Ex: c,fact,b33,total_amount etc..;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How to use Variables: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 Var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 Let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 Const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15941</Words>
  <Application>WPS Presentation</Application>
  <PresentationFormat>Widescreen</PresentationFormat>
  <Paragraphs>739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7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1_Data Pie Charts</vt:lpstr>
      <vt:lpstr>                  Java Script</vt:lpstr>
      <vt:lpstr>                                                     Do You Know? </vt:lpstr>
      <vt:lpstr>                 What is JavaScript ?</vt:lpstr>
      <vt:lpstr>                        Why We Learn JavaScript?</vt:lpstr>
      <vt:lpstr>                Benefits of learning JavaScript:-</vt:lpstr>
      <vt:lpstr>                        JavaScript Implementation:-</vt:lpstr>
      <vt:lpstr>                          Inline JavaScript:</vt:lpstr>
      <vt:lpstr>                            External JavaScript:</vt:lpstr>
      <vt:lpstr>                               JavaScript Variables:</vt:lpstr>
      <vt:lpstr>                                   Rules:-</vt:lpstr>
      <vt:lpstr>  Ex: Var </vt:lpstr>
      <vt:lpstr>Ex: Let </vt:lpstr>
      <vt:lpstr>Ex:Const</vt:lpstr>
      <vt:lpstr>Difference between Variable Type:</vt:lpstr>
      <vt:lpstr>Difference Type Of Data Types:</vt:lpstr>
      <vt:lpstr>                            Java Script Operator:-</vt:lpstr>
      <vt:lpstr>Arithmetic Operator:-</vt:lpstr>
      <vt:lpstr>  Relational Operator:- </vt:lpstr>
      <vt:lpstr>Logical Operator:-</vt:lpstr>
      <vt:lpstr>Control Statement:-</vt:lpstr>
      <vt:lpstr>If Statement:-</vt:lpstr>
      <vt:lpstr>Ex:-</vt:lpstr>
      <vt:lpstr>If else Statement:-</vt:lpstr>
      <vt:lpstr>Ex:-</vt:lpstr>
      <vt:lpstr>Else If Statement:-</vt:lpstr>
      <vt:lpstr>Ex:-</vt:lpstr>
      <vt:lpstr>Switch Statement:-</vt:lpstr>
      <vt:lpstr>Ex:-</vt:lpstr>
      <vt:lpstr>Looping Statement:-</vt:lpstr>
      <vt:lpstr>For Loop:-</vt:lpstr>
      <vt:lpstr>Ex:-</vt:lpstr>
      <vt:lpstr>While loop:-</vt:lpstr>
      <vt:lpstr>Ex:-</vt:lpstr>
      <vt:lpstr>Do While Loop:-</vt:lpstr>
      <vt:lpstr>Ex:-</vt:lpstr>
      <vt:lpstr>Function:-</vt:lpstr>
      <vt:lpstr>Creating and Calling a Function:-</vt:lpstr>
      <vt:lpstr>Rules:-</vt:lpstr>
      <vt:lpstr>Ex:-</vt:lpstr>
      <vt:lpstr>Function with Parameters:-</vt:lpstr>
      <vt:lpstr>Ex:-</vt:lpstr>
      <vt:lpstr>Function With Return Statement:-</vt:lpstr>
      <vt:lpstr>Ex:-</vt:lpstr>
      <vt:lpstr>String Function:-</vt:lpstr>
      <vt:lpstr>2.toUpperCase():-</vt:lpstr>
      <vt:lpstr>3.toLowerCase():-</vt:lpstr>
      <vt:lpstr>4.charAt():-</vt:lpstr>
      <vt:lpstr>5.replace():-</vt:lpstr>
      <vt:lpstr>6.substring():-</vt:lpstr>
      <vt:lpstr>7.trim():-</vt:lpstr>
      <vt:lpstr>Date Function:-</vt:lpstr>
      <vt:lpstr>PowerPoint 演示文稿</vt:lpstr>
      <vt:lpstr>PowerPoint 演示文稿</vt:lpstr>
      <vt:lpstr>PowerPoint 演示文稿</vt:lpstr>
      <vt:lpstr>PowerPoint 演示文稿</vt:lpstr>
      <vt:lpstr>Alert Box JavaScript:</vt:lpstr>
      <vt:lpstr>Confirm Box JavaScript:</vt:lpstr>
      <vt:lpstr>Prompt Box JavaScript: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Java Script</dc:title>
  <dc:creator/>
  <cp:lastModifiedBy>abc</cp:lastModifiedBy>
  <cp:revision>295</cp:revision>
  <dcterms:created xsi:type="dcterms:W3CDTF">2020-10-15T05:56:00Z</dcterms:created>
  <dcterms:modified xsi:type="dcterms:W3CDTF">2020-11-03T05:41:53Z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