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7030A0"/>
                </a:solidFill>
              </a:rPr>
              <a:t>Structured Query Language(SQL)</a:t>
            </a:r>
            <a:endParaRPr lang="en-US" sz="4000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Syntax:-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olidFill>
                  <a:srgbClr val="00B0F0"/>
                </a:solidFill>
                <a:sym typeface="+mn-ea"/>
              </a:rPr>
              <a:t>SELECT</a:t>
            </a:r>
            <a:r>
              <a:rPr lang="en-US">
                <a:sym typeface="+mn-ea"/>
              </a:rPr>
              <a:t> columns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</a:t>
            </a:r>
            <a:r>
              <a:rPr lang="en-US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sym typeface="+mn-ea"/>
              </a:rPr>
              <a:t>FROM</a:t>
            </a:r>
            <a:r>
              <a:rPr lang="en-US">
                <a:sym typeface="+mn-ea"/>
              </a:rPr>
              <a:t> </a:t>
            </a:r>
            <a:r>
              <a:rPr 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table1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</a:t>
            </a:r>
            <a:r>
              <a:rPr lang="en-US">
                <a:solidFill>
                  <a:srgbClr val="FF0000"/>
                </a:solidFill>
                <a:sym typeface="+mn-ea"/>
              </a:rPr>
              <a:t>LEFT</a:t>
            </a:r>
            <a:r>
              <a:rPr lang="en-US">
                <a:sym typeface="+mn-ea"/>
              </a:rPr>
              <a:t> </a:t>
            </a:r>
            <a:r>
              <a:rPr lang="en-US">
                <a:solidFill>
                  <a:srgbClr val="FF0000"/>
                </a:solidFill>
                <a:sym typeface="+mn-ea"/>
              </a:rPr>
              <a:t>JOIN</a:t>
            </a:r>
            <a:r>
              <a:rPr lang="en-US">
                <a:sym typeface="+mn-ea"/>
              </a:rPr>
              <a:t>  </a:t>
            </a:r>
            <a:r>
              <a:rPr 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table2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</a:t>
            </a:r>
            <a:r>
              <a:rPr lang="en-US">
                <a:solidFill>
                  <a:srgbClr val="00B0F0"/>
                </a:solidFill>
                <a:sym typeface="+mn-ea"/>
              </a:rPr>
              <a:t>ON</a:t>
            </a:r>
            <a:r>
              <a:rPr lang="en-US">
                <a:sym typeface="+mn-ea"/>
              </a:rPr>
              <a:t> table1.column_name=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table2.column_name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12265"/>
            <a:ext cx="11268710" cy="4907915"/>
          </a:xfrm>
        </p:spPr>
        <p:txBody>
          <a:bodyPr/>
          <a:p>
            <a:r>
              <a:rPr lang="en-US">
                <a:sym typeface="+mn-ea"/>
              </a:rPr>
              <a:t>select * from student </a:t>
            </a:r>
            <a:r>
              <a:rPr lang="en-US">
                <a:solidFill>
                  <a:srgbClr val="7030A0"/>
                </a:solidFill>
                <a:sym typeface="+mn-ea"/>
              </a:rPr>
              <a:t>left join</a:t>
            </a:r>
            <a:r>
              <a:rPr lang="en-US">
                <a:sym typeface="+mn-ea"/>
              </a:rPr>
              <a:t> city on </a:t>
            </a:r>
            <a:r>
              <a:rPr lang="en-US">
                <a:solidFill>
                  <a:srgbClr val="FF0000"/>
                </a:solidFill>
                <a:sym typeface="+mn-ea"/>
              </a:rPr>
              <a:t>student.cid=city.cid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select * from </a:t>
            </a:r>
            <a:r>
              <a:rPr lang="en-US">
                <a:solidFill>
                  <a:srgbClr val="00B0F0"/>
                </a:solidFill>
                <a:sym typeface="+mn-ea"/>
              </a:rPr>
              <a:t>student s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left join </a:t>
            </a:r>
            <a:r>
              <a:rPr lang="en-US">
                <a:solidFill>
                  <a:srgbClr val="00B0F0"/>
                </a:solidFill>
                <a:sym typeface="+mn-ea"/>
              </a:rPr>
              <a:t>city c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on </a:t>
            </a:r>
            <a:r>
              <a:rPr lang="en-US">
                <a:solidFill>
                  <a:srgbClr val="FF0000"/>
                </a:solidFill>
                <a:sym typeface="+mn-ea"/>
              </a:rPr>
              <a:t>s.cid=c.cid</a:t>
            </a:r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1195070" y="2152015"/>
          <a:ext cx="90297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1504950"/>
                <a:gridCol w="1504950"/>
                <a:gridCol w="1504950"/>
                <a:gridCol w="1504950"/>
                <a:gridCol w="1504950"/>
              </a:tblGrid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Cid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Cid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Cityname</a:t>
                      </a:r>
                      <a:endParaRPr 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Deep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Rajkot</a:t>
                      </a:r>
                      <a:endParaRPr 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Pooja                  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Surat</a:t>
                      </a:r>
                      <a:endParaRPr 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Meera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Idar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364470" cy="4953000"/>
          </a:xfrm>
        </p:spPr>
        <p:txBody>
          <a:bodyPr/>
          <a:p>
            <a:r>
              <a:rPr lang="en-US"/>
              <a:t> Right Join:-</a:t>
            </a:r>
            <a:r>
              <a:rPr lang="en-US">
                <a:sym typeface="+mn-ea"/>
              </a:rPr>
              <a:t>The Right JOIN returns all records from the right table(table2),and matched records from the left table(table1).</a:t>
            </a:r>
            <a:endParaRPr lang="en-US"/>
          </a:p>
          <a:p>
            <a:pPr marL="0" indent="0">
              <a:buNone/>
            </a:pPr>
            <a:r>
              <a:rPr lang="en-US"/>
              <a:t>          </a:t>
            </a:r>
            <a:endParaRPr lang="en-US"/>
          </a:p>
        </p:txBody>
      </p:sp>
      <p:pic>
        <p:nvPicPr>
          <p:cNvPr id="5" name="Content Placeholder 4" descr="img_rightjoi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76320" y="3157220"/>
            <a:ext cx="3442970" cy="2753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Cross Join:-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410" y="1174750"/>
            <a:ext cx="5761990" cy="4953000"/>
          </a:xfrm>
        </p:spPr>
        <p:txBody>
          <a:bodyPr/>
          <a:p>
            <a:r>
              <a:rPr lang="en-US"/>
              <a:t> student table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 city table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383540" y="2333625"/>
          <a:ext cx="5313680" cy="238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420"/>
                <a:gridCol w="1328420"/>
                <a:gridCol w="1328420"/>
                <a:gridCol w="1328420"/>
              </a:tblGrid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Name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Cid</a:t>
                      </a:r>
                      <a:endParaRPr 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Deep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1</a:t>
                      </a:r>
                      <a:endParaRPr 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Pooja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2</a:t>
                      </a:r>
                      <a:endParaRPr 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Meera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1</a:t>
                      </a:r>
                      <a:endParaRPr 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Hardik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6882130" y="2332990"/>
          <a:ext cx="2710180" cy="210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090"/>
                <a:gridCol w="1355090"/>
              </a:tblGrid>
              <a:tr h="6413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Cid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Cityname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Rajkot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Surat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Idar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Navsari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5701030" y="2998470"/>
            <a:ext cx="1177290" cy="1809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>
            <a:off x="5701030" y="2998470"/>
            <a:ext cx="1237615" cy="5734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" name="Straight Arrow Connector 11"/>
          <p:cNvCxnSpPr/>
          <p:nvPr/>
        </p:nvCxnSpPr>
        <p:spPr>
          <a:xfrm>
            <a:off x="5731510" y="2998470"/>
            <a:ext cx="1176655" cy="9417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Straight Arrow Connector 12"/>
          <p:cNvCxnSpPr/>
          <p:nvPr/>
        </p:nvCxnSpPr>
        <p:spPr>
          <a:xfrm>
            <a:off x="5701030" y="2998470"/>
            <a:ext cx="1237615" cy="12280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Syntax:-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olidFill>
                  <a:srgbClr val="00B0F0"/>
                </a:solidFill>
                <a:sym typeface="+mn-ea"/>
              </a:rPr>
              <a:t>SELECT</a:t>
            </a:r>
            <a:r>
              <a:rPr lang="en-US">
                <a:sym typeface="+mn-ea"/>
              </a:rPr>
              <a:t> columns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</a:t>
            </a:r>
            <a:r>
              <a:rPr lang="en-US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sym typeface="+mn-ea"/>
              </a:rPr>
              <a:t>FROM</a:t>
            </a:r>
            <a:r>
              <a:rPr lang="en-US">
                <a:sym typeface="+mn-ea"/>
              </a:rPr>
              <a:t> </a:t>
            </a:r>
            <a:r>
              <a:rPr 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table1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</a:t>
            </a:r>
            <a:r>
              <a:rPr lang="en-US">
                <a:solidFill>
                  <a:srgbClr val="FF0000"/>
                </a:solidFill>
                <a:sym typeface="+mn-ea"/>
              </a:rPr>
              <a:t>CROSS</a:t>
            </a:r>
            <a:r>
              <a:rPr lang="en-US">
                <a:sym typeface="+mn-ea"/>
              </a:rPr>
              <a:t> </a:t>
            </a:r>
            <a:r>
              <a:rPr lang="en-US">
                <a:solidFill>
                  <a:srgbClr val="FF0000"/>
                </a:solidFill>
                <a:sym typeface="+mn-ea"/>
              </a:rPr>
              <a:t>JOIN</a:t>
            </a:r>
            <a:r>
              <a:rPr lang="en-US">
                <a:sym typeface="+mn-ea"/>
              </a:rPr>
              <a:t>  </a:t>
            </a:r>
            <a:r>
              <a:rPr 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table2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4905"/>
            <a:ext cx="11149330" cy="5511800"/>
          </a:xfrm>
        </p:spPr>
        <p:txBody>
          <a:bodyPr/>
          <a:p>
            <a:r>
              <a:rPr lang="en-US"/>
              <a:t> select * from student cross join city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1828800" y="2521585"/>
          <a:ext cx="9239250" cy="2118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875"/>
                <a:gridCol w="1539875"/>
                <a:gridCol w="1539875"/>
                <a:gridCol w="1539875"/>
                <a:gridCol w="1539875"/>
                <a:gridCol w="1539875"/>
              </a:tblGrid>
              <a:tr h="6267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Cid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Cid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Cityname</a:t>
                      </a:r>
                      <a:endParaRPr lang="en-US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Deep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rajkot</a:t>
                      </a:r>
                      <a:endParaRPr lang="en-US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Deep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surat</a:t>
                      </a:r>
                      <a:endParaRPr lang="en-US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Deep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idar</a:t>
                      </a:r>
                      <a:endParaRPr lang="en-US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Deep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navsari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Structured Query Language(SQL):-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30300"/>
            <a:ext cx="10570845" cy="5948680"/>
          </a:xfrm>
        </p:spPr>
        <p:txBody>
          <a:bodyPr/>
          <a:p>
            <a:r>
              <a:rPr lang="en-US"/>
              <a:t> It is commonly used with all relational database for data definition and manipulation. </a:t>
            </a:r>
            <a:endParaRPr lang="en-US"/>
          </a:p>
          <a:p>
            <a:pPr marL="0" indent="0">
              <a:buNone/>
            </a:pPr>
            <a:r>
              <a:rPr lang="en-US"/>
              <a:t>  </a:t>
            </a:r>
            <a:r>
              <a:rPr lang="en-US" u="sng">
                <a:solidFill>
                  <a:srgbClr val="00B0F0"/>
                </a:solidFill>
              </a:rPr>
              <a:t>Features of SQL:-</a:t>
            </a:r>
            <a:endParaRPr lang="en-US" u="sng">
              <a:solidFill>
                <a:srgbClr val="00B0F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 It is a non procedural language.</a:t>
            </a:r>
            <a:endParaRPr 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 It is an English like language.</a:t>
            </a:r>
            <a:endParaRPr 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 It can process a single record as well as set of records at a time.</a:t>
            </a:r>
            <a:endParaRPr 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 All SQL statement define what is to be done rather than how is to be done.</a:t>
            </a:r>
            <a:endParaRPr 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 SQL has facilities for defining database views,security,transaction etc.</a:t>
            </a:r>
            <a:endParaRPr 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Types of Join:-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There are fours types of joins in mysql.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Inner Join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Left Join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Right Join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Cross join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Inner Join:-</a:t>
            </a:r>
            <a:endParaRPr lang="en-US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334500" cy="4953000"/>
          </a:xfrm>
        </p:spPr>
        <p:txBody>
          <a:bodyPr/>
          <a:p>
            <a:r>
              <a:rPr lang="en-US"/>
              <a:t> The Inner Join selects records that have matching values in both tables.</a:t>
            </a:r>
            <a:endParaRPr lang="en-US"/>
          </a:p>
        </p:txBody>
      </p:sp>
      <p:pic>
        <p:nvPicPr>
          <p:cNvPr id="4" name="Content Placeholder 3" descr="img_innerjoi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47595" y="2468245"/>
            <a:ext cx="4288155" cy="2959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5314950"/>
          </a:xfrm>
        </p:spPr>
        <p:txBody>
          <a:bodyPr/>
          <a:p>
            <a:r>
              <a:rPr lang="en-US"/>
              <a:t> student table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000"/>
              <a:t>                                            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                                          </a:t>
            </a:r>
            <a:r>
              <a:rPr lang="en-US" sz="2400" b="1"/>
              <a:t> Foreign Key</a:t>
            </a:r>
            <a:endParaRPr lang="en-US" sz="2400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city table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</a:t>
            </a:r>
            <a:r>
              <a:rPr lang="en-US" sz="2400" b="1"/>
              <a:t> Primary Key</a:t>
            </a:r>
            <a:endParaRPr lang="en-US" sz="2400" b="1"/>
          </a:p>
        </p:txBody>
      </p:sp>
      <p:graphicFrame>
        <p:nvGraphicFramePr>
          <p:cNvPr id="6" name="Table 5"/>
          <p:cNvGraphicFramePr/>
          <p:nvPr/>
        </p:nvGraphicFramePr>
        <p:xfrm>
          <a:off x="383540" y="2333625"/>
          <a:ext cx="5313680" cy="238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420"/>
                <a:gridCol w="1328420"/>
                <a:gridCol w="1328420"/>
                <a:gridCol w="1328420"/>
              </a:tblGrid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Name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Cid</a:t>
                      </a:r>
                      <a:endParaRPr 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Deep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1</a:t>
                      </a:r>
                      <a:endParaRPr 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Pooja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2</a:t>
                      </a:r>
                      <a:endParaRPr 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Meera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1</a:t>
                      </a:r>
                      <a:endParaRPr 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Hardik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6882130" y="2332990"/>
          <a:ext cx="2710180" cy="210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090"/>
                <a:gridCol w="1355090"/>
              </a:tblGrid>
              <a:tr h="6413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Cid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Cityname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Rajkot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Surat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Idar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Navsari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7437120" y="4401820"/>
            <a:ext cx="7620" cy="9048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Straight Arrow Connector 8"/>
          <p:cNvCxnSpPr/>
          <p:nvPr/>
        </p:nvCxnSpPr>
        <p:spPr>
          <a:xfrm flipH="1">
            <a:off x="4841875" y="4714875"/>
            <a:ext cx="6350" cy="7429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Syntax:-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SELECT</a:t>
            </a:r>
            <a:r>
              <a:rPr lang="en-US"/>
              <a:t> columns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en-US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</a:rPr>
              <a:t>FROM</a:t>
            </a:r>
            <a:r>
              <a:rPr lang="en-US"/>
              <a:t> </a:t>
            </a:r>
            <a:r>
              <a:rPr 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table1</a:t>
            </a:r>
            <a:endParaRPr lang="en-US"/>
          </a:p>
          <a:p>
            <a:pPr marL="0" indent="0">
              <a:buNone/>
            </a:pPr>
            <a:r>
              <a:rPr lang="en-US"/>
              <a:t>   </a:t>
            </a:r>
            <a:r>
              <a:rPr lang="en-US">
                <a:solidFill>
                  <a:srgbClr val="FF0000"/>
                </a:solidFill>
              </a:rPr>
              <a:t>INNER JOIN</a:t>
            </a:r>
            <a:r>
              <a:rPr lang="en-US"/>
              <a:t>  </a:t>
            </a:r>
            <a:r>
              <a:rPr 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table2</a:t>
            </a:r>
            <a:endParaRPr lang="en-US"/>
          </a:p>
          <a:p>
            <a:pPr marL="0" indent="0">
              <a:buNone/>
            </a:pPr>
            <a:r>
              <a:rPr lang="en-US"/>
              <a:t>   </a:t>
            </a:r>
            <a:r>
              <a:rPr lang="en-US">
                <a:solidFill>
                  <a:srgbClr val="00B0F0"/>
                </a:solidFill>
              </a:rPr>
              <a:t>ON</a:t>
            </a:r>
            <a:r>
              <a:rPr lang="en-US"/>
              <a:t> table1.column_name=</a:t>
            </a:r>
            <a:endParaRPr lang="en-US"/>
          </a:p>
          <a:p>
            <a:pPr marL="0" indent="0">
              <a:buNone/>
            </a:pPr>
            <a:r>
              <a:rPr lang="en-US"/>
              <a:t>    table2.column_name</a:t>
            </a:r>
            <a:endParaRPr lang="en-US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Ex:- All Record Display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1615"/>
            <a:ext cx="11269345" cy="5194935"/>
          </a:xfrm>
        </p:spPr>
        <p:txBody>
          <a:bodyPr/>
          <a:p>
            <a:r>
              <a:rPr lang="en-US"/>
              <a:t> select * from student </a:t>
            </a:r>
            <a:r>
              <a:rPr lang="en-US">
                <a:solidFill>
                  <a:srgbClr val="0070C0"/>
                </a:solidFill>
              </a:rPr>
              <a:t>inner join</a:t>
            </a:r>
            <a:r>
              <a:rPr lang="en-US"/>
              <a:t> city on </a:t>
            </a:r>
            <a:r>
              <a:rPr lang="en-US">
                <a:solidFill>
                  <a:srgbClr val="FF0000"/>
                </a:solidFill>
              </a:rPr>
              <a:t>student.cid=city.cid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  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                                                                 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select * from </a:t>
            </a:r>
            <a:r>
              <a:rPr lang="en-US">
                <a:solidFill>
                  <a:srgbClr val="00B0F0"/>
                </a:solidFill>
              </a:rPr>
              <a:t>student s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inner join </a:t>
            </a:r>
            <a:r>
              <a:rPr lang="en-US">
                <a:solidFill>
                  <a:srgbClr val="00B0F0"/>
                </a:solidFill>
              </a:rPr>
              <a:t>city c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on </a:t>
            </a:r>
            <a:r>
              <a:rPr lang="en-US">
                <a:solidFill>
                  <a:srgbClr val="FF0000"/>
                </a:solidFill>
              </a:rPr>
              <a:t>s.cid=c.cid</a:t>
            </a:r>
            <a:endParaRPr lang="en-US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 select student.id,student.name,student.age,city.cityname from student inner join city on student.cid=city.cid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1195070" y="2152015"/>
          <a:ext cx="90297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1504950"/>
                <a:gridCol w="1504950"/>
                <a:gridCol w="1504950"/>
                <a:gridCol w="1504950"/>
                <a:gridCol w="1504950"/>
              </a:tblGrid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Cid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Cid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Cityname</a:t>
                      </a:r>
                      <a:endParaRPr 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Deep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Rajkot</a:t>
                      </a:r>
                      <a:endParaRPr 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Pooja                  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Surat</a:t>
                      </a:r>
                      <a:endParaRPr 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Meera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Idar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Join &amp; Right Join:-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579610" cy="4953000"/>
          </a:xfrm>
        </p:spPr>
        <p:txBody>
          <a:bodyPr/>
          <a:p>
            <a:r>
              <a:rPr lang="en-US"/>
              <a:t> Left Join:-  The LEFT JOIN returns all records from the left table(table1),and matched records from the right table(table2).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</a:t>
            </a:r>
            <a:endParaRPr lang="en-US"/>
          </a:p>
          <a:p>
            <a:pPr marL="0" indent="0">
              <a:buNone/>
            </a:pPr>
            <a:r>
              <a:rPr lang="en-US"/>
              <a:t>  </a:t>
            </a:r>
            <a:endParaRPr lang="en-US"/>
          </a:p>
        </p:txBody>
      </p:sp>
      <p:pic>
        <p:nvPicPr>
          <p:cNvPr id="6" name="Content Placeholder 5" descr="img_leftjoi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987040" y="3352800"/>
            <a:ext cx="3806190" cy="2774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410" y="1174750"/>
            <a:ext cx="5761990" cy="4953000"/>
          </a:xfrm>
        </p:spPr>
        <p:txBody>
          <a:bodyPr/>
          <a:p>
            <a:r>
              <a:rPr lang="en-US"/>
              <a:t> student table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800"/>
              <a:t>                                  Foreign Key</a:t>
            </a:r>
            <a:endParaRPr lang="en-US" sz="2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 city table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   </a:t>
            </a:r>
            <a:r>
              <a:rPr lang="en-US" sz="2800"/>
              <a:t>Primary Key</a:t>
            </a:r>
            <a:endParaRPr lang="en-US" sz="2800"/>
          </a:p>
        </p:txBody>
      </p:sp>
      <p:graphicFrame>
        <p:nvGraphicFramePr>
          <p:cNvPr id="6" name="Table 5"/>
          <p:cNvGraphicFramePr/>
          <p:nvPr/>
        </p:nvGraphicFramePr>
        <p:xfrm>
          <a:off x="383540" y="2333625"/>
          <a:ext cx="5313680" cy="238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420"/>
                <a:gridCol w="1328420"/>
                <a:gridCol w="1328420"/>
                <a:gridCol w="1328420"/>
              </a:tblGrid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Name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Cid</a:t>
                      </a:r>
                      <a:endParaRPr 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Deep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1</a:t>
                      </a:r>
                      <a:endParaRPr 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Pooja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2</a:t>
                      </a:r>
                      <a:endParaRPr 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Meera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</a:t>
                      </a:r>
                      <a:endParaRPr 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Hardik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6882130" y="2332990"/>
          <a:ext cx="2710180" cy="210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090"/>
                <a:gridCol w="1355090"/>
              </a:tblGrid>
              <a:tr h="6413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Cid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Cityname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Rajkot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Surat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Idar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Navsari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848225" y="4714875"/>
            <a:ext cx="8255" cy="5467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" name="Straight Arrow Connector 4"/>
          <p:cNvCxnSpPr/>
          <p:nvPr/>
        </p:nvCxnSpPr>
        <p:spPr>
          <a:xfrm>
            <a:off x="7479665" y="4437380"/>
            <a:ext cx="1905" cy="8997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2989</Words>
  <Application>WPS Presentation</Application>
  <PresentationFormat>Widescreen</PresentationFormat>
  <Paragraphs>468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1_Gear Drives</vt:lpstr>
      <vt:lpstr>Structured Query Language(SQL)</vt:lpstr>
      <vt:lpstr>Structured Query Language(SQL):-</vt:lpstr>
      <vt:lpstr>Types of Join:-</vt:lpstr>
      <vt:lpstr>Inner Join:-</vt:lpstr>
      <vt:lpstr>Ex:-</vt:lpstr>
      <vt:lpstr>Syntax:-</vt:lpstr>
      <vt:lpstr>Ex:- All Record Display</vt:lpstr>
      <vt:lpstr>Left Join &amp; Right Join:-</vt:lpstr>
      <vt:lpstr>Ex:-</vt:lpstr>
      <vt:lpstr>Syntax:-</vt:lpstr>
      <vt:lpstr>Ex:-</vt:lpstr>
      <vt:lpstr>PowerPoint 演示文稿</vt:lpstr>
      <vt:lpstr>Cross Join:-</vt:lpstr>
      <vt:lpstr>Syntax:-</vt:lpstr>
      <vt:lpstr>Ex:-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Language(SQL)</dc:title>
  <dc:creator/>
  <cp:lastModifiedBy>abc</cp:lastModifiedBy>
  <cp:revision>31</cp:revision>
  <dcterms:created xsi:type="dcterms:W3CDTF">2021-04-01T04:58:00Z</dcterms:created>
  <dcterms:modified xsi:type="dcterms:W3CDTF">2021-04-22T03:48:45Z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