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317" r:id="rId5"/>
    <p:sldId id="318" r:id="rId6"/>
    <p:sldId id="32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16" r:id="rId58"/>
    <p:sldId id="310" r:id="rId59"/>
    <p:sldId id="311" r:id="rId60"/>
    <p:sldId id="312" r:id="rId61"/>
    <p:sldId id="313" r:id="rId62"/>
    <p:sldId id="314" r:id="rId63"/>
    <p:sldId id="315" r:id="rId6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2" autoAdjust="0"/>
    <p:restoredTop sz="94660"/>
  </p:normalViewPr>
  <p:slideViewPr>
    <p:cSldViewPr>
      <p:cViewPr varScale="1">
        <p:scale>
          <a:sx n="69" d="100"/>
          <a:sy n="69" d="100"/>
        </p:scale>
        <p:origin x="-8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2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066800"/>
            <a:ext cx="8229600" cy="1524000"/>
          </a:xfrm>
        </p:spPr>
        <p:txBody>
          <a:bodyPr/>
          <a:lstStyle/>
          <a:p>
            <a:pPr algn="ctr"/>
            <a:r>
              <a:rPr lang="en-US" dirty="0" smtClean="0"/>
              <a:t>Object-Oriented Programming with PHP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54000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r>
              <a:rPr lang="en-US" smtClean="0"/>
              <a:t>Each class can have only one constructor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All parameters of the creating of the object are passed to the constructor</a:t>
            </a:r>
            <a:endParaRPr lang="bg-BG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28625" y="1600200"/>
            <a:ext cx="8358188" cy="3785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function __construct ($bar)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$bar;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function foo ()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"foo here!";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myFirstObject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A('test'); 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print 'test'</a:t>
            </a:r>
          </a:p>
        </p:txBody>
      </p:sp>
    </p:spTree>
    <p:extLst>
      <p:ext uri="{BB962C8B-B14F-4D97-AF65-F5344CB8AC3E}">
        <p14:creationId xmlns:p14="http://schemas.microsoft.com/office/powerpoint/2010/main" val="60761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dirty="0"/>
              <a:t>Class can have unlimited number of properties</a:t>
            </a:r>
          </a:p>
          <a:p>
            <a:pPr>
              <a:spcBef>
                <a:spcPct val="50000"/>
              </a:spcBef>
            </a:pPr>
            <a:endParaRPr lang="en-US" sz="2800" dirty="0"/>
          </a:p>
          <a:p>
            <a:pPr>
              <a:spcBef>
                <a:spcPct val="50000"/>
              </a:spcBef>
            </a:pPr>
            <a:endParaRPr lang="en-US" sz="2800" dirty="0"/>
          </a:p>
          <a:p>
            <a:pPr>
              <a:spcBef>
                <a:spcPct val="50000"/>
              </a:spcBef>
            </a:pPr>
            <a:endParaRPr lang="en-US" sz="2800" dirty="0"/>
          </a:p>
          <a:p>
            <a:pPr>
              <a:spcBef>
                <a:spcPct val="50000"/>
              </a:spcBef>
            </a:pPr>
            <a:endParaRPr lang="en-US" sz="2800" dirty="0"/>
          </a:p>
          <a:p>
            <a:pPr>
              <a:spcBef>
                <a:spcPct val="50000"/>
              </a:spcBef>
            </a:pPr>
            <a:endParaRPr lang="en-US" sz="2800" dirty="0"/>
          </a:p>
          <a:p>
            <a:pPr>
              <a:spcBef>
                <a:spcPct val="50000"/>
              </a:spcBef>
            </a:pPr>
            <a:r>
              <a:rPr lang="en-US" sz="3000" dirty="0"/>
              <a:t>The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$this</a:t>
            </a:r>
            <a:r>
              <a:rPr lang="en-US" sz="3000" dirty="0"/>
              <a:t> variable points to the current object – called </a:t>
            </a:r>
            <a:r>
              <a:rPr lang="en-US" sz="3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execution context</a:t>
            </a:r>
            <a:endParaRPr lang="bg-BG" sz="30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39750" y="1407616"/>
            <a:ext cx="8104188" cy="4154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var $bar;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function __construct ($bar)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$this-&gt;bar = $bar;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$this-&gt;bar;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myFirstObject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A('test'); 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myFirstObject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482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Properties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can specify default value for a property</a:t>
            </a:r>
          </a:p>
          <a:p>
            <a:endParaRPr lang="en-US" dirty="0" smtClean="0"/>
          </a:p>
          <a:p>
            <a:endParaRPr lang="en-US" sz="1400" dirty="0"/>
          </a:p>
          <a:p>
            <a:r>
              <a:rPr lang="en-US" dirty="0" smtClean="0"/>
              <a:t>Properties can be accessed from  the outside world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28625" y="1676402"/>
            <a:ext cx="8358188" cy="1200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var $bar = 'default value';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…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28625" y="4092476"/>
            <a:ext cx="8358188" cy="23083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var $bar = 'default value';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A;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echo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-&gt;bar;</a:t>
            </a:r>
          </a:p>
        </p:txBody>
      </p:sp>
    </p:spTree>
    <p:extLst>
      <p:ext uri="{BB962C8B-B14F-4D97-AF65-F5344CB8AC3E}">
        <p14:creationId xmlns:p14="http://schemas.microsoft.com/office/powerpoint/2010/main" val="56127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$this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dirty="0" smtClean="0"/>
              <a:t>Example of what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$this</a:t>
            </a:r>
            <a:r>
              <a:rPr lang="en-US" dirty="0" smtClean="0"/>
              <a:t> is</a:t>
            </a:r>
          </a:p>
          <a:p>
            <a:pPr>
              <a:lnSpc>
                <a:spcPts val="3500"/>
              </a:lnSpc>
            </a:pPr>
            <a:endParaRPr lang="en-US" sz="3600" dirty="0"/>
          </a:p>
          <a:p>
            <a:pPr>
              <a:lnSpc>
                <a:spcPts val="3500"/>
              </a:lnSpc>
            </a:pPr>
            <a:endParaRPr lang="en-US" sz="3600" dirty="0"/>
          </a:p>
          <a:p>
            <a:pPr>
              <a:lnSpc>
                <a:spcPts val="3500"/>
              </a:lnSpc>
            </a:pPr>
            <a:endParaRPr lang="en-US" dirty="0" smtClean="0"/>
          </a:p>
          <a:p>
            <a:pPr>
              <a:lnSpc>
                <a:spcPts val="3500"/>
              </a:lnSpc>
            </a:pPr>
            <a:endParaRPr lang="en-US" dirty="0" smtClean="0"/>
          </a:p>
          <a:p>
            <a:pPr>
              <a:lnSpc>
                <a:spcPts val="3500"/>
              </a:lnSpc>
            </a:pPr>
            <a:endParaRPr lang="en-US" dirty="0" smtClean="0"/>
          </a:p>
          <a:p>
            <a:pPr>
              <a:lnSpc>
                <a:spcPts val="3500"/>
              </a:lnSpc>
            </a:pPr>
            <a:endParaRPr lang="en-US" dirty="0" smtClean="0"/>
          </a:p>
          <a:p>
            <a:pPr>
              <a:lnSpc>
                <a:spcPts val="3500"/>
              </a:lnSpc>
            </a:pPr>
            <a:endParaRPr lang="en-US" dirty="0" smtClean="0"/>
          </a:p>
          <a:p>
            <a:pPr>
              <a:lnSpc>
                <a:spcPts val="3500"/>
              </a:lnSpc>
            </a:pP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Can be used to access methods too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28625" y="1143002"/>
            <a:ext cx="8358188" cy="48936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var $bar;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function __construct ($bar)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$this-&gt;bar = $bar;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$this-&gt;bar;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myFirstObject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A('test'); 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myFirstObject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 // prints 'test'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anotherObject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A('foo'); 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anotherObject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 // prints 'foo';</a:t>
            </a:r>
          </a:p>
        </p:txBody>
      </p:sp>
    </p:spTree>
    <p:extLst>
      <p:ext uri="{BB962C8B-B14F-4D97-AF65-F5344CB8AC3E}">
        <p14:creationId xmlns:p14="http://schemas.microsoft.com/office/powerpoint/2010/main" val="212000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Destructors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dirty="0" smtClean="0"/>
              <a:t>Each class can have only one destructor</a:t>
            </a:r>
          </a:p>
          <a:p>
            <a:pPr lvl="1">
              <a:lnSpc>
                <a:spcPts val="3500"/>
              </a:lnSpc>
            </a:pPr>
            <a:r>
              <a:rPr lang="en-US" dirty="0" smtClean="0"/>
              <a:t>Must be public</a:t>
            </a:r>
          </a:p>
          <a:p>
            <a:pPr lvl="1">
              <a:lnSpc>
                <a:spcPts val="3500"/>
              </a:lnSpc>
            </a:pPr>
            <a:endParaRPr lang="en-US" dirty="0" smtClean="0"/>
          </a:p>
          <a:p>
            <a:pPr lvl="1">
              <a:lnSpc>
                <a:spcPts val="3500"/>
              </a:lnSpc>
            </a:pPr>
            <a:endParaRPr lang="en-US" dirty="0" smtClean="0"/>
          </a:p>
          <a:p>
            <a:pPr lvl="1">
              <a:lnSpc>
                <a:spcPts val="3500"/>
              </a:lnSpc>
            </a:pPr>
            <a:endParaRPr lang="en-US" dirty="0" smtClean="0"/>
          </a:p>
          <a:p>
            <a:pPr lvl="1">
              <a:lnSpc>
                <a:spcPts val="3500"/>
              </a:lnSpc>
            </a:pPr>
            <a:endParaRPr lang="en-US" dirty="0" smtClean="0"/>
          </a:p>
          <a:p>
            <a:pPr lvl="1">
              <a:lnSpc>
                <a:spcPts val="3500"/>
              </a:lnSpc>
            </a:pPr>
            <a:endParaRPr lang="en-US" dirty="0" smtClean="0"/>
          </a:p>
          <a:p>
            <a:pPr lvl="1">
              <a:lnSpc>
                <a:spcPts val="3500"/>
              </a:lnSpc>
            </a:pPr>
            <a:endParaRPr lang="en-US" dirty="0" smtClean="0"/>
          </a:p>
          <a:p>
            <a:pPr lvl="1">
              <a:lnSpc>
                <a:spcPts val="3500"/>
              </a:lnSpc>
            </a:pPr>
            <a:r>
              <a:rPr lang="en-US" dirty="0" smtClean="0"/>
              <a:t>Destructors are automatically called when script is shutting down</a:t>
            </a:r>
            <a:endParaRPr lang="bg-BG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33400" y="1981200"/>
            <a:ext cx="8031162" cy="34163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function __construct ($name)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($name, 'r');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function __destruct ()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($this-&gt;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myFirstObject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A('test'); </a:t>
            </a:r>
          </a:p>
        </p:txBody>
      </p:sp>
    </p:spTree>
    <p:extLst>
      <p:ext uri="{BB962C8B-B14F-4D97-AF65-F5344CB8AC3E}">
        <p14:creationId xmlns:p14="http://schemas.microsoft.com/office/powerpoint/2010/main" val="9140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ts val="2800"/>
              </a:lnSpc>
              <a:spcBef>
                <a:spcPct val="30000"/>
              </a:spcBef>
            </a:pPr>
            <a:r>
              <a:rPr lang="en-US" sz="2800" dirty="0"/>
              <a:t>Each method and property has a scope</a:t>
            </a:r>
          </a:p>
          <a:p>
            <a:pPr lvl="1">
              <a:lnSpc>
                <a:spcPts val="2800"/>
              </a:lnSpc>
              <a:spcBef>
                <a:spcPct val="30000"/>
              </a:spcBef>
            </a:pPr>
            <a:r>
              <a:rPr lang="en-US" sz="2800" dirty="0"/>
              <a:t>It defines who can access it</a:t>
            </a:r>
          </a:p>
          <a:p>
            <a:pPr lvl="1">
              <a:lnSpc>
                <a:spcPts val="2800"/>
              </a:lnSpc>
              <a:spcBef>
                <a:spcPct val="30000"/>
              </a:spcBef>
            </a:pPr>
            <a:r>
              <a:rPr lang="en-US" sz="2800" dirty="0"/>
              <a:t>Three levels – public, protected, private</a:t>
            </a:r>
          </a:p>
          <a:p>
            <a:pPr lvl="2">
              <a:lnSpc>
                <a:spcPts val="2800"/>
              </a:lnSpc>
              <a:spcBef>
                <a:spcPct val="30000"/>
              </a:spcBef>
            </a:pPr>
            <a:r>
              <a:rPr lang="en-US" sz="2400" dirty="0"/>
              <a:t>Private can be access only by the object itself </a:t>
            </a:r>
          </a:p>
          <a:p>
            <a:pPr lvl="2">
              <a:lnSpc>
                <a:spcPts val="2800"/>
              </a:lnSpc>
              <a:spcBef>
                <a:spcPct val="30000"/>
              </a:spcBef>
            </a:pPr>
            <a:r>
              <a:rPr lang="en-US" sz="2400" dirty="0"/>
              <a:t>Protected can be accessed by descendant classes </a:t>
            </a:r>
            <a:r>
              <a:rPr lang="en-US" sz="2400" i="1" dirty="0"/>
              <a:t>(see inheritance)</a:t>
            </a:r>
          </a:p>
          <a:p>
            <a:pPr lvl="2">
              <a:lnSpc>
                <a:spcPts val="2800"/>
              </a:lnSpc>
              <a:spcBef>
                <a:spcPct val="30000"/>
              </a:spcBef>
            </a:pPr>
            <a:r>
              <a:rPr lang="en-US" sz="2400" dirty="0"/>
              <a:t>Public can be accessed from the outside world</a:t>
            </a:r>
          </a:p>
          <a:p>
            <a:pPr lvl="1">
              <a:lnSpc>
                <a:spcPts val="2800"/>
              </a:lnSpc>
              <a:spcBef>
                <a:spcPct val="30000"/>
              </a:spcBef>
            </a:pPr>
            <a:r>
              <a:rPr lang="en-US" sz="2800" dirty="0"/>
              <a:t>Level is added before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800" dirty="0"/>
              <a:t> keyword or instead of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lvl="2">
              <a:lnSpc>
                <a:spcPts val="2800"/>
              </a:lnSpc>
              <a:spcBef>
                <a:spcPct val="30000"/>
              </a:spcBef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600" dirty="0">
                <a:cs typeface="Courier New" pitchFamily="49" charset="0"/>
              </a:rPr>
              <a:t> is old style (PHP 4) equivalent to public</a:t>
            </a:r>
          </a:p>
          <a:p>
            <a:pPr lvl="1">
              <a:lnSpc>
                <a:spcPts val="2800"/>
              </a:lnSpc>
              <a:spcBef>
                <a:spcPct val="30000"/>
              </a:spcBef>
            </a:pPr>
            <a:r>
              <a:rPr lang="en-US" dirty="0" smtClean="0">
                <a:cs typeface="Courier New" pitchFamily="49" charset="0"/>
              </a:rPr>
              <a:t>Constructors always need to be public</a:t>
            </a:r>
            <a:endParaRPr lang="bg-BG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8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 Example</a:t>
            </a:r>
            <a:endParaRPr lang="bg-BG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1137823"/>
            <a:ext cx="8358188" cy="52629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private $bar;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__construct ($bar)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$this-&gt;bar = $bar;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$this-&gt;bar;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myFirstObject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A('test'); 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myFirstObject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 // prints 'test'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this will not work: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echo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myFirstObject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-&gt;bar; 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2466975" y="2823746"/>
            <a:ext cx="4572000" cy="1357312"/>
          </a:xfrm>
          <a:prstGeom prst="wedgeRectCallout">
            <a:avLst>
              <a:gd name="adj1" fmla="val -21891"/>
              <a:gd name="adj2" fmla="val -59076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$bar variable is private so only the object can access it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2085975" y="3600034"/>
            <a:ext cx="4572000" cy="1357312"/>
          </a:xfrm>
          <a:prstGeom prst="wedgeRectCallout">
            <a:avLst>
              <a:gd name="adj1" fmla="val -19254"/>
              <a:gd name="adj2" fmla="val 63076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myPrint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is public, so everyone can call it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514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2800" dirty="0"/>
              <a:t>A class can inherit (extend) another class</a:t>
            </a:r>
          </a:p>
          <a:p>
            <a:pPr lvl="1">
              <a:lnSpc>
                <a:spcPts val="3600"/>
              </a:lnSpc>
            </a:pPr>
            <a:r>
              <a:rPr lang="en-US" sz="2800" dirty="0"/>
              <a:t>It inherits all its methods and properties</a:t>
            </a:r>
            <a:endParaRPr lang="bg-BG" sz="28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28625" y="1981200"/>
            <a:ext cx="8358188" cy="45993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$bar = 'test';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example () {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…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B extends A {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…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B();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echo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-&gt;bar; //prints 'test'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//calls the A-class function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-&gt;example(); </a:t>
            </a:r>
          </a:p>
        </p:txBody>
      </p:sp>
    </p:spTree>
    <p:extLst>
      <p:ext uri="{BB962C8B-B14F-4D97-AF65-F5344CB8AC3E}">
        <p14:creationId xmlns:p14="http://schemas.microsoft.com/office/powerpoint/2010/main" val="295603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Protected Scope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r>
              <a:rPr lang="en-US" sz="2800" dirty="0"/>
              <a:t>Method or property, declared as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2800" dirty="0"/>
              <a:t> can be accessed in classes that inherit it, but cannot be accessed from the outside world</a:t>
            </a:r>
            <a:endParaRPr lang="bg-BG" sz="28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28625" y="2322016"/>
            <a:ext cx="8358188" cy="4154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protected $bar = 'test';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B extends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foo ()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// this is allowed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$this-&gt;bar = 'I see it';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B();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echo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-&gt;bar; //not allowed</a:t>
            </a:r>
          </a:p>
        </p:txBody>
      </p:sp>
    </p:spTree>
    <p:extLst>
      <p:ext uri="{BB962C8B-B14F-4D97-AF65-F5344CB8AC3E}">
        <p14:creationId xmlns:p14="http://schemas.microsoft.com/office/powerpoint/2010/main" val="413916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Overriding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a class inherits another, it can declare methods that override parent class methods</a:t>
            </a:r>
          </a:p>
          <a:p>
            <a:pPr lvl="1"/>
            <a:r>
              <a:rPr lang="en-US" smtClean="0"/>
              <a:t>Method names are the same</a:t>
            </a:r>
          </a:p>
          <a:p>
            <a:pPr lvl="1"/>
            <a:r>
              <a:rPr lang="en-US" smtClean="0"/>
              <a:t>Parameters may differ</a:t>
            </a:r>
            <a:endParaRPr lang="bg-BG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71500" y="3657600"/>
            <a:ext cx="8032750" cy="23083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foo() { … 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B extends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foo() { … 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583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Classes and objects</a:t>
            </a:r>
          </a:p>
          <a:p>
            <a:pPr>
              <a:defRPr/>
            </a:pPr>
            <a:r>
              <a:rPr lang="en-US" dirty="0" smtClean="0"/>
              <a:t>Methods and properties</a:t>
            </a:r>
          </a:p>
          <a:p>
            <a:pPr>
              <a:defRPr/>
            </a:pPr>
            <a:r>
              <a:rPr lang="en-US" dirty="0" smtClean="0"/>
              <a:t>Scope</a:t>
            </a:r>
          </a:p>
          <a:p>
            <a:pPr>
              <a:defRPr/>
            </a:pPr>
            <a:r>
              <a:rPr lang="en-US" dirty="0" smtClean="0"/>
              <a:t>Inheritance</a:t>
            </a:r>
          </a:p>
          <a:p>
            <a:pPr>
              <a:defRPr/>
            </a:pPr>
            <a:r>
              <a:rPr lang="en-US" dirty="0" smtClean="0"/>
              <a:t>Static methods and properties</a:t>
            </a:r>
          </a:p>
          <a:p>
            <a:pPr>
              <a:defRPr/>
            </a:pPr>
            <a:r>
              <a:rPr lang="en-US" dirty="0" smtClean="0"/>
              <a:t>Constants</a:t>
            </a:r>
          </a:p>
          <a:p>
            <a:pPr>
              <a:defRPr/>
            </a:pPr>
            <a:r>
              <a:rPr lang="en-US" dirty="0" smtClean="0"/>
              <a:t>Abstraction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420563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Overriding Example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endParaRPr lang="bg-BG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644525" y="1137823"/>
            <a:ext cx="7888288" cy="52629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foo() { 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'called from A';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B extends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foo()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'called from B';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$obj1 = new A();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$obj2 = new B();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$obj1-&gt;foo(); // executes A's methods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$obj2-&gt;foo(); // executes B's methods</a:t>
            </a:r>
          </a:p>
        </p:txBody>
      </p:sp>
    </p:spTree>
    <p:extLst>
      <p:ext uri="{BB962C8B-B14F-4D97-AF65-F5344CB8AC3E}">
        <p14:creationId xmlns:p14="http://schemas.microsoft.com/office/powerpoint/2010/main" val="47755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Parent Class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 -&gt; is used to access object's methods and properties, the :: (double colon) is used to change scope</a:t>
            </a:r>
          </a:p>
          <a:p>
            <a:pPr lvl="1"/>
            <a:r>
              <a:rPr lang="en-US" smtClean="0"/>
              <a:t>Scope Resolution Operator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parent:: </a:t>
            </a:r>
            <a:r>
              <a:rPr lang="en-US" smtClean="0"/>
              <a:t>can be used to access parent's class overridden methods</a:t>
            </a:r>
          </a:p>
          <a:p>
            <a:pPr lvl="1"/>
            <a:r>
              <a:rPr lang="en-US" smtClean="0"/>
              <a:t>Example: call parent's constructor in the child one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78358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Parent Class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Example of calling parent constructor</a:t>
            </a:r>
            <a:endParaRPr lang="bg-BG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573088" y="1524002"/>
            <a:ext cx="8031162" cy="49455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protected $variable;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__construct() { 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$this-&gt;variable = 'test';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B extends A {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__construct() {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parent::__construct();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$this-&gt;variable;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$obj1 = new B();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prints 'test';</a:t>
            </a:r>
          </a:p>
        </p:txBody>
      </p:sp>
    </p:spTree>
    <p:extLst>
      <p:ext uri="{BB962C8B-B14F-4D97-AF65-F5344CB8AC3E}">
        <p14:creationId xmlns:p14="http://schemas.microsoft.com/office/powerpoint/2010/main" val="42347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static</a:t>
            </a:r>
            <a:r>
              <a:rPr lang="en-US" smtClean="0"/>
              <a:t> Keyword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Defining method or property as 'static' makes them accessible without needing an instantiation of a class</a:t>
            </a:r>
          </a:p>
          <a:p>
            <a:pPr lvl="1"/>
            <a:r>
              <a:rPr lang="en-US" smtClean="0"/>
              <a:t>Accessed with the double-colon (::) operator instead of the member (-&gt;) operator 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$this</a:t>
            </a:r>
            <a:r>
              <a:rPr lang="en-US" smtClean="0"/>
              <a:t> is not available in static methods</a:t>
            </a:r>
          </a:p>
          <a:p>
            <a:pPr lvl="1"/>
            <a:r>
              <a:rPr lang="en-US" smtClean="0"/>
              <a:t>Static properties and methods can also have scope defined – public, private or protected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0839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static</a:t>
            </a:r>
            <a:r>
              <a:rPr lang="en-US" smtClean="0"/>
              <a:t> Keyword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static method and property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 lvl="1"/>
            <a:r>
              <a:rPr lang="en-US" dirty="0" smtClean="0"/>
              <a:t>Class can access statics with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Outside world accesses statics with the class name</a:t>
            </a:r>
            <a:endParaRPr lang="bg-BG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644525" y="1676400"/>
            <a:ext cx="7888288" cy="30469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static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myVariable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static 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self::$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myVariable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A::$myVariable = 'test';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A::myPrint();</a:t>
            </a:r>
          </a:p>
        </p:txBody>
      </p:sp>
    </p:spTree>
    <p:extLst>
      <p:ext uri="{BB962C8B-B14F-4D97-AF65-F5344CB8AC3E}">
        <p14:creationId xmlns:p14="http://schemas.microsoft.com/office/powerpoint/2010/main" val="274550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Constants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62000"/>
            <a:ext cx="8496300" cy="5943600"/>
          </a:xfrm>
        </p:spPr>
        <p:txBody>
          <a:bodyPr/>
          <a:lstStyle/>
          <a:p>
            <a:pPr>
              <a:lnSpc>
                <a:spcPts val="3100"/>
              </a:lnSpc>
              <a:spcBef>
                <a:spcPts val="600"/>
              </a:spcBef>
              <a:defRPr/>
            </a:pPr>
            <a:r>
              <a:rPr lang="en-US" sz="2800" dirty="0"/>
              <a:t>Constants in PHP usually are declared with 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sz="2800" dirty="0"/>
              <a:t> function</a:t>
            </a:r>
          </a:p>
          <a:p>
            <a:pPr>
              <a:lnSpc>
                <a:spcPts val="3100"/>
              </a:lnSpc>
              <a:spcBef>
                <a:spcPts val="600"/>
              </a:spcBef>
              <a:defRPr/>
            </a:pPr>
            <a:r>
              <a:rPr lang="en-US" sz="2800" dirty="0"/>
              <a:t>Constants can be defined in class</a:t>
            </a:r>
          </a:p>
          <a:p>
            <a:pPr lvl="1">
              <a:lnSpc>
                <a:spcPts val="3100"/>
              </a:lnSpc>
              <a:spcBef>
                <a:spcPts val="600"/>
              </a:spcBef>
              <a:defRPr/>
            </a:pPr>
            <a:r>
              <a:rPr lang="en-US" sz="2800" dirty="0"/>
              <a:t>Differ from normal variables – no need for $ symbol to declare and access</a:t>
            </a:r>
          </a:p>
          <a:p>
            <a:pPr lvl="1">
              <a:lnSpc>
                <a:spcPts val="3100"/>
              </a:lnSpc>
              <a:spcBef>
                <a:spcPts val="600"/>
              </a:spcBef>
              <a:defRPr/>
            </a:pPr>
            <a:r>
              <a:rPr lang="en-US" sz="2800" dirty="0"/>
              <a:t>Declared with the const keyword</a:t>
            </a:r>
          </a:p>
          <a:p>
            <a:pPr lvl="1">
              <a:lnSpc>
                <a:spcPts val="3100"/>
              </a:lnSpc>
              <a:spcBef>
                <a:spcPts val="600"/>
              </a:spcBef>
              <a:defRPr/>
            </a:pPr>
            <a:r>
              <a:rPr lang="en-US" sz="2800" dirty="0"/>
              <a:t>Value must be supplied with the declaration</a:t>
            </a:r>
          </a:p>
          <a:p>
            <a:pPr lvl="1">
              <a:lnSpc>
                <a:spcPts val="3100"/>
              </a:lnSpc>
              <a:spcBef>
                <a:spcPts val="600"/>
              </a:spcBef>
              <a:defRPr/>
            </a:pPr>
            <a:r>
              <a:rPr lang="en-US" sz="2800" dirty="0"/>
              <a:t>Accessed with scope operator (::)</a:t>
            </a:r>
          </a:p>
          <a:p>
            <a:pPr lvl="1">
              <a:lnSpc>
                <a:spcPts val="3100"/>
              </a:lnSpc>
              <a:spcBef>
                <a:spcPts val="600"/>
              </a:spcBef>
              <a:defRPr/>
            </a:pPr>
            <a:r>
              <a:rPr lang="en-US" sz="2800" dirty="0"/>
              <a:t>Can be overridden by child classes</a:t>
            </a:r>
          </a:p>
          <a:p>
            <a:pPr lvl="1">
              <a:lnSpc>
                <a:spcPts val="3100"/>
              </a:lnSpc>
              <a:spcBef>
                <a:spcPts val="600"/>
              </a:spcBef>
              <a:defRPr/>
            </a:pPr>
            <a:r>
              <a:rPr lang="en-US" sz="2800" dirty="0"/>
              <a:t>Value must be constant expression, not a variable, class member, result of operation or function call</a:t>
            </a:r>
          </a:p>
        </p:txBody>
      </p:sp>
    </p:spTree>
    <p:extLst>
      <p:ext uri="{BB962C8B-B14F-4D97-AF65-F5344CB8AC3E}">
        <p14:creationId xmlns:p14="http://schemas.microsoft.com/office/powerpoint/2010/main" val="18393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Constants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of a class constant</a:t>
            </a:r>
            <a:endParaRPr lang="bg-BG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73088" y="1752602"/>
            <a:ext cx="8031162" cy="45243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const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myConstant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'value';</a:t>
            </a:r>
          </a:p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showConstant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self::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myConstant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echo A::myConstant;</a:t>
            </a:r>
          </a:p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A();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showConstant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748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ts val="3200"/>
              </a:lnSpc>
              <a:spcBef>
                <a:spcPct val="35000"/>
              </a:spcBef>
            </a:pPr>
            <a:r>
              <a:rPr lang="en-US" sz="2800" dirty="0"/>
              <a:t>Classes, defined as abstract, cannot have instances (cannot create object of this class)</a:t>
            </a:r>
          </a:p>
          <a:p>
            <a:pPr lvl="1">
              <a:lnSpc>
                <a:spcPts val="3200"/>
              </a:lnSpc>
              <a:spcBef>
                <a:spcPct val="35000"/>
              </a:spcBef>
            </a:pPr>
            <a:r>
              <a:rPr lang="en-US" sz="2800" dirty="0"/>
              <a:t>Abstract class must have at least one abstract method</a:t>
            </a:r>
          </a:p>
          <a:p>
            <a:pPr lvl="1">
              <a:lnSpc>
                <a:spcPts val="3200"/>
              </a:lnSpc>
              <a:spcBef>
                <a:spcPct val="35000"/>
              </a:spcBef>
            </a:pPr>
            <a:r>
              <a:rPr lang="en-US" sz="2800" dirty="0"/>
              <a:t>Abstract methods do not have implementation (body) in the class</a:t>
            </a:r>
          </a:p>
          <a:p>
            <a:pPr lvl="2">
              <a:lnSpc>
                <a:spcPts val="3200"/>
              </a:lnSpc>
              <a:spcBef>
                <a:spcPct val="35000"/>
              </a:spcBef>
            </a:pPr>
            <a:r>
              <a:rPr lang="en-US" sz="2400" dirty="0"/>
              <a:t>Only signature</a:t>
            </a:r>
          </a:p>
          <a:p>
            <a:pPr lvl="1">
              <a:lnSpc>
                <a:spcPts val="3200"/>
              </a:lnSpc>
              <a:spcBef>
                <a:spcPct val="35000"/>
              </a:spcBef>
            </a:pPr>
            <a:r>
              <a:rPr lang="en-US" sz="2800" dirty="0"/>
              <a:t>The class must be inherited </a:t>
            </a:r>
          </a:p>
          <a:p>
            <a:pPr lvl="1">
              <a:lnSpc>
                <a:spcPts val="3200"/>
              </a:lnSpc>
              <a:spcBef>
                <a:spcPct val="35000"/>
              </a:spcBef>
            </a:pPr>
            <a:r>
              <a:rPr lang="en-US" sz="2800" dirty="0"/>
              <a:t>The child class must implement all abstract methods</a:t>
            </a:r>
          </a:p>
          <a:p>
            <a:pPr lvl="2">
              <a:lnSpc>
                <a:spcPts val="3200"/>
              </a:lnSpc>
              <a:spcBef>
                <a:spcPct val="35000"/>
              </a:spcBef>
            </a:pPr>
            <a:r>
              <a:rPr lang="en-US" sz="2600" dirty="0"/>
              <a:t>Cannot increase visibility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29831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 Example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endParaRPr lang="bg-BG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28625" y="868025"/>
            <a:ext cx="8358188" cy="57695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abstract class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AbstractClass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abstract protected 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abstract public function getValue2($prefix);</a:t>
            </a:r>
          </a:p>
          <a:p>
            <a:pPr>
              <a:lnSpc>
                <a:spcPts val="2600"/>
              </a:lnSpc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printOut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$this-&gt;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Class1 extends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AbstractClass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protected 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(){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return "Class1";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getValue2($prefix) {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return $prefix."NAC1";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531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 Example (2)</a:t>
            </a:r>
            <a:endParaRPr lang="bg-BG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391103" y="859874"/>
            <a:ext cx="8358188" cy="55425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continue from previous slide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Class2 extends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AbstractClass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protected 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(){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return "Class2";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getValue2($prefix) {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return $prefix."NAC2";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500"/>
              </a:lnSpc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$class1 = new Class1();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$class1-&gt;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printOut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 // "Class1";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echo $class1-&gt;getValue2('FOO'); // FOONAC1</a:t>
            </a:r>
          </a:p>
          <a:p>
            <a:pPr>
              <a:lnSpc>
                <a:spcPts val="2500"/>
              </a:lnSpc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$class2 = new Class2();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$class2-&gt;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printOut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 // "Class2";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echo $class2-&gt;getValue2('FOO'); //FOONAC2</a:t>
            </a:r>
          </a:p>
        </p:txBody>
      </p:sp>
    </p:spTree>
    <p:extLst>
      <p:ext uri="{BB962C8B-B14F-4D97-AF65-F5344CB8AC3E}">
        <p14:creationId xmlns:p14="http://schemas.microsoft.com/office/powerpoint/2010/main" val="69969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(2)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Overloading</a:t>
            </a:r>
          </a:p>
          <a:p>
            <a:r>
              <a:rPr lang="en-US" dirty="0" smtClean="0"/>
              <a:t>Object Iteration</a:t>
            </a:r>
          </a:p>
          <a:p>
            <a:r>
              <a:rPr lang="en-US" dirty="0" smtClean="0"/>
              <a:t>Object Cloning</a:t>
            </a:r>
          </a:p>
          <a:p>
            <a:r>
              <a:rPr lang="en-US" dirty="0" smtClean="0"/>
              <a:t>Serialization</a:t>
            </a:r>
          </a:p>
          <a:p>
            <a:r>
              <a:rPr lang="en-US" dirty="0" smtClean="0"/>
              <a:t>Namespaces</a:t>
            </a:r>
          </a:p>
          <a:p>
            <a:r>
              <a:rPr lang="en-US" dirty="0" err="1" smtClean="0"/>
              <a:t>Autoloading</a:t>
            </a:r>
            <a:r>
              <a:rPr lang="en-US" dirty="0" smtClean="0"/>
              <a:t> Classes</a:t>
            </a:r>
            <a:endParaRPr lang="bg-BG" dirty="0" smtClean="0"/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462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en-US" sz="2800" dirty="0"/>
              <a:t>Object interfaces allow you to specify what methods a child class must implement</a:t>
            </a: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en-US" sz="2600" dirty="0"/>
              <a:t>Declared with 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2600" dirty="0"/>
              <a:t> keyword</a:t>
            </a: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en-US" sz="2800" dirty="0"/>
              <a:t>Similar to abstract class</a:t>
            </a: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en-US" sz="2800" dirty="0"/>
              <a:t>Interface can have only public methods</a:t>
            </a: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en-US" sz="2800" dirty="0"/>
              <a:t>No method in interface can have implementation</a:t>
            </a: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en-US" sz="2800" dirty="0"/>
              <a:t>Interfaces are inherited with 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2800" dirty="0"/>
              <a:t> keyword (instead of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800" dirty="0"/>
              <a:t>)</a:t>
            </a: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en-US" sz="2800" dirty="0"/>
              <a:t>One class may implement multiple interfaces, if they do not have methods with same names</a:t>
            </a:r>
          </a:p>
        </p:txBody>
      </p:sp>
    </p:spTree>
    <p:extLst>
      <p:ext uri="{BB962C8B-B14F-4D97-AF65-F5344CB8AC3E}">
        <p14:creationId xmlns:p14="http://schemas.microsoft.com/office/powerpoint/2010/main" val="337350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 Example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endParaRPr lang="bg-BG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28625" y="859874"/>
            <a:ext cx="8358188" cy="55425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iTemplate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public function set ($name, $value);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public 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getHTML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($template);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Template implements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iTemplate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private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array();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public function set ($name, $value) {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$this-&gt;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[$name] = $value;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public 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getHTML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($template) {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 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foreach($this-&gt;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 as $name=&gt;$value) {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$template = 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str_replace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  '{'.$name.'}', $value, $template);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        }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    return $template;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44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Overloading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dirty="0"/>
              <a:t>Overloading in PHP provides the means to dynamically create members and methods via set of "magical" methods</a:t>
            </a:r>
          </a:p>
          <a:p>
            <a:pPr lvl="1"/>
            <a:r>
              <a:rPr lang="en-US" sz="2800" dirty="0"/>
              <a:t>Invoked with interacting with members or methods that have not been declared or are not visible in the current scope</a:t>
            </a:r>
          </a:p>
          <a:p>
            <a:pPr lvl="1"/>
            <a:r>
              <a:rPr lang="en-US" sz="2800" dirty="0"/>
              <a:t>All of the magic methods must be declared as public</a:t>
            </a:r>
          </a:p>
          <a:p>
            <a:pPr lvl="1"/>
            <a:r>
              <a:rPr lang="en-US" sz="2800" dirty="0"/>
              <a:t>None of the magic functions can be called with arguments, passed by reference</a:t>
            </a:r>
          </a:p>
        </p:txBody>
      </p:sp>
    </p:spTree>
    <p:extLst>
      <p:ext uri="{BB962C8B-B14F-4D97-AF65-F5344CB8AC3E}">
        <p14:creationId xmlns:p14="http://schemas.microsoft.com/office/powerpoint/2010/main" val="12911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Overloading Methods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All overloading methods are invoked when accessing variable or method that is not declared or is inaccessible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__set($name, $value) </a:t>
            </a:r>
            <a:r>
              <a:rPr lang="en-US" dirty="0" smtClean="0"/>
              <a:t>– when writing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__get ($name) </a:t>
            </a:r>
            <a:r>
              <a:rPr lang="en-US" dirty="0" smtClean="0"/>
              <a:t>–when reading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__isset ($name) </a:t>
            </a:r>
            <a:r>
              <a:rPr lang="en-US" dirty="0" smtClean="0"/>
              <a:t>– when calling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isset() </a:t>
            </a:r>
            <a:r>
              <a:rPr lang="en-US" dirty="0" smtClean="0"/>
              <a:t>function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__unset ($name) </a:t>
            </a:r>
            <a:r>
              <a:rPr lang="en-US" dirty="0" smtClean="0"/>
              <a:t>– when calling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unset() </a:t>
            </a:r>
            <a:r>
              <a:rPr lang="en-US" dirty="0" smtClean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46654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Overloading Methods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__call ($name, $arguments) </a:t>
            </a:r>
            <a:r>
              <a:rPr lang="en-US" sz="2800" dirty="0"/>
              <a:t>- when calling a method</a:t>
            </a:r>
            <a:endParaRPr lang="bg-BG" sz="2800" dirty="0"/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callStatic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($name, $arguments) </a:t>
            </a:r>
            <a:r>
              <a:rPr lang="en-US" sz="2800" dirty="0"/>
              <a:t>– when calling a method in a static context</a:t>
            </a:r>
          </a:p>
          <a:p>
            <a:pPr lvl="1"/>
            <a:r>
              <a:rPr lang="en-US" sz="2800" dirty="0"/>
              <a:t>Added after PHP 5.3</a:t>
            </a:r>
          </a:p>
          <a:p>
            <a:pPr lvl="1"/>
            <a:r>
              <a:rPr lang="en-US" sz="2800" dirty="0"/>
              <a:t>Must always be declared as static</a:t>
            </a:r>
          </a:p>
          <a:p>
            <a:r>
              <a:rPr lang="en-US" sz="2800" dirty="0"/>
              <a:t>PHP "overloading" is a lot different from most languages "overloading"</a:t>
            </a:r>
          </a:p>
          <a:p>
            <a:pPr lvl="1"/>
            <a:r>
              <a:rPr lang="en-US" sz="2800" dirty="0"/>
              <a:t>Usually it means the ability to declare two methods with different sets of parameters but same names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0190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Iteration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PHP provides a way for object to be iterated trough as a list of items (array)</a:t>
            </a:r>
          </a:p>
          <a:p>
            <a:pPr lvl="1"/>
            <a:r>
              <a:rPr lang="en-US" smtClean="0"/>
              <a:t>foreach can be used</a:t>
            </a:r>
          </a:p>
          <a:p>
            <a:pPr lvl="1"/>
            <a:r>
              <a:rPr lang="en-US" smtClean="0"/>
              <a:t>By default iterates all visible properties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0015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55875" y="71438"/>
            <a:ext cx="6337300" cy="909637"/>
          </a:xfrm>
          <a:prstGeom prst="rect">
            <a:avLst/>
          </a:prstGeom>
        </p:spPr>
        <p:txBody>
          <a:bodyPr/>
          <a:lstStyle/>
          <a:p>
            <a:r>
              <a:rPr lang="en-US" sz="3600"/>
              <a:t>Object Iteration – Example</a:t>
            </a:r>
            <a:endParaRPr lang="bg-BG" sz="3600"/>
          </a:p>
        </p:txBody>
      </p:sp>
      <p:sp>
        <p:nvSpPr>
          <p:cNvPr id="4" name="Rectangle 3"/>
          <p:cNvSpPr/>
          <p:nvPr/>
        </p:nvSpPr>
        <p:spPr bwMode="auto">
          <a:xfrm>
            <a:off x="428625" y="990600"/>
            <a:ext cx="8358188" cy="54361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$var1 = 1;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$var2 = 2;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protected $var3 = 3;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private $var4 = 4;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printIteration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foreach ($this as $key=&gt;$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	echo "$key :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\n";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A();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this prints only the public properties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foreach ($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as $key=&gt;$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echo "$key :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\n";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this prints protected and private too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printIteration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();</a:t>
            </a:r>
          </a:p>
        </p:txBody>
      </p:sp>
    </p:spTree>
    <p:extLst>
      <p:ext uri="{BB962C8B-B14F-4D97-AF65-F5344CB8AC3E}">
        <p14:creationId xmlns:p14="http://schemas.microsoft.com/office/powerpoint/2010/main" val="190227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Iteration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2800" dirty="0"/>
              <a:t>To take object iteration a step further, you can implement one of the PHP interfaces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Provided by the Standard PHP Library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Allows the objects to decide what to show and what not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Some provided interfaces:</a:t>
            </a:r>
          </a:p>
          <a:p>
            <a:pPr lvl="2">
              <a:lnSpc>
                <a:spcPts val="3400"/>
              </a:lnSpc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400" dirty="0"/>
              <a:t> – very long to implement but provides dull features</a:t>
            </a:r>
          </a:p>
          <a:p>
            <a:pPr lvl="2">
              <a:lnSpc>
                <a:spcPts val="3400"/>
              </a:lnSpc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IteratorAggregate</a:t>
            </a:r>
            <a:r>
              <a:rPr lang="en-US" sz="2400" dirty="0"/>
              <a:t> – simple version of Iterator interface</a:t>
            </a:r>
          </a:p>
          <a:p>
            <a:pPr lvl="2">
              <a:lnSpc>
                <a:spcPts val="3400"/>
              </a:lnSpc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ArrayIterator</a:t>
            </a:r>
            <a:r>
              <a:rPr lang="en-US" sz="2400" dirty="0"/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DirectoryIterator</a:t>
            </a:r>
            <a:r>
              <a:rPr lang="en-US" sz="2400" dirty="0"/>
              <a:t>, etc.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60553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Cloning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can be cloned with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en-US" dirty="0" smtClean="0"/>
              <a:t> keyword</a:t>
            </a:r>
          </a:p>
          <a:p>
            <a:pPr>
              <a:spcBef>
                <a:spcPct val="70000"/>
              </a:spcBef>
            </a:pPr>
            <a:endParaRPr lang="en-US" dirty="0" smtClean="0"/>
          </a:p>
          <a:p>
            <a:pPr lvl="1"/>
            <a:r>
              <a:rPr lang="en-US" dirty="0" smtClean="0"/>
              <a:t>This will create new independent object</a:t>
            </a:r>
          </a:p>
          <a:p>
            <a:r>
              <a:rPr lang="en-US" dirty="0" smtClean="0"/>
              <a:t>Creating a copy of an object with fully replicated properties is not always the wanted behavior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77865" y="2209802"/>
            <a:ext cx="7781925" cy="8309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$obj1 = new A();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$obj2 = clone $obj1;</a:t>
            </a:r>
          </a:p>
        </p:txBody>
      </p:sp>
    </p:spTree>
    <p:extLst>
      <p:ext uri="{BB962C8B-B14F-4D97-AF65-F5344CB8AC3E}">
        <p14:creationId xmlns:p14="http://schemas.microsoft.com/office/powerpoint/2010/main" val="355737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Cloning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342900" lvl="1" indent="-342900"/>
            <a:r>
              <a:rPr lang="en-US" sz="2800"/>
              <a:t>A class can implement the magic method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__clone </a:t>
            </a:r>
            <a:r>
              <a:rPr lang="en-US" sz="2800"/>
              <a:t>which is called for the newly created object</a:t>
            </a:r>
          </a:p>
          <a:p>
            <a:pPr marL="342900" lvl="1" indent="-342900"/>
            <a:r>
              <a:rPr lang="en-US" sz="2800" dirty="0"/>
              <a:t>Called "clone constructor"</a:t>
            </a:r>
          </a:p>
          <a:p>
            <a:pPr marL="342900" lvl="1" indent="-342900"/>
            <a:r>
              <a:rPr lang="en-US" sz="2800" dirty="0"/>
              <a:t>Allows necessary changes to be done on the newly created object</a:t>
            </a:r>
          </a:p>
          <a:p>
            <a:pPr marL="342900" lvl="1" indent="-342900"/>
            <a:r>
              <a:rPr lang="en-US" sz="2800" dirty="0"/>
              <a:t>Example: Object holding reference to resource – the new object must have new references, instead of copies </a:t>
            </a:r>
          </a:p>
          <a:p>
            <a:pPr marL="342900" lvl="1" indent="-342900"/>
            <a:r>
              <a:rPr lang="en-US" sz="2800" dirty="0"/>
              <a:t>Example: Object holding reference to another object that must not be copied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51196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</a:t>
            </a:r>
            <a:endParaRPr lang="bg-BG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Object Oriented Programming (OOPs) Concept in Java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990600"/>
            <a:ext cx="5724525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15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Cloning Example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endParaRPr lang="bg-BG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04812" y="990602"/>
            <a:ext cx="8358188" cy="54591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private $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private $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open ($file) {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$file;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($file, 'r');</a:t>
            </a:r>
            <a:b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close () {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if ($this-&gt;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($this-&gt;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	$this-&gt;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__clone () {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// reopen the file for the new object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if ($this-&gt;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	$this-&gt;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($this-&gt;file, 'r'); </a:t>
            </a:r>
            <a:b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28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Objects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r>
              <a:rPr lang="en-US" dirty="0" smtClean="0"/>
              <a:t>Serializing is the process of transforming an object into a string, that can be stored</a:t>
            </a:r>
          </a:p>
          <a:p>
            <a:pPr lvl="1"/>
            <a:r>
              <a:rPr lang="en-US" dirty="0" smtClean="0"/>
              <a:t>This string can be used to restore the object</a:t>
            </a:r>
          </a:p>
          <a:p>
            <a:pPr lvl="1"/>
            <a:r>
              <a:rPr lang="en-US" dirty="0" smtClean="0"/>
              <a:t>Useful for storing objects in session data</a:t>
            </a:r>
          </a:p>
          <a:p>
            <a:pPr lvl="1"/>
            <a:r>
              <a:rPr lang="en-US" dirty="0" smtClean="0"/>
              <a:t>Saves only properties values and class names – no methods</a:t>
            </a:r>
          </a:p>
          <a:p>
            <a:pPr lvl="1"/>
            <a:r>
              <a:rPr lang="en-US" dirty="0" smtClean="0"/>
              <a:t>PHP provides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serialize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unserialize</a:t>
            </a:r>
            <a:r>
              <a:rPr lang="en-US" dirty="0" smtClean="0"/>
              <a:t> functions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3301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Objects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serialize ($object)</a:t>
            </a:r>
            <a:r>
              <a:rPr lang="en-US" dirty="0" smtClean="0"/>
              <a:t> – returns string, representing the object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unserialize ($string) </a:t>
            </a:r>
            <a:r>
              <a:rPr lang="en-US" dirty="0" smtClean="0"/>
              <a:t>– returns new object, that is restored from the serialized string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unserialize</a:t>
            </a:r>
            <a:r>
              <a:rPr lang="en-US" dirty="0" smtClean="0"/>
              <a:t> requires the class to be defined before calling it</a:t>
            </a:r>
          </a:p>
        </p:txBody>
      </p:sp>
    </p:spTree>
    <p:extLst>
      <p:ext uri="{BB962C8B-B14F-4D97-AF65-F5344CB8AC3E}">
        <p14:creationId xmlns:p14="http://schemas.microsoft.com/office/powerpoint/2010/main" val="109961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Serializing Object –  Example</a:t>
            </a:r>
            <a:endParaRPr lang="bg-BG" sz="3600"/>
          </a:p>
        </p:txBody>
      </p:sp>
      <p:sp>
        <p:nvSpPr>
          <p:cNvPr id="4" name="Rectangle 3"/>
          <p:cNvSpPr/>
          <p:nvPr/>
        </p:nvSpPr>
        <p:spPr bwMode="auto">
          <a:xfrm>
            <a:off x="428625" y="1066802"/>
            <a:ext cx="8358188" cy="53245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$var;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 { echo $this-&gt;var; }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A;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-&gt;var = 10;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$data = serialize ($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store $data in a file</a:t>
            </a:r>
          </a:p>
          <a:p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file_put_contents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('data.dat', $data);</a:t>
            </a:r>
          </a:p>
          <a:p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…</a:t>
            </a:r>
          </a:p>
          <a:p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in a new page: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$data =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file_get_contents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('data.dat');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unserialize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($data);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(); // prints 10</a:t>
            </a:r>
          </a:p>
        </p:txBody>
      </p:sp>
    </p:spTree>
    <p:extLst>
      <p:ext uri="{BB962C8B-B14F-4D97-AF65-F5344CB8AC3E}">
        <p14:creationId xmlns:p14="http://schemas.microsoft.com/office/powerpoint/2010/main" val="307887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Methods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Before serializing and after </a:t>
            </a:r>
            <a:r>
              <a:rPr lang="en-US" sz="3000" dirty="0" err="1"/>
              <a:t>unserializing</a:t>
            </a:r>
            <a:r>
              <a:rPr lang="en-US" sz="3000" dirty="0"/>
              <a:t> PHP checks if the class has the magic methods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__sleep</a:t>
            </a:r>
            <a:r>
              <a:rPr lang="en-US" sz="3000" dirty="0"/>
              <a:t> and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__wakeup</a:t>
            </a:r>
          </a:p>
          <a:p>
            <a:pPr lvl="1"/>
            <a:r>
              <a:rPr lang="en-US" sz="2800" dirty="0">
                <a:latin typeface="Courier New" pitchFamily="49" charset="0"/>
                <a:cs typeface="Courier New" pitchFamily="49" charset="0"/>
              </a:rPr>
              <a:t>__sleep </a:t>
            </a:r>
            <a:r>
              <a:rPr lang="en-US" sz="2800" dirty="0"/>
              <a:t>allows the class to commit pending data, cleanup or define what needs to be stored if the object is very large</a:t>
            </a:r>
          </a:p>
          <a:p>
            <a:pPr lvl="2"/>
            <a:r>
              <a:rPr lang="en-US" sz="2600" dirty="0"/>
              <a:t>Should return array with names of properties to be stored</a:t>
            </a:r>
          </a:p>
          <a:p>
            <a:pPr lvl="1"/>
            <a:r>
              <a:rPr lang="en-US" sz="2800" dirty="0">
                <a:latin typeface="Courier New" pitchFamily="49" charset="0"/>
                <a:cs typeface="Courier New" pitchFamily="49" charset="0"/>
              </a:rPr>
              <a:t>__wakeup </a:t>
            </a:r>
            <a:r>
              <a:rPr lang="en-US" sz="2800" dirty="0"/>
              <a:t>allows the class to restore connections or other re-initialization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36603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__sleep and __wakeup </a:t>
            </a:r>
            <a:endParaRPr lang="bg-BG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11177" y="990602"/>
            <a:ext cx="8175625" cy="54880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Connection {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protected $link;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private $server, $user, $pass, $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2100"/>
              </a:lnSpc>
            </a:pP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__construct($server, $user, $pass, $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$this-&gt;server = $server;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$this-&gt;user = $user; 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$this-&gt;pass = $pass;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$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$this-&gt;connect();		</a:t>
            </a:r>
            <a:b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100"/>
              </a:lnSpc>
            </a:pP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private function connect () {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$this-&gt;link =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mysql_connect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	$this-&gt;server, $this-&gt;user, 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	$this-&gt;pass);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mysql_select_db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($this-&gt;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$this-&gt;link);</a:t>
            </a:r>
            <a:b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continues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67991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__sleep and __wakeup</a:t>
            </a:r>
            <a:endParaRPr lang="bg-BG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500065" y="1395948"/>
            <a:ext cx="8175625" cy="3785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continues from previous slide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__sleep () {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// skip serializing $link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return array ('server', 'user', 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	'pass', '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');</a:t>
            </a:r>
            <a:b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	public function __wakeup () {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$this-&gt;connect();</a:t>
            </a:r>
            <a:b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605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Namespaces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2800" dirty="0"/>
              <a:t>Namespaces in PHP are designed to resolve scope problems in large PHP libraries </a:t>
            </a:r>
          </a:p>
          <a:p>
            <a:pPr lvl="1">
              <a:spcBef>
                <a:spcPts val="1200"/>
              </a:spcBef>
            </a:pPr>
            <a:r>
              <a:rPr lang="en-US" sz="2800" dirty="0"/>
              <a:t>Simplify development in object oriented environment</a:t>
            </a:r>
          </a:p>
          <a:p>
            <a:pPr lvl="1">
              <a:spcBef>
                <a:spcPts val="1200"/>
              </a:spcBef>
            </a:pPr>
            <a:r>
              <a:rPr lang="en-US" sz="2800" dirty="0"/>
              <a:t>Clears the code – no long classes names</a:t>
            </a:r>
          </a:p>
          <a:p>
            <a:r>
              <a:rPr lang="en-US" sz="2800" dirty="0"/>
              <a:t>In PHP all classes declarations are global</a:t>
            </a:r>
          </a:p>
          <a:p>
            <a:pPr lvl="1">
              <a:spcBef>
                <a:spcPts val="1200"/>
              </a:spcBef>
            </a:pPr>
            <a:r>
              <a:rPr lang="en-US" sz="2800" dirty="0"/>
              <a:t>Namespaces allow to have two classes with same name</a:t>
            </a:r>
          </a:p>
          <a:p>
            <a:pPr lvl="1">
              <a:spcBef>
                <a:spcPts val="1200"/>
              </a:spcBef>
            </a:pPr>
            <a:r>
              <a:rPr lang="en-US" sz="2800" dirty="0"/>
              <a:t>Old approach was </a:t>
            </a:r>
            <a:r>
              <a:rPr lang="en-US" sz="2600" dirty="0"/>
              <a:t>adding prefixes to class names (Like the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_*</a:t>
            </a:r>
            <a:r>
              <a:rPr lang="en-US" sz="2600" dirty="0"/>
              <a:t> functions)</a:t>
            </a:r>
          </a:p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Available since PHP 5.3</a:t>
            </a:r>
            <a:endParaRPr lang="bg-BG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317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Namespace Definition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/>
              <a:t>Namespaces are declared with the </a:t>
            </a:r>
            <a:r>
              <a:rPr lang="en-US" sz="300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3000"/>
              <a:t> keyword</a:t>
            </a:r>
          </a:p>
          <a:p>
            <a:pPr lvl="1"/>
            <a:r>
              <a:rPr lang="en-US" sz="2800"/>
              <a:t>Should be always in the beginning of the file</a:t>
            </a:r>
          </a:p>
          <a:p>
            <a:pPr lvl="1"/>
            <a:endParaRPr lang="en-US" sz="2800"/>
          </a:p>
          <a:p>
            <a:pPr lvl="1"/>
            <a:endParaRPr lang="en-US" sz="2800"/>
          </a:p>
          <a:p>
            <a:pPr lvl="1"/>
            <a:endParaRPr lang="en-US" sz="2800"/>
          </a:p>
          <a:p>
            <a:pPr lvl="1"/>
            <a:endParaRPr lang="en-US" sz="2800"/>
          </a:p>
          <a:p>
            <a:pPr lvl="1"/>
            <a:r>
              <a:rPr lang="en-US" sz="2800"/>
              <a:t>Namespace can contain classes, constants, functions but no free code</a:t>
            </a:r>
            <a:endParaRPr lang="bg-BG" sz="2800"/>
          </a:p>
        </p:txBody>
      </p:sp>
      <p:sp>
        <p:nvSpPr>
          <p:cNvPr id="4" name="Rectangle 3"/>
          <p:cNvSpPr/>
          <p:nvPr/>
        </p:nvSpPr>
        <p:spPr bwMode="auto">
          <a:xfrm>
            <a:off x="684213" y="2934833"/>
            <a:ext cx="7816850" cy="22467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&lt;?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namespace Project;</a:t>
            </a:r>
          </a:p>
          <a:p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MyTemplate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{ … }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print_headers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 { … }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2778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Namespaces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Classes, function and etc. in a namespace are automatically prefixed with the name of the namespace</a:t>
            </a:r>
          </a:p>
          <a:p>
            <a:pPr lvl="1"/>
            <a:r>
              <a:rPr lang="en-US" dirty="0" smtClean="0"/>
              <a:t>So in the example we would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Project::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MyTemplate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to access the class</a:t>
            </a:r>
          </a:p>
          <a:p>
            <a:pPr lvl="1"/>
            <a:r>
              <a:rPr lang="en-US" dirty="0" smtClean="0"/>
              <a:t>Constants in namespaces are defined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/>
              <a:t> keyword, not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define</a:t>
            </a:r>
          </a:p>
        </p:txBody>
      </p:sp>
    </p:spTree>
    <p:extLst>
      <p:ext uri="{BB962C8B-B14F-4D97-AF65-F5344CB8AC3E}">
        <p14:creationId xmlns:p14="http://schemas.microsoft.com/office/powerpoint/2010/main" val="165129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</a:t>
            </a:r>
            <a:endParaRPr lang="bg-BG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https://www.learnbyexample.org/wp-content/uploads/python/Class-Object-Illust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83988" cy="354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6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Namespaces – Example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endParaRPr lang="bg-BG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04815" y="1065161"/>
            <a:ext cx="8358187" cy="54880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Project.php</a:t>
            </a:r>
            <a:endParaRPr lang="en-US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namespace Project; 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declare base classes and etc.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file project/</a:t>
            </a:r>
            <a:r>
              <a:rPr lang="en-U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db.php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namespace Project::DB; 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declare DB interface for work with database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file project/</a:t>
            </a:r>
            <a:r>
              <a:rPr lang="en-U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mysql.php</a:t>
            </a:r>
            <a:endParaRPr lang="en-US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namespace Project::DB::MySQL;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implement the DB interface for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mysql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file project/</a:t>
            </a:r>
            <a:r>
              <a:rPr lang="en-U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oracle.php</a:t>
            </a:r>
            <a:endParaRPr lang="en-US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Namespace Project::DB::Oracle;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implement the DB interface for Oracle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somewhere in the project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require "project/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mysql.php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$a = new Project::DB::MySQL::Connection();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Project::DB::MySQL::connect();</a:t>
            </a:r>
          </a:p>
        </p:txBody>
      </p:sp>
    </p:spTree>
    <p:extLst>
      <p:ext uri="{BB962C8B-B14F-4D97-AF65-F5344CB8AC3E}">
        <p14:creationId xmlns:p14="http://schemas.microsoft.com/office/powerpoint/2010/main" val="9876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Namespaces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/>
              <a:t>The use operator allows aliasing namespaces names</a:t>
            </a:r>
          </a:p>
          <a:p>
            <a:pPr>
              <a:buFontTx/>
              <a:buNone/>
            </a:pPr>
            <a:endParaRPr lang="en-US" sz="3000" dirty="0"/>
          </a:p>
          <a:p>
            <a:pPr lvl="1">
              <a:spcBef>
                <a:spcPct val="100000"/>
              </a:spcBef>
            </a:pPr>
            <a:r>
              <a:rPr lang="en-US" sz="2800" dirty="0"/>
              <a:t>If new name is not specified the namespace is imported in the current context (global namespace)</a:t>
            </a:r>
          </a:p>
          <a:p>
            <a:pPr lvl="2"/>
            <a:endParaRPr lang="en-US" sz="2600" dirty="0"/>
          </a:p>
          <a:p>
            <a:pPr lvl="2"/>
            <a:endParaRPr lang="en-US" sz="2600" dirty="0"/>
          </a:p>
          <a:p>
            <a:r>
              <a:rPr lang="en-US" sz="3000" dirty="0"/>
              <a:t>Even if aliased, every class and function can be accessed at any time by full name</a:t>
            </a:r>
            <a:endParaRPr lang="bg-BG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71500" y="1981202"/>
            <a:ext cx="7888288" cy="1015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use Project::DB::MySQL as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DBLink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$x = new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DBLink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::Connection();</a:t>
            </a:r>
          </a:p>
          <a:p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DBLink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::connect();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71500" y="4191002"/>
            <a:ext cx="7888288" cy="1015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use Project::DB::MySQL;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$x = new MySQL::Connection();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MySQL::connect();</a:t>
            </a:r>
          </a:p>
        </p:txBody>
      </p:sp>
    </p:spTree>
    <p:extLst>
      <p:ext uri="{BB962C8B-B14F-4D97-AF65-F5344CB8AC3E}">
        <p14:creationId xmlns:p14="http://schemas.microsoft.com/office/powerpoint/2010/main" val="39838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Namespace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By default PHP works in the global namespace</a:t>
            </a:r>
          </a:p>
          <a:p>
            <a:pPr lvl="1"/>
            <a:r>
              <a:rPr lang="en-US" smtClean="0"/>
              <a:t>All the project is executed there</a:t>
            </a:r>
          </a:p>
          <a:p>
            <a:pPr lvl="1"/>
            <a:r>
              <a:rPr lang="en-US" smtClean="0"/>
              <a:t>Method from the global namespace can be referred to with empty scope operator</a:t>
            </a:r>
            <a:endParaRPr lang="bg-BG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611190" y="3581402"/>
            <a:ext cx="7888287" cy="22467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namespace Project::Files;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this is the Project::Files::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(…) {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$f = ::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(…); // calls global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fopen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…</a:t>
            </a:r>
            <a:b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669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Autoloading Classes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Usually every class is declared in separate file</a:t>
            </a:r>
          </a:p>
          <a:p>
            <a:pPr lvl="1"/>
            <a:r>
              <a:rPr lang="en-US" smtClean="0"/>
              <a:t>In big object oriented projects on every page you may have to include dozens of files</a:t>
            </a:r>
          </a:p>
          <a:p>
            <a:pPr lvl="1"/>
            <a:r>
              <a:rPr lang="en-US" smtClean="0"/>
              <a:t>You can define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__autoload </a:t>
            </a:r>
            <a:r>
              <a:rPr lang="en-US" smtClean="0"/>
              <a:t>function that is called when trying to access class that is not defined</a:t>
            </a:r>
          </a:p>
          <a:p>
            <a:pPr lvl="2"/>
            <a:r>
              <a:rPr lang="en-US" smtClean="0"/>
              <a:t>It can include the necessary file for the class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0803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Autoload Example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Exceptions, thrown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autoload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cannot be caught and result in fatal error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73090" y="1143000"/>
            <a:ext cx="7959725" cy="2862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&lt;?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function __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autoload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($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$name = "includes/".$class_name.".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inc.php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file_exists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($name))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include $name;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'Class not found';</a:t>
            </a:r>
            <a:b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12028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 of self::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bg-BG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73090" y="1524002"/>
            <a:ext cx="7959725" cy="49455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static 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whoami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__CLASS__;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static function test () {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self::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whoami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B extends A {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static 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whoami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__CLASS__;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B::test(); // outputs 'A' ?!</a:t>
            </a:r>
          </a:p>
        </p:txBody>
      </p:sp>
    </p:spTree>
    <p:extLst>
      <p:ext uri="{BB962C8B-B14F-4D97-AF65-F5344CB8AC3E}">
        <p14:creationId xmlns:p14="http://schemas.microsoft.com/office/powerpoint/2010/main" val="8115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Late Static Binding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5.3 introduces the late static binding which allows to reference the called class in context of static</a:t>
            </a:r>
          </a:p>
          <a:p>
            <a:pPr lvl="1"/>
            <a:r>
              <a:rPr lang="en-US" dirty="0" smtClean="0"/>
              <a:t>In practice – this adds static:: scope</a:t>
            </a:r>
          </a:p>
          <a:p>
            <a:pPr lvl="1"/>
            <a:r>
              <a:rPr lang="en-US" dirty="0" smtClean="0"/>
              <a:t>So if in the above example we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static::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whoami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in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test() </a:t>
            </a:r>
            <a:r>
              <a:rPr lang="en-US" dirty="0" smtClean="0"/>
              <a:t>method body we get output 'B'</a:t>
            </a:r>
          </a:p>
          <a:p>
            <a:pPr lvl="1">
              <a:buFontTx/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07580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Object Oriented Programming with PHP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801"/>
            <a:ext cx="5642984" cy="1371601"/>
          </a:xfrm>
        </p:spPr>
        <p:txBody>
          <a:bodyPr vert="horz" wrap="none" lIns="0" tIns="0" rIns="0" bIns="0" rtlCol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Questions?</a:t>
            </a:r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6" y="4686793"/>
            <a:ext cx="949687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653276"/>
            <a:ext cx="859648" cy="22467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4" y="1951769"/>
            <a:ext cx="949687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82701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7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21585"/>
            <a:ext cx="584096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7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11930"/>
            <a:ext cx="58409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9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8" y="2356460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58095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04486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Exercises</a:t>
            </a:r>
            <a:endParaRPr lang="bg-BG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2600" dirty="0"/>
              <a:t>Define class Student that holds information about students: full name, course, specialty, university, email, phone.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2600" dirty="0"/>
              <a:t>Define constructor for the class </a:t>
            </a:r>
            <a:r>
              <a:rPr lang="en-US" sz="2600" dirty="0">
                <a:latin typeface="Courier New" pitchFamily="49" charset="0"/>
              </a:rPr>
              <a:t>Student</a:t>
            </a:r>
            <a:r>
              <a:rPr lang="en-US" sz="2600" dirty="0"/>
              <a:t> that takes full name as parameter.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2600" noProof="1"/>
              <a:t>Add a method in the class </a:t>
            </a:r>
            <a:r>
              <a:rPr lang="en-US" sz="2600" noProof="1">
                <a:latin typeface="Courier New" pitchFamily="49" charset="0"/>
              </a:rPr>
              <a:t>Student</a:t>
            </a:r>
            <a:r>
              <a:rPr lang="en-US" sz="2600" noProof="1"/>
              <a:t> for displaying all information about the student.</a:t>
            </a:r>
            <a:endParaRPr lang="en-US" sz="2600" dirty="0"/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2600" dirty="0"/>
              <a:t>Create two students and print their information.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2600" dirty="0"/>
              <a:t>Create an interface </a:t>
            </a:r>
            <a:r>
              <a:rPr lang="en-US" sz="2600" noProof="1">
                <a:latin typeface="Courier New" pitchFamily="49" charset="0"/>
              </a:rPr>
              <a:t>IAnimal</a:t>
            </a:r>
            <a:r>
              <a:rPr lang="en-US" sz="2600" dirty="0"/>
              <a:t> that represents an animal from the real world. Define the method </a:t>
            </a:r>
            <a:r>
              <a:rPr lang="en-US" sz="2600" dirty="0">
                <a:latin typeface="Courier New" pitchFamily="49" charset="0"/>
              </a:rPr>
              <a:t>talk()</a:t>
            </a:r>
            <a:r>
              <a:rPr lang="en-US" sz="2600" dirty="0"/>
              <a:t> that prints the specific scream of the animal ("</a:t>
            </a:r>
            <a:r>
              <a:rPr lang="en-US" sz="2600" noProof="1"/>
              <a:t>jaff</a:t>
            </a:r>
            <a:r>
              <a:rPr lang="en-US" sz="2600" dirty="0"/>
              <a:t>" for dogs, "</a:t>
            </a:r>
            <a:r>
              <a:rPr lang="en-US" sz="2600" noProof="1"/>
              <a:t>muaw</a:t>
            </a:r>
            <a:r>
              <a:rPr lang="en-US" sz="2600" dirty="0"/>
              <a:t>" for cats, etc.).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270530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Exercises (2)</a:t>
            </a:r>
            <a:endParaRPr lang="bg-BG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0850" indent="-450850">
              <a:lnSpc>
                <a:spcPts val="3000"/>
              </a:lnSpc>
              <a:spcBef>
                <a:spcPct val="30000"/>
              </a:spcBef>
              <a:buFontTx/>
              <a:buAutoNum type="arabicPeriod" startAt="6"/>
            </a:pPr>
            <a:r>
              <a:rPr lang="en-US" sz="2600" dirty="0"/>
              <a:t>Create an abstract class </a:t>
            </a:r>
            <a:r>
              <a:rPr lang="en-US" sz="2600" dirty="0">
                <a:latin typeface="Courier New" pitchFamily="49" charset="0"/>
              </a:rPr>
              <a:t>Cat</a:t>
            </a:r>
            <a:r>
              <a:rPr lang="en-US" sz="2600" dirty="0"/>
              <a:t> that has </a:t>
            </a:r>
            <a:r>
              <a:rPr lang="en-US" sz="2600" dirty="0">
                <a:latin typeface="Courier New" pitchFamily="49" charset="0"/>
              </a:rPr>
              <a:t>Name</a:t>
            </a:r>
            <a:r>
              <a:rPr lang="en-US" sz="2600" dirty="0"/>
              <a:t> and implements the interface </a:t>
            </a:r>
            <a:r>
              <a:rPr lang="en-US" sz="2600" noProof="1">
                <a:latin typeface="Courier New" pitchFamily="49" charset="0"/>
              </a:rPr>
              <a:t>IAnimal</a:t>
            </a:r>
            <a:r>
              <a:rPr lang="en-US" sz="2600" dirty="0"/>
              <a:t> and introduces abstract method </a:t>
            </a:r>
            <a:r>
              <a:rPr lang="en-US" sz="2600" dirty="0" err="1">
                <a:latin typeface="Courier New" pitchFamily="49" charset="0"/>
              </a:rPr>
              <a:t>printInfo</a:t>
            </a:r>
            <a:r>
              <a:rPr lang="en-US" sz="2600" dirty="0">
                <a:latin typeface="Courier New" pitchFamily="49" charset="0"/>
              </a:rPr>
              <a:t>()</a:t>
            </a:r>
            <a:r>
              <a:rPr lang="en-US" sz="2600" dirty="0"/>
              <a:t>.</a:t>
            </a:r>
          </a:p>
          <a:p>
            <a:pPr marL="450850" indent="-450850">
              <a:lnSpc>
                <a:spcPts val="3000"/>
              </a:lnSpc>
              <a:spcBef>
                <a:spcPct val="30000"/>
              </a:spcBef>
              <a:buFontTx/>
              <a:buAutoNum type="arabicPeriod" startAt="6"/>
            </a:pPr>
            <a:r>
              <a:rPr lang="en-US" sz="2600" dirty="0"/>
              <a:t>Inherit from the base abstract class </a:t>
            </a:r>
            <a:r>
              <a:rPr lang="en-US" sz="2600" dirty="0">
                <a:latin typeface="Courier New" pitchFamily="49" charset="0"/>
              </a:rPr>
              <a:t>Cat</a:t>
            </a:r>
            <a:r>
              <a:rPr lang="en-US" sz="2600" dirty="0"/>
              <a:t> and create subclasses </a:t>
            </a:r>
            <a:r>
              <a:rPr lang="en-US" sz="2600" dirty="0">
                <a:latin typeface="Courier New" pitchFamily="49" charset="0"/>
              </a:rPr>
              <a:t>Kitten</a:t>
            </a:r>
            <a:r>
              <a:rPr lang="en-US" sz="2600" dirty="0"/>
              <a:t> and </a:t>
            </a:r>
            <a:r>
              <a:rPr lang="en-US" sz="2600" dirty="0">
                <a:latin typeface="Courier New" pitchFamily="49" charset="0"/>
              </a:rPr>
              <a:t>Tomcat</a:t>
            </a:r>
            <a:r>
              <a:rPr lang="en-US" sz="2600" dirty="0"/>
              <a:t>. These classes should fully implement the </a:t>
            </a:r>
            <a:r>
              <a:rPr lang="en-US" sz="2600" noProof="1">
                <a:latin typeface="Courier New" pitchFamily="49" charset="0"/>
              </a:rPr>
              <a:t>IAnimal</a:t>
            </a:r>
            <a:r>
              <a:rPr lang="en-US" sz="2600" dirty="0"/>
              <a:t> interface and define an implementation for the abstract methods from the class </a:t>
            </a:r>
            <a:r>
              <a:rPr lang="en-US" sz="2600" dirty="0">
                <a:latin typeface="Courier New" pitchFamily="49" charset="0"/>
              </a:rPr>
              <a:t>Cat</a:t>
            </a:r>
            <a:r>
              <a:rPr lang="en-US" sz="2600" dirty="0"/>
              <a:t>.</a:t>
            </a:r>
          </a:p>
          <a:p>
            <a:pPr marL="450850" indent="-450850">
              <a:lnSpc>
                <a:spcPts val="3000"/>
              </a:lnSpc>
              <a:spcBef>
                <a:spcPct val="30000"/>
              </a:spcBef>
              <a:buFontTx/>
              <a:buAutoNum type="arabicPeriod" startAt="6"/>
            </a:pPr>
            <a:r>
              <a:rPr lang="en-US" sz="2600" dirty="0"/>
              <a:t>Create class </a:t>
            </a:r>
            <a:r>
              <a:rPr lang="en-US" sz="2600" dirty="0">
                <a:latin typeface="Courier New" pitchFamily="49" charset="0"/>
              </a:rPr>
              <a:t>Dog</a:t>
            </a:r>
            <a:r>
              <a:rPr lang="en-US" sz="2600" dirty="0"/>
              <a:t> that implements </a:t>
            </a:r>
            <a:r>
              <a:rPr lang="en-US" sz="2600" dirty="0" err="1">
                <a:latin typeface="Courier New" pitchFamily="49" charset="0"/>
              </a:rPr>
              <a:t>IAnimal</a:t>
            </a:r>
            <a:r>
              <a:rPr lang="en-US" sz="2600" dirty="0"/>
              <a:t>.</a:t>
            </a:r>
          </a:p>
          <a:p>
            <a:pPr marL="450850" indent="-450850">
              <a:lnSpc>
                <a:spcPts val="3000"/>
              </a:lnSpc>
              <a:spcBef>
                <a:spcPct val="30000"/>
              </a:spcBef>
              <a:buFontTx/>
              <a:buAutoNum type="arabicPeriod" startAt="6"/>
            </a:pPr>
            <a:r>
              <a:rPr lang="en-US" sz="2600" dirty="0"/>
              <a:t>Write a class </a:t>
            </a:r>
            <a:r>
              <a:rPr lang="en-US" sz="2600" noProof="1">
                <a:latin typeface="Courier New" pitchFamily="49" charset="0"/>
              </a:rPr>
              <a:t>TestAnimals</a:t>
            </a:r>
            <a:r>
              <a:rPr lang="en-US" sz="2600" dirty="0"/>
              <a:t> that creates an array of animals: </a:t>
            </a:r>
            <a:r>
              <a:rPr lang="en-US" sz="2600" dirty="0">
                <a:latin typeface="Courier New" pitchFamily="49" charset="0"/>
              </a:rPr>
              <a:t>Tomcat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Kitten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Dog</a:t>
            </a:r>
            <a:r>
              <a:rPr lang="en-US" sz="2600" dirty="0"/>
              <a:t> and calls their methods through </a:t>
            </a:r>
            <a:r>
              <a:rPr lang="en-US" sz="2600" noProof="1">
                <a:latin typeface="Courier New" pitchFamily="49" charset="0"/>
              </a:rPr>
              <a:t>IAnimal</a:t>
            </a:r>
            <a:r>
              <a:rPr lang="en-US" sz="2600" dirty="0"/>
              <a:t> interface to ensure the classes are implemented correctly.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194992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</a:t>
            </a:r>
            <a:endParaRPr lang="bg-BG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https://www.learnbyexample.org/wp-content/uploads/python/Class-Object-Illust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8683988" cy="354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3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Exercises (3)</a:t>
            </a:r>
            <a:endParaRPr lang="bg-BG" smtClean="0">
              <a:effectLst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2"/>
            <a:ext cx="8496300" cy="5472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ts val="3400"/>
              </a:lnSpc>
              <a:buFontTx/>
              <a:buAutoNum type="arabicPeriod" startAt="10"/>
            </a:pPr>
            <a:r>
              <a:rPr lang="en-US" sz="2700" dirty="0"/>
              <a:t>We are given a school. In the school there are classes of students. Each class has a set of teachers. Each teacher teaches a set of disciplines. Students have name and unique class number. Classes have unique text identifier. Teachers have name and title. Disciplines have name, number of lectures and number of exercises.</a:t>
            </a:r>
          </a:p>
          <a:p>
            <a:pPr marL="609600" indent="-609600">
              <a:lnSpc>
                <a:spcPts val="3400"/>
              </a:lnSpc>
              <a:buNone/>
            </a:pPr>
            <a:r>
              <a:rPr lang="en-US" sz="2700" dirty="0"/>
              <a:t>	Define classes for the school (</a:t>
            </a:r>
            <a:r>
              <a:rPr lang="en-US" sz="2700" dirty="0">
                <a:latin typeface="Courier New" pitchFamily="49" charset="0"/>
              </a:rPr>
              <a:t>School</a:t>
            </a:r>
            <a:r>
              <a:rPr lang="en-US" sz="2700" dirty="0"/>
              <a:t>, </a:t>
            </a:r>
            <a:r>
              <a:rPr lang="en-US" sz="2700" dirty="0">
                <a:latin typeface="Courier New" pitchFamily="49" charset="0"/>
              </a:rPr>
              <a:t>Class</a:t>
            </a:r>
            <a:r>
              <a:rPr lang="en-US" sz="2700" dirty="0"/>
              <a:t>, </a:t>
            </a:r>
            <a:r>
              <a:rPr lang="en-US" sz="2700" dirty="0">
                <a:latin typeface="Courier New" pitchFamily="49" charset="0"/>
              </a:rPr>
              <a:t>Student</a:t>
            </a:r>
            <a:r>
              <a:rPr lang="en-US" sz="2700" dirty="0"/>
              <a:t>, </a:t>
            </a:r>
            <a:r>
              <a:rPr lang="en-US" sz="2700" dirty="0">
                <a:latin typeface="Courier New" pitchFamily="49" charset="0"/>
              </a:rPr>
              <a:t>Teacher</a:t>
            </a:r>
            <a:r>
              <a:rPr lang="en-US" sz="2700" dirty="0"/>
              <a:t>, </a:t>
            </a:r>
            <a:r>
              <a:rPr lang="en-US" sz="2700" dirty="0">
                <a:latin typeface="Courier New" pitchFamily="49" charset="0"/>
              </a:rPr>
              <a:t>Discipline</a:t>
            </a:r>
            <a:r>
              <a:rPr lang="en-US" sz="2700" dirty="0"/>
              <a:t>). Keep the member fields private. Add constructors and accessor methods. Write a testing class to construct and print a sample school.</a:t>
            </a:r>
            <a:endParaRPr lang="bg-BG" sz="2700" dirty="0"/>
          </a:p>
        </p:txBody>
      </p:sp>
    </p:spTree>
    <p:extLst>
      <p:ext uri="{BB962C8B-B14F-4D97-AF65-F5344CB8AC3E}">
        <p14:creationId xmlns:p14="http://schemas.microsoft.com/office/powerpoint/2010/main" val="387137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Exercises (4)</a:t>
            </a:r>
            <a:endParaRPr lang="bg-BG" smtClean="0">
              <a:effectLst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2"/>
            <a:ext cx="8496300" cy="5472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buFontTx/>
              <a:buAutoNum type="arabicPeriod" startAt="11"/>
            </a:pPr>
            <a:r>
              <a:rPr lang="en-US" sz="2800" dirty="0"/>
              <a:t>We need to implement a message board where visitor can read all messages, add new messages, edit and delete existing messages.</a:t>
            </a:r>
          </a:p>
          <a:p>
            <a:pPr marL="609600" indent="-609600">
              <a:buNone/>
            </a:pPr>
            <a:r>
              <a:rPr lang="en-US" sz="2800" dirty="0"/>
              <a:t>	Implement this as a PHP application by following the steps below:</a:t>
            </a:r>
          </a:p>
          <a:p>
            <a:pPr marL="1077913" lvl="1" indent="-288925"/>
            <a:r>
              <a:rPr lang="en-US" sz="2600" dirty="0"/>
              <a:t>Create a MySQL database </a:t>
            </a:r>
            <a:r>
              <a:rPr lang="en-US" sz="2600" dirty="0">
                <a:latin typeface="Courier New" pitchFamily="49" charset="0"/>
              </a:rPr>
              <a:t>Messages</a:t>
            </a:r>
            <a:r>
              <a:rPr lang="en-US" sz="2600" dirty="0"/>
              <a:t> and define in it a table </a:t>
            </a:r>
            <a:r>
              <a:rPr lang="en-US" sz="2600" dirty="0">
                <a:latin typeface="Courier New" pitchFamily="49" charset="0"/>
              </a:rPr>
              <a:t>messages(id, author, subject, </a:t>
            </a:r>
            <a:r>
              <a:rPr lang="en-US" sz="2600" dirty="0" err="1">
                <a:latin typeface="Courier New" pitchFamily="49" charset="0"/>
              </a:rPr>
              <a:t>msgDate</a:t>
            </a:r>
            <a:r>
              <a:rPr lang="en-US" sz="2600" dirty="0">
                <a:latin typeface="Courier New" pitchFamily="49" charset="0"/>
              </a:rPr>
              <a:t>, </a:t>
            </a:r>
            <a:r>
              <a:rPr lang="en-US" sz="2600" dirty="0" err="1">
                <a:latin typeface="Courier New" pitchFamily="49" charset="0"/>
              </a:rPr>
              <a:t>msgBody</a:t>
            </a:r>
            <a:r>
              <a:rPr lang="en-US" sz="2600" dirty="0">
                <a:latin typeface="Courier New" pitchFamily="49" charset="0"/>
              </a:rPr>
              <a:t>)</a:t>
            </a:r>
            <a:r>
              <a:rPr lang="en-US" sz="2600" dirty="0"/>
              <a:t>.</a:t>
            </a:r>
          </a:p>
          <a:p>
            <a:pPr marL="1077913" lvl="1" indent="-288925"/>
            <a:r>
              <a:rPr lang="en-US" sz="2600" dirty="0"/>
              <a:t>Write a class </a:t>
            </a:r>
            <a:r>
              <a:rPr lang="en-US" sz="2600" dirty="0">
                <a:latin typeface="Courier New" pitchFamily="49" charset="0"/>
              </a:rPr>
              <a:t>Message</a:t>
            </a:r>
            <a:r>
              <a:rPr lang="en-US" sz="2600" dirty="0"/>
              <a:t> which will hold a single message with its </a:t>
            </a:r>
            <a:r>
              <a:rPr lang="en-US" sz="2600" dirty="0">
                <a:latin typeface="Courier New" pitchFamily="49" charset="0"/>
              </a:rPr>
              <a:t>id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author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subject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msgDate</a:t>
            </a:r>
            <a:r>
              <a:rPr lang="en-US" sz="2600" dirty="0"/>
              <a:t> and </a:t>
            </a:r>
            <a:r>
              <a:rPr lang="en-US" sz="2600" dirty="0" err="1">
                <a:latin typeface="Courier New" pitchFamily="49" charset="0"/>
              </a:rPr>
              <a:t>msgBody</a:t>
            </a:r>
            <a:r>
              <a:rPr lang="en-US" sz="2600" dirty="0"/>
              <a:t>. Put this class in the file </a:t>
            </a:r>
            <a:r>
              <a:rPr lang="en-US" sz="2600" dirty="0" err="1">
                <a:latin typeface="Courier New" pitchFamily="49" charset="0"/>
              </a:rPr>
              <a:t>message.class.php</a:t>
            </a:r>
            <a:r>
              <a:rPr lang="en-US" sz="2600" dirty="0"/>
              <a:t>.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237416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Exercises (5)</a:t>
            </a:r>
            <a:endParaRPr lang="bg-BG" smtClean="0">
              <a:effectLst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2"/>
            <a:ext cx="8667750" cy="5472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14375" lvl="1" indent="-271463">
              <a:lnSpc>
                <a:spcPct val="85000"/>
              </a:lnSpc>
              <a:spcBef>
                <a:spcPct val="30000"/>
              </a:spcBef>
            </a:pPr>
            <a:r>
              <a:rPr lang="en-US" sz="2600" dirty="0"/>
              <a:t>Write a class </a:t>
            </a:r>
            <a:r>
              <a:rPr lang="en-US" sz="2600" dirty="0" err="1">
                <a:latin typeface="Courier New" pitchFamily="49" charset="0"/>
              </a:rPr>
              <a:t>DBUtils</a:t>
            </a:r>
            <a:r>
              <a:rPr lang="en-US" sz="2600" dirty="0"/>
              <a:t> which will be responsible for database access for the entire application. Put this class in the file </a:t>
            </a:r>
            <a:r>
              <a:rPr lang="en-US" sz="2600" dirty="0" err="1">
                <a:latin typeface="Courier New" pitchFamily="49" charset="0"/>
              </a:rPr>
              <a:t>db-utils.class.php</a:t>
            </a:r>
            <a:r>
              <a:rPr lang="en-US" sz="2600" dirty="0"/>
              <a:t>. Implement the following methods:</a:t>
            </a:r>
          </a:p>
          <a:p>
            <a:pPr marL="1252538" lvl="2" indent="-358775">
              <a:lnSpc>
                <a:spcPct val="85000"/>
              </a:lnSpc>
              <a:spcBef>
                <a:spcPct val="30000"/>
              </a:spcBef>
            </a:pPr>
            <a:r>
              <a:rPr lang="en-US" sz="2400" dirty="0" err="1">
                <a:latin typeface="Courier New" pitchFamily="49" charset="0"/>
              </a:rPr>
              <a:t>dbConnect</a:t>
            </a:r>
            <a:r>
              <a:rPr lang="en-US" sz="2400" dirty="0">
                <a:latin typeface="Courier New" pitchFamily="49" charset="0"/>
              </a:rPr>
              <a:t>()</a:t>
            </a:r>
            <a:r>
              <a:rPr lang="en-US" sz="2400" dirty="0"/>
              <a:t> – connects to the MySQL database and selects </a:t>
            </a:r>
            <a:r>
              <a:rPr lang="en-US" sz="2400" dirty="0">
                <a:latin typeface="Courier New" pitchFamily="49" charset="0"/>
              </a:rPr>
              <a:t>Messages</a:t>
            </a:r>
            <a:r>
              <a:rPr lang="en-US" sz="2400" dirty="0"/>
              <a:t> database</a:t>
            </a:r>
          </a:p>
          <a:p>
            <a:pPr marL="1252538" lvl="2" indent="-358775">
              <a:lnSpc>
                <a:spcPct val="85000"/>
              </a:lnSpc>
              <a:spcBef>
                <a:spcPct val="30000"/>
              </a:spcBef>
            </a:pPr>
            <a:r>
              <a:rPr lang="en-US" sz="2400" dirty="0" err="1">
                <a:latin typeface="Courier New" pitchFamily="49" charset="0"/>
              </a:rPr>
              <a:t>getAllMessages</a:t>
            </a:r>
            <a:r>
              <a:rPr lang="en-US" sz="2400" dirty="0">
                <a:latin typeface="Courier New" pitchFamily="49" charset="0"/>
              </a:rPr>
              <a:t>()</a:t>
            </a:r>
            <a:r>
              <a:rPr lang="en-US" sz="2400" dirty="0"/>
              <a:t> – returns an array of </a:t>
            </a:r>
            <a:r>
              <a:rPr lang="en-US" sz="2400" dirty="0">
                <a:latin typeface="Courier New" pitchFamily="49" charset="0"/>
              </a:rPr>
              <a:t>Message</a:t>
            </a:r>
            <a:r>
              <a:rPr lang="en-US" sz="2400" dirty="0"/>
              <a:t> objects containing all messages from the database</a:t>
            </a:r>
          </a:p>
          <a:p>
            <a:pPr marL="1252538" lvl="2" indent="-358775">
              <a:lnSpc>
                <a:spcPct val="85000"/>
              </a:lnSpc>
              <a:spcBef>
                <a:spcPct val="30000"/>
              </a:spcBef>
            </a:pPr>
            <a:r>
              <a:rPr lang="en-US" sz="2400" dirty="0" err="1">
                <a:latin typeface="Courier New" pitchFamily="49" charset="0"/>
              </a:rPr>
              <a:t>addMessage</a:t>
            </a:r>
            <a:r>
              <a:rPr lang="en-US" sz="2400" dirty="0">
                <a:latin typeface="Courier New" pitchFamily="49" charset="0"/>
              </a:rPr>
              <a:t>($</a:t>
            </a:r>
            <a:r>
              <a:rPr lang="en-US" sz="2400" dirty="0" err="1">
                <a:latin typeface="Courier New" pitchFamily="49" charset="0"/>
              </a:rPr>
              <a:t>msg</a:t>
            </a:r>
            <a:r>
              <a:rPr lang="en-US" sz="2400" dirty="0">
                <a:latin typeface="Courier New" pitchFamily="49" charset="0"/>
              </a:rPr>
              <a:t>)</a:t>
            </a:r>
            <a:r>
              <a:rPr lang="en-US" sz="2400" dirty="0"/>
              <a:t> – inserts a message given as </a:t>
            </a:r>
            <a:r>
              <a:rPr lang="en-US" sz="2400" dirty="0">
                <a:latin typeface="Courier New" pitchFamily="49" charset="0"/>
              </a:rPr>
              <a:t>Message</a:t>
            </a:r>
            <a:r>
              <a:rPr lang="en-US" sz="2400" dirty="0"/>
              <a:t> object to the database</a:t>
            </a:r>
          </a:p>
          <a:p>
            <a:pPr marL="1252538" lvl="2" indent="-358775">
              <a:lnSpc>
                <a:spcPct val="85000"/>
              </a:lnSpc>
              <a:spcBef>
                <a:spcPct val="30000"/>
              </a:spcBef>
            </a:pPr>
            <a:r>
              <a:rPr lang="en-US" sz="2400" dirty="0" err="1">
                <a:latin typeface="Courier New" pitchFamily="49" charset="0"/>
              </a:rPr>
              <a:t>updateMessage</a:t>
            </a:r>
            <a:r>
              <a:rPr lang="en-US" sz="2400" dirty="0">
                <a:latin typeface="Courier New" pitchFamily="49" charset="0"/>
              </a:rPr>
              <a:t>($</a:t>
            </a:r>
            <a:r>
              <a:rPr lang="en-US" sz="2400" dirty="0" err="1">
                <a:latin typeface="Courier New" pitchFamily="49" charset="0"/>
              </a:rPr>
              <a:t>msg</a:t>
            </a:r>
            <a:r>
              <a:rPr lang="en-US" sz="2400" dirty="0">
                <a:latin typeface="Courier New" pitchFamily="49" charset="0"/>
              </a:rPr>
              <a:t>)</a:t>
            </a:r>
            <a:r>
              <a:rPr lang="en-US" sz="2400" dirty="0"/>
              <a:t> – updates a message given as </a:t>
            </a:r>
            <a:r>
              <a:rPr lang="en-US" sz="2400" dirty="0">
                <a:latin typeface="Courier New" pitchFamily="49" charset="0"/>
              </a:rPr>
              <a:t>Message</a:t>
            </a:r>
            <a:r>
              <a:rPr lang="en-US" sz="2400" dirty="0"/>
              <a:t> object in the database</a:t>
            </a:r>
          </a:p>
          <a:p>
            <a:pPr marL="1252538" lvl="2" indent="-358775">
              <a:lnSpc>
                <a:spcPct val="85000"/>
              </a:lnSpc>
              <a:spcBef>
                <a:spcPct val="30000"/>
              </a:spcBef>
            </a:pPr>
            <a:r>
              <a:rPr lang="en-US" sz="2400" dirty="0" err="1">
                <a:latin typeface="Courier New" pitchFamily="49" charset="0"/>
              </a:rPr>
              <a:t>deleteMessageById</a:t>
            </a:r>
            <a:r>
              <a:rPr lang="en-US" sz="2400" dirty="0">
                <a:latin typeface="Courier New" pitchFamily="49" charset="0"/>
              </a:rPr>
              <a:t>($</a:t>
            </a:r>
            <a:r>
              <a:rPr lang="en-US" sz="2400" dirty="0" err="1">
                <a:latin typeface="Courier New" pitchFamily="49" charset="0"/>
              </a:rPr>
              <a:t>msg_id</a:t>
            </a:r>
            <a:r>
              <a:rPr lang="en-US" sz="2400" dirty="0">
                <a:latin typeface="Courier New" pitchFamily="49" charset="0"/>
              </a:rPr>
              <a:t>)</a:t>
            </a:r>
            <a:r>
              <a:rPr lang="en-US" sz="2400" dirty="0"/>
              <a:t>- deletes given message specified by its primary key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1207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Exercises (6)</a:t>
            </a:r>
            <a:endParaRPr lang="bg-BG" smtClean="0">
              <a:effectLst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2"/>
            <a:ext cx="8667750" cy="5472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14375" lvl="1" indent="-271463">
              <a:lnSpc>
                <a:spcPts val="3700"/>
              </a:lnSpc>
            </a:pPr>
            <a:r>
              <a:rPr lang="en-US" sz="2600" dirty="0"/>
              <a:t>Write a PHP script </a:t>
            </a:r>
            <a:r>
              <a:rPr lang="en-US" sz="2600" dirty="0" err="1">
                <a:latin typeface="Courier New" pitchFamily="49" charset="0"/>
              </a:rPr>
              <a:t>index.php</a:t>
            </a:r>
            <a:r>
              <a:rPr lang="en-US" sz="2600" dirty="0"/>
              <a:t> which displays all messages in a table.</a:t>
            </a:r>
          </a:p>
          <a:p>
            <a:pPr marL="714375" lvl="1" indent="-271463">
              <a:lnSpc>
                <a:spcPts val="3700"/>
              </a:lnSpc>
            </a:pPr>
            <a:r>
              <a:rPr lang="en-US" sz="2600" dirty="0"/>
              <a:t>Implement a form for adding a message as separate script </a:t>
            </a:r>
            <a:r>
              <a:rPr lang="en-US" sz="2600" dirty="0">
                <a:latin typeface="Courier New" pitchFamily="49" charset="0"/>
              </a:rPr>
              <a:t>add-</a:t>
            </a:r>
            <a:r>
              <a:rPr lang="en-US" sz="2600" dirty="0" err="1">
                <a:latin typeface="Courier New" pitchFamily="49" charset="0"/>
              </a:rPr>
              <a:t>message.php</a:t>
            </a:r>
            <a:r>
              <a:rPr lang="en-US" sz="2600" dirty="0"/>
              <a:t>.</a:t>
            </a:r>
          </a:p>
          <a:p>
            <a:pPr marL="714375" lvl="1" indent="-271463">
              <a:lnSpc>
                <a:spcPts val="3700"/>
              </a:lnSpc>
            </a:pPr>
            <a:r>
              <a:rPr lang="en-US" sz="2600" dirty="0"/>
              <a:t>Implement deleting of a message by clicking a hyperlink in the corresponding row in the table. Implement it as separate script </a:t>
            </a:r>
            <a:r>
              <a:rPr lang="en-US" sz="2600" dirty="0" err="1">
                <a:latin typeface="Courier New" pitchFamily="49" charset="0"/>
              </a:rPr>
              <a:t>delete.php</a:t>
            </a:r>
            <a:r>
              <a:rPr lang="en-US" sz="2600" dirty="0"/>
              <a:t>.</a:t>
            </a:r>
          </a:p>
          <a:p>
            <a:pPr marL="714375" lvl="1" indent="-271463">
              <a:lnSpc>
                <a:spcPts val="3700"/>
              </a:lnSpc>
            </a:pPr>
            <a:r>
              <a:rPr lang="en-US" sz="2600" dirty="0"/>
              <a:t>Implement editing of a message by clicking on a hyperlink in the corresponding row in a table. Implement it as separate script </a:t>
            </a:r>
            <a:r>
              <a:rPr lang="en-US" sz="2600" dirty="0">
                <a:latin typeface="Courier New" pitchFamily="49" charset="0"/>
              </a:rPr>
              <a:t>edit-</a:t>
            </a:r>
            <a:r>
              <a:rPr lang="en-US" sz="2600" dirty="0" err="1">
                <a:latin typeface="Courier New" pitchFamily="49" charset="0"/>
              </a:rPr>
              <a:t>message.php</a:t>
            </a:r>
            <a:r>
              <a:rPr lang="en-US" sz="2600" dirty="0"/>
              <a:t>. 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411492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and Objects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The idea of Object Oriented Programming is to move the architecture of an application closer to real world</a:t>
            </a:r>
          </a:p>
          <a:p>
            <a:pPr lvl="1"/>
            <a:r>
              <a:rPr lang="en-US" dirty="0" smtClean="0"/>
              <a:t>Classes are types of entities</a:t>
            </a:r>
          </a:p>
          <a:p>
            <a:pPr lvl="1"/>
            <a:r>
              <a:rPr lang="en-US" dirty="0" smtClean="0"/>
              <a:t>Objects are single units of a given class</a:t>
            </a:r>
          </a:p>
          <a:p>
            <a:pPr lvl="1"/>
            <a:r>
              <a:rPr lang="en-US" dirty="0" smtClean="0"/>
              <a:t>Example – Dog is a class, your dog Lassie is an object of class Dog</a:t>
            </a:r>
          </a:p>
          <a:p>
            <a:pPr lvl="1"/>
            <a:r>
              <a:rPr lang="en-US" dirty="0" smtClean="0"/>
              <a:t>Classes have methods and properties</a:t>
            </a:r>
          </a:p>
          <a:p>
            <a:pPr lvl="1"/>
            <a:r>
              <a:rPr lang="en-US" dirty="0" smtClean="0"/>
              <a:t>Classes and objects help to create well-structured application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3804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in PHP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of a class in PHP can be done anywhere in the code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Two special methods: constructor and destructor</a:t>
            </a:r>
          </a:p>
          <a:p>
            <a:pPr lvl="2"/>
            <a:r>
              <a:rPr lang="en-US" dirty="0" smtClean="0"/>
              <a:t>Executed when creating or destroying new object of this class</a:t>
            </a:r>
          </a:p>
          <a:p>
            <a:pPr lvl="2"/>
            <a:r>
              <a:rPr lang="en-US" dirty="0" smtClean="0"/>
              <a:t>Used to initialize or cleanup properties and etc.</a:t>
            </a:r>
            <a:endParaRPr lang="bg-BG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43421" y="2209802"/>
            <a:ext cx="8358188" cy="1200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Dog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… // declare methods and properties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70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in PHP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r>
              <a:rPr lang="en-US" dirty="0" smtClean="0"/>
              <a:t>Class definition begins with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/>
              <a:t> keyword, followed by its name and methods and properties list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Objects of class (instances) are created with the keyword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</a:t>
            </a:r>
            <a:endParaRPr lang="bg-BG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8625" y="2386012"/>
            <a:ext cx="8358188" cy="30469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function foo ()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"foo here!";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myFirstObject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A();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myFirstObject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-&gt;foo(); // prints out "foo here!";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1000125" y="1662112"/>
            <a:ext cx="2357438" cy="642938"/>
          </a:xfrm>
          <a:prstGeom prst="wedgeRectCallou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class name</a:t>
            </a: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2643188" y="1590675"/>
            <a:ext cx="2786062" cy="1071562"/>
          </a:xfrm>
          <a:prstGeom prst="wedgeRectCallou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Method name and body</a:t>
            </a: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3143250" y="2876552"/>
            <a:ext cx="3143250" cy="1000125"/>
          </a:xfrm>
          <a:prstGeom prst="wedgeRectCallou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Create new object of class A</a:t>
            </a: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928688" y="5019677"/>
            <a:ext cx="3143250" cy="1000125"/>
          </a:xfrm>
          <a:prstGeom prst="wedgeRectCallout">
            <a:avLst>
              <a:gd name="adj1" fmla="val -22397"/>
              <a:gd name="adj2" fmla="val -91846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Execute method of this </a:t>
            </a:r>
            <a:r>
              <a:rPr lang="en-US" sz="2800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object</a:t>
            </a:r>
            <a:endParaRPr lang="bg-BG" sz="2800" u="sn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103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</p:bldLst>
  </p:timing>
</p:sld>
</file>

<file path=ppt/theme/theme1.xml><?xml version="1.0" encoding="utf-8"?>
<a:theme xmlns:a="http://schemas.openxmlformats.org/drawingml/2006/main" name="Telerik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407</TotalTime>
  <Words>2503</Words>
  <Application>Microsoft Office PowerPoint</Application>
  <PresentationFormat>On-screen Show (4:3)</PresentationFormat>
  <Paragraphs>636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TelerikTheme</vt:lpstr>
      <vt:lpstr>Object-Oriented Programming with PHP</vt:lpstr>
      <vt:lpstr>Summary</vt:lpstr>
      <vt:lpstr>Summary (2)</vt:lpstr>
      <vt:lpstr>OOPs Concepts</vt:lpstr>
      <vt:lpstr>Class and Object</vt:lpstr>
      <vt:lpstr>Class and Object</vt:lpstr>
      <vt:lpstr>Classes and Objects</vt:lpstr>
      <vt:lpstr>Classes in PHP</vt:lpstr>
      <vt:lpstr>Classes in PHP</vt:lpstr>
      <vt:lpstr>Constructors</vt:lpstr>
      <vt:lpstr>Properties</vt:lpstr>
      <vt:lpstr>More Properties</vt:lpstr>
      <vt:lpstr>$this</vt:lpstr>
      <vt:lpstr>Destructors</vt:lpstr>
      <vt:lpstr>Scope</vt:lpstr>
      <vt:lpstr>Scope Example</vt:lpstr>
      <vt:lpstr>Inheritance</vt:lpstr>
      <vt:lpstr>Protected Scope</vt:lpstr>
      <vt:lpstr>Overriding</vt:lpstr>
      <vt:lpstr>Overriding Example</vt:lpstr>
      <vt:lpstr>Accessing Parent Class</vt:lpstr>
      <vt:lpstr>Accessing Parent Class</vt:lpstr>
      <vt:lpstr>The static Keyword</vt:lpstr>
      <vt:lpstr>The static Keyword</vt:lpstr>
      <vt:lpstr>Class Constants</vt:lpstr>
      <vt:lpstr>Class Constants</vt:lpstr>
      <vt:lpstr>Abstraction</vt:lpstr>
      <vt:lpstr>Abstraction Example</vt:lpstr>
      <vt:lpstr>Abstraction Example (2)</vt:lpstr>
      <vt:lpstr>Interfaces</vt:lpstr>
      <vt:lpstr>Interface Example</vt:lpstr>
      <vt:lpstr>Overloading</vt:lpstr>
      <vt:lpstr>Overloading Methods</vt:lpstr>
      <vt:lpstr>Overloading Methods</vt:lpstr>
      <vt:lpstr>Object Iteration</vt:lpstr>
      <vt:lpstr>Object Iteration – Example</vt:lpstr>
      <vt:lpstr>Object Iteration</vt:lpstr>
      <vt:lpstr>Object Cloning</vt:lpstr>
      <vt:lpstr>Object Cloning</vt:lpstr>
      <vt:lpstr>Object Cloning Example</vt:lpstr>
      <vt:lpstr>Serializing Objects</vt:lpstr>
      <vt:lpstr>Serializing Objects</vt:lpstr>
      <vt:lpstr>Serializing Object –  Example</vt:lpstr>
      <vt:lpstr>Serializing Methods</vt:lpstr>
      <vt:lpstr>__sleep and __wakeup </vt:lpstr>
      <vt:lpstr>__sleep and __wakeup</vt:lpstr>
      <vt:lpstr>Namespaces</vt:lpstr>
      <vt:lpstr>Namespace Definition</vt:lpstr>
      <vt:lpstr>Namespaces</vt:lpstr>
      <vt:lpstr>Namespaces – Example</vt:lpstr>
      <vt:lpstr>Using Namespaces</vt:lpstr>
      <vt:lpstr>Global Namespace</vt:lpstr>
      <vt:lpstr>Autoloading Classes</vt:lpstr>
      <vt:lpstr>Autoload Example</vt:lpstr>
      <vt:lpstr>Limitation of self::</vt:lpstr>
      <vt:lpstr>Late Static Binding</vt:lpstr>
      <vt:lpstr>Object Oriented Programming with PHP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Kostov</dc:creator>
  <cp:lastModifiedBy>Biren</cp:lastModifiedBy>
  <cp:revision>13</cp:revision>
  <dcterms:created xsi:type="dcterms:W3CDTF">2011-11-22T16:51:58Z</dcterms:created>
  <dcterms:modified xsi:type="dcterms:W3CDTF">2020-10-07T09:25:40Z</dcterms:modified>
</cp:coreProperties>
</file>