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1" name=""/>
        <p:cNvGrpSpPr/>
        <p:nvPr/>
      </p:nvGrpSpPr>
      <p:grpSpPr>
        <a:xfrm>
          <a:off x="0" y="0"/>
          <a:ext cx="0" cy="0"/>
          <a:chOff x="0" y="0"/>
          <a:chExt cx="0" cy="0"/>
        </a:xfrm>
      </p:grpSpPr>
      <p:sp>
        <p:nvSpPr>
          <p:cNvPr id="104874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3" name=""/>
        <p:cNvGrpSpPr/>
        <p:nvPr/>
      </p:nvGrpSpPr>
      <p:grpSpPr>
        <a:xfrm>
          <a:off x="0" y="0"/>
          <a:ext cx="0" cy="0"/>
          <a:chOff x="0" y="0"/>
          <a:chExt cx="0" cy="0"/>
        </a:xfrm>
      </p:grpSpPr>
      <p:sp>
        <p:nvSpPr>
          <p:cNvPr id="1048587"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7764621" y="1174097"/>
            <a:ext cx="2286000" cy="381000"/>
          </a:xfrm>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590" name="Footer Placeholder 16"/>
          <p:cNvSpPr>
            <a:spLocks noGrp="1"/>
          </p:cNvSpPr>
          <p:nvPr>
            <p:ph type="ftr" sz="quarter" idx="11"/>
          </p:nvPr>
        </p:nvSpPr>
        <p:spPr bwMode="auto">
          <a:xfrm rot="5400000">
            <a:off x="7077269" y="4181669"/>
            <a:ext cx="3657600" cy="384048"/>
          </a:xfrm>
        </p:spPr>
        <p:txBody>
          <a:bodyPr/>
          <a:p>
            <a:endParaRPr lang="en-US">
              <a:solidFill>
                <a:srgbClr val="575F6D"/>
              </a:solidFill>
            </a:endParaRPr>
          </a:p>
        </p:txBody>
      </p:sp>
      <p:sp>
        <p:nvSpPr>
          <p:cNvPr id="1048591"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92"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93"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94"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95"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96"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97"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9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99"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00"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01"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2"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3"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4"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5"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6"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07" name="Slide Number Placeholder 28"/>
          <p:cNvSpPr>
            <a:spLocks noGrp="1"/>
          </p:cNvSpPr>
          <p:nvPr>
            <p:ph type="sldNum" sz="quarter" idx="12"/>
          </p:nvPr>
        </p:nvSpPr>
        <p:spPr bwMode="auto">
          <a:xfrm>
            <a:off x="1325544"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8" name=""/>
        <p:cNvGrpSpPr/>
        <p:nvPr/>
      </p:nvGrpSpPr>
      <p:grpSpPr>
        <a:xfrm>
          <a:off x="0" y="0"/>
          <a:ext cx="0" cy="0"/>
          <a:chOff x="0" y="0"/>
          <a:chExt cx="0" cy="0"/>
        </a:xfrm>
      </p:grpSpPr>
      <p:sp>
        <p:nvSpPr>
          <p:cNvPr id="1048727" name="Title 1"/>
          <p:cNvSpPr>
            <a:spLocks noGrp="1"/>
          </p:cNvSpPr>
          <p:nvPr>
            <p:ph type="title"/>
          </p:nvPr>
        </p:nvSpPr>
        <p:spPr/>
        <p:txBody>
          <a:bodyPr/>
          <a:p>
            <a:r>
              <a:rPr kumimoji="0" lang="en-US" smtClean="0"/>
              <a:t>Click to edit Master title style</a:t>
            </a:r>
            <a:endParaRPr kumimoji="0" lang="en-US"/>
          </a:p>
        </p:txBody>
      </p:sp>
      <p:sp>
        <p:nvSpPr>
          <p:cNvPr id="104872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9" name="Date Placeholder 3"/>
          <p:cNvSpPr>
            <a:spLocks noGrp="1"/>
          </p:cNvSpPr>
          <p:nvPr>
            <p:ph type="dt" sz="half" idx="10"/>
          </p:nvPr>
        </p:nvSpPr>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730" name="Footer Placeholder 4"/>
          <p:cNvSpPr>
            <a:spLocks noGrp="1"/>
          </p:cNvSpPr>
          <p:nvPr>
            <p:ph type="ftr" sz="quarter" idx="11"/>
          </p:nvPr>
        </p:nvSpPr>
        <p:spPr/>
        <p:txBody>
          <a:bodyPr/>
          <a:p>
            <a:endParaRPr lang="en-US">
              <a:solidFill>
                <a:srgbClr val="575F6D"/>
              </a:solidFill>
            </a:endParaRPr>
          </a:p>
        </p:txBody>
      </p:sp>
      <p:sp>
        <p:nvSpPr>
          <p:cNvPr id="1048731"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4" name=""/>
        <p:cNvGrpSpPr/>
        <p:nvPr/>
      </p:nvGrpSpPr>
      <p:grpSpPr>
        <a:xfrm>
          <a:off x="0" y="0"/>
          <a:ext cx="0" cy="0"/>
          <a:chOff x="0" y="0"/>
          <a:chExt cx="0" cy="0"/>
        </a:xfrm>
      </p:grpSpPr>
      <p:sp>
        <p:nvSpPr>
          <p:cNvPr id="1048685" name="Vertical Title 1"/>
          <p:cNvSpPr>
            <a:spLocks noGrp="1"/>
          </p:cNvSpPr>
          <p:nvPr>
            <p:ph type="title" orient="vert"/>
          </p:nvPr>
        </p:nvSpPr>
        <p:spPr>
          <a:xfrm>
            <a:off x="6629400" y="275023"/>
            <a:ext cx="1676400" cy="5851525"/>
          </a:xfrm>
        </p:spPr>
        <p:txBody>
          <a:bodyPr vert="eaVert"/>
          <a:p>
            <a:r>
              <a:rPr kumimoji="0" lang="en-US" smtClean="0"/>
              <a:t>Click to edit Master title style</a:t>
            </a:r>
            <a:endParaRPr kumimoji="0" lang="en-US"/>
          </a:p>
        </p:txBody>
      </p:sp>
      <p:sp>
        <p:nvSpPr>
          <p:cNvPr id="1048686" name="Vertical Text Placeholder 2"/>
          <p:cNvSpPr>
            <a:spLocks noGrp="1"/>
          </p:cNvSpPr>
          <p:nvPr>
            <p:ph type="body" orient="vert" idx="1"/>
          </p:nvPr>
        </p:nvSpPr>
        <p:spPr>
          <a:xfrm>
            <a:off x="457200" y="27502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7" name="Date Placeholder 3"/>
          <p:cNvSpPr>
            <a:spLocks noGrp="1"/>
          </p:cNvSpPr>
          <p:nvPr>
            <p:ph type="dt" sz="half" idx="10"/>
          </p:nvPr>
        </p:nvSpPr>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688" name="Footer Placeholder 4"/>
          <p:cNvSpPr>
            <a:spLocks noGrp="1"/>
          </p:cNvSpPr>
          <p:nvPr>
            <p:ph type="ftr" sz="quarter" idx="11"/>
          </p:nvPr>
        </p:nvSpPr>
        <p:spPr/>
        <p:txBody>
          <a:bodyPr/>
          <a:p>
            <a:endParaRPr lang="en-US">
              <a:solidFill>
                <a:srgbClr val="575F6D"/>
              </a:solidFill>
            </a:endParaRPr>
          </a:p>
        </p:txBody>
      </p:sp>
      <p:sp>
        <p:nvSpPr>
          <p:cNvPr id="1048689" name="Slide Number Placeholder 5"/>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09" name="Title 1"/>
          <p:cNvSpPr>
            <a:spLocks noGrp="1"/>
          </p:cNvSpPr>
          <p:nvPr>
            <p:ph type="title"/>
          </p:nvPr>
        </p:nvSpPr>
        <p:spPr/>
        <p:txBody>
          <a:bodyPr/>
          <a:p>
            <a:r>
              <a:rPr kumimoji="0" lang="en-US" smtClean="0"/>
              <a:t>Click to edit Master title style</a:t>
            </a:r>
            <a:endParaRPr kumimoji="0" lang="en-US"/>
          </a:p>
        </p:txBody>
      </p:sp>
      <p:sp>
        <p:nvSpPr>
          <p:cNvPr id="1048610"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1" name="Date Placeholder 6"/>
          <p:cNvSpPr>
            <a:spLocks noGrp="1"/>
          </p:cNvSpPr>
          <p:nvPr>
            <p:ph type="dt" sz="half" idx="14"/>
          </p:nvPr>
        </p:nvSpPr>
        <p:spPr/>
        <p:txBody>
          <a:bodyPr rtlCol="0"/>
          <a:p>
            <a:fld id="{20DF1469-91EE-4566-B6F3-5526569A9D0C}" type="datetimeFigureOut">
              <a:rPr lang="en-US" smtClean="0">
                <a:solidFill>
                  <a:srgbClr val="575F6D"/>
                </a:solidFill>
              </a:rPr>
              <a:t>8/6/2018</a:t>
            </a:fld>
            <a:endParaRPr lang="en-US">
              <a:solidFill>
                <a:srgbClr val="575F6D"/>
              </a:solidFill>
            </a:endParaRPr>
          </a:p>
        </p:txBody>
      </p:sp>
      <p:sp>
        <p:nvSpPr>
          <p:cNvPr id="1048612" name="Slide Number Placeholder 8"/>
          <p:cNvSpPr>
            <a:spLocks noGrp="1"/>
          </p:cNvSpPr>
          <p:nvPr>
            <p:ph type="sldNum" sz="quarter" idx="15"/>
          </p:nvPr>
        </p:nvSpPr>
        <p:spPr/>
        <p:txBody>
          <a:bodyPr rtlCol="0"/>
          <a:p>
            <a:fld id="{7FBD606D-FBCD-4AA4-B4E7-63FA4CABD2B9}" type="slidenum">
              <a:rPr lang="en-US" smtClean="0"/>
              <a:t>‹#›</a:t>
            </a:fld>
            <a:endParaRPr lang="en-US"/>
          </a:p>
        </p:txBody>
      </p:sp>
      <p:sp>
        <p:nvSpPr>
          <p:cNvPr id="1048613" name="Footer Placeholder 9"/>
          <p:cNvSpPr>
            <a:spLocks noGrp="1"/>
          </p:cNvSpPr>
          <p:nvPr>
            <p:ph type="ftr" sz="quarter" idx="16"/>
          </p:nvPr>
        </p:nvSpPr>
        <p:spPr/>
        <p:txBody>
          <a:bodyPr rtlCol="0"/>
          <a:p>
            <a:endParaRPr lang="en-US">
              <a:solidFill>
                <a:srgbClr val="575F6D"/>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97" name=""/>
        <p:cNvGrpSpPr/>
        <p:nvPr/>
      </p:nvGrpSpPr>
      <p:grpSpPr>
        <a:xfrm>
          <a:off x="0" y="0"/>
          <a:ext cx="0" cy="0"/>
          <a:chOff x="0" y="0"/>
          <a:chExt cx="0" cy="0"/>
        </a:xfrm>
      </p:grpSpPr>
      <p:sp>
        <p:nvSpPr>
          <p:cNvPr id="1048706"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07"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08" name="Date Placeholder 3"/>
          <p:cNvSpPr>
            <a:spLocks noGrp="1"/>
          </p:cNvSpPr>
          <p:nvPr>
            <p:ph type="dt" sz="half" idx="10"/>
          </p:nvPr>
        </p:nvSpPr>
        <p:spPr bwMode="auto">
          <a:xfrm rot="5400000">
            <a:off x="7763256" y="1170432"/>
            <a:ext cx="2286000" cy="381000"/>
          </a:xfrm>
        </p:spPr>
        <p:txBody>
          <a:bodyPr/>
          <a:p>
            <a:fld id="{20DF1469-91EE-4566-B6F3-5526569A9D0C}" type="datetimeFigureOut">
              <a:rPr lang="en-US" smtClean="0">
                <a:solidFill>
                  <a:srgbClr val="FFF39D"/>
                </a:solidFill>
              </a:rPr>
              <a:t>8/6/2018</a:t>
            </a:fld>
            <a:endParaRPr lang="en-US">
              <a:solidFill>
                <a:srgbClr val="FFF39D"/>
              </a:solidFill>
            </a:endParaRPr>
          </a:p>
        </p:txBody>
      </p:sp>
      <p:sp>
        <p:nvSpPr>
          <p:cNvPr id="1048709" name="Footer Placeholder 4"/>
          <p:cNvSpPr>
            <a:spLocks noGrp="1"/>
          </p:cNvSpPr>
          <p:nvPr>
            <p:ph type="ftr" sz="quarter" idx="11"/>
          </p:nvPr>
        </p:nvSpPr>
        <p:spPr bwMode="auto">
          <a:xfrm rot="5400000">
            <a:off x="7077456" y="4178808"/>
            <a:ext cx="3657600" cy="384048"/>
          </a:xfrm>
        </p:spPr>
        <p:txBody>
          <a:bodyPr/>
          <a:p>
            <a:endParaRPr lang="en-US">
              <a:solidFill>
                <a:srgbClr val="FFF39D"/>
              </a:solidFill>
            </a:endParaRPr>
          </a:p>
        </p:txBody>
      </p:sp>
      <p:sp>
        <p:nvSpPr>
          <p:cNvPr id="1048710"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11"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12"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13"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14"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15"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16"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17"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18"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19"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0"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1"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2"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3"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4"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25"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white"/>
              </a:solidFill>
            </a:endParaRPr>
          </a:p>
        </p:txBody>
      </p:sp>
      <p:sp>
        <p:nvSpPr>
          <p:cNvPr id="1048726" name="Slide Number Placeholder 5"/>
          <p:cNvSpPr>
            <a:spLocks noGrp="1"/>
          </p:cNvSpPr>
          <p:nvPr>
            <p:ph type="sldNum" sz="quarter" idx="12"/>
          </p:nvPr>
        </p:nvSpPr>
        <p:spPr bwMode="auto">
          <a:xfrm>
            <a:off x="1340616" y="4928702"/>
            <a:ext cx="609600" cy="517524"/>
          </a:xfrm>
        </p:spPr>
        <p:txBody>
          <a:bodyPr/>
          <a:p>
            <a:fld id="{7FBD606D-FBCD-4AA4-B4E7-63FA4CABD2B9}"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1" name=""/>
        <p:cNvGrpSpPr/>
        <p:nvPr/>
      </p:nvGrpSpPr>
      <p:grpSpPr>
        <a:xfrm>
          <a:off x="0" y="0"/>
          <a:ext cx="0" cy="0"/>
          <a:chOff x="0" y="0"/>
          <a:chExt cx="0" cy="0"/>
        </a:xfrm>
      </p:grpSpPr>
      <p:sp>
        <p:nvSpPr>
          <p:cNvPr id="1048667" name="Title 1"/>
          <p:cNvSpPr>
            <a:spLocks noGrp="1"/>
          </p:cNvSpPr>
          <p:nvPr>
            <p:ph type="title"/>
          </p:nvPr>
        </p:nvSpPr>
        <p:spPr/>
        <p:txBody>
          <a:bodyPr/>
          <a:p>
            <a:r>
              <a:rPr kumimoji="0" lang="en-US" smtClean="0"/>
              <a:t>Click to edit Master title style</a:t>
            </a:r>
            <a:endParaRPr kumimoji="0" lang="en-US"/>
          </a:p>
        </p:txBody>
      </p:sp>
      <p:sp>
        <p:nvSpPr>
          <p:cNvPr id="1048668" name="Date Placeholder 4"/>
          <p:cNvSpPr>
            <a:spLocks noGrp="1"/>
          </p:cNvSpPr>
          <p:nvPr>
            <p:ph type="dt" sz="half" idx="10"/>
          </p:nvPr>
        </p:nvSpPr>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669" name="Footer Placeholder 5"/>
          <p:cNvSpPr>
            <a:spLocks noGrp="1"/>
          </p:cNvSpPr>
          <p:nvPr>
            <p:ph type="ftr" sz="quarter" idx="11"/>
          </p:nvPr>
        </p:nvSpPr>
        <p:spPr/>
        <p:txBody>
          <a:bodyPr/>
          <a:p>
            <a:endParaRPr lang="en-US">
              <a:solidFill>
                <a:srgbClr val="575F6D"/>
              </a:solidFill>
            </a:endParaRPr>
          </a:p>
        </p:txBody>
      </p:sp>
      <p:sp>
        <p:nvSpPr>
          <p:cNvPr id="1048670" name="Slide Number Placeholder 6"/>
          <p:cNvSpPr>
            <a:spLocks noGrp="1"/>
          </p:cNvSpPr>
          <p:nvPr>
            <p:ph type="sldNum" sz="quarter" idx="12"/>
          </p:nvPr>
        </p:nvSpPr>
        <p:spPr/>
        <p:txBody>
          <a:bodyPr/>
          <a:p>
            <a:fld id="{7FBD606D-FBCD-4AA4-B4E7-63FA4CABD2B9}" type="slidenum">
              <a:rPr lang="en-US" smtClean="0"/>
              <a:t>‹#›</a:t>
            </a:fld>
            <a:endParaRPr lang="en-US"/>
          </a:p>
        </p:txBody>
      </p:sp>
      <p:sp>
        <p:nvSpPr>
          <p:cNvPr id="1048671"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2" name=""/>
        <p:cNvGrpSpPr/>
        <p:nvPr/>
      </p:nvGrpSpPr>
      <p:grpSpPr>
        <a:xfrm>
          <a:off x="0" y="0"/>
          <a:ext cx="0" cy="0"/>
          <a:chOff x="0" y="0"/>
          <a:chExt cx="0" cy="0"/>
        </a:xfrm>
      </p:grpSpPr>
      <p:sp>
        <p:nvSpPr>
          <p:cNvPr id="1048673"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8674" name="Date Placeholder 6"/>
          <p:cNvSpPr>
            <a:spLocks noGrp="1"/>
          </p:cNvSpPr>
          <p:nvPr>
            <p:ph type="dt" sz="half" idx="10"/>
          </p:nvPr>
        </p:nvSpPr>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675" name="Footer Placeholder 7"/>
          <p:cNvSpPr>
            <a:spLocks noGrp="1"/>
          </p:cNvSpPr>
          <p:nvPr>
            <p:ph type="ftr" sz="quarter" idx="11"/>
          </p:nvPr>
        </p:nvSpPr>
        <p:spPr/>
        <p:txBody>
          <a:bodyPr/>
          <a:p>
            <a:endParaRPr lang="en-US">
              <a:solidFill>
                <a:srgbClr val="575F6D"/>
              </a:solidFill>
            </a:endParaRPr>
          </a:p>
        </p:txBody>
      </p:sp>
      <p:sp>
        <p:nvSpPr>
          <p:cNvPr id="1048676" name="Slide Number Placeholder 8"/>
          <p:cNvSpPr>
            <a:spLocks noGrp="1"/>
          </p:cNvSpPr>
          <p:nvPr>
            <p:ph type="sldNum" sz="quarter" idx="12"/>
          </p:nvPr>
        </p:nvSpPr>
        <p:spPr/>
        <p:txBody>
          <a:bodyPr/>
          <a:p>
            <a:fld id="{7FBD606D-FBCD-4AA4-B4E7-63FA4CABD2B9}" type="slidenum">
              <a:rPr lang="en-US" smtClean="0"/>
              <a:t>‹#›</a:t>
            </a:fld>
            <a:endParaRPr lang="en-US"/>
          </a:p>
        </p:txBody>
      </p:sp>
      <p:sp>
        <p:nvSpPr>
          <p:cNvPr id="1048677"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8"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9"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680"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3" name=""/>
        <p:cNvGrpSpPr/>
        <p:nvPr/>
      </p:nvGrpSpPr>
      <p:grpSpPr>
        <a:xfrm>
          <a:off x="0" y="0"/>
          <a:ext cx="0" cy="0"/>
          <a:chOff x="0" y="0"/>
          <a:chExt cx="0" cy="0"/>
        </a:xfrm>
      </p:grpSpPr>
      <p:sp>
        <p:nvSpPr>
          <p:cNvPr id="1048681" name="Title 1"/>
          <p:cNvSpPr>
            <a:spLocks noGrp="1"/>
          </p:cNvSpPr>
          <p:nvPr>
            <p:ph type="title"/>
          </p:nvPr>
        </p:nvSpPr>
        <p:spPr/>
        <p:txBody>
          <a:bodyPr/>
          <a:p>
            <a:r>
              <a:rPr kumimoji="0" lang="en-US" smtClean="0"/>
              <a:t>Click to edit Master title style</a:t>
            </a:r>
            <a:endParaRPr kumimoji="0" lang="en-US"/>
          </a:p>
        </p:txBody>
      </p:sp>
      <p:sp>
        <p:nvSpPr>
          <p:cNvPr id="1048682" name="Date Placeholder 5"/>
          <p:cNvSpPr>
            <a:spLocks noGrp="1"/>
          </p:cNvSpPr>
          <p:nvPr>
            <p:ph type="dt" sz="half" idx="10"/>
          </p:nvPr>
        </p:nvSpPr>
        <p:spPr/>
        <p:txBody>
          <a:bodyPr rtlCol="0"/>
          <a:p>
            <a:fld id="{20DF1469-91EE-4566-B6F3-5526569A9D0C}" type="datetimeFigureOut">
              <a:rPr lang="en-US" smtClean="0">
                <a:solidFill>
                  <a:srgbClr val="575F6D"/>
                </a:solidFill>
              </a:rPr>
              <a:t>8/6/2018</a:t>
            </a:fld>
            <a:endParaRPr lang="en-US">
              <a:solidFill>
                <a:srgbClr val="575F6D"/>
              </a:solidFill>
            </a:endParaRPr>
          </a:p>
        </p:txBody>
      </p:sp>
      <p:sp>
        <p:nvSpPr>
          <p:cNvPr id="1048683" name="Slide Number Placeholder 6"/>
          <p:cNvSpPr>
            <a:spLocks noGrp="1"/>
          </p:cNvSpPr>
          <p:nvPr>
            <p:ph type="sldNum" sz="quarter" idx="11"/>
          </p:nvPr>
        </p:nvSpPr>
        <p:spPr/>
        <p:txBody>
          <a:bodyPr rtlCol="0"/>
          <a:p>
            <a:fld id="{7FBD606D-FBCD-4AA4-B4E7-63FA4CABD2B9}" type="slidenum">
              <a:rPr lang="en-US" smtClean="0"/>
              <a:t>‹#›</a:t>
            </a:fld>
            <a:endParaRPr lang="en-US"/>
          </a:p>
        </p:txBody>
      </p:sp>
      <p:sp>
        <p:nvSpPr>
          <p:cNvPr id="1048684" name="Footer Placeholder 7"/>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5" name=""/>
        <p:cNvGrpSpPr/>
        <p:nvPr/>
      </p:nvGrpSpPr>
      <p:grpSpPr>
        <a:xfrm>
          <a:off x="0" y="0"/>
          <a:ext cx="0" cy="0"/>
          <a:chOff x="0" y="0"/>
          <a:chExt cx="0" cy="0"/>
        </a:xfrm>
      </p:grpSpPr>
      <p:sp>
        <p:nvSpPr>
          <p:cNvPr id="1048690" name="Date Placeholder 1"/>
          <p:cNvSpPr>
            <a:spLocks noGrp="1"/>
          </p:cNvSpPr>
          <p:nvPr>
            <p:ph type="dt" sz="half" idx="10"/>
          </p:nvPr>
        </p:nvSpPr>
        <p:spPr/>
        <p:txBody>
          <a:bodyPr/>
          <a:p>
            <a:fld id="{20DF1469-91EE-4566-B6F3-5526569A9D0C}" type="datetimeFigureOut">
              <a:rPr lang="en-US" smtClean="0">
                <a:solidFill>
                  <a:srgbClr val="575F6D"/>
                </a:solidFill>
              </a:rPr>
              <a:t>8/6/2018</a:t>
            </a:fld>
            <a:endParaRPr lang="en-US">
              <a:solidFill>
                <a:srgbClr val="575F6D"/>
              </a:solidFill>
            </a:endParaRPr>
          </a:p>
        </p:txBody>
      </p:sp>
      <p:sp>
        <p:nvSpPr>
          <p:cNvPr id="1048691" name="Footer Placeholder 2"/>
          <p:cNvSpPr>
            <a:spLocks noGrp="1"/>
          </p:cNvSpPr>
          <p:nvPr>
            <p:ph type="ftr" sz="quarter" idx="11"/>
          </p:nvPr>
        </p:nvSpPr>
        <p:spPr/>
        <p:txBody>
          <a:bodyPr/>
          <a:p>
            <a:endParaRPr lang="en-US">
              <a:solidFill>
                <a:srgbClr val="575F6D"/>
              </a:solidFill>
            </a:endParaRPr>
          </a:p>
        </p:txBody>
      </p:sp>
      <p:sp>
        <p:nvSpPr>
          <p:cNvPr id="1048692" name="Slide Number Placeholder 3"/>
          <p:cNvSpPr>
            <a:spLocks noGrp="1"/>
          </p:cNvSpPr>
          <p:nvPr>
            <p:ph type="sldNum" sz="quarter" idx="12"/>
          </p:nvPr>
        </p:nvSpPr>
        <p:spPr/>
        <p:txBody>
          <a:bodyPr/>
          <a:p>
            <a:fld id="{7FBD606D-FBCD-4AA4-B4E7-63FA4CABD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99" name=""/>
        <p:cNvGrpSpPr/>
        <p:nvPr/>
      </p:nvGrpSpPr>
      <p:grpSpPr>
        <a:xfrm>
          <a:off x="0" y="0"/>
          <a:ext cx="0" cy="0"/>
          <a:chOff x="0" y="0"/>
          <a:chExt cx="0" cy="0"/>
        </a:xfrm>
      </p:grpSpPr>
      <p:sp>
        <p:nvSpPr>
          <p:cNvPr id="1048732"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33"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34"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35"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36"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37"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38"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39"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40"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741"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2" name="Date Placeholder 20"/>
          <p:cNvSpPr>
            <a:spLocks noGrp="1"/>
          </p:cNvSpPr>
          <p:nvPr>
            <p:ph type="dt" sz="half" idx="14"/>
          </p:nvPr>
        </p:nvSpPr>
        <p:spPr/>
        <p:txBody>
          <a:bodyPr rtlCol="0"/>
          <a:p>
            <a:fld id="{20DF1469-91EE-4566-B6F3-5526569A9D0C}" type="datetimeFigureOut">
              <a:rPr lang="en-US" smtClean="0">
                <a:solidFill>
                  <a:srgbClr val="575F6D"/>
                </a:solidFill>
              </a:rPr>
              <a:t>8/6/2018</a:t>
            </a:fld>
            <a:endParaRPr lang="en-US">
              <a:solidFill>
                <a:srgbClr val="575F6D"/>
              </a:solidFill>
            </a:endParaRPr>
          </a:p>
        </p:txBody>
      </p:sp>
      <p:sp>
        <p:nvSpPr>
          <p:cNvPr id="1048743" name="Slide Number Placeholder 21"/>
          <p:cNvSpPr>
            <a:spLocks noGrp="1"/>
          </p:cNvSpPr>
          <p:nvPr>
            <p:ph type="sldNum" sz="quarter" idx="15"/>
          </p:nvPr>
        </p:nvSpPr>
        <p:spPr/>
        <p:txBody>
          <a:bodyPr rtlCol="0"/>
          <a:p>
            <a:fld id="{7FBD606D-FBCD-4AA4-B4E7-63FA4CABD2B9}" type="slidenum">
              <a:rPr lang="en-US" smtClean="0"/>
              <a:t>‹#›</a:t>
            </a:fld>
            <a:endParaRPr lang="en-US"/>
          </a:p>
        </p:txBody>
      </p:sp>
      <p:sp>
        <p:nvSpPr>
          <p:cNvPr id="1048744" name="Footer Placeholder 22"/>
          <p:cNvSpPr>
            <a:spLocks noGrp="1"/>
          </p:cNvSpPr>
          <p:nvPr>
            <p:ph type="ftr" sz="quarter" idx="16"/>
          </p:nvPr>
        </p:nvSpPr>
        <p:spPr/>
        <p:txBody>
          <a:bodyPr rtlCol="0"/>
          <a:p>
            <a:endParaRPr lang="en-US">
              <a:solidFill>
                <a:srgbClr val="575F6D"/>
              </a:solidFill>
            </a:endParaRPr>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96" name=""/>
        <p:cNvGrpSpPr/>
        <p:nvPr/>
      </p:nvGrpSpPr>
      <p:grpSpPr>
        <a:xfrm>
          <a:off x="0" y="0"/>
          <a:ext cx="0" cy="0"/>
          <a:chOff x="0" y="0"/>
          <a:chExt cx="0" cy="0"/>
        </a:xfrm>
      </p:grpSpPr>
      <p:sp>
        <p:nvSpPr>
          <p:cNvPr id="1048693"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94"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695"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8696"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697"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98"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699"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700"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701"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02"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703" name="Date Placeholder 16"/>
          <p:cNvSpPr>
            <a:spLocks noGrp="1"/>
          </p:cNvSpPr>
          <p:nvPr>
            <p:ph type="dt" sz="half" idx="10"/>
          </p:nvPr>
        </p:nvSpPr>
        <p:spPr/>
        <p:txBody>
          <a:bodyPr rtlCol="0"/>
          <a:p>
            <a:fld id="{20DF1469-91EE-4566-B6F3-5526569A9D0C}" type="datetimeFigureOut">
              <a:rPr lang="en-US" smtClean="0">
                <a:solidFill>
                  <a:srgbClr val="575F6D"/>
                </a:solidFill>
              </a:rPr>
              <a:t>8/6/2018</a:t>
            </a:fld>
            <a:endParaRPr lang="en-US">
              <a:solidFill>
                <a:srgbClr val="575F6D"/>
              </a:solidFill>
            </a:endParaRPr>
          </a:p>
        </p:txBody>
      </p:sp>
      <p:sp>
        <p:nvSpPr>
          <p:cNvPr id="1048704" name="Slide Number Placeholder 17"/>
          <p:cNvSpPr>
            <a:spLocks noGrp="1"/>
          </p:cNvSpPr>
          <p:nvPr>
            <p:ph type="sldNum" sz="quarter" idx="11"/>
          </p:nvPr>
        </p:nvSpPr>
        <p:spPr/>
        <p:txBody>
          <a:bodyPr rtlCol="0"/>
          <a:p>
            <a:fld id="{7FBD606D-FBCD-4AA4-B4E7-63FA4CABD2B9}" type="slidenum">
              <a:rPr lang="en-US" smtClean="0"/>
              <a:t>‹#›</a:t>
            </a:fld>
            <a:endParaRPr lang="en-US"/>
          </a:p>
        </p:txBody>
      </p:sp>
      <p:sp>
        <p:nvSpPr>
          <p:cNvPr id="1048705" name="Footer Placeholder 20"/>
          <p:cNvSpPr>
            <a:spLocks noGrp="1"/>
          </p:cNvSpPr>
          <p:nvPr>
            <p:ph type="ftr" sz="quarter" idx="12"/>
          </p:nvPr>
        </p:nvSpPr>
        <p:spPr/>
        <p:txBody>
          <a:bodyPr rtlCol="0"/>
          <a:p>
            <a:endParaRPr lang="en-US">
              <a:solidFill>
                <a:srgbClr val="575F6D"/>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lang="en-US">
              <a:solidFill>
                <a:prstClr val="black"/>
              </a:solidFill>
            </a:endParaRPr>
          </a:p>
        </p:txBody>
      </p:sp>
      <p:sp>
        <p:nvSpPr>
          <p:cNvPr id="104857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20DF1469-91EE-4566-B6F3-5526569A9D0C}" type="datetimeFigureOut">
              <a:rPr lang="en-US" smtClean="0">
                <a:solidFill>
                  <a:srgbClr val="575F6D"/>
                </a:solidFill>
              </a:rPr>
              <a:t>8/6/2018</a:t>
            </a:fld>
            <a:endParaRPr lang="en-US">
              <a:solidFill>
                <a:srgbClr val="575F6D"/>
              </a:solidFill>
            </a:endParaRPr>
          </a:p>
        </p:txBody>
      </p:sp>
      <p:sp>
        <p:nvSpPr>
          <p:cNvPr id="104858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solidFill>
                <a:srgbClr val="575F6D"/>
              </a:solidFill>
            </a:endParaRPr>
          </a:p>
        </p:txBody>
      </p:sp>
      <p:sp>
        <p:nvSpPr>
          <p:cNvPr id="104858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lang="en-US">
              <a:solidFill>
                <a:prstClr val="white"/>
              </a:solidFill>
            </a:endParaRPr>
          </a:p>
        </p:txBody>
      </p:sp>
      <p:sp>
        <p:nvSpPr>
          <p:cNvPr id="104858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lang="en-US">
              <a:solidFill>
                <a:prstClr val="black"/>
              </a:solidFill>
            </a:endParaRPr>
          </a:p>
        </p:txBody>
      </p:sp>
      <p:sp>
        <p:nvSpPr>
          <p:cNvPr id="104858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a:endParaRPr dirty="0" lang="en-US">
              <a:solidFill>
                <a:prstClr val="white"/>
              </a:solidFill>
            </a:endParaRPr>
          </a:p>
        </p:txBody>
      </p:sp>
      <p:sp>
        <p:nvSpPr>
          <p:cNvPr id="104858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7FBD606D-FBCD-4AA4-B4E7-63FA4CABD2B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Title 1"/>
          <p:cNvSpPr>
            <a:spLocks noGrp="1"/>
          </p:cNvSpPr>
          <p:nvPr>
            <p:ph type="ctrTitle"/>
          </p:nvPr>
        </p:nvSpPr>
        <p:spPr>
          <a:xfrm>
            <a:off x="2286000" y="1136872"/>
            <a:ext cx="6172200" cy="3444256"/>
          </a:xfrm>
          <a:ln>
            <a:miter lim="800000"/>
            <a:headEnd/>
            <a:tailEnd/>
          </a:ln>
        </p:spPr>
        <p:txBody>
          <a:bodyPr>
            <a:normAutofit fontScale="90000"/>
          </a:bodyPr>
          <a:p>
            <a:pPr algn="ctr"/>
            <a:r>
              <a:rPr dirty="0" sz="6000" i="1" lang="en-US" smtClean="0">
                <a:solidFill>
                  <a:schemeClr val="tx2">
                    <a:lumMod val="75000"/>
                  </a:schemeClr>
                </a:solidFill>
                <a:latin typeface="+mn-lt"/>
                <a:ea typeface="+mn-ea"/>
                <a:cs typeface="+mn-cs"/>
              </a:rPr>
              <a:t>OOP Concepts</a:t>
            </a:r>
            <a:br>
              <a:rPr dirty="0" sz="6000" i="1" lang="en-US" smtClean="0">
                <a:solidFill>
                  <a:schemeClr val="tx2">
                    <a:lumMod val="75000"/>
                  </a:schemeClr>
                </a:solidFill>
                <a:latin typeface="+mn-lt"/>
                <a:ea typeface="+mn-ea"/>
                <a:cs typeface="+mn-cs"/>
              </a:rPr>
            </a:br>
            <a:r>
              <a:rPr dirty="0" sz="6000" i="1" lang="en-US" smtClean="0">
                <a:solidFill>
                  <a:schemeClr val="tx2">
                    <a:lumMod val="75000"/>
                  </a:schemeClr>
                </a:solidFill>
                <a:latin typeface="+mn-lt"/>
                <a:ea typeface="+mn-ea"/>
                <a:cs typeface="+mn-cs"/>
              </a:rPr>
              <a:t>Classes and Objects </a:t>
            </a:r>
            <a:br>
              <a:rPr dirty="0" sz="6000" i="1" lang="en-US" smtClean="0">
                <a:solidFill>
                  <a:schemeClr val="tx2">
                    <a:lumMod val="75000"/>
                  </a:schemeClr>
                </a:solidFill>
                <a:latin typeface="+mn-lt"/>
                <a:ea typeface="+mn-ea"/>
                <a:cs typeface="+mn-cs"/>
              </a:rPr>
            </a:br>
            <a:r>
              <a:rPr dirty="0" sz="6000" i="1" lang="en-US" smtClean="0">
                <a:solidFill>
                  <a:schemeClr val="tx2">
                    <a:lumMod val="75000"/>
                  </a:schemeClr>
                </a:solidFill>
                <a:latin typeface="+mn-lt"/>
                <a:ea typeface="+mn-ea"/>
                <a:cs typeface="+mn-cs"/>
              </a:rPr>
              <a:t>(UNIT-II)</a:t>
            </a:r>
            <a:endParaRPr dirty="0" sz="6000" i="1" lang="en-US">
              <a:solidFill>
                <a:schemeClr val="tx2">
                  <a:lumMod val="75000"/>
                </a:schemeClr>
              </a:solidFill>
              <a:latin typeface="+mn-lt"/>
              <a:ea typeface="+mn-ea"/>
              <a:cs typeface="+mn-cs"/>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9" name="Rectangle 3"/>
          <p:cNvSpPr/>
          <p:nvPr/>
        </p:nvSpPr>
        <p:spPr>
          <a:xfrm>
            <a:off x="251520" y="188640"/>
            <a:ext cx="8424936" cy="5222240"/>
          </a:xfrm>
          <a:prstGeom prst="rect"/>
        </p:spPr>
        <p:txBody>
          <a:bodyPr wrap="square">
            <a:spAutoFit/>
          </a:bodyPr>
          <a:p>
            <a:pPr indent="-342900" marL="342900">
              <a:buFont typeface="Wingdings" pitchFamily="2" charset="2"/>
              <a:buChar char="q"/>
            </a:pPr>
            <a:r>
              <a:rPr dirty="0" sz="2400" lang="en-IN" smtClean="0"/>
              <a:t>Example :-</a:t>
            </a:r>
          </a:p>
          <a:p>
            <a:r>
              <a:rPr dirty="0" sz="2400" lang="en-IN" smtClean="0"/>
              <a:t>class</a:t>
            </a:r>
            <a:r>
              <a:rPr dirty="0" sz="2400" lang="en-IN"/>
              <a:t> Student</a:t>
            </a:r>
          </a:p>
          <a:p>
            <a:r>
              <a:rPr dirty="0" sz="2400" lang="en-IN"/>
              <a:t>{</a:t>
            </a:r>
          </a:p>
          <a:p>
            <a:r>
              <a:rPr dirty="0" sz="2400" lang="en-IN"/>
              <a:t>     </a:t>
            </a:r>
            <a:r>
              <a:rPr dirty="0" sz="2400" lang="en-IN" err="1"/>
              <a:t>int</a:t>
            </a:r>
            <a:r>
              <a:rPr dirty="0" sz="2400" lang="en-IN"/>
              <a:t> </a:t>
            </a:r>
            <a:r>
              <a:rPr dirty="0" sz="2400" lang="en-IN" smtClean="0"/>
              <a:t>id;</a:t>
            </a:r>
            <a:r>
              <a:rPr dirty="0" sz="2400" lang="en-IN"/>
              <a:t>  </a:t>
            </a:r>
          </a:p>
          <a:p>
            <a:r>
              <a:rPr dirty="0" sz="2400" lang="en-IN"/>
              <a:t>     String name;  </a:t>
            </a:r>
          </a:p>
          <a:p>
            <a:r>
              <a:rPr dirty="0" sz="2400" lang="en-IN"/>
              <a:t>     </a:t>
            </a:r>
            <a:r>
              <a:rPr dirty="0" sz="2400" lang="en-IN" smtClean="0"/>
              <a:t>static String</a:t>
            </a:r>
            <a:r>
              <a:rPr dirty="0" sz="2400" lang="en-IN"/>
              <a:t> college</a:t>
            </a:r>
            <a:r>
              <a:rPr dirty="0" sz="2400" lang="en-IN" smtClean="0"/>
              <a:t>=“ITS";</a:t>
            </a:r>
            <a:r>
              <a:rPr dirty="0" sz="2400" lang="en-IN"/>
              <a:t>  </a:t>
            </a:r>
          </a:p>
          <a:p>
            <a:r>
              <a:rPr dirty="0" sz="2400" lang="en-IN"/>
              <a:t>}  </a:t>
            </a:r>
            <a:endParaRPr dirty="0" sz="2400" lang="en-IN" smtClean="0"/>
          </a:p>
          <a:p>
            <a:endParaRPr dirty="0" sz="2400" lang="en-IN" smtClean="0"/>
          </a:p>
          <a:p>
            <a:pPr indent="-274320" marL="274320">
              <a:spcBef>
                <a:spcPts val="600"/>
              </a:spcBef>
              <a:buClr>
                <a:schemeClr val="accent1"/>
              </a:buClr>
              <a:buSzPct val="70000"/>
              <a:buFont typeface="Wingdings"/>
              <a:buChar char=""/>
            </a:pPr>
            <a:r>
              <a:rPr dirty="0" sz="2400" lang="en-IN"/>
              <a:t>Suppose there are 500 students in my college, now all instance data members will get memory each time when object is created. All student have its unique </a:t>
            </a:r>
            <a:r>
              <a:rPr dirty="0" sz="2400" lang="en-IN" err="1"/>
              <a:t>rollno</a:t>
            </a:r>
            <a:r>
              <a:rPr dirty="0" sz="2400" lang="en-IN"/>
              <a:t> and name so instance data member is good. </a:t>
            </a:r>
          </a:p>
          <a:p>
            <a:pPr indent="-274320" marL="274320">
              <a:spcBef>
                <a:spcPts val="600"/>
              </a:spcBef>
              <a:buClr>
                <a:schemeClr val="accent1"/>
              </a:buClr>
              <a:buSzPct val="70000"/>
              <a:buFont typeface="Wingdings"/>
              <a:buChar char=""/>
            </a:pPr>
            <a:r>
              <a:rPr dirty="0" sz="2400" lang="en-IN"/>
              <a:t>Here, college refers to the common property of all objects</a:t>
            </a:r>
            <a:r>
              <a:rPr dirty="0" sz="2400" lang="en-IN" smtClean="0"/>
              <a:t>. If </a:t>
            </a:r>
            <a:r>
              <a:rPr dirty="0" sz="2400" lang="en-IN"/>
              <a:t>we make it </a:t>
            </a:r>
            <a:r>
              <a:rPr dirty="0" sz="2400" lang="en-IN" err="1"/>
              <a:t>static,this</a:t>
            </a:r>
            <a:r>
              <a:rPr dirty="0" sz="2400" lang="en-IN"/>
              <a:t> field will get memory only once.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395536" y="116632"/>
            <a:ext cx="7848872" cy="6741368"/>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0" name="Rectangle 3"/>
          <p:cNvSpPr/>
          <p:nvPr/>
        </p:nvSpPr>
        <p:spPr>
          <a:xfrm>
            <a:off x="251520" y="116632"/>
            <a:ext cx="8424936" cy="6504939"/>
          </a:xfrm>
          <a:prstGeom prst="rect"/>
        </p:spPr>
        <p:txBody>
          <a:bodyPr wrap="square">
            <a:spAutoFit/>
          </a:bodyPr>
          <a:p>
            <a:pPr lvl="1" marL="0">
              <a:lnSpc>
                <a:spcPct val="90000"/>
              </a:lnSpc>
              <a:spcBef>
                <a:spcPts val="600"/>
              </a:spcBef>
              <a:buClr>
                <a:schemeClr val="accent1"/>
              </a:buClr>
              <a:buSzPct val="70000"/>
            </a:pPr>
            <a:r>
              <a:rPr b="1" dirty="0" sz="2400" lang="en-US" u="sng">
                <a:solidFill>
                  <a:schemeClr val="accent3">
                    <a:lumMod val="75000"/>
                  </a:schemeClr>
                </a:solidFill>
                <a:effectLst>
                  <a:outerShdw algn="tl" blurRad="38100" dir="2700000" dist="38100">
                    <a:srgbClr val="000000">
                      <a:alpha val="43137"/>
                    </a:srgbClr>
                  </a:outerShdw>
                </a:effectLst>
              </a:rPr>
              <a:t>Static Method </a:t>
            </a:r>
            <a:r>
              <a:rPr b="1" dirty="0" sz="2400" lang="en-US" u="sng" smtClean="0">
                <a:solidFill>
                  <a:schemeClr val="accent3">
                    <a:lumMod val="75000"/>
                  </a:schemeClr>
                </a:solidFill>
                <a:effectLst>
                  <a:outerShdw algn="tl" blurRad="38100" dir="2700000" dist="38100">
                    <a:srgbClr val="000000">
                      <a:alpha val="43137"/>
                    </a:srgbClr>
                  </a:outerShdw>
                </a:effectLst>
              </a:rPr>
              <a:t>:-</a:t>
            </a:r>
          </a:p>
          <a:p>
            <a:r>
              <a:rPr dirty="0" sz="2000" lang="en-US" smtClean="0"/>
              <a:t>If </a:t>
            </a:r>
            <a:r>
              <a:rPr dirty="0" sz="2000" lang="en-US"/>
              <a:t>you apply static keyword with any method, it is known as static method</a:t>
            </a:r>
          </a:p>
          <a:p>
            <a:pPr indent="-285750" marL="628650">
              <a:buFont typeface="Arial" pitchFamily="34" charset="0"/>
              <a:buChar char="•"/>
            </a:pPr>
            <a:r>
              <a:rPr dirty="0" sz="2000" lang="en-US"/>
              <a:t>A static method belongs to the class rather than object of a class.</a:t>
            </a:r>
          </a:p>
          <a:p>
            <a:pPr indent="-285750" marL="628650">
              <a:buFont typeface="Arial" pitchFamily="34" charset="0"/>
              <a:buChar char="•"/>
            </a:pPr>
            <a:r>
              <a:rPr dirty="0" sz="2000" lang="en-US"/>
              <a:t>A static method can be invoked without the need for creating an instance of a class.</a:t>
            </a:r>
          </a:p>
          <a:p>
            <a:pPr indent="-285750" marL="628650">
              <a:buFont typeface="Arial" pitchFamily="34" charset="0"/>
              <a:buChar char="•"/>
            </a:pPr>
            <a:r>
              <a:rPr dirty="0" sz="2000" lang="en-US"/>
              <a:t>static method can access static data member and can change the value of it</a:t>
            </a:r>
            <a:r>
              <a:rPr dirty="0" sz="2000" lang="en-US" smtClean="0"/>
              <a:t>.</a:t>
            </a:r>
          </a:p>
          <a:p>
            <a:pPr indent="-342900" marL="342900">
              <a:buFont typeface="Wingdings" pitchFamily="2" charset="2"/>
              <a:buChar char="q"/>
            </a:pPr>
            <a:r>
              <a:rPr b="1" dirty="0" sz="2000" lang="en-US" smtClean="0"/>
              <a:t>Example:-</a:t>
            </a:r>
          </a:p>
          <a:p>
            <a:r>
              <a:rPr b="1" dirty="0" sz="2000" lang="en-IN"/>
              <a:t>class</a:t>
            </a:r>
            <a:r>
              <a:rPr dirty="0" sz="2000" lang="en-IN"/>
              <a:t> </a:t>
            </a:r>
            <a:r>
              <a:rPr dirty="0" sz="2000" lang="en-IN" smtClean="0"/>
              <a:t>Calculate</a:t>
            </a:r>
          </a:p>
          <a:p>
            <a:r>
              <a:rPr dirty="0" sz="2000" lang="en-IN" smtClean="0"/>
              <a:t>{</a:t>
            </a:r>
            <a:r>
              <a:rPr dirty="0" sz="2000" lang="en-IN"/>
              <a:t>  </a:t>
            </a:r>
          </a:p>
          <a:p>
            <a:r>
              <a:rPr dirty="0" sz="2000" lang="en-IN"/>
              <a:t>  </a:t>
            </a:r>
            <a:r>
              <a:rPr b="1" dirty="0" sz="2000" lang="en-IN"/>
              <a:t>static</a:t>
            </a:r>
            <a:r>
              <a:rPr dirty="0" sz="2000" lang="en-IN"/>
              <a:t> </a:t>
            </a:r>
            <a:r>
              <a:rPr b="1" dirty="0" sz="2000" lang="en-IN" err="1"/>
              <a:t>int</a:t>
            </a:r>
            <a:r>
              <a:rPr dirty="0" sz="2000" lang="en-IN"/>
              <a:t> cube(</a:t>
            </a:r>
            <a:r>
              <a:rPr b="1" dirty="0" sz="2000" lang="en-IN" err="1"/>
              <a:t>int</a:t>
            </a:r>
            <a:r>
              <a:rPr dirty="0" sz="2000" lang="en-IN"/>
              <a:t> x</a:t>
            </a:r>
            <a:r>
              <a:rPr dirty="0" sz="2000" lang="en-IN" smtClean="0"/>
              <a:t>)</a:t>
            </a:r>
          </a:p>
          <a:p>
            <a:r>
              <a:rPr dirty="0" sz="2000" lang="en-IN" smtClean="0"/>
              <a:t>{</a:t>
            </a:r>
            <a:r>
              <a:rPr dirty="0" sz="2000" lang="en-IN"/>
              <a:t>  </a:t>
            </a:r>
          </a:p>
          <a:p>
            <a:r>
              <a:rPr dirty="0" sz="2000" lang="en-IN"/>
              <a:t>  </a:t>
            </a:r>
            <a:r>
              <a:rPr b="1" dirty="0" sz="2000" lang="en-IN"/>
              <a:t>return</a:t>
            </a:r>
            <a:r>
              <a:rPr dirty="0" sz="2000" lang="en-IN"/>
              <a:t> x*x*x;  </a:t>
            </a:r>
          </a:p>
          <a:p>
            <a:r>
              <a:rPr dirty="0" sz="2000" lang="en-IN"/>
              <a:t>  }  </a:t>
            </a:r>
          </a:p>
          <a:p>
            <a:r>
              <a:rPr dirty="0" sz="2000" lang="en-IN"/>
              <a:t>  </a:t>
            </a:r>
          </a:p>
          <a:p>
            <a:r>
              <a:rPr dirty="0" sz="2000" lang="en-IN"/>
              <a:t>  </a:t>
            </a:r>
            <a:r>
              <a:rPr b="1" dirty="0" sz="2000" lang="en-IN"/>
              <a:t>public</a:t>
            </a:r>
            <a:r>
              <a:rPr dirty="0" sz="2000" lang="en-IN"/>
              <a:t> </a:t>
            </a:r>
            <a:r>
              <a:rPr b="1" dirty="0" sz="2000" lang="en-IN"/>
              <a:t>static</a:t>
            </a:r>
            <a:r>
              <a:rPr dirty="0" sz="2000" lang="en-IN"/>
              <a:t> </a:t>
            </a:r>
            <a:r>
              <a:rPr b="1" dirty="0" sz="2000" lang="en-IN"/>
              <a:t>void</a:t>
            </a:r>
            <a:r>
              <a:rPr dirty="0" sz="2000" lang="en-IN"/>
              <a:t> main(String </a:t>
            </a:r>
            <a:r>
              <a:rPr dirty="0" sz="2000" lang="en-IN" err="1"/>
              <a:t>args</a:t>
            </a:r>
            <a:r>
              <a:rPr dirty="0" sz="2000" lang="en-IN" smtClean="0"/>
              <a:t>[])</a:t>
            </a:r>
          </a:p>
          <a:p>
            <a:r>
              <a:rPr dirty="0" sz="2000" lang="en-IN" smtClean="0"/>
              <a:t>{</a:t>
            </a:r>
            <a:r>
              <a:rPr dirty="0" sz="2000" lang="en-IN"/>
              <a:t>  </a:t>
            </a:r>
          </a:p>
          <a:p>
            <a:r>
              <a:rPr dirty="0" sz="2000" lang="en-IN"/>
              <a:t>  </a:t>
            </a:r>
            <a:r>
              <a:rPr b="1" dirty="0" sz="2000" lang="en-IN" err="1"/>
              <a:t>int</a:t>
            </a:r>
            <a:r>
              <a:rPr dirty="0" sz="2000" lang="en-IN"/>
              <a:t> </a:t>
            </a:r>
            <a:r>
              <a:rPr dirty="0" sz="2000" lang="en-IN" smtClean="0"/>
              <a:t>result=cube(5</a:t>
            </a:r>
            <a:r>
              <a:rPr dirty="0" sz="2000" lang="en-IN"/>
              <a:t>);  </a:t>
            </a:r>
          </a:p>
          <a:p>
            <a:r>
              <a:rPr dirty="0" sz="2000" lang="en-IN"/>
              <a:t>  </a:t>
            </a:r>
            <a:r>
              <a:rPr dirty="0" sz="2000" lang="en-IN" err="1"/>
              <a:t>System.out.println</a:t>
            </a:r>
            <a:r>
              <a:rPr dirty="0" sz="2000" lang="en-IN"/>
              <a:t>(result);  </a:t>
            </a:r>
          </a:p>
          <a:p>
            <a:r>
              <a:rPr dirty="0" sz="2000" lang="en-IN"/>
              <a:t>  }  </a:t>
            </a:r>
          </a:p>
          <a:p>
            <a:r>
              <a:rPr dirty="0" sz="2000" lang="en-IN"/>
              <a:t>}  </a:t>
            </a:r>
            <a:endParaRPr b="1" dirty="0" sz="2600" lang="en-US">
              <a:solidFill>
                <a:schemeClr val="accent3">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1" name="Rectangle 1"/>
          <p:cNvSpPr>
            <a:spLocks noChangeArrowheads="1"/>
          </p:cNvSpPr>
          <p:nvPr/>
        </p:nvSpPr>
        <p:spPr bwMode="auto">
          <a:xfrm>
            <a:off x="210693" y="130001"/>
            <a:ext cx="6521547" cy="726441"/>
          </a:xfrm>
          <a:prstGeom prst="rect"/>
          <a:noFill/>
          <a:ln>
            <a:noFill/>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1" dirty="0" sz="2200" lang="en-US"/>
              <a:t>Output</a:t>
            </a:r>
            <a:r>
              <a:rPr b="1" dirty="0" sz="2200" lang="en-US" smtClean="0"/>
              <a:t>:-</a:t>
            </a:r>
            <a:endParaRPr b="1" dirty="0" sz="2200" lang="en-US"/>
          </a:p>
          <a:p>
            <a:pPr algn="l" defTabSz="914400" eaLnBrk="1" fontAlgn="base" hangingPunct="1" indent="0" latinLnBrk="0" lvl="0" marL="0" marR="0" rtl="0">
              <a:lnSpc>
                <a:spcPct val="100000"/>
              </a:lnSpc>
              <a:spcBef>
                <a:spcPct val="0"/>
              </a:spcBef>
              <a:spcAft>
                <a:spcPct val="0"/>
              </a:spcAft>
              <a:buClrTx/>
              <a:buSzTx/>
              <a:buFontTx/>
              <a:buNone/>
            </a:pPr>
            <a:r>
              <a:rPr dirty="0" sz="2200" lang="en-US"/>
              <a:t>125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2" name="Title 1"/>
          <p:cNvSpPr>
            <a:spLocks noGrp="1"/>
          </p:cNvSpPr>
          <p:nvPr>
            <p:ph type="title"/>
          </p:nvPr>
        </p:nvSpPr>
        <p:spPr>
          <a:xfrm>
            <a:off x="457200" y="44624"/>
            <a:ext cx="7467600" cy="562074"/>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Constructors</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8633" name="Content Placeholder 2"/>
          <p:cNvSpPr>
            <a:spLocks noGrp="1"/>
          </p:cNvSpPr>
          <p:nvPr>
            <p:ph sz="quarter" idx="1"/>
          </p:nvPr>
        </p:nvSpPr>
        <p:spPr>
          <a:xfrm>
            <a:off x="251520" y="620688"/>
            <a:ext cx="8424936" cy="5853264"/>
          </a:xfrm>
        </p:spPr>
        <p:txBody>
          <a:bodyPr>
            <a:normAutofit fontScale="91667" lnSpcReduction="20000"/>
          </a:bodyPr>
          <a:p>
            <a:r>
              <a:rPr dirty="0" lang="en-US"/>
              <a:t>Java constructors are the methods which are used to initialize objects. </a:t>
            </a:r>
          </a:p>
          <a:p>
            <a:endParaRPr dirty="0" lang="en-US"/>
          </a:p>
          <a:p>
            <a:r>
              <a:rPr dirty="0" lang="en-US"/>
              <a:t>Constructor </a:t>
            </a:r>
            <a:r>
              <a:rPr dirty="0" lang="en-US" smtClean="0"/>
              <a:t>has </a:t>
            </a:r>
            <a:r>
              <a:rPr dirty="0" lang="en-US"/>
              <a:t>the same name as that of </a:t>
            </a:r>
            <a:r>
              <a:rPr dirty="0" lang="en-US" smtClean="0"/>
              <a:t>class name.</a:t>
            </a:r>
            <a:endParaRPr dirty="0" lang="en-US"/>
          </a:p>
          <a:p>
            <a:pPr indent="0" marL="0">
              <a:buNone/>
            </a:pPr>
            <a:endParaRPr dirty="0" lang="en-US"/>
          </a:p>
          <a:p>
            <a:r>
              <a:rPr dirty="0" lang="en-US"/>
              <a:t>Constructors are called or invoked when an object of class is created and can't be called explicitly. </a:t>
            </a:r>
          </a:p>
          <a:p>
            <a:endParaRPr dirty="0" lang="en-US"/>
          </a:p>
          <a:p>
            <a:r>
              <a:rPr dirty="0" lang="en-US"/>
              <a:t>Attributes of an object may be available when creating objects if no attribute is available then </a:t>
            </a:r>
            <a:r>
              <a:rPr b="1" dirty="0" lang="en-US"/>
              <a:t>default constructor</a:t>
            </a:r>
            <a:r>
              <a:rPr dirty="0" lang="en-US"/>
              <a:t> is called</a:t>
            </a:r>
            <a:r>
              <a:rPr dirty="0" lang="en-US" smtClean="0"/>
              <a:t>.</a:t>
            </a:r>
          </a:p>
          <a:p>
            <a:pPr indent="0" marL="0">
              <a:buNone/>
            </a:pPr>
            <a:endParaRPr dirty="0" lang="en-US"/>
          </a:p>
          <a:p>
            <a:pPr indent="0" marL="0">
              <a:buNone/>
            </a:pPr>
            <a:r>
              <a:rPr dirty="0" lang="en-US" smtClean="0"/>
              <a:t>    </a:t>
            </a:r>
            <a:r>
              <a:rPr dirty="0" i="1" lang="en-US" u="sng" smtClean="0">
                <a:effectLst>
                  <a:outerShdw algn="tl" blurRad="38100" dir="2700000" dist="38100">
                    <a:srgbClr val="000000">
                      <a:alpha val="43137"/>
                    </a:srgbClr>
                  </a:outerShdw>
                </a:effectLst>
              </a:rPr>
              <a:t>Type of Constructor</a:t>
            </a:r>
            <a:r>
              <a:rPr dirty="0" i="1" lang="en-US" smtClean="0">
                <a:effectLst>
                  <a:outerShdw algn="tl" blurRad="38100" dir="2700000" dist="38100">
                    <a:srgbClr val="000000">
                      <a:alpha val="43137"/>
                    </a:srgbClr>
                  </a:outerShdw>
                </a:effectLst>
              </a:rPr>
              <a:t>:</a:t>
            </a:r>
            <a:endParaRPr dirty="0" i="1" lang="en-US">
              <a:effectLst>
                <a:outerShdw algn="tl" blurRad="38100" dir="2700000" dist="38100">
                  <a:srgbClr val="000000">
                    <a:alpha val="43137"/>
                  </a:srgbClr>
                </a:outerShdw>
              </a:effectLst>
            </a:endParaRPr>
          </a:p>
          <a:p>
            <a:r>
              <a:rPr dirty="0" lang="en-US"/>
              <a:t>Constructor without parameters are called </a:t>
            </a:r>
            <a:r>
              <a:rPr b="1" dirty="0" lang="en-US" u="sng"/>
              <a:t>default constructor.</a:t>
            </a:r>
          </a:p>
          <a:p>
            <a:endParaRPr b="1" dirty="0" lang="en-US" u="sng"/>
          </a:p>
          <a:p>
            <a:r>
              <a:rPr dirty="0" lang="en-US"/>
              <a:t>Constructor with parameters are called </a:t>
            </a:r>
            <a:r>
              <a:rPr b="1" dirty="0" lang="en-US" u="sng"/>
              <a:t>parameterized constructor.</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4" name="Content Placeholder 2"/>
          <p:cNvSpPr>
            <a:spLocks noGrp="1"/>
          </p:cNvSpPr>
          <p:nvPr>
            <p:ph sz="quarter" idx="1"/>
          </p:nvPr>
        </p:nvSpPr>
        <p:spPr>
          <a:xfrm>
            <a:off x="179512" y="116632"/>
            <a:ext cx="8496944" cy="6357320"/>
          </a:xfrm>
        </p:spPr>
        <p:txBody>
          <a:bodyPr>
            <a:normAutofit/>
          </a:bodyPr>
          <a:p>
            <a:pPr indent="0" marL="0">
              <a:buNone/>
            </a:pPr>
            <a:r>
              <a:rPr b="1" dirty="0" lang="en-US" smtClean="0">
                <a:solidFill>
                  <a:schemeClr val="accent3"/>
                </a:solidFill>
              </a:rPr>
              <a:t>1) Example of Default Constructor :</a:t>
            </a:r>
          </a:p>
          <a:p>
            <a:pPr indent="0" marL="0">
              <a:buNone/>
            </a:pPr>
            <a:r>
              <a:rPr b="1" dirty="0" lang="en-US" smtClean="0"/>
              <a:t>class</a:t>
            </a:r>
            <a:r>
              <a:rPr dirty="0" lang="en-US" smtClean="0"/>
              <a:t> </a:t>
            </a:r>
            <a:r>
              <a:rPr dirty="0" lang="en-US"/>
              <a:t>Programming</a:t>
            </a:r>
          </a:p>
          <a:p>
            <a:pPr indent="0" marL="0">
              <a:buNone/>
            </a:pPr>
            <a:r>
              <a:rPr dirty="0" lang="en-US"/>
              <a:t> { </a:t>
            </a:r>
          </a:p>
          <a:p>
            <a:pPr indent="0" marL="0">
              <a:buNone/>
            </a:pPr>
            <a:r>
              <a:rPr dirty="0" i="1" lang="en-US"/>
              <a:t>	</a:t>
            </a:r>
            <a:endParaRPr dirty="0" lang="en-US"/>
          </a:p>
          <a:p>
            <a:pPr indent="0" marL="0">
              <a:buNone/>
            </a:pPr>
            <a:r>
              <a:rPr dirty="0" lang="en-US"/>
              <a:t>	Programming()   // Default constructor</a:t>
            </a:r>
          </a:p>
          <a:p>
            <a:pPr indent="0" marL="0">
              <a:buNone/>
            </a:pPr>
            <a:r>
              <a:rPr dirty="0" lang="en-US"/>
              <a:t>	{ </a:t>
            </a:r>
          </a:p>
          <a:p>
            <a:pPr indent="0" marL="0">
              <a:buNone/>
            </a:pPr>
            <a:r>
              <a:rPr dirty="0" lang="en-US"/>
              <a:t>	</a:t>
            </a:r>
            <a:r>
              <a:rPr dirty="0" lang="en-US" err="1" smtClean="0"/>
              <a:t>System.out.println</a:t>
            </a:r>
            <a:r>
              <a:rPr dirty="0" lang="en-US"/>
              <a:t>("Constructor method called."); </a:t>
            </a:r>
          </a:p>
          <a:p>
            <a:pPr indent="0" marL="0">
              <a:buNone/>
            </a:pPr>
            <a:r>
              <a:rPr dirty="0" lang="en-US"/>
              <a:t>	}  </a:t>
            </a:r>
            <a:endParaRPr dirty="0" lang="en-US" smtClean="0"/>
          </a:p>
          <a:p>
            <a:pPr indent="0" marL="0">
              <a:buNone/>
            </a:pPr>
            <a:r>
              <a:rPr dirty="0" lang="en-US" smtClean="0"/>
              <a:t>	</a:t>
            </a:r>
            <a:r>
              <a:rPr b="1" dirty="0" lang="en-US" smtClean="0"/>
              <a:t>public</a:t>
            </a:r>
            <a:r>
              <a:rPr dirty="0" lang="en-US" smtClean="0"/>
              <a:t> </a:t>
            </a:r>
            <a:r>
              <a:rPr b="1" dirty="0" lang="en-US"/>
              <a:t>static</a:t>
            </a:r>
            <a:r>
              <a:rPr dirty="0" lang="en-US"/>
              <a:t> </a:t>
            </a:r>
            <a:r>
              <a:rPr b="1" dirty="0" lang="en-US"/>
              <a:t>void</a:t>
            </a:r>
            <a:r>
              <a:rPr dirty="0" lang="en-US"/>
              <a:t> </a:t>
            </a:r>
            <a:r>
              <a:rPr dirty="0" lang="en-US" smtClean="0"/>
              <a:t>main(String </a:t>
            </a:r>
            <a:r>
              <a:rPr dirty="0" lang="en-US" err="1" smtClean="0"/>
              <a:t>args</a:t>
            </a:r>
            <a:r>
              <a:rPr dirty="0" lang="en-US" smtClean="0"/>
              <a:t>[] ) </a:t>
            </a:r>
            <a:endParaRPr dirty="0" lang="en-US"/>
          </a:p>
          <a:p>
            <a:pPr indent="0" marL="0">
              <a:buNone/>
            </a:pPr>
            <a:r>
              <a:rPr dirty="0" lang="en-US"/>
              <a:t>	{ </a:t>
            </a:r>
          </a:p>
          <a:p>
            <a:pPr indent="0" marL="0">
              <a:buNone/>
            </a:pPr>
            <a:r>
              <a:rPr dirty="0" lang="en-US"/>
              <a:t>	</a:t>
            </a:r>
            <a:r>
              <a:rPr dirty="0" lang="en-US" smtClean="0"/>
              <a:t>Programming </a:t>
            </a:r>
            <a:r>
              <a:rPr dirty="0" lang="en-US"/>
              <a:t>object = </a:t>
            </a:r>
            <a:r>
              <a:rPr b="1" dirty="0" lang="en-US"/>
              <a:t>new</a:t>
            </a:r>
            <a:r>
              <a:rPr dirty="0" lang="en-US"/>
              <a:t> Programming(); </a:t>
            </a:r>
            <a:r>
              <a:rPr dirty="0" lang="en-US" smtClean="0"/>
              <a:t>     </a:t>
            </a:r>
          </a:p>
          <a:p>
            <a:pPr indent="0" marL="0">
              <a:buNone/>
            </a:pPr>
            <a:r>
              <a:rPr dirty="0" i="1" lang="en-US"/>
              <a:t> </a:t>
            </a:r>
            <a:r>
              <a:rPr dirty="0" i="1" lang="en-US" smtClean="0"/>
              <a:t>           //</a:t>
            </a:r>
            <a:r>
              <a:rPr dirty="0" i="1" lang="en-US"/>
              <a:t>creating object</a:t>
            </a:r>
            <a:r>
              <a:rPr dirty="0" lang="en-US"/>
              <a:t> </a:t>
            </a:r>
          </a:p>
          <a:p>
            <a:pPr indent="0" marL="0">
              <a:buNone/>
            </a:pPr>
            <a:r>
              <a:rPr dirty="0" lang="en-US"/>
              <a:t>	} </a:t>
            </a:r>
          </a:p>
          <a:p>
            <a:pPr indent="0" marL="0">
              <a:buNone/>
            </a:pPr>
            <a:r>
              <a:rPr dirty="0" lang="en-US"/>
              <a:t>}</a:t>
            </a:r>
          </a:p>
          <a:p>
            <a:pPr indent="0" marL="0">
              <a:buNone/>
            </a:pP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5" name="Content Placeholder 2"/>
          <p:cNvSpPr>
            <a:spLocks noGrp="1"/>
          </p:cNvSpPr>
          <p:nvPr>
            <p:ph sz="quarter" idx="1"/>
          </p:nvPr>
        </p:nvSpPr>
        <p:spPr>
          <a:xfrm>
            <a:off x="179512" y="116632"/>
            <a:ext cx="8496944" cy="6741368"/>
          </a:xfrm>
        </p:spPr>
        <p:txBody>
          <a:bodyPr>
            <a:normAutofit fontScale="58333" lnSpcReduction="20000"/>
          </a:bodyPr>
          <a:p>
            <a:pPr indent="0" marL="0">
              <a:buNone/>
            </a:pPr>
            <a:r>
              <a:rPr b="1" dirty="0" sz="5100" lang="en-US">
                <a:solidFill>
                  <a:schemeClr val="accent3"/>
                </a:solidFill>
              </a:rPr>
              <a:t>2) Example of Parameterized Constructor :</a:t>
            </a:r>
          </a:p>
          <a:p>
            <a:pPr indent="0" marL="0">
              <a:buNone/>
            </a:pPr>
            <a:r>
              <a:rPr b="1" dirty="0" sz="3600" lang="en-IN"/>
              <a:t>class</a:t>
            </a:r>
            <a:r>
              <a:rPr dirty="0" sz="3600" lang="en-IN"/>
              <a:t> </a:t>
            </a:r>
            <a:r>
              <a:rPr dirty="0" sz="3600" lang="en-IN" smtClean="0"/>
              <a:t>Student</a:t>
            </a:r>
          </a:p>
          <a:p>
            <a:pPr indent="0" marL="0">
              <a:buNone/>
            </a:pPr>
            <a:r>
              <a:rPr dirty="0" sz="3600" lang="en-IN" smtClean="0"/>
              <a:t>{</a:t>
            </a:r>
            <a:r>
              <a:rPr dirty="0" sz="3600" lang="en-IN"/>
              <a:t>  </a:t>
            </a:r>
          </a:p>
          <a:p>
            <a:pPr indent="0" marL="0">
              <a:buNone/>
            </a:pPr>
            <a:r>
              <a:rPr dirty="0" sz="3600" lang="en-IN"/>
              <a:t>    </a:t>
            </a:r>
            <a:r>
              <a:rPr b="1" dirty="0" sz="3600" lang="en-IN" err="1"/>
              <a:t>int</a:t>
            </a:r>
            <a:r>
              <a:rPr dirty="0" sz="3600" lang="en-IN"/>
              <a:t> id;  </a:t>
            </a:r>
          </a:p>
          <a:p>
            <a:pPr indent="0" marL="0">
              <a:buNone/>
            </a:pPr>
            <a:r>
              <a:rPr dirty="0" sz="3600" lang="en-IN"/>
              <a:t>    String name;  </a:t>
            </a:r>
          </a:p>
          <a:p>
            <a:pPr indent="0" marL="0">
              <a:buNone/>
            </a:pPr>
            <a:r>
              <a:rPr dirty="0" sz="3600" lang="en-IN"/>
              <a:t>      </a:t>
            </a:r>
          </a:p>
          <a:p>
            <a:pPr indent="0" marL="0">
              <a:buNone/>
            </a:pPr>
            <a:r>
              <a:rPr dirty="0" sz="3600" lang="en-IN"/>
              <a:t>    </a:t>
            </a:r>
            <a:r>
              <a:rPr dirty="0" sz="3600" lang="en-IN" smtClean="0"/>
              <a:t>Student(</a:t>
            </a:r>
            <a:r>
              <a:rPr b="1" dirty="0" sz="3600" lang="en-IN" err="1" smtClean="0"/>
              <a:t>int</a:t>
            </a:r>
            <a:r>
              <a:rPr dirty="0" sz="3600" lang="en-IN"/>
              <a:t> </a:t>
            </a:r>
            <a:r>
              <a:rPr dirty="0" sz="3600" lang="en-IN" err="1"/>
              <a:t>i</a:t>
            </a:r>
            <a:r>
              <a:rPr dirty="0" sz="3600" lang="en-IN" err="1" smtClean="0"/>
              <a:t>,String</a:t>
            </a:r>
            <a:r>
              <a:rPr dirty="0" sz="3600" lang="en-IN"/>
              <a:t> n</a:t>
            </a:r>
            <a:r>
              <a:rPr dirty="0" sz="3600" lang="en-IN" smtClean="0"/>
              <a:t>)</a:t>
            </a:r>
          </a:p>
          <a:p>
            <a:pPr indent="0" marL="0">
              <a:buNone/>
            </a:pPr>
            <a:r>
              <a:rPr dirty="0" sz="3600" lang="en-IN" smtClean="0"/>
              <a:t>  {</a:t>
            </a:r>
            <a:r>
              <a:rPr dirty="0" sz="3600" lang="en-IN"/>
              <a:t>  </a:t>
            </a:r>
          </a:p>
          <a:p>
            <a:pPr indent="0" marL="0">
              <a:buNone/>
            </a:pPr>
            <a:r>
              <a:rPr dirty="0" sz="3600" lang="en-IN"/>
              <a:t>    id = i;  </a:t>
            </a:r>
          </a:p>
          <a:p>
            <a:pPr indent="0" marL="0">
              <a:buNone/>
            </a:pPr>
            <a:r>
              <a:rPr dirty="0" sz="3600" lang="en-IN"/>
              <a:t>    name = n;  </a:t>
            </a:r>
          </a:p>
          <a:p>
            <a:pPr indent="0" marL="0">
              <a:buNone/>
            </a:pPr>
            <a:r>
              <a:rPr dirty="0" sz="3600" lang="en-IN"/>
              <a:t>    }  </a:t>
            </a:r>
          </a:p>
          <a:p>
            <a:pPr indent="0" marL="0">
              <a:buNone/>
            </a:pPr>
            <a:r>
              <a:rPr dirty="0" sz="3600" lang="en-IN"/>
              <a:t>    </a:t>
            </a:r>
            <a:r>
              <a:rPr b="1" dirty="0" sz="3600" lang="en-IN"/>
              <a:t>void</a:t>
            </a:r>
            <a:r>
              <a:rPr dirty="0" sz="3600" lang="en-IN"/>
              <a:t> display</a:t>
            </a:r>
            <a:r>
              <a:rPr dirty="0" sz="3600" lang="en-IN" smtClean="0"/>
              <a:t>()</a:t>
            </a:r>
          </a:p>
          <a:p>
            <a:pPr indent="0" marL="0">
              <a:buNone/>
            </a:pPr>
            <a:r>
              <a:rPr dirty="0" sz="3600" lang="en-IN" smtClean="0"/>
              <a:t>    {</a:t>
            </a:r>
          </a:p>
          <a:p>
            <a:pPr indent="0" marL="0">
              <a:buNone/>
            </a:pPr>
            <a:r>
              <a:rPr dirty="0" sz="3600" lang="en-IN" smtClean="0"/>
              <a:t>       </a:t>
            </a:r>
            <a:r>
              <a:rPr dirty="0" sz="3600" lang="en-IN" err="1" smtClean="0"/>
              <a:t>System.out.println</a:t>
            </a:r>
            <a:r>
              <a:rPr dirty="0" sz="3600" lang="en-IN" smtClean="0"/>
              <a:t>(id</a:t>
            </a:r>
            <a:r>
              <a:rPr dirty="0" sz="3600" lang="en-IN"/>
              <a:t>+" "+name</a:t>
            </a:r>
            <a:r>
              <a:rPr dirty="0" sz="3600" lang="en-IN" smtClean="0"/>
              <a:t>);</a:t>
            </a:r>
          </a:p>
          <a:p>
            <a:pPr indent="0" marL="0">
              <a:buNone/>
            </a:pPr>
            <a:r>
              <a:rPr dirty="0" sz="3600" lang="en-IN" smtClean="0"/>
              <a:t>     }</a:t>
            </a:r>
            <a:r>
              <a:rPr dirty="0" sz="3600" lang="en-IN"/>
              <a:t>  </a:t>
            </a:r>
          </a:p>
          <a:p>
            <a:pPr indent="0" marL="0">
              <a:buNone/>
            </a:pPr>
            <a:r>
              <a:rPr dirty="0" sz="3600" lang="en-IN"/>
              <a:t>    </a:t>
            </a:r>
            <a:r>
              <a:rPr b="1" dirty="0" sz="3600" lang="en-IN"/>
              <a:t>public</a:t>
            </a:r>
            <a:r>
              <a:rPr dirty="0" sz="3600" lang="en-IN"/>
              <a:t> </a:t>
            </a:r>
            <a:r>
              <a:rPr b="1" dirty="0" sz="3600" lang="en-IN"/>
              <a:t>static</a:t>
            </a:r>
            <a:r>
              <a:rPr dirty="0" sz="3600" lang="en-IN"/>
              <a:t> </a:t>
            </a:r>
            <a:r>
              <a:rPr b="1" dirty="0" sz="3600" lang="en-IN"/>
              <a:t>void</a:t>
            </a:r>
            <a:r>
              <a:rPr dirty="0" sz="3600" lang="en-IN"/>
              <a:t> main(String </a:t>
            </a:r>
            <a:r>
              <a:rPr dirty="0" sz="3600" lang="en-IN" err="1"/>
              <a:t>args</a:t>
            </a:r>
            <a:r>
              <a:rPr dirty="0" sz="3600" lang="en-IN" smtClean="0"/>
              <a:t>[])</a:t>
            </a:r>
          </a:p>
          <a:p>
            <a:pPr indent="0" marL="0">
              <a:buNone/>
            </a:pPr>
            <a:r>
              <a:rPr dirty="0" sz="3600" lang="en-IN" smtClean="0"/>
              <a:t>   {</a:t>
            </a:r>
            <a:r>
              <a:rPr dirty="0" sz="3600" lang="en-IN"/>
              <a:t>  </a:t>
            </a:r>
          </a:p>
          <a:p>
            <a:pPr indent="0" marL="0">
              <a:buNone/>
            </a:pPr>
            <a:r>
              <a:rPr dirty="0" sz="3600" lang="en-IN"/>
              <a:t>    </a:t>
            </a:r>
            <a:r>
              <a:rPr dirty="0" sz="3600" lang="en-IN" smtClean="0"/>
              <a:t>Student</a:t>
            </a:r>
            <a:r>
              <a:rPr dirty="0" sz="3600" lang="en-IN"/>
              <a:t> s1 = </a:t>
            </a:r>
            <a:r>
              <a:rPr b="1" dirty="0" sz="3600" lang="en-IN"/>
              <a:t>new</a:t>
            </a:r>
            <a:r>
              <a:rPr dirty="0" sz="3600" lang="en-IN"/>
              <a:t> </a:t>
            </a:r>
            <a:r>
              <a:rPr dirty="0" sz="3600" lang="en-IN" smtClean="0"/>
              <a:t>Student(111</a:t>
            </a:r>
            <a:r>
              <a:rPr dirty="0" sz="3600" lang="en-IN"/>
              <a:t>,"Karan");  </a:t>
            </a:r>
          </a:p>
          <a:p>
            <a:pPr indent="0" marL="0">
              <a:buNone/>
            </a:pPr>
            <a:r>
              <a:rPr dirty="0" sz="3600" lang="en-IN"/>
              <a:t>    </a:t>
            </a:r>
            <a:r>
              <a:rPr dirty="0" sz="3600" lang="en-IN" smtClean="0"/>
              <a:t>Student</a:t>
            </a:r>
            <a:r>
              <a:rPr dirty="0" sz="3600" lang="en-IN"/>
              <a:t> s2 = </a:t>
            </a:r>
            <a:r>
              <a:rPr b="1" dirty="0" sz="3600" lang="en-IN"/>
              <a:t>new</a:t>
            </a:r>
            <a:r>
              <a:rPr dirty="0" sz="3600" lang="en-IN"/>
              <a:t> </a:t>
            </a:r>
            <a:r>
              <a:rPr dirty="0" sz="3600" lang="en-IN" smtClean="0"/>
              <a:t>Student(222</a:t>
            </a:r>
            <a:r>
              <a:rPr dirty="0" sz="3600" lang="en-IN"/>
              <a:t>,"Aryan");     </a:t>
            </a:r>
            <a:endParaRPr dirty="0" sz="3600" lang="en-IN" smtClean="0"/>
          </a:p>
          <a:p>
            <a:pPr indent="0" marL="0">
              <a:buNone/>
            </a:pPr>
            <a:r>
              <a:rPr dirty="0" sz="3600" lang="en-IN"/>
              <a:t> </a:t>
            </a:r>
            <a:r>
              <a:rPr dirty="0" sz="3600" lang="en-IN" smtClean="0"/>
              <a:t>  </a:t>
            </a:r>
            <a:r>
              <a:rPr dirty="0" sz="3600" lang="en-IN"/>
              <a:t> s1.display();   </a:t>
            </a:r>
            <a:endParaRPr dirty="0" sz="3600" lang="en-IN" smtClean="0"/>
          </a:p>
          <a:p>
            <a:pPr indent="0" marL="0">
              <a:buNone/>
            </a:pPr>
            <a:r>
              <a:rPr dirty="0" sz="3600" lang="en-IN"/>
              <a:t> </a:t>
            </a:r>
            <a:r>
              <a:rPr dirty="0" sz="3600" lang="en-IN" smtClean="0"/>
              <a:t>  </a:t>
            </a:r>
            <a:r>
              <a:rPr dirty="0" sz="3600" lang="en-IN"/>
              <a:t> s2.display();  </a:t>
            </a:r>
          </a:p>
          <a:p>
            <a:pPr indent="0" marL="0">
              <a:buNone/>
            </a:pPr>
            <a:r>
              <a:rPr dirty="0" sz="3600" lang="en-IN"/>
              <a:t>  </a:t>
            </a:r>
            <a:r>
              <a:rPr dirty="0" sz="3600" lang="en-IN" smtClean="0"/>
              <a:t>  }</a:t>
            </a:r>
            <a:r>
              <a:rPr dirty="0" sz="3600" lang="en-IN"/>
              <a:t>  </a:t>
            </a:r>
          </a:p>
          <a:p>
            <a:pPr indent="0" marL="0">
              <a:buNone/>
            </a:pPr>
            <a:r>
              <a:rPr dirty="0" sz="3600" lang="en-IN"/>
              <a:t>}  </a:t>
            </a:r>
          </a:p>
          <a:p>
            <a:pPr indent="0" marL="0">
              <a:buNone/>
            </a:pPr>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6" name="Title 1"/>
          <p:cNvSpPr>
            <a:spLocks noGrp="1"/>
          </p:cNvSpPr>
          <p:nvPr>
            <p:ph type="title"/>
          </p:nvPr>
        </p:nvSpPr>
        <p:spPr>
          <a:xfrm>
            <a:off x="457200" y="44624"/>
            <a:ext cx="7467600" cy="562074"/>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Garbage Collection  &amp; Finalize() </a:t>
            </a:r>
            <a:endParaRPr b="1" dirty="0" i="1" lang="en-IN">
              <a:solidFill>
                <a:schemeClr val="accent1">
                  <a:lumMod val="75000"/>
                </a:schemeClr>
              </a:solidFill>
              <a:effectLst>
                <a:outerShdw algn="tl" blurRad="38100" dir="2700000" dist="38100">
                  <a:srgbClr val="000000">
                    <a:alpha val="43137"/>
                  </a:srgbClr>
                </a:outerShdw>
              </a:effectLst>
            </a:endParaRPr>
          </a:p>
        </p:txBody>
      </p:sp>
      <p:sp>
        <p:nvSpPr>
          <p:cNvPr id="1048637" name="Content Placeholder 2"/>
          <p:cNvSpPr>
            <a:spLocks noGrp="1"/>
          </p:cNvSpPr>
          <p:nvPr>
            <p:ph sz="quarter" idx="1"/>
          </p:nvPr>
        </p:nvSpPr>
        <p:spPr>
          <a:xfrm>
            <a:off x="251520" y="692696"/>
            <a:ext cx="8424936" cy="5904656"/>
          </a:xfrm>
        </p:spPr>
        <p:txBody>
          <a:bodyPr>
            <a:normAutofit/>
          </a:bodyPr>
          <a:p>
            <a:r>
              <a:rPr dirty="0" lang="en-US"/>
              <a:t>When the job of an object is over, or to say, the object is no more used in the program, the object is known as </a:t>
            </a:r>
            <a:r>
              <a:rPr b="1" dirty="0" lang="en-US"/>
              <a:t>garbage</a:t>
            </a:r>
            <a:r>
              <a:rPr dirty="0" lang="en-US"/>
              <a:t>. </a:t>
            </a:r>
          </a:p>
          <a:p>
            <a:r>
              <a:rPr dirty="0" lang="en-US"/>
              <a:t>The process of removing the object from a running program is known as </a:t>
            </a:r>
            <a:r>
              <a:rPr b="1" dirty="0" lang="en-US"/>
              <a:t>garbage collection</a:t>
            </a:r>
            <a:r>
              <a:rPr dirty="0" lang="en-US"/>
              <a:t>. </a:t>
            </a:r>
            <a:endParaRPr b="1" dirty="0" lang="en-US"/>
          </a:p>
          <a:p>
            <a:r>
              <a:rPr b="1" dirty="0" lang="en-US"/>
              <a:t>Garbage collection</a:t>
            </a:r>
            <a:r>
              <a:rPr dirty="0" lang="en-US"/>
              <a:t> frees the memory and this memory can be used by other programs or the same program further in its execution. </a:t>
            </a:r>
          </a:p>
          <a:p>
            <a:pPr indent="0" marL="0">
              <a:buNone/>
            </a:pPr>
            <a:r>
              <a:rPr b="1" dirty="0" i="1" lang="en-IN" smtClean="0">
                <a:solidFill>
                  <a:schemeClr val="accent2">
                    <a:lumMod val="75000"/>
                  </a:schemeClr>
                </a:solidFill>
                <a:effectLst>
                  <a:outerShdw algn="tl" blurRad="38100" dir="2700000" dist="38100">
                    <a:srgbClr val="000000">
                      <a:alpha val="43137"/>
                    </a:srgbClr>
                  </a:outerShdw>
                </a:effectLst>
              </a:rPr>
              <a:t>Advantage of Garbage Collection :-</a:t>
            </a:r>
          </a:p>
          <a:p>
            <a:r>
              <a:rPr dirty="0" lang="en-IN" smtClean="0"/>
              <a:t>It makes java </a:t>
            </a:r>
            <a:r>
              <a:rPr b="1" dirty="0" lang="en-IN" smtClean="0"/>
              <a:t>memory efficient</a:t>
            </a:r>
            <a:r>
              <a:rPr dirty="0" lang="en-IN" smtClean="0"/>
              <a:t> because garbage collector removes the unreferenced objects from heap memory.</a:t>
            </a:r>
          </a:p>
          <a:p>
            <a:r>
              <a:rPr dirty="0" lang="en-IN" smtClean="0"/>
              <a:t>It is </a:t>
            </a:r>
            <a:r>
              <a:rPr b="1" dirty="0" lang="en-IN" smtClean="0"/>
              <a:t>automatically done</a:t>
            </a:r>
            <a:r>
              <a:rPr dirty="0" lang="en-IN" smtClean="0"/>
              <a:t> by the garbage collector(a part of JVM) so we don't need to make extra efforts.</a:t>
            </a:r>
          </a:p>
          <a:p>
            <a:endParaRPr dirty="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8" name="Content Placeholder 2"/>
          <p:cNvSpPr>
            <a:spLocks noGrp="1"/>
          </p:cNvSpPr>
          <p:nvPr>
            <p:ph sz="quarter" idx="1"/>
          </p:nvPr>
        </p:nvSpPr>
        <p:spPr>
          <a:xfrm>
            <a:off x="179512" y="67416"/>
            <a:ext cx="8496944" cy="4873752"/>
          </a:xfrm>
        </p:spPr>
        <p:txBody>
          <a:bodyPr>
            <a:normAutofit lnSpcReduction="10000"/>
          </a:bodyPr>
          <a:p>
            <a:pPr indent="0" lvl="1" marL="0">
              <a:lnSpc>
                <a:spcPct val="90000"/>
              </a:lnSpc>
              <a:spcBef>
                <a:spcPts val="600"/>
              </a:spcBef>
              <a:buSzPct val="70000"/>
              <a:buNone/>
            </a:pPr>
            <a:r>
              <a:rPr b="1" dirty="0" sz="2400" lang="en-IN" u="sng">
                <a:solidFill>
                  <a:schemeClr val="accent3">
                    <a:lumMod val="75000"/>
                  </a:schemeClr>
                </a:solidFill>
                <a:effectLst>
                  <a:outerShdw algn="tl" blurRad="38100" dir="2700000" dist="38100">
                    <a:srgbClr val="000000">
                      <a:alpha val="43137"/>
                    </a:srgbClr>
                  </a:outerShdw>
                </a:effectLst>
              </a:rPr>
              <a:t>finalize() </a:t>
            </a:r>
            <a:r>
              <a:rPr b="1" dirty="0" sz="2400" lang="en-IN" u="sng" smtClean="0">
                <a:solidFill>
                  <a:schemeClr val="accent3">
                    <a:lumMod val="75000"/>
                  </a:schemeClr>
                </a:solidFill>
                <a:effectLst>
                  <a:outerShdw algn="tl" blurRad="38100" dir="2700000" dist="38100">
                    <a:srgbClr val="000000">
                      <a:alpha val="43137"/>
                    </a:srgbClr>
                  </a:outerShdw>
                </a:effectLst>
              </a:rPr>
              <a:t>method :-</a:t>
            </a:r>
            <a:endParaRPr b="1" dirty="0" sz="2400" lang="en-IN" u="sng">
              <a:solidFill>
                <a:schemeClr val="accent3">
                  <a:lumMod val="75000"/>
                </a:schemeClr>
              </a:solidFill>
              <a:effectLst>
                <a:outerShdw algn="tl" blurRad="38100" dir="2700000" dist="38100">
                  <a:srgbClr val="000000">
                    <a:alpha val="43137"/>
                  </a:srgbClr>
                </a:outerShdw>
              </a:effectLst>
            </a:endParaRPr>
          </a:p>
          <a:p>
            <a:r>
              <a:rPr dirty="0" lang="en-IN"/>
              <a:t>The finalize() method is invoked each time before the object is garbage collected. This method can be used </a:t>
            </a:r>
            <a:r>
              <a:rPr dirty="0" lang="en-IN" smtClean="0"/>
              <a:t>to perform </a:t>
            </a:r>
            <a:r>
              <a:rPr dirty="0" lang="en-IN" err="1" smtClean="0"/>
              <a:t>cleanup</a:t>
            </a:r>
            <a:r>
              <a:rPr dirty="0" lang="en-IN" smtClean="0"/>
              <a:t> processing. </a:t>
            </a:r>
            <a:r>
              <a:rPr dirty="0" lang="en-US"/>
              <a:t>The </a:t>
            </a:r>
            <a:r>
              <a:rPr b="1" dirty="0" lang="en-US"/>
              <a:t>finalize()</a:t>
            </a:r>
            <a:r>
              <a:rPr dirty="0" lang="en-US"/>
              <a:t> method is equivalent to a </a:t>
            </a:r>
            <a:r>
              <a:rPr b="1" dirty="0" lang="en-US"/>
              <a:t>destructor</a:t>
            </a:r>
            <a:r>
              <a:rPr dirty="0" lang="en-US"/>
              <a:t> of C++. </a:t>
            </a:r>
          </a:p>
          <a:p>
            <a:r>
              <a:rPr dirty="0" lang="en-IN" smtClean="0"/>
              <a:t>This </a:t>
            </a:r>
            <a:r>
              <a:rPr dirty="0" lang="en-IN"/>
              <a:t>method is defined in Object class as</a:t>
            </a:r>
            <a:r>
              <a:rPr dirty="0" lang="en-IN" smtClean="0"/>
              <a:t>:</a:t>
            </a:r>
          </a:p>
          <a:p>
            <a:pPr indent="0" marL="0">
              <a:buNone/>
            </a:pPr>
            <a:r>
              <a:rPr b="1" dirty="0" lang="en-IN" smtClean="0"/>
              <a:t>      protected</a:t>
            </a:r>
            <a:r>
              <a:rPr dirty="0" lang="en-IN"/>
              <a:t> </a:t>
            </a:r>
            <a:r>
              <a:rPr b="1" dirty="0" lang="en-IN"/>
              <a:t>void</a:t>
            </a:r>
            <a:r>
              <a:rPr dirty="0" lang="en-IN"/>
              <a:t> finalize(){}  </a:t>
            </a:r>
            <a:endParaRPr dirty="0" lang="en-IN" smtClean="0"/>
          </a:p>
          <a:p>
            <a:pPr indent="0" marL="0">
              <a:buNone/>
            </a:pPr>
            <a:r>
              <a:rPr b="1" dirty="0" lang="en-IN" err="1" u="sng" smtClean="0">
                <a:solidFill>
                  <a:schemeClr val="accent3">
                    <a:lumMod val="75000"/>
                  </a:schemeClr>
                </a:solidFill>
                <a:effectLst>
                  <a:outerShdw algn="tl" blurRad="38100" dir="2700000" dist="38100">
                    <a:srgbClr val="000000">
                      <a:alpha val="43137"/>
                    </a:srgbClr>
                  </a:outerShdw>
                </a:effectLst>
              </a:rPr>
              <a:t>gc</a:t>
            </a:r>
            <a:r>
              <a:rPr b="1" dirty="0" lang="en-IN" u="sng" smtClean="0">
                <a:solidFill>
                  <a:schemeClr val="accent3">
                    <a:lumMod val="75000"/>
                  </a:schemeClr>
                </a:solidFill>
                <a:effectLst>
                  <a:outerShdw algn="tl" blurRad="38100" dir="2700000" dist="38100">
                    <a:srgbClr val="000000">
                      <a:alpha val="43137"/>
                    </a:srgbClr>
                  </a:outerShdw>
                </a:effectLst>
              </a:rPr>
              <a:t>() method :-</a:t>
            </a:r>
          </a:p>
          <a:p>
            <a:r>
              <a:rPr dirty="0" lang="en-IN" smtClean="0"/>
              <a:t>The </a:t>
            </a:r>
            <a:r>
              <a:rPr dirty="0" lang="en-IN" err="1" smtClean="0"/>
              <a:t>gc</a:t>
            </a:r>
            <a:r>
              <a:rPr dirty="0" lang="en-IN" smtClean="0"/>
              <a:t>() method is used to invoke the garbage collector to perform </a:t>
            </a:r>
            <a:r>
              <a:rPr dirty="0" lang="en-IN" err="1" smtClean="0"/>
              <a:t>cleanup</a:t>
            </a:r>
            <a:r>
              <a:rPr dirty="0" lang="en-IN" smtClean="0"/>
              <a:t> processing. The </a:t>
            </a:r>
            <a:r>
              <a:rPr dirty="0" lang="en-IN" err="1" smtClean="0"/>
              <a:t>gc</a:t>
            </a:r>
            <a:r>
              <a:rPr dirty="0" lang="en-IN" smtClean="0"/>
              <a:t>() is found in System and Runtime classes.</a:t>
            </a:r>
          </a:p>
          <a:p>
            <a:pPr indent="0" marL="0">
              <a:buNone/>
            </a:pPr>
            <a:r>
              <a:rPr dirty="0" lang="en-IN" smtClean="0"/>
              <a:t>    </a:t>
            </a:r>
            <a:r>
              <a:rPr b="1" dirty="0" lang="en-IN" smtClean="0"/>
              <a:t>public</a:t>
            </a:r>
            <a:r>
              <a:rPr dirty="0" lang="en-IN" smtClean="0"/>
              <a:t> </a:t>
            </a:r>
            <a:r>
              <a:rPr b="1" dirty="0" lang="en-IN" smtClean="0"/>
              <a:t>static</a:t>
            </a:r>
            <a:r>
              <a:rPr dirty="0" lang="en-IN" smtClean="0"/>
              <a:t> </a:t>
            </a:r>
            <a:r>
              <a:rPr b="1" dirty="0" lang="en-IN" smtClean="0"/>
              <a:t>void</a:t>
            </a:r>
            <a:r>
              <a:rPr dirty="0" lang="en-IN" smtClean="0"/>
              <a:t> </a:t>
            </a:r>
            <a:r>
              <a:rPr dirty="0" lang="en-IN" err="1" smtClean="0"/>
              <a:t>gc</a:t>
            </a:r>
            <a:r>
              <a:rPr dirty="0" lang="en-IN" smtClean="0"/>
              <a:t>(){}  </a:t>
            </a:r>
          </a:p>
          <a:p>
            <a:pPr indent="0" marL="0">
              <a:buNone/>
            </a:pPr>
            <a:endParaRPr dirty="0" lang="en-IN"/>
          </a:p>
          <a:p>
            <a:pPr indent="0" marL="0">
              <a:buNone/>
            </a:pPr>
            <a:endParaRPr dirty="0" lang="en-IN"/>
          </a:p>
          <a:p>
            <a:endParaRPr dirty="0" lang="en-IN"/>
          </a:p>
          <a:p>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9" name="Rectangle 3"/>
          <p:cNvSpPr/>
          <p:nvPr/>
        </p:nvSpPr>
        <p:spPr>
          <a:xfrm>
            <a:off x="251520" y="188640"/>
            <a:ext cx="8424936" cy="5781040"/>
          </a:xfrm>
          <a:prstGeom prst="rect"/>
        </p:spPr>
        <p:txBody>
          <a:bodyPr wrap="square">
            <a:spAutoFit/>
          </a:bodyPr>
          <a:p>
            <a:pPr indent="-285750" marL="285750">
              <a:buFont typeface="Wingdings" pitchFamily="2" charset="2"/>
              <a:buChar char="q"/>
            </a:pPr>
            <a:r>
              <a:rPr b="1" dirty="0" sz="2400" lang="en-IN" smtClean="0">
                <a:solidFill>
                  <a:srgbClr val="7598D9">
                    <a:lumMod val="75000"/>
                  </a:srgbClr>
                </a:solidFill>
              </a:rPr>
              <a:t>Example :-</a:t>
            </a:r>
          </a:p>
          <a:p>
            <a:r>
              <a:rPr b="1" dirty="0" sz="2400" lang="en-IN" smtClean="0">
                <a:solidFill>
                  <a:prstClr val="black"/>
                </a:solidFill>
              </a:rPr>
              <a:t>public</a:t>
            </a:r>
            <a:r>
              <a:rPr dirty="0" sz="2400" lang="en-IN">
                <a:solidFill>
                  <a:prstClr val="black"/>
                </a:solidFill>
              </a:rPr>
              <a:t> </a:t>
            </a:r>
            <a:r>
              <a:rPr b="1" dirty="0" sz="2400" lang="en-IN">
                <a:solidFill>
                  <a:prstClr val="black"/>
                </a:solidFill>
              </a:rPr>
              <a:t>class</a:t>
            </a:r>
            <a:r>
              <a:rPr dirty="0" sz="2400" lang="en-IN">
                <a:solidFill>
                  <a:prstClr val="black"/>
                </a:solidFill>
              </a:rPr>
              <a:t> </a:t>
            </a:r>
            <a:r>
              <a:rPr dirty="0" sz="2400" lang="en-IN" smtClean="0">
                <a:solidFill>
                  <a:prstClr val="black"/>
                </a:solidFill>
              </a:rPr>
              <a:t>TestGarbage1</a:t>
            </a:r>
          </a:p>
          <a:p>
            <a:r>
              <a:rPr dirty="0" sz="2400" lang="en-IN" smtClean="0">
                <a:solidFill>
                  <a:prstClr val="black"/>
                </a:solidFill>
              </a:rPr>
              <a:t>{</a:t>
            </a:r>
            <a:r>
              <a:rPr dirty="0" sz="2400" lang="en-IN">
                <a:solidFill>
                  <a:prstClr val="black"/>
                </a:solidFill>
              </a:rPr>
              <a:t>  </a:t>
            </a:r>
          </a:p>
          <a:p>
            <a:r>
              <a:rPr dirty="0" sz="2400" lang="en-IN">
                <a:solidFill>
                  <a:prstClr val="black"/>
                </a:solidFill>
              </a:rPr>
              <a:t> </a:t>
            </a:r>
            <a:r>
              <a:rPr b="1" dirty="0" sz="2400" lang="en-IN">
                <a:solidFill>
                  <a:prstClr val="black"/>
                </a:solidFill>
              </a:rPr>
              <a:t>public</a:t>
            </a:r>
            <a:r>
              <a:rPr dirty="0" sz="2400" lang="en-IN">
                <a:solidFill>
                  <a:prstClr val="black"/>
                </a:solidFill>
              </a:rPr>
              <a:t> </a:t>
            </a:r>
            <a:r>
              <a:rPr b="1" dirty="0" sz="2400" lang="en-IN">
                <a:solidFill>
                  <a:prstClr val="black"/>
                </a:solidFill>
              </a:rPr>
              <a:t>void</a:t>
            </a:r>
            <a:r>
              <a:rPr dirty="0" sz="2400" lang="en-IN">
                <a:solidFill>
                  <a:prstClr val="black"/>
                </a:solidFill>
              </a:rPr>
              <a:t> finalize</a:t>
            </a:r>
            <a:r>
              <a:rPr dirty="0" sz="2400" lang="en-IN" smtClean="0">
                <a:solidFill>
                  <a:prstClr val="black"/>
                </a:solidFill>
              </a:rPr>
              <a:t>()</a:t>
            </a:r>
          </a:p>
          <a:p>
            <a:r>
              <a:rPr dirty="0" sz="2400" lang="en-IN" smtClean="0">
                <a:solidFill>
                  <a:prstClr val="black"/>
                </a:solidFill>
              </a:rPr>
              <a:t>{</a:t>
            </a:r>
            <a:br>
              <a:rPr dirty="0" sz="2400" lang="en-IN" smtClean="0">
                <a:solidFill>
                  <a:prstClr val="black"/>
                </a:solidFill>
              </a:rPr>
            </a:br>
            <a:r>
              <a:rPr dirty="0" sz="2400" lang="en-IN" smtClean="0">
                <a:solidFill>
                  <a:prstClr val="black"/>
                </a:solidFill>
              </a:rPr>
              <a:t>   </a:t>
            </a:r>
            <a:r>
              <a:rPr dirty="0" sz="2400" lang="en-IN" err="1" smtClean="0">
                <a:solidFill>
                  <a:prstClr val="black"/>
                </a:solidFill>
              </a:rPr>
              <a:t>System.out.println</a:t>
            </a:r>
            <a:r>
              <a:rPr dirty="0" sz="2400" lang="en-IN">
                <a:solidFill>
                  <a:prstClr val="black"/>
                </a:solidFill>
              </a:rPr>
              <a:t>("object is garbage collected</a:t>
            </a:r>
            <a:r>
              <a:rPr dirty="0" sz="2400" lang="en-IN" smtClean="0">
                <a:solidFill>
                  <a:prstClr val="black"/>
                </a:solidFill>
              </a:rPr>
              <a:t>");</a:t>
            </a:r>
          </a:p>
          <a:p>
            <a:r>
              <a:rPr dirty="0" sz="2400" lang="en-IN" smtClean="0">
                <a:solidFill>
                  <a:prstClr val="black"/>
                </a:solidFill>
              </a:rPr>
              <a:t>}</a:t>
            </a:r>
            <a:r>
              <a:rPr dirty="0" sz="2400" lang="en-IN">
                <a:solidFill>
                  <a:prstClr val="black"/>
                </a:solidFill>
              </a:rPr>
              <a:t>  </a:t>
            </a:r>
          </a:p>
          <a:p>
            <a:r>
              <a:rPr dirty="0" sz="2400" lang="en-IN">
                <a:solidFill>
                  <a:prstClr val="black"/>
                </a:solidFill>
              </a:rPr>
              <a:t> </a:t>
            </a:r>
            <a:r>
              <a:rPr b="1" dirty="0" sz="2400" lang="en-IN">
                <a:solidFill>
                  <a:prstClr val="black"/>
                </a:solidFill>
              </a:rPr>
              <a:t>public</a:t>
            </a:r>
            <a:r>
              <a:rPr dirty="0" sz="2400" lang="en-IN">
                <a:solidFill>
                  <a:prstClr val="black"/>
                </a:solidFill>
              </a:rPr>
              <a:t> </a:t>
            </a:r>
            <a:r>
              <a:rPr b="1" dirty="0" sz="2400" lang="en-IN">
                <a:solidFill>
                  <a:prstClr val="black"/>
                </a:solidFill>
              </a:rPr>
              <a:t>static</a:t>
            </a:r>
            <a:r>
              <a:rPr dirty="0" sz="2400" lang="en-IN">
                <a:solidFill>
                  <a:prstClr val="black"/>
                </a:solidFill>
              </a:rPr>
              <a:t> </a:t>
            </a:r>
            <a:r>
              <a:rPr b="1" dirty="0" sz="2400" lang="en-IN">
                <a:solidFill>
                  <a:prstClr val="black"/>
                </a:solidFill>
              </a:rPr>
              <a:t>void</a:t>
            </a:r>
            <a:r>
              <a:rPr dirty="0" sz="2400" lang="en-IN">
                <a:solidFill>
                  <a:prstClr val="black"/>
                </a:solidFill>
              </a:rPr>
              <a:t> main(String </a:t>
            </a:r>
            <a:r>
              <a:rPr dirty="0" sz="2400" lang="en-IN" err="1">
                <a:solidFill>
                  <a:prstClr val="black"/>
                </a:solidFill>
              </a:rPr>
              <a:t>args</a:t>
            </a:r>
            <a:r>
              <a:rPr dirty="0" sz="2400" lang="en-IN" smtClean="0">
                <a:solidFill>
                  <a:prstClr val="black"/>
                </a:solidFill>
              </a:rPr>
              <a:t>[])</a:t>
            </a:r>
          </a:p>
          <a:p>
            <a:r>
              <a:rPr dirty="0" sz="2400" lang="en-IN" smtClean="0">
                <a:solidFill>
                  <a:prstClr val="black"/>
                </a:solidFill>
              </a:rPr>
              <a:t>{</a:t>
            </a:r>
            <a:r>
              <a:rPr dirty="0" sz="2400" lang="en-IN">
                <a:solidFill>
                  <a:prstClr val="black"/>
                </a:solidFill>
              </a:rPr>
              <a:t>  </a:t>
            </a:r>
          </a:p>
          <a:p>
            <a:r>
              <a:rPr dirty="0" sz="2400" lang="en-IN">
                <a:solidFill>
                  <a:prstClr val="black"/>
                </a:solidFill>
              </a:rPr>
              <a:t>  TestGarbage1 s1=</a:t>
            </a:r>
            <a:r>
              <a:rPr b="1" dirty="0" sz="2400" lang="en-IN">
                <a:solidFill>
                  <a:prstClr val="black"/>
                </a:solidFill>
              </a:rPr>
              <a:t>new</a:t>
            </a:r>
            <a:r>
              <a:rPr dirty="0" sz="2400" lang="en-IN">
                <a:solidFill>
                  <a:prstClr val="black"/>
                </a:solidFill>
              </a:rPr>
              <a:t> TestGarbage1();  </a:t>
            </a:r>
          </a:p>
          <a:p>
            <a:r>
              <a:rPr dirty="0" sz="2400" lang="en-IN">
                <a:solidFill>
                  <a:prstClr val="black"/>
                </a:solidFill>
              </a:rPr>
              <a:t>  TestGarbage1 s2=</a:t>
            </a:r>
            <a:r>
              <a:rPr b="1" dirty="0" sz="2400" lang="en-IN">
                <a:solidFill>
                  <a:prstClr val="black"/>
                </a:solidFill>
              </a:rPr>
              <a:t>new</a:t>
            </a:r>
            <a:r>
              <a:rPr dirty="0" sz="2400" lang="en-IN">
                <a:solidFill>
                  <a:prstClr val="black"/>
                </a:solidFill>
              </a:rPr>
              <a:t> TestGarbage1();  </a:t>
            </a:r>
          </a:p>
          <a:p>
            <a:r>
              <a:rPr dirty="0" sz="2400" lang="en-IN">
                <a:solidFill>
                  <a:prstClr val="black"/>
                </a:solidFill>
              </a:rPr>
              <a:t>  s1=</a:t>
            </a:r>
            <a:r>
              <a:rPr b="1" dirty="0" sz="2400" lang="en-IN">
                <a:solidFill>
                  <a:prstClr val="black"/>
                </a:solidFill>
              </a:rPr>
              <a:t>null</a:t>
            </a:r>
            <a:r>
              <a:rPr dirty="0" sz="2400" lang="en-IN">
                <a:solidFill>
                  <a:prstClr val="black"/>
                </a:solidFill>
              </a:rPr>
              <a:t>;  </a:t>
            </a:r>
          </a:p>
          <a:p>
            <a:r>
              <a:rPr dirty="0" sz="2400" lang="en-IN">
                <a:solidFill>
                  <a:prstClr val="black"/>
                </a:solidFill>
              </a:rPr>
              <a:t>  s2=</a:t>
            </a:r>
            <a:r>
              <a:rPr b="1" dirty="0" sz="2400" lang="en-IN">
                <a:solidFill>
                  <a:prstClr val="black"/>
                </a:solidFill>
              </a:rPr>
              <a:t>null</a:t>
            </a:r>
            <a:r>
              <a:rPr dirty="0" sz="2400" lang="en-IN">
                <a:solidFill>
                  <a:prstClr val="black"/>
                </a:solidFill>
              </a:rPr>
              <a:t>;  </a:t>
            </a:r>
          </a:p>
          <a:p>
            <a:r>
              <a:rPr dirty="0" sz="2400" lang="en-IN">
                <a:solidFill>
                  <a:prstClr val="black"/>
                </a:solidFill>
              </a:rPr>
              <a:t>  </a:t>
            </a:r>
            <a:r>
              <a:rPr dirty="0" sz="2400" lang="en-IN" err="1">
                <a:solidFill>
                  <a:prstClr val="black"/>
                </a:solidFill>
              </a:rPr>
              <a:t>System.gc</a:t>
            </a:r>
            <a:r>
              <a:rPr dirty="0" sz="2400" lang="en-IN">
                <a:solidFill>
                  <a:prstClr val="black"/>
                </a:solidFill>
              </a:rPr>
              <a:t>();  </a:t>
            </a:r>
          </a:p>
          <a:p>
            <a:r>
              <a:rPr dirty="0" sz="2400" lang="en-IN">
                <a:solidFill>
                  <a:prstClr val="black"/>
                </a:solidFill>
              </a:rPr>
              <a:t> }  </a:t>
            </a:r>
          </a:p>
          <a:p>
            <a:r>
              <a:rPr dirty="0" sz="2400" lang="en-IN">
                <a:solidFill>
                  <a:prstClr val="black"/>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Content Placeholder 2"/>
          <p:cNvSpPr>
            <a:spLocks noGrp="1"/>
          </p:cNvSpPr>
          <p:nvPr>
            <p:ph sz="quarter" idx="1"/>
          </p:nvPr>
        </p:nvSpPr>
        <p:spPr>
          <a:xfrm>
            <a:off x="179512" y="678706"/>
            <a:ext cx="8568952" cy="5795246"/>
          </a:xfrm>
        </p:spPr>
        <p:txBody>
          <a:bodyPr/>
          <a:p>
            <a:r>
              <a:rPr dirty="0" lang="en-US"/>
              <a:t>A class is a user defined data type. </a:t>
            </a:r>
          </a:p>
          <a:p>
            <a:r>
              <a:rPr altLang="en-AU" dirty="0" lang="en-AU"/>
              <a:t>A </a:t>
            </a:r>
            <a:r>
              <a:rPr altLang="en-AU" dirty="0" i="1" lang="en-AU">
                <a:solidFill>
                  <a:schemeClr val="hlink"/>
                </a:solidFill>
              </a:rPr>
              <a:t>class</a:t>
            </a:r>
            <a:r>
              <a:rPr altLang="en-AU" dirty="0" lang="en-AU">
                <a:solidFill>
                  <a:schemeClr val="hlink"/>
                </a:solidFill>
              </a:rPr>
              <a:t> </a:t>
            </a:r>
            <a:r>
              <a:rPr altLang="en-AU" dirty="0" lang="en-AU"/>
              <a:t>is a collection of </a:t>
            </a:r>
            <a:r>
              <a:rPr altLang="en-AU" dirty="0" i="1" lang="en-AU">
                <a:solidFill>
                  <a:schemeClr val="hlink"/>
                </a:solidFill>
              </a:rPr>
              <a:t>fields</a:t>
            </a:r>
            <a:r>
              <a:rPr altLang="en-AU" dirty="0" lang="en-AU"/>
              <a:t> (data) and </a:t>
            </a:r>
            <a:r>
              <a:rPr altLang="en-AU" dirty="0" i="1" lang="en-AU">
                <a:solidFill>
                  <a:schemeClr val="hlink"/>
                </a:solidFill>
              </a:rPr>
              <a:t>methods</a:t>
            </a:r>
            <a:r>
              <a:rPr altLang="en-AU" dirty="0" lang="en-AU">
                <a:solidFill>
                  <a:schemeClr val="hlink"/>
                </a:solidFill>
              </a:rPr>
              <a:t> </a:t>
            </a:r>
            <a:r>
              <a:rPr altLang="en-AU" dirty="0" lang="en-AU"/>
              <a:t>(procedure or function) that operate on that data. </a:t>
            </a:r>
            <a:endParaRPr dirty="0" lang="en-US"/>
          </a:p>
          <a:p>
            <a:pPr>
              <a:lnSpc>
                <a:spcPct val="90000"/>
              </a:lnSpc>
            </a:pPr>
            <a:r>
              <a:rPr altLang="en-AU" dirty="0" lang="en-AU"/>
              <a:t>The basic syntax for a </a:t>
            </a:r>
            <a:r>
              <a:rPr altLang="en-AU" dirty="0" lang="en-AU" smtClean="0"/>
              <a:t>class definition :</a:t>
            </a:r>
          </a:p>
          <a:p>
            <a:endParaRPr dirty="0" lang="en-IN"/>
          </a:p>
        </p:txBody>
      </p:sp>
      <p:sp>
        <p:nvSpPr>
          <p:cNvPr id="1048615" name="Title 1"/>
          <p:cNvSpPr txBox="1"/>
          <p:nvPr/>
        </p:nvSpPr>
        <p:spPr>
          <a:xfrm>
            <a:off x="457200" y="116632"/>
            <a:ext cx="7467600" cy="562074"/>
          </a:xfrm>
          <a:prstGeom prst="rect"/>
        </p:spPr>
        <p:txBody>
          <a:bodyPr anchor="b" vert="horz">
            <a:normAutofit/>
          </a:bodyPr>
          <a:lstStyle>
            <a:lvl1pPr algn="l" eaLnBrk="1" hangingPunct="1" latinLnBrk="0" rtl="0">
              <a:spcBef>
                <a:spcPct val="0"/>
              </a:spcBef>
              <a:buNone/>
              <a:defRPr baseline="0" b="0" cap="small" sz="3000" kern="1200" kumimoji="0">
                <a:solidFill>
                  <a:schemeClr val="tx2"/>
                </a:solidFill>
                <a:latin typeface="+mj-lt"/>
                <a:ea typeface="+mj-ea"/>
                <a:cs typeface="+mj-cs"/>
              </a:defRPr>
            </a:lvl1pPr>
          </a:lstStyle>
          <a:p>
            <a:pPr algn="ctr"/>
            <a:r>
              <a:rPr b="1" dirty="0" i="1" lang="en-IN">
                <a:solidFill>
                  <a:schemeClr val="accent1">
                    <a:lumMod val="75000"/>
                  </a:schemeClr>
                </a:solidFill>
                <a:effectLst>
                  <a:outerShdw algn="tl" blurRad="38100" dir="2700000" dist="38100">
                    <a:srgbClr val="000000">
                      <a:alpha val="43137"/>
                    </a:srgbClr>
                  </a:outerShdw>
                </a:effectLst>
              </a:rPr>
              <a:t>Class</a:t>
            </a:r>
          </a:p>
        </p:txBody>
      </p:sp>
      <p:sp>
        <p:nvSpPr>
          <p:cNvPr id="1048616" name="Text Box 6"/>
          <p:cNvSpPr txBox="1">
            <a:spLocks noChangeArrowheads="1"/>
          </p:cNvSpPr>
          <p:nvPr/>
        </p:nvSpPr>
        <p:spPr bwMode="auto">
          <a:xfrm>
            <a:off x="990600" y="2590800"/>
            <a:ext cx="6096000" cy="3825240"/>
          </a:xfrm>
          <a:prstGeom prst="rect"/>
          <a:noFill/>
          <a:ln w="9525">
            <a:solidFill>
              <a:schemeClr val="tx1"/>
            </a:solidFill>
            <a:miter lim="800000"/>
            <a:headEnd/>
            <a:tailEnd/>
          </a:ln>
        </p:spPr>
        <p:txBody>
          <a:bodyPr>
            <a:spAutoFit/>
          </a:bodyPr>
          <a:lstStyle>
            <a:lvl1pPr>
              <a:defRPr>
                <a:solidFill>
                  <a:schemeClr val="tx1"/>
                </a:solidFill>
                <a:latin typeface="Arial" charset="0"/>
                <a:cs typeface="Arial"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eaLnBrk="1" hangingPunct="1" lvl="1"/>
            <a:r>
              <a:rPr altLang="en-AU" dirty="0" lang="en-AU">
                <a:solidFill>
                  <a:schemeClr val="hlink"/>
                </a:solidFill>
              </a:rPr>
              <a:t>class</a:t>
            </a:r>
            <a:r>
              <a:rPr altLang="en-AU" dirty="0" lang="en-AU"/>
              <a:t>  </a:t>
            </a:r>
            <a:r>
              <a:rPr altLang="en-AU" dirty="0" i="1" lang="en-AU" err="1"/>
              <a:t>ClassName</a:t>
            </a:r>
            <a:r>
              <a:rPr altLang="en-AU" dirty="0" lang="en-AU"/>
              <a:t> </a:t>
            </a:r>
            <a:endParaRPr altLang="en-AU" dirty="0" lang="en-AU" smtClean="0"/>
          </a:p>
          <a:p>
            <a:pPr eaLnBrk="1" hangingPunct="1" lvl="1"/>
            <a:r>
              <a:rPr altLang="en-AU" dirty="0" lang="en-AU" smtClean="0"/>
              <a:t>{</a:t>
            </a:r>
            <a:endParaRPr altLang="en-AU" dirty="0" lang="en-AU"/>
          </a:p>
          <a:p>
            <a:pPr eaLnBrk="1" hangingPunct="1" lvl="2"/>
            <a:r>
              <a:rPr altLang="en-AU" dirty="0" lang="en-AU"/>
              <a:t>         </a:t>
            </a:r>
            <a:r>
              <a:rPr altLang="en-AU" dirty="0" lang="en-AU" smtClean="0"/>
              <a:t>[member(field) </a:t>
            </a:r>
            <a:r>
              <a:rPr altLang="en-AU" dirty="0" lang="en-AU"/>
              <a:t>declaration]</a:t>
            </a:r>
          </a:p>
          <a:p>
            <a:pPr eaLnBrk="1" hangingPunct="1" lvl="2"/>
            <a:r>
              <a:rPr altLang="en-AU" dirty="0" lang="en-AU"/>
              <a:t>         [methods declaration]</a:t>
            </a:r>
          </a:p>
          <a:p>
            <a:pPr eaLnBrk="1" hangingPunct="1"/>
            <a:r>
              <a:rPr altLang="en-AU" dirty="0" lang="en-AU"/>
              <a:t>       }</a:t>
            </a:r>
          </a:p>
          <a:p>
            <a:pPr eaLnBrk="1" hangingPunct="1"/>
            <a:endParaRPr altLang="en-AU" dirty="0" lang="en-AU"/>
          </a:p>
          <a:p>
            <a:pPr eaLnBrk="1" hangingPunct="1"/>
            <a:r>
              <a:rPr altLang="en-AU" dirty="0" lang="en-AU"/>
              <a:t>Example:</a:t>
            </a:r>
          </a:p>
          <a:p>
            <a:pPr eaLnBrk="1" hangingPunct="1"/>
            <a:endParaRPr altLang="en-AU" dirty="0" lang="en-AU"/>
          </a:p>
          <a:p>
            <a:r>
              <a:rPr altLang="en-AU" dirty="0" lang="en-AU">
                <a:latin typeface="Times New Roman" pitchFamily="18" charset="0"/>
              </a:rPr>
              <a:t>public class Circle </a:t>
            </a:r>
          </a:p>
          <a:p>
            <a:r>
              <a:rPr altLang="en-AU" dirty="0" lang="en-AU">
                <a:latin typeface="Times New Roman" pitchFamily="18" charset="0"/>
              </a:rPr>
              <a:t>{</a:t>
            </a:r>
          </a:p>
          <a:p>
            <a:r>
              <a:rPr altLang="en-AU" dirty="0" lang="en-AU">
                <a:latin typeface="Times New Roman" pitchFamily="18" charset="0"/>
              </a:rPr>
              <a:t>        // my circle class</a:t>
            </a:r>
          </a:p>
          <a:p>
            <a:r>
              <a:rPr altLang="en-AU" dirty="0" lang="en-AU">
                <a:latin typeface="Times New Roman" pitchFamily="18" charset="0"/>
              </a:rPr>
              <a:t>}</a:t>
            </a:r>
          </a:p>
          <a:p>
            <a:pPr eaLnBrk="1" hangingPunct="1"/>
            <a:endParaRPr altLang="en-AU" dirty="0" lang="en-AU"/>
          </a:p>
          <a:p>
            <a:pPr eaLnBrk="1" hangingPunct="1"/>
            <a:endParaRPr altLang="en-AU" dirty="0"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0" name="Title 1"/>
          <p:cNvSpPr>
            <a:spLocks noGrp="1"/>
          </p:cNvSpPr>
          <p:nvPr>
            <p:ph type="title"/>
          </p:nvPr>
        </p:nvSpPr>
        <p:spPr>
          <a:xfrm>
            <a:off x="457200" y="274638"/>
            <a:ext cx="7467600" cy="562074"/>
          </a:xfrm>
        </p:spPr>
        <p:txBody>
          <a:bodyPr/>
          <a:p>
            <a:pPr algn="ctr"/>
            <a:r>
              <a:rPr b="1" dirty="0" i="1" lang="en-US" smtClean="0">
                <a:solidFill>
                  <a:schemeClr val="accent1">
                    <a:lumMod val="75000"/>
                  </a:schemeClr>
                </a:solidFill>
                <a:effectLst>
                  <a:outerShdw algn="tl" blurRad="38100" dir="2700000" dist="38100">
                    <a:srgbClr val="000000">
                      <a:alpha val="43137"/>
                    </a:srgbClr>
                  </a:outerShdw>
                </a:effectLst>
              </a:rPr>
              <a:t>Access Modifiers</a:t>
            </a:r>
            <a:endParaRPr dirty="0" lang="en-IN"/>
          </a:p>
        </p:txBody>
      </p:sp>
      <p:sp>
        <p:nvSpPr>
          <p:cNvPr id="1048641" name="Content Placeholder 2"/>
          <p:cNvSpPr>
            <a:spLocks noGrp="1"/>
          </p:cNvSpPr>
          <p:nvPr>
            <p:ph sz="quarter" idx="1"/>
          </p:nvPr>
        </p:nvSpPr>
        <p:spPr>
          <a:xfrm>
            <a:off x="179512" y="836712"/>
            <a:ext cx="8568952" cy="5832648"/>
          </a:xfrm>
        </p:spPr>
        <p:txBody>
          <a:bodyPr>
            <a:normAutofit lnSpcReduction="10000"/>
          </a:bodyPr>
          <a:p>
            <a:r>
              <a:rPr dirty="0" lang="en-IN"/>
              <a:t>The access modifiers in java specifies accessibility (scope) of a data member, method, constructor or class.</a:t>
            </a:r>
          </a:p>
          <a:p>
            <a:r>
              <a:rPr dirty="0" lang="en-IN"/>
              <a:t>There are </a:t>
            </a:r>
            <a:r>
              <a:rPr dirty="0" lang="en-IN" smtClean="0"/>
              <a:t>4 </a:t>
            </a:r>
            <a:r>
              <a:rPr dirty="0" lang="en-IN"/>
              <a:t>types of java access modifiers</a:t>
            </a:r>
            <a:r>
              <a:rPr dirty="0" lang="en-IN" smtClean="0"/>
              <a:t>:</a:t>
            </a:r>
          </a:p>
          <a:p>
            <a:pPr indent="-285750" marL="628650">
              <a:buFont typeface="Arial" pitchFamily="34" charset="0"/>
              <a:buChar char="•"/>
            </a:pPr>
            <a:r>
              <a:rPr dirty="0" lang="en-US"/>
              <a:t>private</a:t>
            </a:r>
          </a:p>
          <a:p>
            <a:pPr indent="-285750" marL="628650">
              <a:buFont typeface="Arial" pitchFamily="34" charset="0"/>
              <a:buChar char="•"/>
            </a:pPr>
            <a:r>
              <a:rPr dirty="0" lang="en-US"/>
              <a:t>default  (or  friendly)  </a:t>
            </a:r>
          </a:p>
          <a:p>
            <a:pPr indent="-285750" marL="628650">
              <a:buFont typeface="Arial" pitchFamily="34" charset="0"/>
              <a:buChar char="•"/>
            </a:pPr>
            <a:r>
              <a:rPr dirty="0" lang="en-US"/>
              <a:t>protected</a:t>
            </a:r>
          </a:p>
          <a:p>
            <a:pPr indent="-285750" marL="628650">
              <a:buFont typeface="Arial" pitchFamily="34" charset="0"/>
              <a:buChar char="•"/>
            </a:pPr>
            <a:r>
              <a:rPr dirty="0" lang="en-US"/>
              <a:t>p</a:t>
            </a:r>
            <a:r>
              <a:rPr dirty="0" lang="en-US" smtClean="0"/>
              <a:t>ublic</a:t>
            </a:r>
          </a:p>
          <a:p>
            <a:pPr indent="-285750" marL="628650">
              <a:buFont typeface="Arial" pitchFamily="34" charset="0"/>
              <a:buChar char="•"/>
            </a:pPr>
            <a:endParaRPr dirty="0" lang="en-IN"/>
          </a:p>
          <a:p>
            <a:pPr indent="0" marL="0">
              <a:buNone/>
            </a:pPr>
            <a:r>
              <a:rPr dirty="0" lang="en-IN" smtClean="0"/>
              <a:t>   </a:t>
            </a:r>
            <a:r>
              <a:rPr b="1" dirty="0" lang="en-IN" smtClean="0">
                <a:solidFill>
                  <a:schemeClr val="accent3">
                    <a:lumMod val="75000"/>
                  </a:schemeClr>
                </a:solidFill>
              </a:rPr>
              <a:t>1</a:t>
            </a:r>
            <a:r>
              <a:rPr b="1" dirty="0" lang="en-IN">
                <a:solidFill>
                  <a:schemeClr val="accent3">
                    <a:lumMod val="75000"/>
                  </a:schemeClr>
                </a:solidFill>
              </a:rPr>
              <a:t>) Private :-</a:t>
            </a:r>
          </a:p>
          <a:p>
            <a:pPr indent="0" marL="0">
              <a:buNone/>
            </a:pPr>
            <a:r>
              <a:rPr dirty="0" lang="en-IN" smtClean="0"/>
              <a:t>    The </a:t>
            </a:r>
            <a:r>
              <a:rPr dirty="0" lang="en-IN"/>
              <a:t>private access modifier is accessible only within class.</a:t>
            </a:r>
          </a:p>
          <a:p>
            <a:pPr indent="0" marL="0">
              <a:buNone/>
            </a:pPr>
            <a:r>
              <a:rPr dirty="0" lang="en-IN" smtClean="0"/>
              <a:t>    </a:t>
            </a:r>
            <a:endParaRPr dirty="0" lang="en-IN"/>
          </a:p>
          <a:p>
            <a:pPr indent="0" marL="0">
              <a:buNone/>
            </a:pPr>
            <a:r>
              <a:rPr dirty="0" lang="en-IN" smtClean="0"/>
              <a:t>    </a:t>
            </a:r>
            <a:endParaRPr b="1" dirty="0" lang="en-IN">
              <a:solidFill>
                <a:schemeClr val="accent3">
                  <a:lumMod val="75000"/>
                </a:schemeClr>
              </a:solidFill>
            </a:endParaRPr>
          </a:p>
          <a:p>
            <a:pPr indent="0" marL="0">
              <a:buNone/>
            </a:pPr>
            <a:r>
              <a:rPr b="1" dirty="0" lang="en-IN" smtClean="0">
                <a:solidFill>
                  <a:schemeClr val="accent3">
                    <a:lumMod val="75000"/>
                  </a:schemeClr>
                </a:solidFill>
              </a:rPr>
              <a:t>     </a:t>
            </a:r>
            <a:endParaRPr dirty="0" lang="en-IN" smtClean="0"/>
          </a:p>
          <a:p>
            <a:pPr indent="0" marL="0">
              <a:buNone/>
            </a:pPr>
            <a:endParaRPr b="1" dirty="0" lang="en-IN">
              <a:solidFill>
                <a:schemeClr val="accent3">
                  <a:lumMod val="75000"/>
                </a:schemeClr>
              </a:solidFill>
            </a:endParaRPr>
          </a:p>
          <a:p>
            <a:pPr indent="0" marL="0">
              <a:buNone/>
            </a:pPr>
            <a:endParaRPr dirty="0" lang="en-IN"/>
          </a:p>
          <a:p>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2" name="Rectangle 4"/>
          <p:cNvSpPr/>
          <p:nvPr/>
        </p:nvSpPr>
        <p:spPr>
          <a:xfrm>
            <a:off x="179512" y="58847"/>
            <a:ext cx="8568952" cy="6492240"/>
          </a:xfrm>
          <a:prstGeom prst="rect"/>
        </p:spPr>
        <p:txBody>
          <a:bodyPr wrap="square">
            <a:spAutoFit/>
          </a:bodyPr>
          <a:p>
            <a:pPr indent="-342900" marL="342900">
              <a:buFont typeface="Wingdings" pitchFamily="2" charset="2"/>
              <a:buChar char="§"/>
            </a:pPr>
            <a:r>
              <a:rPr b="1" dirty="0" sz="2000" lang="en-US">
                <a:solidFill>
                  <a:srgbClr val="575F6D"/>
                </a:solidFill>
              </a:rPr>
              <a:t>Simple example of private access modifier</a:t>
            </a:r>
          </a:p>
          <a:p>
            <a:r>
              <a:rPr dirty="0" sz="2000" lang="en-US">
                <a:solidFill>
                  <a:srgbClr val="575F6D"/>
                </a:solidFill>
              </a:rPr>
              <a:t>In this example, we have created two classes A and </a:t>
            </a:r>
            <a:r>
              <a:rPr dirty="0" sz="2000" lang="en-US" smtClean="0">
                <a:solidFill>
                  <a:srgbClr val="575F6D"/>
                </a:solidFill>
              </a:rPr>
              <a:t>B. </a:t>
            </a:r>
            <a:r>
              <a:rPr dirty="0" sz="2000" lang="en-US">
                <a:solidFill>
                  <a:srgbClr val="575F6D"/>
                </a:solidFill>
              </a:rPr>
              <a:t>A class contains private data member and private method. We are accessing these private members from outside the class, so there is compile time error. </a:t>
            </a:r>
          </a:p>
          <a:p>
            <a:r>
              <a:rPr dirty="0" sz="2000" lang="en-US">
                <a:solidFill>
                  <a:prstClr val="black"/>
                </a:solidFill>
              </a:rPr>
              <a:t>class A</a:t>
            </a:r>
          </a:p>
          <a:p>
            <a:r>
              <a:rPr dirty="0" sz="2000" lang="en-US">
                <a:solidFill>
                  <a:prstClr val="black"/>
                </a:solidFill>
              </a:rPr>
              <a:t>{  </a:t>
            </a:r>
          </a:p>
          <a:p>
            <a:pPr lvl="1"/>
            <a:r>
              <a:rPr dirty="0" sz="2000" lang="en-US">
                <a:solidFill>
                  <a:prstClr val="black"/>
                </a:solidFill>
              </a:rPr>
              <a:t>private </a:t>
            </a:r>
            <a:r>
              <a:rPr dirty="0" sz="2000" lang="en-US" err="1">
                <a:solidFill>
                  <a:prstClr val="black"/>
                </a:solidFill>
              </a:rPr>
              <a:t>int</a:t>
            </a:r>
            <a:r>
              <a:rPr dirty="0" sz="2000" lang="en-US">
                <a:solidFill>
                  <a:prstClr val="black"/>
                </a:solidFill>
              </a:rPr>
              <a:t> data=40;  </a:t>
            </a:r>
          </a:p>
          <a:p>
            <a:pPr lvl="1"/>
            <a:r>
              <a:rPr dirty="0" sz="2000" lang="en-US">
                <a:solidFill>
                  <a:prstClr val="black"/>
                </a:solidFill>
              </a:rPr>
              <a:t>private void </a:t>
            </a:r>
            <a:r>
              <a:rPr dirty="0" sz="2000" lang="en-US" err="1">
                <a:solidFill>
                  <a:prstClr val="black"/>
                </a:solidFill>
              </a:rPr>
              <a:t>msg</a:t>
            </a:r>
            <a:r>
              <a:rPr dirty="0" sz="2000" lang="en-US">
                <a:solidFill>
                  <a:prstClr val="black"/>
                </a:solidFill>
              </a:rPr>
              <a:t>()</a:t>
            </a:r>
          </a:p>
          <a:p>
            <a:pPr lvl="1"/>
            <a:r>
              <a:rPr dirty="0" sz="2000" lang="en-US">
                <a:solidFill>
                  <a:prstClr val="black"/>
                </a:solidFill>
              </a:rPr>
              <a:t>{</a:t>
            </a:r>
          </a:p>
          <a:p>
            <a:pPr lvl="1"/>
            <a:r>
              <a:rPr dirty="0" sz="2000" lang="en-US">
                <a:solidFill>
                  <a:prstClr val="black"/>
                </a:solidFill>
              </a:rPr>
              <a:t>	</a:t>
            </a:r>
            <a:r>
              <a:rPr dirty="0" sz="2000" lang="en-US" err="1">
                <a:solidFill>
                  <a:prstClr val="black"/>
                </a:solidFill>
              </a:rPr>
              <a:t>System.out.println</a:t>
            </a:r>
            <a:r>
              <a:rPr dirty="0" sz="2000" lang="en-US">
                <a:solidFill>
                  <a:prstClr val="black"/>
                </a:solidFill>
              </a:rPr>
              <a:t>("Hello java");</a:t>
            </a:r>
          </a:p>
          <a:p>
            <a:pPr lvl="1"/>
            <a:r>
              <a:rPr dirty="0" sz="2000" lang="en-US">
                <a:solidFill>
                  <a:prstClr val="black"/>
                </a:solidFill>
              </a:rPr>
              <a:t>}  </a:t>
            </a:r>
          </a:p>
          <a:p>
            <a:r>
              <a:rPr dirty="0" sz="2000" lang="en-US">
                <a:solidFill>
                  <a:prstClr val="black"/>
                </a:solidFill>
              </a:rPr>
              <a:t>}  </a:t>
            </a:r>
          </a:p>
          <a:p>
            <a:r>
              <a:rPr dirty="0" sz="2000" lang="en-US">
                <a:solidFill>
                  <a:prstClr val="black"/>
                </a:solidFill>
              </a:rPr>
              <a:t>public class </a:t>
            </a:r>
            <a:r>
              <a:rPr dirty="0" sz="2000" lang="en-US" smtClean="0">
                <a:solidFill>
                  <a:prstClr val="black"/>
                </a:solidFill>
              </a:rPr>
              <a:t>B</a:t>
            </a:r>
            <a:endParaRPr dirty="0" sz="2000" lang="en-US">
              <a:solidFill>
                <a:prstClr val="black"/>
              </a:solidFill>
            </a:endParaRPr>
          </a:p>
          <a:p>
            <a:r>
              <a:rPr dirty="0" sz="2000" lang="en-US">
                <a:solidFill>
                  <a:prstClr val="black"/>
                </a:solidFill>
              </a:rPr>
              <a:t>{  </a:t>
            </a:r>
          </a:p>
          <a:p>
            <a:r>
              <a:rPr dirty="0" sz="2000" lang="en-US" smtClean="0">
                <a:solidFill>
                  <a:prstClr val="black"/>
                </a:solidFill>
              </a:rPr>
              <a:t>   </a:t>
            </a:r>
            <a:r>
              <a:rPr dirty="0" sz="2000" lang="en-US">
                <a:solidFill>
                  <a:prstClr val="black"/>
                </a:solidFill>
              </a:rPr>
              <a:t> public static void main(String </a:t>
            </a:r>
            <a:r>
              <a:rPr dirty="0" sz="2000" lang="en-US" err="1">
                <a:solidFill>
                  <a:prstClr val="black"/>
                </a:solidFill>
              </a:rPr>
              <a:t>args</a:t>
            </a:r>
            <a:r>
              <a:rPr dirty="0" sz="2000" lang="en-US">
                <a:solidFill>
                  <a:prstClr val="black"/>
                </a:solidFill>
              </a:rPr>
              <a:t>[])</a:t>
            </a:r>
          </a:p>
          <a:p>
            <a:r>
              <a:rPr dirty="0" sz="2000" lang="en-US" smtClean="0">
                <a:solidFill>
                  <a:prstClr val="black"/>
                </a:solidFill>
              </a:rPr>
              <a:t>  {</a:t>
            </a:r>
            <a:r>
              <a:rPr dirty="0" sz="2000" lang="en-US">
                <a:solidFill>
                  <a:prstClr val="black"/>
                </a:solidFill>
              </a:rPr>
              <a:t>  </a:t>
            </a:r>
          </a:p>
          <a:p>
            <a:r>
              <a:rPr dirty="0" sz="2000" lang="en-US">
                <a:solidFill>
                  <a:prstClr val="black"/>
                </a:solidFill>
              </a:rPr>
              <a:t>   A </a:t>
            </a:r>
            <a:r>
              <a:rPr dirty="0" sz="2000" lang="en-US" err="1">
                <a:solidFill>
                  <a:prstClr val="black"/>
                </a:solidFill>
              </a:rPr>
              <a:t>obj</a:t>
            </a:r>
            <a:r>
              <a:rPr dirty="0" sz="2000" lang="en-US">
                <a:solidFill>
                  <a:prstClr val="black"/>
                </a:solidFill>
              </a:rPr>
              <a:t>=new A();  </a:t>
            </a:r>
          </a:p>
          <a:p>
            <a:r>
              <a:rPr dirty="0" sz="2000" lang="en-US">
                <a:solidFill>
                  <a:prstClr val="black"/>
                </a:solidFill>
              </a:rPr>
              <a:t>   </a:t>
            </a:r>
            <a:r>
              <a:rPr dirty="0" sz="2000" lang="en-US" err="1" smtClean="0">
                <a:solidFill>
                  <a:prstClr val="black"/>
                </a:solidFill>
              </a:rPr>
              <a:t>obj.data</a:t>
            </a:r>
            <a:r>
              <a:rPr dirty="0" sz="2000" lang="en-US" smtClean="0">
                <a:solidFill>
                  <a:prstClr val="black"/>
                </a:solidFill>
              </a:rPr>
              <a:t>;</a:t>
            </a:r>
            <a:r>
              <a:rPr dirty="0" sz="2000" lang="en-US">
                <a:solidFill>
                  <a:prstClr val="black"/>
                </a:solidFill>
              </a:rPr>
              <a:t>		</a:t>
            </a:r>
            <a:r>
              <a:rPr b="1" dirty="0" sz="2000" lang="en-US">
                <a:solidFill>
                  <a:srgbClr val="FF0000"/>
                </a:solidFill>
              </a:rPr>
              <a:t>//Compile Time Error  </a:t>
            </a:r>
          </a:p>
          <a:p>
            <a:r>
              <a:rPr dirty="0" sz="2000" lang="en-US">
                <a:solidFill>
                  <a:prstClr val="black"/>
                </a:solidFill>
              </a:rPr>
              <a:t>   obj.msg();		</a:t>
            </a:r>
            <a:r>
              <a:rPr b="1" dirty="0" sz="2000" lang="en-US">
                <a:solidFill>
                  <a:srgbClr val="FF0000"/>
                </a:solidFill>
              </a:rPr>
              <a:t>//Compile Time Error  </a:t>
            </a:r>
          </a:p>
          <a:p>
            <a:r>
              <a:rPr dirty="0" sz="2000" lang="en-US">
                <a:solidFill>
                  <a:prstClr val="black"/>
                </a:solidFill>
              </a:rPr>
              <a:t>   }  </a:t>
            </a:r>
          </a:p>
          <a:p>
            <a:r>
              <a:rPr dirty="0" sz="2000" lang="en-US">
                <a:solidFill>
                  <a:prstClr val="black"/>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3" name="Rectangle 3"/>
          <p:cNvSpPr/>
          <p:nvPr/>
        </p:nvSpPr>
        <p:spPr>
          <a:xfrm>
            <a:off x="251520" y="188640"/>
            <a:ext cx="8280920" cy="6492239"/>
          </a:xfrm>
          <a:prstGeom prst="rect"/>
        </p:spPr>
        <p:txBody>
          <a:bodyPr wrap="square">
            <a:spAutoFit/>
          </a:bodyPr>
          <a:p>
            <a:r>
              <a:rPr b="1" dirty="0" sz="2400" lang="en-IN" smtClean="0">
                <a:solidFill>
                  <a:srgbClr val="B32C16">
                    <a:lumMod val="75000"/>
                  </a:srgbClr>
                </a:solidFill>
              </a:rPr>
              <a:t>2) default :-</a:t>
            </a:r>
          </a:p>
          <a:p>
            <a:r>
              <a:rPr dirty="0" sz="2400" lang="en-US">
                <a:solidFill>
                  <a:prstClr val="black"/>
                </a:solidFill>
              </a:rPr>
              <a:t>If you don't use any modifier, it is treated as </a:t>
            </a:r>
            <a:r>
              <a:rPr b="1" dirty="0" sz="2400" lang="en-US">
                <a:solidFill>
                  <a:prstClr val="black"/>
                </a:solidFill>
              </a:rPr>
              <a:t>default</a:t>
            </a:r>
            <a:r>
              <a:rPr dirty="0" sz="2400" lang="en-US">
                <a:solidFill>
                  <a:prstClr val="black"/>
                </a:solidFill>
              </a:rPr>
              <a:t> </a:t>
            </a:r>
            <a:r>
              <a:rPr dirty="0" sz="2400" lang="en-US" smtClean="0">
                <a:solidFill>
                  <a:prstClr val="black"/>
                </a:solidFill>
              </a:rPr>
              <a:t>by default</a:t>
            </a:r>
            <a:r>
              <a:rPr dirty="0" sz="2400" lang="en-US">
                <a:solidFill>
                  <a:prstClr val="black"/>
                </a:solidFill>
              </a:rPr>
              <a:t>. The default modifier is accessible only within package</a:t>
            </a:r>
            <a:r>
              <a:rPr dirty="0" sz="2400" lang="en-US" smtClean="0">
                <a:solidFill>
                  <a:prstClr val="black"/>
                </a:solidFill>
              </a:rPr>
              <a:t>.</a:t>
            </a:r>
          </a:p>
          <a:p>
            <a:pPr indent="-342900" marL="342900">
              <a:buFont typeface="Wingdings" pitchFamily="2" charset="2"/>
              <a:buChar char="§"/>
            </a:pPr>
            <a:r>
              <a:rPr dirty="0" sz="2400" lang="en-US" smtClean="0">
                <a:solidFill>
                  <a:prstClr val="black"/>
                </a:solidFill>
              </a:rPr>
              <a:t>In </a:t>
            </a:r>
            <a:r>
              <a:rPr dirty="0" sz="2400" lang="en-US">
                <a:solidFill>
                  <a:prstClr val="black"/>
                </a:solidFill>
              </a:rPr>
              <a:t>this example, we have created two packages pack and </a:t>
            </a:r>
            <a:r>
              <a:rPr dirty="0" sz="2400" lang="en-US" err="1">
                <a:solidFill>
                  <a:prstClr val="black"/>
                </a:solidFill>
              </a:rPr>
              <a:t>mypack</a:t>
            </a:r>
            <a:r>
              <a:rPr dirty="0" sz="2400" lang="en-US">
                <a:solidFill>
                  <a:prstClr val="black"/>
                </a:solidFill>
              </a:rPr>
              <a:t>. We are accessing the A class from outside its package, since A class is not public, so it cannot be accessed from outside the package.</a:t>
            </a:r>
          </a:p>
          <a:p>
            <a:r>
              <a:rPr dirty="0" sz="2400" lang="en-US" smtClean="0">
                <a:solidFill>
                  <a:prstClr val="black"/>
                </a:solidFill>
              </a:rPr>
              <a:t>//</a:t>
            </a:r>
            <a:r>
              <a:rPr dirty="0" sz="2400" lang="en-US">
                <a:solidFill>
                  <a:prstClr val="black"/>
                </a:solidFill>
              </a:rPr>
              <a:t>save by A.java  </a:t>
            </a:r>
          </a:p>
          <a:p>
            <a:r>
              <a:rPr dirty="0" sz="2400" lang="en-US">
                <a:solidFill>
                  <a:prstClr val="black"/>
                </a:solidFill>
              </a:rPr>
              <a:t> </a:t>
            </a:r>
            <a:r>
              <a:rPr dirty="0" sz="2400" lang="en-US" smtClean="0">
                <a:solidFill>
                  <a:prstClr val="black"/>
                </a:solidFill>
              </a:rPr>
              <a:t>package</a:t>
            </a:r>
            <a:r>
              <a:rPr dirty="0" sz="2400" lang="en-US">
                <a:solidFill>
                  <a:prstClr val="black"/>
                </a:solidFill>
              </a:rPr>
              <a:t> pack;  </a:t>
            </a:r>
          </a:p>
          <a:p>
            <a:endParaRPr dirty="0" sz="2400" lang="en-US">
              <a:solidFill>
                <a:prstClr val="black"/>
              </a:solidFill>
            </a:endParaRPr>
          </a:p>
          <a:p>
            <a:r>
              <a:rPr dirty="0" sz="2400" lang="en-US">
                <a:solidFill>
                  <a:prstClr val="black"/>
                </a:solidFill>
              </a:rPr>
              <a:t>class A</a:t>
            </a:r>
          </a:p>
          <a:p>
            <a:r>
              <a:rPr dirty="0" sz="2400" lang="en-US">
                <a:solidFill>
                  <a:prstClr val="black"/>
                </a:solidFill>
              </a:rPr>
              <a:t>{  </a:t>
            </a:r>
          </a:p>
          <a:p>
            <a:r>
              <a:rPr dirty="0" sz="2400" lang="en-US">
                <a:solidFill>
                  <a:prstClr val="black"/>
                </a:solidFill>
              </a:rPr>
              <a:t>  	void </a:t>
            </a:r>
            <a:r>
              <a:rPr dirty="0" sz="2400" lang="en-US" err="1">
                <a:solidFill>
                  <a:prstClr val="black"/>
                </a:solidFill>
              </a:rPr>
              <a:t>msg</a:t>
            </a:r>
            <a:r>
              <a:rPr dirty="0" sz="2400" lang="en-US">
                <a:solidFill>
                  <a:prstClr val="black"/>
                </a:solidFill>
              </a:rPr>
              <a:t>()</a:t>
            </a:r>
          </a:p>
          <a:p>
            <a:r>
              <a:rPr dirty="0" sz="2400" lang="en-US">
                <a:solidFill>
                  <a:prstClr val="black"/>
                </a:solidFill>
              </a:rPr>
              <a:t>	{</a:t>
            </a:r>
          </a:p>
          <a:p>
            <a:r>
              <a:rPr dirty="0" sz="2400" lang="en-US">
                <a:solidFill>
                  <a:prstClr val="black"/>
                </a:solidFill>
              </a:rPr>
              <a:t>		</a:t>
            </a:r>
            <a:r>
              <a:rPr dirty="0" sz="2400" lang="en-US" err="1">
                <a:solidFill>
                  <a:prstClr val="black"/>
                </a:solidFill>
              </a:rPr>
              <a:t>System.out.println</a:t>
            </a:r>
            <a:r>
              <a:rPr dirty="0" sz="2400" lang="en-US">
                <a:solidFill>
                  <a:prstClr val="black"/>
                </a:solidFill>
              </a:rPr>
              <a:t>("Hello");</a:t>
            </a:r>
          </a:p>
          <a:p>
            <a:r>
              <a:rPr dirty="0" sz="2400" lang="en-US">
                <a:solidFill>
                  <a:prstClr val="black"/>
                </a:solidFill>
              </a:rPr>
              <a:t>	}  </a:t>
            </a:r>
          </a:p>
          <a:p>
            <a:r>
              <a:rPr dirty="0" sz="2400" lang="en-US">
                <a:solidFill>
                  <a:prstClr val="black"/>
                </a:solidFill>
              </a:rPr>
              <a:t>}  </a:t>
            </a:r>
            <a:endParaRPr b="1" dirty="0" sz="2400" lang="en-IN">
              <a:solidFill>
                <a:srgbClr val="B32C16">
                  <a:lumMod val="75000"/>
                </a:srgb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4" name="Rectangle 3"/>
          <p:cNvSpPr/>
          <p:nvPr/>
        </p:nvSpPr>
        <p:spPr>
          <a:xfrm>
            <a:off x="251520" y="335846"/>
            <a:ext cx="8352928" cy="6136641"/>
          </a:xfrm>
          <a:prstGeom prst="rect"/>
        </p:spPr>
        <p:txBody>
          <a:bodyPr wrap="square">
            <a:spAutoFit/>
          </a:bodyPr>
          <a:p>
            <a:r>
              <a:rPr dirty="0" sz="2400" lang="en-US">
                <a:solidFill>
                  <a:prstClr val="black"/>
                </a:solidFill>
              </a:rPr>
              <a:t>//save by B.java  </a:t>
            </a:r>
          </a:p>
          <a:p>
            <a:r>
              <a:rPr dirty="0" sz="2400" lang="en-US">
                <a:solidFill>
                  <a:prstClr val="black"/>
                </a:solidFill>
              </a:rPr>
              <a:t>  </a:t>
            </a:r>
          </a:p>
          <a:p>
            <a:r>
              <a:rPr dirty="0" sz="2400" lang="en-US">
                <a:solidFill>
                  <a:prstClr val="black"/>
                </a:solidFill>
              </a:rPr>
              <a:t>package </a:t>
            </a:r>
            <a:r>
              <a:rPr dirty="0" sz="2400" lang="en-US" err="1">
                <a:solidFill>
                  <a:prstClr val="black"/>
                </a:solidFill>
              </a:rPr>
              <a:t>mypack</a:t>
            </a:r>
            <a:r>
              <a:rPr dirty="0" sz="2400" lang="en-US">
                <a:solidFill>
                  <a:prstClr val="black"/>
                </a:solidFill>
              </a:rPr>
              <a:t>;  </a:t>
            </a:r>
          </a:p>
          <a:p>
            <a:r>
              <a:rPr dirty="0" sz="2400" lang="en-US">
                <a:solidFill>
                  <a:prstClr val="black"/>
                </a:solidFill>
              </a:rPr>
              <a:t>import pack.*;  </a:t>
            </a:r>
          </a:p>
          <a:p>
            <a:r>
              <a:rPr dirty="0" sz="2400" lang="en-US">
                <a:solidFill>
                  <a:prstClr val="black"/>
                </a:solidFill>
              </a:rPr>
              <a:t>  </a:t>
            </a:r>
          </a:p>
          <a:p>
            <a:r>
              <a:rPr dirty="0" sz="2400" lang="en-US">
                <a:solidFill>
                  <a:prstClr val="black"/>
                </a:solidFill>
              </a:rPr>
              <a:t>class B</a:t>
            </a:r>
          </a:p>
          <a:p>
            <a:r>
              <a:rPr dirty="0" sz="2400" lang="en-US">
                <a:solidFill>
                  <a:prstClr val="black"/>
                </a:solidFill>
              </a:rPr>
              <a:t>{  </a:t>
            </a:r>
          </a:p>
          <a:p>
            <a:r>
              <a:rPr dirty="0" sz="2400" lang="en-US">
                <a:solidFill>
                  <a:prstClr val="black"/>
                </a:solidFill>
              </a:rPr>
              <a:t>  	public static void main(String </a:t>
            </a:r>
            <a:r>
              <a:rPr dirty="0" sz="2400" lang="en-US" err="1">
                <a:solidFill>
                  <a:prstClr val="black"/>
                </a:solidFill>
              </a:rPr>
              <a:t>args</a:t>
            </a:r>
            <a:r>
              <a:rPr dirty="0" sz="2400" lang="en-US">
                <a:solidFill>
                  <a:prstClr val="black"/>
                </a:solidFill>
              </a:rPr>
              <a:t>[])</a:t>
            </a:r>
          </a:p>
          <a:p>
            <a:r>
              <a:rPr dirty="0" sz="2400" lang="en-US">
                <a:solidFill>
                  <a:prstClr val="black"/>
                </a:solidFill>
              </a:rPr>
              <a:t>	{  </a:t>
            </a:r>
          </a:p>
          <a:p>
            <a:r>
              <a:rPr dirty="0" sz="2400" lang="en-US">
                <a:solidFill>
                  <a:prstClr val="black"/>
                </a:solidFill>
              </a:rPr>
              <a:t>  		 A </a:t>
            </a:r>
            <a:r>
              <a:rPr dirty="0" sz="2400" lang="en-US" err="1">
                <a:solidFill>
                  <a:prstClr val="black"/>
                </a:solidFill>
              </a:rPr>
              <a:t>obj</a:t>
            </a:r>
            <a:r>
              <a:rPr dirty="0" sz="2400" lang="en-US">
                <a:solidFill>
                  <a:prstClr val="black"/>
                </a:solidFill>
              </a:rPr>
              <a:t> = new A();	</a:t>
            </a:r>
            <a:r>
              <a:rPr b="1" dirty="0" sz="2400" lang="en-US">
                <a:solidFill>
                  <a:srgbClr val="FF0000"/>
                </a:solidFill>
              </a:rPr>
              <a:t>//Compile Time Error </a:t>
            </a:r>
            <a:r>
              <a:rPr b="1" dirty="0" sz="2400" lang="en-US">
                <a:solidFill>
                  <a:prstClr val="black"/>
                </a:solidFill>
              </a:rPr>
              <a:t> </a:t>
            </a:r>
          </a:p>
          <a:p>
            <a:r>
              <a:rPr dirty="0" sz="2400" lang="en-US">
                <a:solidFill>
                  <a:prstClr val="black"/>
                </a:solidFill>
              </a:rPr>
              <a:t>   		</a:t>
            </a:r>
            <a:r>
              <a:rPr dirty="0" sz="2400" lang="en-US" smtClean="0">
                <a:solidFill>
                  <a:prstClr val="black"/>
                </a:solidFill>
              </a:rPr>
              <a:t> obj.msg</a:t>
            </a:r>
            <a:r>
              <a:rPr dirty="0" sz="2400" lang="en-US">
                <a:solidFill>
                  <a:prstClr val="black"/>
                </a:solidFill>
              </a:rPr>
              <a:t>();	</a:t>
            </a:r>
            <a:r>
              <a:rPr b="1" dirty="0" sz="2400" lang="en-US">
                <a:solidFill>
                  <a:srgbClr val="FF0000"/>
                </a:solidFill>
              </a:rPr>
              <a:t>//Compile Time Error  </a:t>
            </a:r>
          </a:p>
          <a:p>
            <a:r>
              <a:rPr dirty="0" sz="2400" lang="en-US">
                <a:solidFill>
                  <a:prstClr val="black"/>
                </a:solidFill>
              </a:rPr>
              <a:t>  	}  </a:t>
            </a:r>
          </a:p>
          <a:p>
            <a:r>
              <a:rPr dirty="0" sz="2400" lang="en-US">
                <a:solidFill>
                  <a:prstClr val="black"/>
                </a:solidFill>
              </a:rPr>
              <a:t>}  </a:t>
            </a:r>
          </a:p>
          <a:p>
            <a:endParaRPr dirty="0" sz="2400" lang="en-US">
              <a:solidFill>
                <a:prstClr val="black"/>
              </a:solidFill>
            </a:endParaRPr>
          </a:p>
          <a:p>
            <a:r>
              <a:rPr dirty="0" sz="2400" lang="en-US">
                <a:solidFill>
                  <a:prstClr val="black"/>
                </a:solidFill>
              </a:rPr>
              <a:t>In the above example, the scope of class A and its method </a:t>
            </a:r>
            <a:r>
              <a:rPr dirty="0" sz="2400" lang="en-US" err="1">
                <a:solidFill>
                  <a:prstClr val="black"/>
                </a:solidFill>
              </a:rPr>
              <a:t>msg</a:t>
            </a:r>
            <a:r>
              <a:rPr dirty="0" sz="2400" lang="en-US">
                <a:solidFill>
                  <a:prstClr val="black"/>
                </a:solidFill>
              </a:rPr>
              <a:t>() is default so it cannot be accessed from outside the package.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5" name="Rectangle 3"/>
          <p:cNvSpPr/>
          <p:nvPr/>
        </p:nvSpPr>
        <p:spPr>
          <a:xfrm>
            <a:off x="251520" y="188640"/>
            <a:ext cx="8424936" cy="6314439"/>
          </a:xfrm>
          <a:prstGeom prst="rect"/>
        </p:spPr>
        <p:txBody>
          <a:bodyPr wrap="square">
            <a:spAutoFit/>
          </a:bodyPr>
          <a:p>
            <a:r>
              <a:rPr b="1" dirty="0" sz="2400" lang="en-IN">
                <a:solidFill>
                  <a:srgbClr val="B32C16">
                    <a:lumMod val="75000"/>
                  </a:srgbClr>
                </a:solidFill>
              </a:rPr>
              <a:t>3)protected :-</a:t>
            </a:r>
          </a:p>
          <a:p>
            <a:r>
              <a:rPr dirty="0" sz="2400" lang="en-IN">
                <a:solidFill>
                  <a:prstClr val="black"/>
                </a:solidFill>
              </a:rPr>
              <a:t>The protected access modifier is accessible within package and outside the package but through inheritance only.</a:t>
            </a:r>
          </a:p>
          <a:p>
            <a:r>
              <a:rPr dirty="0" sz="2400" lang="en-IN">
                <a:solidFill>
                  <a:prstClr val="black"/>
                </a:solidFill>
              </a:rPr>
              <a:t>The protected access modifier can be applied on the data member, method and constructor. It can't be applied on the class.</a:t>
            </a:r>
          </a:p>
          <a:p>
            <a:endParaRPr dirty="0" lang="en-IN">
              <a:solidFill>
                <a:prstClr val="black"/>
              </a:solidFill>
            </a:endParaRPr>
          </a:p>
          <a:p>
            <a:r>
              <a:rPr dirty="0" sz="2400" lang="en-US">
                <a:solidFill>
                  <a:prstClr val="black"/>
                </a:solidFill>
              </a:rPr>
              <a:t>//save by A.java  </a:t>
            </a:r>
          </a:p>
          <a:p>
            <a:r>
              <a:rPr dirty="0" sz="2400" lang="en-US">
                <a:solidFill>
                  <a:prstClr val="black"/>
                </a:solidFill>
              </a:rPr>
              <a:t>  </a:t>
            </a:r>
          </a:p>
          <a:p>
            <a:r>
              <a:rPr dirty="0" sz="2400" lang="en-US">
                <a:solidFill>
                  <a:prstClr val="black"/>
                </a:solidFill>
              </a:rPr>
              <a:t>package pack;  </a:t>
            </a:r>
          </a:p>
          <a:p>
            <a:r>
              <a:rPr dirty="0" sz="2400" lang="en-US">
                <a:solidFill>
                  <a:prstClr val="black"/>
                </a:solidFill>
              </a:rPr>
              <a:t>public class A</a:t>
            </a:r>
          </a:p>
          <a:p>
            <a:r>
              <a:rPr dirty="0" sz="2400" lang="en-US">
                <a:solidFill>
                  <a:prstClr val="black"/>
                </a:solidFill>
              </a:rPr>
              <a:t>{  </a:t>
            </a:r>
          </a:p>
          <a:p>
            <a:r>
              <a:rPr dirty="0" sz="2400" lang="en-US">
                <a:solidFill>
                  <a:prstClr val="black"/>
                </a:solidFill>
              </a:rPr>
              <a:t>	protected void </a:t>
            </a:r>
            <a:r>
              <a:rPr dirty="0" sz="2400" lang="en-US" err="1">
                <a:solidFill>
                  <a:prstClr val="black"/>
                </a:solidFill>
              </a:rPr>
              <a:t>msg</a:t>
            </a:r>
            <a:r>
              <a:rPr dirty="0" sz="2400" lang="en-US">
                <a:solidFill>
                  <a:prstClr val="black"/>
                </a:solidFill>
              </a:rPr>
              <a:t>()</a:t>
            </a:r>
          </a:p>
          <a:p>
            <a:r>
              <a:rPr dirty="0" sz="2400" lang="en-US">
                <a:solidFill>
                  <a:prstClr val="black"/>
                </a:solidFill>
              </a:rPr>
              <a:t>	{</a:t>
            </a:r>
          </a:p>
          <a:p>
            <a:r>
              <a:rPr dirty="0" sz="2400" lang="en-US">
                <a:solidFill>
                  <a:prstClr val="black"/>
                </a:solidFill>
              </a:rPr>
              <a:t>		</a:t>
            </a:r>
            <a:r>
              <a:rPr dirty="0" sz="2400" lang="en-US" err="1">
                <a:solidFill>
                  <a:prstClr val="black"/>
                </a:solidFill>
              </a:rPr>
              <a:t>System.out.println</a:t>
            </a:r>
            <a:r>
              <a:rPr dirty="0" sz="2400" lang="en-US">
                <a:solidFill>
                  <a:prstClr val="black"/>
                </a:solidFill>
              </a:rPr>
              <a:t>("Hello");</a:t>
            </a:r>
          </a:p>
          <a:p>
            <a:r>
              <a:rPr dirty="0" sz="2400" lang="en-US">
                <a:solidFill>
                  <a:prstClr val="black"/>
                </a:solidFill>
              </a:rPr>
              <a:t>	}  </a:t>
            </a:r>
          </a:p>
          <a:p>
            <a:r>
              <a:rPr dirty="0" sz="2400" lang="en-US">
                <a:solidFill>
                  <a:prstClr val="black"/>
                </a:solidFill>
              </a:rPr>
              <a:t>}  </a:t>
            </a:r>
          </a:p>
          <a:p>
            <a:endParaRPr b="1" dirty="0" lang="en-IN">
              <a:solidFill>
                <a:srgbClr val="B32C16">
                  <a:lumMod val="75000"/>
                </a:srgb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6" name="Rectangle 3"/>
          <p:cNvSpPr/>
          <p:nvPr/>
        </p:nvSpPr>
        <p:spPr>
          <a:xfrm>
            <a:off x="179512" y="116632"/>
            <a:ext cx="8496944" cy="5781040"/>
          </a:xfrm>
          <a:prstGeom prst="rect"/>
        </p:spPr>
        <p:txBody>
          <a:bodyPr wrap="square">
            <a:spAutoFit/>
          </a:bodyPr>
          <a:p>
            <a:r>
              <a:rPr dirty="0" sz="2400" lang="en-US">
                <a:solidFill>
                  <a:prstClr val="black"/>
                </a:solidFill>
              </a:rPr>
              <a:t>//save by B.java  </a:t>
            </a:r>
          </a:p>
          <a:p>
            <a:r>
              <a:rPr dirty="0" sz="2400" lang="en-US">
                <a:solidFill>
                  <a:prstClr val="black"/>
                </a:solidFill>
              </a:rPr>
              <a:t>  </a:t>
            </a:r>
          </a:p>
          <a:p>
            <a:r>
              <a:rPr dirty="0" sz="2400" lang="en-US">
                <a:solidFill>
                  <a:prstClr val="black"/>
                </a:solidFill>
              </a:rPr>
              <a:t>package </a:t>
            </a:r>
            <a:r>
              <a:rPr dirty="0" sz="2400" lang="en-US" err="1">
                <a:solidFill>
                  <a:prstClr val="black"/>
                </a:solidFill>
              </a:rPr>
              <a:t>mypack</a:t>
            </a:r>
            <a:r>
              <a:rPr dirty="0" sz="2400" lang="en-US">
                <a:solidFill>
                  <a:prstClr val="black"/>
                </a:solidFill>
              </a:rPr>
              <a:t>;  </a:t>
            </a:r>
          </a:p>
          <a:p>
            <a:r>
              <a:rPr dirty="0" sz="2400" lang="en-US">
                <a:solidFill>
                  <a:prstClr val="black"/>
                </a:solidFill>
              </a:rPr>
              <a:t>import pack.*;  </a:t>
            </a:r>
          </a:p>
          <a:p>
            <a:r>
              <a:rPr dirty="0" sz="2400" lang="en-US">
                <a:solidFill>
                  <a:prstClr val="black"/>
                </a:solidFill>
              </a:rPr>
              <a:t>  </a:t>
            </a:r>
          </a:p>
          <a:p>
            <a:r>
              <a:rPr dirty="0" sz="2400" lang="en-US">
                <a:solidFill>
                  <a:prstClr val="black"/>
                </a:solidFill>
              </a:rPr>
              <a:t>class B extends A</a:t>
            </a:r>
          </a:p>
          <a:p>
            <a:r>
              <a:rPr dirty="0" sz="2400" lang="en-US">
                <a:solidFill>
                  <a:prstClr val="black"/>
                </a:solidFill>
              </a:rPr>
              <a:t>{  </a:t>
            </a:r>
          </a:p>
          <a:p>
            <a:r>
              <a:rPr dirty="0" sz="2400" lang="en-US">
                <a:solidFill>
                  <a:prstClr val="black"/>
                </a:solidFill>
              </a:rPr>
              <a:t>	public static void main(String </a:t>
            </a:r>
            <a:r>
              <a:rPr dirty="0" sz="2400" lang="en-US" err="1">
                <a:solidFill>
                  <a:prstClr val="black"/>
                </a:solidFill>
              </a:rPr>
              <a:t>args</a:t>
            </a:r>
            <a:r>
              <a:rPr dirty="0" sz="2400" lang="en-US">
                <a:solidFill>
                  <a:prstClr val="black"/>
                </a:solidFill>
              </a:rPr>
              <a:t>[])</a:t>
            </a:r>
          </a:p>
          <a:p>
            <a:r>
              <a:rPr dirty="0" sz="2400" lang="en-US">
                <a:solidFill>
                  <a:prstClr val="black"/>
                </a:solidFill>
              </a:rPr>
              <a:t>	{  </a:t>
            </a:r>
          </a:p>
          <a:p>
            <a:r>
              <a:rPr dirty="0" sz="2400" lang="en-US">
                <a:solidFill>
                  <a:prstClr val="black"/>
                </a:solidFill>
              </a:rPr>
              <a:t>   		B </a:t>
            </a:r>
            <a:r>
              <a:rPr dirty="0" sz="2400" lang="en-US" err="1">
                <a:solidFill>
                  <a:prstClr val="black"/>
                </a:solidFill>
              </a:rPr>
              <a:t>obj</a:t>
            </a:r>
            <a:r>
              <a:rPr dirty="0" sz="2400" lang="en-US">
                <a:solidFill>
                  <a:prstClr val="black"/>
                </a:solidFill>
              </a:rPr>
              <a:t> = new B();  </a:t>
            </a:r>
          </a:p>
          <a:p>
            <a:r>
              <a:rPr dirty="0" sz="2400" lang="en-US">
                <a:solidFill>
                  <a:prstClr val="black"/>
                </a:solidFill>
              </a:rPr>
              <a:t>   		obj.msg();  </a:t>
            </a:r>
          </a:p>
          <a:p>
            <a:r>
              <a:rPr dirty="0" sz="2400" lang="en-US">
                <a:solidFill>
                  <a:prstClr val="black"/>
                </a:solidFill>
              </a:rPr>
              <a:t>  	}  </a:t>
            </a:r>
          </a:p>
          <a:p>
            <a:r>
              <a:rPr dirty="0" sz="2400" lang="en-US">
                <a:solidFill>
                  <a:prstClr val="black"/>
                </a:solidFill>
              </a:rPr>
              <a:t>}  </a:t>
            </a:r>
          </a:p>
          <a:p>
            <a:endParaRPr dirty="0" sz="2400" lang="en-US">
              <a:solidFill>
                <a:prstClr val="black"/>
              </a:solidFill>
            </a:endParaRPr>
          </a:p>
          <a:p>
            <a:r>
              <a:rPr b="1" dirty="0" sz="2400" lang="en-US">
                <a:solidFill>
                  <a:srgbClr val="FF0000"/>
                </a:solidFill>
              </a:rPr>
              <a:t>Output:</a:t>
            </a:r>
          </a:p>
          <a:p>
            <a:r>
              <a:rPr dirty="0" sz="2400" lang="en-US">
                <a:solidFill>
                  <a:prstClr val="black"/>
                </a:solidFill>
              </a:rPr>
              <a:t> 	</a:t>
            </a:r>
            <a:r>
              <a:rPr b="1" dirty="0" sz="2400" lang="en-US" smtClean="0">
                <a:solidFill>
                  <a:srgbClr val="575F6D">
                    <a:lumMod val="75000"/>
                  </a:srgbClr>
                </a:solidFill>
              </a:rPr>
              <a:t>Hello</a:t>
            </a:r>
            <a:endParaRPr b="1" dirty="0" sz="2400" lang="en-US">
              <a:solidFill>
                <a:srgbClr val="575F6D">
                  <a:lumMod val="75000"/>
                </a:srgb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7" name="Rectangle 3"/>
          <p:cNvSpPr/>
          <p:nvPr/>
        </p:nvSpPr>
        <p:spPr>
          <a:xfrm>
            <a:off x="179512" y="116632"/>
            <a:ext cx="8352928" cy="5692141"/>
          </a:xfrm>
          <a:prstGeom prst="rect"/>
        </p:spPr>
        <p:txBody>
          <a:bodyPr wrap="square">
            <a:spAutoFit/>
          </a:bodyPr>
          <a:p>
            <a:pPr>
              <a:spcBef>
                <a:spcPts val="600"/>
              </a:spcBef>
              <a:buClr>
                <a:srgbClr val="FE8637"/>
              </a:buClr>
              <a:buSzPct val="70000"/>
            </a:pPr>
            <a:r>
              <a:rPr b="1" dirty="0" sz="2400" lang="en-IN">
                <a:solidFill>
                  <a:srgbClr val="B32C16">
                    <a:lumMod val="75000"/>
                  </a:srgbClr>
                </a:solidFill>
              </a:rPr>
              <a:t>4)public :-</a:t>
            </a:r>
          </a:p>
          <a:p>
            <a:r>
              <a:rPr dirty="0" sz="2400" lang="en-IN">
                <a:solidFill>
                  <a:prstClr val="black"/>
                </a:solidFill>
              </a:rPr>
              <a:t>The public access modifier is accessible everywhere. It has the widest scope among all other modifiers</a:t>
            </a:r>
            <a:r>
              <a:rPr dirty="0" sz="2400" lang="en-IN" smtClean="0">
                <a:solidFill>
                  <a:prstClr val="black"/>
                </a:solidFill>
              </a:rPr>
              <a:t>.</a:t>
            </a:r>
          </a:p>
          <a:p>
            <a:endParaRPr dirty="0" sz="2400" lang="en-IN">
              <a:solidFill>
                <a:prstClr val="black"/>
              </a:solidFill>
            </a:endParaRPr>
          </a:p>
          <a:p>
            <a:pPr indent="-285750" marL="285750">
              <a:buFont typeface="Wingdings" pitchFamily="2" charset="2"/>
              <a:buChar char="§"/>
            </a:pPr>
            <a:r>
              <a:rPr b="1" dirty="0" sz="2400" lang="en-US">
                <a:solidFill>
                  <a:prstClr val="black"/>
                </a:solidFill>
              </a:rPr>
              <a:t>Example :</a:t>
            </a:r>
          </a:p>
          <a:p>
            <a:r>
              <a:rPr dirty="0" sz="2400" lang="en-US" smtClean="0">
                <a:solidFill>
                  <a:prstClr val="black"/>
                </a:solidFill>
              </a:rPr>
              <a:t>//</a:t>
            </a:r>
            <a:r>
              <a:rPr dirty="0" sz="2400" lang="en-US">
                <a:solidFill>
                  <a:prstClr val="black"/>
                </a:solidFill>
              </a:rPr>
              <a:t>save by A.java  </a:t>
            </a:r>
          </a:p>
          <a:p>
            <a:r>
              <a:rPr dirty="0" sz="2400" lang="en-US">
                <a:solidFill>
                  <a:prstClr val="black"/>
                </a:solidFill>
              </a:rPr>
              <a:t>  </a:t>
            </a:r>
          </a:p>
          <a:p>
            <a:r>
              <a:rPr dirty="0" sz="2400" lang="en-US">
                <a:solidFill>
                  <a:prstClr val="black"/>
                </a:solidFill>
              </a:rPr>
              <a:t>package pack;  </a:t>
            </a:r>
          </a:p>
          <a:p>
            <a:r>
              <a:rPr dirty="0" sz="2400" lang="en-US">
                <a:solidFill>
                  <a:prstClr val="black"/>
                </a:solidFill>
              </a:rPr>
              <a:t>public class A</a:t>
            </a:r>
          </a:p>
          <a:p>
            <a:r>
              <a:rPr dirty="0" sz="2400" lang="en-US">
                <a:solidFill>
                  <a:prstClr val="black"/>
                </a:solidFill>
              </a:rPr>
              <a:t>{  </a:t>
            </a:r>
          </a:p>
          <a:p>
            <a:r>
              <a:rPr dirty="0" sz="2400" lang="en-US">
                <a:solidFill>
                  <a:prstClr val="black"/>
                </a:solidFill>
              </a:rPr>
              <a:t>	public void </a:t>
            </a:r>
            <a:r>
              <a:rPr dirty="0" sz="2400" lang="en-US" err="1">
                <a:solidFill>
                  <a:prstClr val="black"/>
                </a:solidFill>
              </a:rPr>
              <a:t>msg</a:t>
            </a:r>
            <a:r>
              <a:rPr dirty="0" sz="2400" lang="en-US">
                <a:solidFill>
                  <a:prstClr val="black"/>
                </a:solidFill>
              </a:rPr>
              <a:t>()</a:t>
            </a:r>
          </a:p>
          <a:p>
            <a:r>
              <a:rPr dirty="0" sz="2400" lang="en-US">
                <a:solidFill>
                  <a:prstClr val="black"/>
                </a:solidFill>
              </a:rPr>
              <a:t>	{</a:t>
            </a:r>
          </a:p>
          <a:p>
            <a:r>
              <a:rPr dirty="0" sz="2400" lang="en-US">
                <a:solidFill>
                  <a:prstClr val="black"/>
                </a:solidFill>
              </a:rPr>
              <a:t>		</a:t>
            </a:r>
            <a:r>
              <a:rPr dirty="0" sz="2400" lang="en-US" err="1">
                <a:solidFill>
                  <a:prstClr val="black"/>
                </a:solidFill>
              </a:rPr>
              <a:t>System.out.println</a:t>
            </a:r>
            <a:r>
              <a:rPr dirty="0" sz="2400" lang="en-US">
                <a:solidFill>
                  <a:prstClr val="black"/>
                </a:solidFill>
              </a:rPr>
              <a:t> ("Hello");</a:t>
            </a:r>
          </a:p>
          <a:p>
            <a:r>
              <a:rPr dirty="0" sz="2400" lang="en-US">
                <a:solidFill>
                  <a:prstClr val="black"/>
                </a:solidFill>
              </a:rPr>
              <a:t>	}  </a:t>
            </a:r>
          </a:p>
          <a:p>
            <a:r>
              <a:rPr dirty="0" sz="2400" lang="en-US">
                <a:solidFill>
                  <a:prstClr val="black"/>
                </a:solidFill>
              </a:rPr>
              <a:t>}  </a:t>
            </a:r>
          </a:p>
          <a:p>
            <a:endParaRPr b="1" dirty="0" lang="en-IN">
              <a:solidFill>
                <a:prstClr val="blac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48" name="Rectangle 3"/>
          <p:cNvSpPr/>
          <p:nvPr/>
        </p:nvSpPr>
        <p:spPr>
          <a:xfrm>
            <a:off x="179512" y="116632"/>
            <a:ext cx="8496944" cy="5781040"/>
          </a:xfrm>
          <a:prstGeom prst="rect"/>
        </p:spPr>
        <p:txBody>
          <a:bodyPr wrap="square">
            <a:spAutoFit/>
          </a:bodyPr>
          <a:p>
            <a:r>
              <a:rPr dirty="0" sz="2400" lang="en-US">
                <a:solidFill>
                  <a:prstClr val="black"/>
                </a:solidFill>
              </a:rPr>
              <a:t>//save by B.java  </a:t>
            </a:r>
          </a:p>
          <a:p>
            <a:r>
              <a:rPr dirty="0" sz="2400" lang="en-US">
                <a:solidFill>
                  <a:prstClr val="black"/>
                </a:solidFill>
              </a:rPr>
              <a:t>  </a:t>
            </a:r>
          </a:p>
          <a:p>
            <a:r>
              <a:rPr dirty="0" sz="2400" lang="en-US">
                <a:solidFill>
                  <a:prstClr val="black"/>
                </a:solidFill>
              </a:rPr>
              <a:t>package </a:t>
            </a:r>
            <a:r>
              <a:rPr dirty="0" sz="2400" lang="en-US" err="1">
                <a:solidFill>
                  <a:prstClr val="black"/>
                </a:solidFill>
              </a:rPr>
              <a:t>mypack</a:t>
            </a:r>
            <a:r>
              <a:rPr dirty="0" sz="2400" lang="en-US">
                <a:solidFill>
                  <a:prstClr val="black"/>
                </a:solidFill>
              </a:rPr>
              <a:t>;  </a:t>
            </a:r>
          </a:p>
          <a:p>
            <a:r>
              <a:rPr dirty="0" sz="2400" lang="en-US">
                <a:solidFill>
                  <a:prstClr val="black"/>
                </a:solidFill>
              </a:rPr>
              <a:t>import pack.*;  </a:t>
            </a:r>
          </a:p>
          <a:p>
            <a:r>
              <a:rPr dirty="0" sz="2400" lang="en-US">
                <a:solidFill>
                  <a:prstClr val="black"/>
                </a:solidFill>
              </a:rPr>
              <a:t>  </a:t>
            </a:r>
          </a:p>
          <a:p>
            <a:r>
              <a:rPr dirty="0" sz="2400" lang="en-US">
                <a:solidFill>
                  <a:prstClr val="black"/>
                </a:solidFill>
              </a:rPr>
              <a:t>class B</a:t>
            </a:r>
          </a:p>
          <a:p>
            <a:r>
              <a:rPr dirty="0" sz="2400" lang="en-US">
                <a:solidFill>
                  <a:prstClr val="black"/>
                </a:solidFill>
              </a:rPr>
              <a:t>{  </a:t>
            </a:r>
          </a:p>
          <a:p>
            <a:r>
              <a:rPr dirty="0" sz="2400" lang="en-US">
                <a:solidFill>
                  <a:prstClr val="black"/>
                </a:solidFill>
              </a:rPr>
              <a:t>  public static void main(String </a:t>
            </a:r>
            <a:r>
              <a:rPr dirty="0" sz="2400" lang="en-US" err="1">
                <a:solidFill>
                  <a:prstClr val="black"/>
                </a:solidFill>
              </a:rPr>
              <a:t>args</a:t>
            </a:r>
            <a:r>
              <a:rPr dirty="0" sz="2400" lang="en-US">
                <a:solidFill>
                  <a:prstClr val="black"/>
                </a:solidFill>
              </a:rPr>
              <a:t>[])</a:t>
            </a:r>
          </a:p>
          <a:p>
            <a:r>
              <a:rPr dirty="0" sz="2400" lang="en-US">
                <a:solidFill>
                  <a:prstClr val="black"/>
                </a:solidFill>
              </a:rPr>
              <a:t>  {  </a:t>
            </a:r>
          </a:p>
          <a:p>
            <a:pPr lvl="2"/>
            <a:r>
              <a:rPr dirty="0" sz="2400" lang="en-US">
                <a:solidFill>
                  <a:prstClr val="black"/>
                </a:solidFill>
              </a:rPr>
              <a:t>   A </a:t>
            </a:r>
            <a:r>
              <a:rPr dirty="0" sz="2400" lang="en-US" err="1">
                <a:solidFill>
                  <a:prstClr val="black"/>
                </a:solidFill>
              </a:rPr>
              <a:t>obj</a:t>
            </a:r>
            <a:r>
              <a:rPr dirty="0" sz="2400" lang="en-US">
                <a:solidFill>
                  <a:prstClr val="black"/>
                </a:solidFill>
              </a:rPr>
              <a:t> = new A();  </a:t>
            </a:r>
          </a:p>
          <a:p>
            <a:pPr lvl="2"/>
            <a:r>
              <a:rPr dirty="0" sz="2400" lang="en-US">
                <a:solidFill>
                  <a:prstClr val="black"/>
                </a:solidFill>
              </a:rPr>
              <a:t>   obj.msg();  </a:t>
            </a:r>
          </a:p>
          <a:p>
            <a:r>
              <a:rPr dirty="0" sz="2400" lang="en-US">
                <a:solidFill>
                  <a:prstClr val="black"/>
                </a:solidFill>
              </a:rPr>
              <a:t>  }  </a:t>
            </a:r>
          </a:p>
          <a:p>
            <a:r>
              <a:rPr dirty="0" sz="2400" lang="en-US">
                <a:solidFill>
                  <a:prstClr val="black"/>
                </a:solidFill>
              </a:rPr>
              <a:t>}  </a:t>
            </a:r>
          </a:p>
          <a:p>
            <a:endParaRPr dirty="0" sz="2400" lang="en-US">
              <a:solidFill>
                <a:prstClr val="black"/>
              </a:solidFill>
            </a:endParaRPr>
          </a:p>
          <a:p>
            <a:r>
              <a:rPr b="1" dirty="0" sz="2400" lang="en-US">
                <a:solidFill>
                  <a:srgbClr val="FF0000"/>
                </a:solidFill>
              </a:rPr>
              <a:t>Output:</a:t>
            </a:r>
            <a:r>
              <a:rPr dirty="0" sz="2400" lang="en-US">
                <a:solidFill>
                  <a:prstClr val="black"/>
                </a:solidFill>
              </a:rPr>
              <a:t> </a:t>
            </a:r>
          </a:p>
          <a:p>
            <a:r>
              <a:rPr b="1" dirty="0" sz="2400" lang="en-US">
                <a:solidFill>
                  <a:srgbClr val="002060"/>
                </a:solidFill>
              </a:rPr>
              <a:t>Hello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9" name="Content Placeholder 2"/>
          <p:cNvSpPr>
            <a:spLocks noGrp="1"/>
          </p:cNvSpPr>
          <p:nvPr>
            <p:ph sz="quarter" idx="1"/>
          </p:nvPr>
        </p:nvSpPr>
        <p:spPr>
          <a:xfrm>
            <a:off x="179512" y="620688"/>
            <a:ext cx="8568952" cy="5853264"/>
          </a:xfrm>
        </p:spPr>
        <p:txBody>
          <a:bodyPr/>
          <a:p>
            <a:r>
              <a:rPr dirty="0" lang="en-IN"/>
              <a:t>There can be a lot of usage of </a:t>
            </a:r>
            <a:r>
              <a:rPr b="1" dirty="0" lang="en-IN"/>
              <a:t>java this keyword</a:t>
            </a:r>
            <a:r>
              <a:rPr dirty="0" lang="en-IN"/>
              <a:t>. In java, this is a </a:t>
            </a:r>
            <a:r>
              <a:rPr b="1" dirty="0" lang="en-IN"/>
              <a:t>reference variable</a:t>
            </a:r>
            <a:r>
              <a:rPr dirty="0" lang="en-IN"/>
              <a:t> that refers to the current </a:t>
            </a:r>
            <a:r>
              <a:rPr dirty="0" lang="en-IN" smtClean="0"/>
              <a:t>object.</a:t>
            </a:r>
          </a:p>
          <a:p>
            <a:r>
              <a:rPr dirty="0" lang="en-IN" smtClean="0"/>
              <a:t>If instance variable and local variables are same then you can use this keyword.</a:t>
            </a:r>
          </a:p>
          <a:p>
            <a:pPr>
              <a:buFont typeface="Wingdings" pitchFamily="2" charset="2"/>
              <a:buChar char="v"/>
            </a:pPr>
            <a:r>
              <a:rPr dirty="0" i="1" lang="en-IN" u="sng" smtClean="0">
                <a:effectLst>
                  <a:outerShdw algn="tl" blurRad="38100" dir="2700000" dist="38100">
                    <a:srgbClr val="000000">
                      <a:alpha val="43137"/>
                    </a:srgbClr>
                  </a:outerShdw>
                </a:effectLst>
              </a:rPr>
              <a:t>use </a:t>
            </a:r>
            <a:r>
              <a:rPr dirty="0" i="1" lang="en-IN" u="sng">
                <a:effectLst>
                  <a:outerShdw algn="tl" blurRad="38100" dir="2700000" dist="38100">
                    <a:srgbClr val="000000">
                      <a:alpha val="43137"/>
                    </a:srgbClr>
                  </a:outerShdw>
                </a:effectLst>
              </a:rPr>
              <a:t>of </a:t>
            </a:r>
            <a:r>
              <a:rPr dirty="0" i="1" lang="en-IN" u="sng" smtClean="0">
                <a:effectLst>
                  <a:outerShdw algn="tl" blurRad="38100" dir="2700000" dist="38100">
                    <a:srgbClr val="000000">
                      <a:alpha val="43137"/>
                    </a:srgbClr>
                  </a:outerShdw>
                </a:effectLst>
              </a:rPr>
              <a:t>java </a:t>
            </a:r>
            <a:r>
              <a:rPr dirty="0" i="1" lang="en-IN" u="sng">
                <a:effectLst>
                  <a:outerShdw algn="tl" blurRad="38100" dir="2700000" dist="38100">
                    <a:srgbClr val="000000">
                      <a:alpha val="43137"/>
                    </a:srgbClr>
                  </a:outerShdw>
                </a:effectLst>
              </a:rPr>
              <a:t>this </a:t>
            </a:r>
            <a:r>
              <a:rPr dirty="0" i="1" lang="en-IN" u="sng" smtClean="0">
                <a:effectLst>
                  <a:outerShdw algn="tl" blurRad="38100" dir="2700000" dist="38100">
                    <a:srgbClr val="000000">
                      <a:alpha val="43137"/>
                    </a:srgbClr>
                  </a:outerShdw>
                </a:effectLst>
              </a:rPr>
              <a:t>keyword :-</a:t>
            </a:r>
          </a:p>
          <a:p>
            <a:r>
              <a:rPr dirty="0" lang="en-IN" smtClean="0"/>
              <a:t>this </a:t>
            </a:r>
            <a:r>
              <a:rPr dirty="0" lang="en-IN"/>
              <a:t>can be used to refer current class instance variable.</a:t>
            </a:r>
          </a:p>
          <a:p>
            <a:r>
              <a:rPr dirty="0" lang="en-IN"/>
              <a:t>this can be used to invoke current class method (implicitly)</a:t>
            </a:r>
          </a:p>
          <a:p>
            <a:r>
              <a:rPr dirty="0" lang="en-IN"/>
              <a:t>this() can be used to invoke current class constructor.</a:t>
            </a:r>
          </a:p>
          <a:p>
            <a:pPr indent="0" marL="0">
              <a:buNone/>
            </a:pPr>
            <a:endParaRPr dirty="0" i="1" lang="en-IN" u="sng">
              <a:effectLst>
                <a:outerShdw algn="tl" blurRad="38100" dir="2700000" dist="38100">
                  <a:srgbClr val="000000">
                    <a:alpha val="43137"/>
                  </a:srgbClr>
                </a:outerShdw>
              </a:effectLst>
            </a:endParaRPr>
          </a:p>
        </p:txBody>
      </p:sp>
      <p:sp>
        <p:nvSpPr>
          <p:cNvPr id="1048650" name="Title 1"/>
          <p:cNvSpPr>
            <a:spLocks noGrp="1"/>
          </p:cNvSpPr>
          <p:nvPr>
            <p:ph type="title"/>
          </p:nvPr>
        </p:nvSpPr>
        <p:spPr>
          <a:xfrm>
            <a:off x="457200" y="-27384"/>
            <a:ext cx="7467600" cy="562074"/>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This Keyword</a:t>
            </a:r>
            <a:endParaRPr b="1" dirty="0" i="1" lang="en-IN">
              <a:solidFill>
                <a:schemeClr val="accent1">
                  <a:lumMod val="75000"/>
                </a:schemeClr>
              </a:solidFill>
              <a:effectLst>
                <a:outerShdw algn="tl" blurRad="38100" dir="2700000" dist="38100">
                  <a:srgbClr val="000000">
                    <a:alpha val="43137"/>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51" name="Rectangle 3"/>
          <p:cNvSpPr/>
          <p:nvPr/>
        </p:nvSpPr>
        <p:spPr>
          <a:xfrm>
            <a:off x="251520" y="44624"/>
            <a:ext cx="8208912" cy="6809739"/>
          </a:xfrm>
          <a:prstGeom prst="rect"/>
        </p:spPr>
        <p:txBody>
          <a:bodyPr wrap="square">
            <a:spAutoFit/>
          </a:bodyPr>
          <a:p>
            <a:pPr indent="-285750" marL="285750">
              <a:buFont typeface="Wingdings" pitchFamily="2" charset="2"/>
              <a:buChar char="q"/>
            </a:pPr>
            <a:r>
              <a:rPr b="1" dirty="0" sz="2200" lang="en-US" smtClean="0">
                <a:solidFill>
                  <a:schemeClr val="accent3">
                    <a:lumMod val="60000"/>
                    <a:lumOff val="40000"/>
                  </a:schemeClr>
                </a:solidFill>
                <a:latin typeface="Trebuchet MS" pitchFamily="34" charset="0"/>
              </a:rPr>
              <a:t>Example :-</a:t>
            </a:r>
          </a:p>
          <a:p>
            <a:r>
              <a:rPr dirty="0" sz="2000" lang="en-US">
                <a:solidFill>
                  <a:prstClr val="black"/>
                </a:solidFill>
              </a:rPr>
              <a:t>class </a:t>
            </a:r>
            <a:r>
              <a:rPr dirty="0" sz="2000" lang="en-US" err="1">
                <a:solidFill>
                  <a:prstClr val="black"/>
                </a:solidFill>
              </a:rPr>
              <a:t>demothis</a:t>
            </a:r>
            <a:endParaRPr dirty="0" sz="2000" lang="en-US">
              <a:solidFill>
                <a:prstClr val="black"/>
              </a:solidFill>
            </a:endParaRPr>
          </a:p>
          <a:p>
            <a:r>
              <a:rPr dirty="0" sz="2000" lang="en-US">
                <a:solidFill>
                  <a:prstClr val="black"/>
                </a:solidFill>
              </a:rPr>
              <a:t>{</a:t>
            </a:r>
          </a:p>
          <a:p>
            <a:r>
              <a:rPr dirty="0" sz="2000" lang="en-US">
                <a:solidFill>
                  <a:prstClr val="black"/>
                </a:solidFill>
              </a:rPr>
              <a:t>	</a:t>
            </a:r>
            <a:r>
              <a:rPr dirty="0" sz="2000" lang="en-US" err="1">
                <a:solidFill>
                  <a:prstClr val="black"/>
                </a:solidFill>
              </a:rPr>
              <a:t>int</a:t>
            </a:r>
            <a:r>
              <a:rPr dirty="0" sz="2000" lang="en-US">
                <a:solidFill>
                  <a:prstClr val="black"/>
                </a:solidFill>
              </a:rPr>
              <a:t> </a:t>
            </a:r>
            <a:r>
              <a:rPr dirty="0" sz="2000" lang="en-US" err="1">
                <a:solidFill>
                  <a:prstClr val="black"/>
                </a:solidFill>
              </a:rPr>
              <a:t>x,y</a:t>
            </a:r>
            <a:r>
              <a:rPr dirty="0" sz="2000" lang="en-US">
                <a:solidFill>
                  <a:prstClr val="black"/>
                </a:solidFill>
              </a:rPr>
              <a:t>;</a:t>
            </a:r>
          </a:p>
          <a:p>
            <a:r>
              <a:rPr dirty="0" sz="2000" lang="en-US">
                <a:solidFill>
                  <a:prstClr val="black"/>
                </a:solidFill>
              </a:rPr>
              <a:t>	</a:t>
            </a:r>
            <a:r>
              <a:rPr dirty="0" sz="2000" lang="en-US" err="1">
                <a:solidFill>
                  <a:prstClr val="black"/>
                </a:solidFill>
              </a:rPr>
              <a:t>demothis</a:t>
            </a:r>
            <a:r>
              <a:rPr dirty="0" sz="2000" lang="en-US">
                <a:solidFill>
                  <a:prstClr val="black"/>
                </a:solidFill>
              </a:rPr>
              <a:t>(</a:t>
            </a:r>
            <a:r>
              <a:rPr dirty="0" sz="2000" lang="en-US" err="1">
                <a:solidFill>
                  <a:prstClr val="black"/>
                </a:solidFill>
              </a:rPr>
              <a:t>int</a:t>
            </a:r>
            <a:r>
              <a:rPr dirty="0" sz="2000" lang="en-US">
                <a:solidFill>
                  <a:prstClr val="black"/>
                </a:solidFill>
              </a:rPr>
              <a:t> </a:t>
            </a:r>
            <a:r>
              <a:rPr dirty="0" sz="2000" lang="en-US" err="1">
                <a:solidFill>
                  <a:prstClr val="black"/>
                </a:solidFill>
              </a:rPr>
              <a:t>x,int</a:t>
            </a:r>
            <a:r>
              <a:rPr dirty="0" sz="2000" lang="en-US">
                <a:solidFill>
                  <a:prstClr val="black"/>
                </a:solidFill>
              </a:rPr>
              <a:t> y)</a:t>
            </a:r>
          </a:p>
          <a:p>
            <a:r>
              <a:rPr dirty="0" sz="2000" lang="en-US">
                <a:solidFill>
                  <a:prstClr val="black"/>
                </a:solidFill>
              </a:rPr>
              <a:t>	{</a:t>
            </a:r>
          </a:p>
          <a:p>
            <a:r>
              <a:rPr dirty="0" sz="2000" lang="en-US">
                <a:solidFill>
                  <a:prstClr val="black"/>
                </a:solidFill>
              </a:rPr>
              <a:t>		</a:t>
            </a:r>
            <a:r>
              <a:rPr dirty="0" sz="2000" lang="en-US" err="1">
                <a:solidFill>
                  <a:prstClr val="black"/>
                </a:solidFill>
              </a:rPr>
              <a:t>this.x</a:t>
            </a:r>
            <a:r>
              <a:rPr dirty="0" sz="2000" lang="en-US">
                <a:solidFill>
                  <a:prstClr val="black"/>
                </a:solidFill>
              </a:rPr>
              <a:t>=x;</a:t>
            </a:r>
          </a:p>
          <a:p>
            <a:r>
              <a:rPr dirty="0" sz="2000" lang="en-US">
                <a:solidFill>
                  <a:prstClr val="black"/>
                </a:solidFill>
              </a:rPr>
              <a:t>		</a:t>
            </a:r>
            <a:r>
              <a:rPr dirty="0" sz="2000" lang="en-US" err="1">
                <a:solidFill>
                  <a:prstClr val="black"/>
                </a:solidFill>
              </a:rPr>
              <a:t>this.y</a:t>
            </a:r>
            <a:r>
              <a:rPr dirty="0" sz="2000" lang="en-US">
                <a:solidFill>
                  <a:prstClr val="black"/>
                </a:solidFill>
              </a:rPr>
              <a:t>=y;</a:t>
            </a:r>
          </a:p>
          <a:p>
            <a:r>
              <a:rPr dirty="0" sz="2000" lang="en-US">
                <a:solidFill>
                  <a:prstClr val="black"/>
                </a:solidFill>
              </a:rPr>
              <a:t>	}</a:t>
            </a:r>
          </a:p>
          <a:p>
            <a:r>
              <a:rPr dirty="0" sz="2000" lang="en-US">
                <a:solidFill>
                  <a:prstClr val="black"/>
                </a:solidFill>
              </a:rPr>
              <a:t>}</a:t>
            </a:r>
          </a:p>
          <a:p>
            <a:r>
              <a:rPr dirty="0" sz="2000" lang="en-US">
                <a:solidFill>
                  <a:prstClr val="black"/>
                </a:solidFill>
              </a:rPr>
              <a:t>class </a:t>
            </a:r>
            <a:r>
              <a:rPr dirty="0" sz="2000" lang="en-US" err="1">
                <a:solidFill>
                  <a:prstClr val="black"/>
                </a:solidFill>
              </a:rPr>
              <a:t>demotest</a:t>
            </a:r>
            <a:endParaRPr dirty="0" sz="2000" lang="en-US">
              <a:solidFill>
                <a:prstClr val="black"/>
              </a:solidFill>
            </a:endParaRPr>
          </a:p>
          <a:p>
            <a:r>
              <a:rPr dirty="0" sz="2000" lang="en-US">
                <a:solidFill>
                  <a:prstClr val="black"/>
                </a:solidFill>
              </a:rPr>
              <a:t>{</a:t>
            </a:r>
          </a:p>
          <a:p>
            <a:r>
              <a:rPr dirty="0" sz="2000" lang="en-US">
                <a:solidFill>
                  <a:prstClr val="black"/>
                </a:solidFill>
              </a:rPr>
              <a:t>	public static void main(String </a:t>
            </a:r>
            <a:r>
              <a:rPr dirty="0" sz="2000" lang="en-US" err="1">
                <a:solidFill>
                  <a:prstClr val="black"/>
                </a:solidFill>
              </a:rPr>
              <a:t>args</a:t>
            </a:r>
            <a:r>
              <a:rPr dirty="0" sz="2000" lang="en-US">
                <a:solidFill>
                  <a:prstClr val="black"/>
                </a:solidFill>
              </a:rPr>
              <a:t>[])</a:t>
            </a:r>
          </a:p>
          <a:p>
            <a:r>
              <a:rPr dirty="0" sz="2000" lang="en-US">
                <a:solidFill>
                  <a:prstClr val="black"/>
                </a:solidFill>
              </a:rPr>
              <a:t>	{</a:t>
            </a:r>
          </a:p>
          <a:p>
            <a:r>
              <a:rPr dirty="0" sz="2000" lang="en-US">
                <a:solidFill>
                  <a:prstClr val="black"/>
                </a:solidFill>
              </a:rPr>
              <a:t>		</a:t>
            </a:r>
            <a:r>
              <a:rPr dirty="0" sz="2000" lang="en-US" err="1">
                <a:solidFill>
                  <a:prstClr val="black"/>
                </a:solidFill>
              </a:rPr>
              <a:t>demothis</a:t>
            </a:r>
            <a:r>
              <a:rPr dirty="0" sz="2000" lang="en-US">
                <a:solidFill>
                  <a:prstClr val="black"/>
                </a:solidFill>
              </a:rPr>
              <a:t> d1=new </a:t>
            </a:r>
            <a:r>
              <a:rPr dirty="0" sz="2000" lang="en-US" err="1">
                <a:solidFill>
                  <a:prstClr val="black"/>
                </a:solidFill>
              </a:rPr>
              <a:t>demothis</a:t>
            </a:r>
            <a:r>
              <a:rPr dirty="0" sz="2000" lang="en-US">
                <a:solidFill>
                  <a:prstClr val="black"/>
                </a:solidFill>
              </a:rPr>
              <a:t>(20,10);</a:t>
            </a:r>
          </a:p>
          <a:p>
            <a:r>
              <a:rPr dirty="0" sz="2000" lang="en-US">
                <a:solidFill>
                  <a:prstClr val="black"/>
                </a:solidFill>
              </a:rPr>
              <a:t>		</a:t>
            </a:r>
            <a:r>
              <a:rPr dirty="0" sz="2000" lang="en-US" err="1">
                <a:solidFill>
                  <a:prstClr val="black"/>
                </a:solidFill>
              </a:rPr>
              <a:t>System.out.println</a:t>
            </a:r>
            <a:r>
              <a:rPr dirty="0" sz="2000" lang="en-US">
                <a:solidFill>
                  <a:prstClr val="black"/>
                </a:solidFill>
              </a:rPr>
              <a:t>("The value of x is" +d1.x);</a:t>
            </a:r>
          </a:p>
          <a:p>
            <a:r>
              <a:rPr dirty="0" sz="2000" lang="en-US">
                <a:solidFill>
                  <a:prstClr val="black"/>
                </a:solidFill>
              </a:rPr>
              <a:t>		</a:t>
            </a:r>
            <a:r>
              <a:rPr dirty="0" sz="2000" lang="en-US" err="1">
                <a:solidFill>
                  <a:prstClr val="black"/>
                </a:solidFill>
              </a:rPr>
              <a:t>System.out.println</a:t>
            </a:r>
            <a:r>
              <a:rPr dirty="0" sz="2000" lang="en-US">
                <a:solidFill>
                  <a:prstClr val="black"/>
                </a:solidFill>
              </a:rPr>
              <a:t>("The </a:t>
            </a:r>
            <a:r>
              <a:rPr dirty="0" sz="2000" lang="en-US" err="1">
                <a:solidFill>
                  <a:prstClr val="black"/>
                </a:solidFill>
              </a:rPr>
              <a:t>vlaue</a:t>
            </a:r>
            <a:r>
              <a:rPr dirty="0" sz="2000" lang="en-US">
                <a:solidFill>
                  <a:prstClr val="black"/>
                </a:solidFill>
              </a:rPr>
              <a:t> of y is" +d1.y);</a:t>
            </a:r>
          </a:p>
          <a:p>
            <a:r>
              <a:rPr dirty="0" sz="2000" lang="en-US">
                <a:solidFill>
                  <a:prstClr val="black"/>
                </a:solidFill>
              </a:rPr>
              <a:t>	}</a:t>
            </a:r>
          </a:p>
          <a:p>
            <a:r>
              <a:rPr dirty="0" sz="2000" lang="en-US" smtClean="0">
                <a:solidFill>
                  <a:prstClr val="black"/>
                </a:solidFill>
              </a:rPr>
              <a:t>}</a:t>
            </a:r>
          </a:p>
          <a:p>
            <a:r>
              <a:rPr b="1" dirty="0" sz="2000" lang="en-US" smtClean="0">
                <a:solidFill>
                  <a:prstClr val="black"/>
                </a:solidFill>
              </a:rPr>
              <a:t>Output :-</a:t>
            </a:r>
          </a:p>
          <a:p>
            <a:r>
              <a:rPr b="1" dirty="0" sz="2000" lang="en-IN">
                <a:solidFill>
                  <a:prstClr val="black"/>
                </a:solidFill>
              </a:rPr>
              <a:t>The value of x is20</a:t>
            </a:r>
          </a:p>
          <a:p>
            <a:r>
              <a:rPr b="1" dirty="0" sz="2000" lang="en-IN">
                <a:solidFill>
                  <a:prstClr val="black"/>
                </a:solidFill>
              </a:rPr>
              <a:t>The </a:t>
            </a:r>
            <a:r>
              <a:rPr b="1" dirty="0" sz="2000" lang="en-IN" err="1">
                <a:solidFill>
                  <a:prstClr val="black"/>
                </a:solidFill>
              </a:rPr>
              <a:t>vlaue</a:t>
            </a:r>
            <a:r>
              <a:rPr b="1" dirty="0" sz="2000" lang="en-IN">
                <a:solidFill>
                  <a:prstClr val="black"/>
                </a:solidFill>
              </a:rPr>
              <a:t> of y is10</a:t>
            </a:r>
            <a:endParaRPr b="1" dirty="0" sz="2000" lang="en-US">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7" name="Content Placeholder 2"/>
          <p:cNvSpPr>
            <a:spLocks noGrp="1"/>
          </p:cNvSpPr>
          <p:nvPr>
            <p:ph sz="quarter" idx="1"/>
          </p:nvPr>
        </p:nvSpPr>
        <p:spPr>
          <a:xfrm>
            <a:off x="107504" y="-99392"/>
            <a:ext cx="8568952" cy="6552728"/>
          </a:xfrm>
        </p:spPr>
        <p:txBody>
          <a:bodyPr/>
          <a:p>
            <a:pPr>
              <a:buFont typeface="Wingdings" pitchFamily="2" charset="2"/>
              <a:buChar char="v"/>
            </a:pPr>
            <a:r>
              <a:rPr b="1" dirty="0" lang="en-IN" smtClean="0">
                <a:solidFill>
                  <a:schemeClr val="accent3">
                    <a:lumMod val="75000"/>
                  </a:schemeClr>
                </a:solidFill>
              </a:rPr>
              <a:t>Add Fields (Data) in Class :</a:t>
            </a:r>
          </a:p>
          <a:p>
            <a:pPr>
              <a:buFont typeface="Wingdings" pitchFamily="2" charset="2"/>
              <a:buChar char="v"/>
            </a:pPr>
            <a:endParaRPr b="1" dirty="0" lang="en-IN" smtClean="0">
              <a:solidFill>
                <a:schemeClr val="accent3">
                  <a:lumMod val="75000"/>
                </a:schemeClr>
              </a:solidFill>
            </a:endParaRPr>
          </a:p>
          <a:p>
            <a:pPr>
              <a:buFont typeface="Wingdings" pitchFamily="2" charset="2"/>
              <a:buChar char="v"/>
            </a:pPr>
            <a:endParaRPr b="1" dirty="0" lang="en-IN">
              <a:solidFill>
                <a:schemeClr val="accent3">
                  <a:lumMod val="75000"/>
                </a:schemeClr>
              </a:solidFill>
            </a:endParaRPr>
          </a:p>
          <a:p>
            <a:pPr>
              <a:buFont typeface="Wingdings" pitchFamily="2" charset="2"/>
              <a:buChar char="v"/>
            </a:pPr>
            <a:endParaRPr b="1" dirty="0" lang="en-IN" smtClean="0">
              <a:solidFill>
                <a:schemeClr val="accent3">
                  <a:lumMod val="75000"/>
                </a:schemeClr>
              </a:solidFill>
            </a:endParaRPr>
          </a:p>
          <a:p>
            <a:pPr>
              <a:buFont typeface="Wingdings" pitchFamily="2" charset="2"/>
              <a:buChar char="v"/>
            </a:pPr>
            <a:endParaRPr b="1" dirty="0" lang="en-IN">
              <a:solidFill>
                <a:schemeClr val="accent3">
                  <a:lumMod val="75000"/>
                </a:schemeClr>
              </a:solidFill>
            </a:endParaRPr>
          </a:p>
          <a:p>
            <a:pPr>
              <a:buFont typeface="Wingdings" pitchFamily="2" charset="2"/>
              <a:buChar char="v"/>
            </a:pPr>
            <a:r>
              <a:rPr b="1" dirty="0" lang="en-IN" smtClean="0">
                <a:solidFill>
                  <a:schemeClr val="accent3">
                    <a:lumMod val="75000"/>
                  </a:schemeClr>
                </a:solidFill>
              </a:rPr>
              <a:t>Add Methods </a:t>
            </a:r>
            <a:r>
              <a:rPr b="1" dirty="0" lang="en-IN">
                <a:solidFill>
                  <a:schemeClr val="accent3">
                    <a:lumMod val="75000"/>
                  </a:schemeClr>
                </a:solidFill>
              </a:rPr>
              <a:t>in Class </a:t>
            </a:r>
            <a:r>
              <a:rPr b="1" dirty="0" lang="en-IN" smtClean="0">
                <a:solidFill>
                  <a:schemeClr val="accent3">
                    <a:lumMod val="75000"/>
                  </a:schemeClr>
                </a:solidFill>
              </a:rPr>
              <a:t>:</a:t>
            </a:r>
          </a:p>
          <a:p>
            <a:pPr>
              <a:buFont typeface="Wingdings" pitchFamily="2" charset="2"/>
              <a:buChar char="v"/>
            </a:pPr>
            <a:endParaRPr b="1" dirty="0" lang="en-IN">
              <a:solidFill>
                <a:schemeClr val="accent3">
                  <a:lumMod val="75000"/>
                </a:schemeClr>
              </a:solidFill>
            </a:endParaRPr>
          </a:p>
        </p:txBody>
      </p:sp>
      <p:sp>
        <p:nvSpPr>
          <p:cNvPr id="1048618" name="Text Box 4"/>
          <p:cNvSpPr txBox="1">
            <a:spLocks noChangeArrowheads="1"/>
          </p:cNvSpPr>
          <p:nvPr/>
        </p:nvSpPr>
        <p:spPr bwMode="auto">
          <a:xfrm>
            <a:off x="467544" y="404664"/>
            <a:ext cx="6856413" cy="1742439"/>
          </a:xfrm>
          <a:prstGeom prst="rect"/>
          <a:noFill/>
          <a:ln w="9525">
            <a:solidFill>
              <a:schemeClr val="tx1"/>
            </a:solidFill>
            <a:miter lim="800000"/>
            <a:headEnd/>
            <a:tailEnd/>
          </a:ln>
        </p:spPr>
        <p:txBody>
          <a:bodyPr>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r>
              <a:rPr altLang="en-AU" dirty="0" sz="2000" lang="en-AU">
                <a:latin typeface="Times" pitchFamily="18" charset="0"/>
              </a:rPr>
              <a:t>public class Circle </a:t>
            </a:r>
          </a:p>
          <a:p>
            <a:r>
              <a:rPr altLang="en-AU" dirty="0" sz="2000" lang="en-AU">
                <a:latin typeface="Times" pitchFamily="18" charset="0"/>
              </a:rPr>
              <a:t>{</a:t>
            </a:r>
          </a:p>
          <a:p>
            <a:r>
              <a:rPr altLang="en-AU" dirty="0" sz="2000" lang="en-AU">
                <a:latin typeface="Times" pitchFamily="18" charset="0"/>
              </a:rPr>
              <a:t>       </a:t>
            </a:r>
            <a:r>
              <a:rPr altLang="en-AU" dirty="0" sz="2000" lang="en-AU" smtClean="0">
                <a:solidFill>
                  <a:schemeClr val="hlink"/>
                </a:solidFill>
                <a:latin typeface="Times" pitchFamily="18" charset="0"/>
              </a:rPr>
              <a:t>double </a:t>
            </a:r>
            <a:r>
              <a:rPr altLang="en-AU" dirty="0" sz="2000" lang="en-AU">
                <a:solidFill>
                  <a:schemeClr val="hlink"/>
                </a:solidFill>
                <a:latin typeface="Times" pitchFamily="18" charset="0"/>
              </a:rPr>
              <a:t>x, y;  // centre coordinate</a:t>
            </a:r>
          </a:p>
          <a:p>
            <a:r>
              <a:rPr altLang="en-AU" dirty="0" sz="2000" lang="en-AU">
                <a:solidFill>
                  <a:schemeClr val="hlink"/>
                </a:solidFill>
                <a:latin typeface="Times" pitchFamily="18" charset="0"/>
              </a:rPr>
              <a:t>       </a:t>
            </a:r>
            <a:r>
              <a:rPr altLang="en-AU" dirty="0" sz="2000" lang="en-AU" smtClean="0">
                <a:solidFill>
                  <a:schemeClr val="hlink"/>
                </a:solidFill>
                <a:latin typeface="Times" pitchFamily="18" charset="0"/>
              </a:rPr>
              <a:t>double </a:t>
            </a:r>
            <a:r>
              <a:rPr altLang="en-AU" dirty="0" sz="2000" lang="en-AU">
                <a:solidFill>
                  <a:schemeClr val="hlink"/>
                </a:solidFill>
                <a:latin typeface="Times" pitchFamily="18" charset="0"/>
              </a:rPr>
              <a:t>r;     //  radius of the circle</a:t>
            </a:r>
          </a:p>
          <a:p>
            <a:r>
              <a:rPr altLang="en-AU" dirty="0" sz="2000" lang="en-AU">
                <a:latin typeface="Times" pitchFamily="18" charset="0"/>
              </a:rPr>
              <a:t>}</a:t>
            </a:r>
          </a:p>
        </p:txBody>
      </p:sp>
      <p:sp>
        <p:nvSpPr>
          <p:cNvPr id="1048619" name="Text Box 4"/>
          <p:cNvSpPr txBox="1">
            <a:spLocks noChangeArrowheads="1"/>
          </p:cNvSpPr>
          <p:nvPr/>
        </p:nvSpPr>
        <p:spPr bwMode="auto">
          <a:xfrm>
            <a:off x="539552" y="2564904"/>
            <a:ext cx="6856413" cy="4180841"/>
          </a:xfrm>
          <a:prstGeom prst="rect"/>
          <a:noFill/>
          <a:ln w="9525">
            <a:solidFill>
              <a:schemeClr val="tx1"/>
            </a:solidFill>
            <a:miter lim="800000"/>
            <a:headEnd/>
            <a:tailEnd/>
          </a:ln>
        </p:spPr>
        <p:txBody>
          <a:bodyPr>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r>
              <a:rPr altLang="en-AU" dirty="0" sz="2000" lang="en-AU">
                <a:latin typeface="Times New Roman" pitchFamily="18" charset="0"/>
              </a:rPr>
              <a:t>public class </a:t>
            </a:r>
            <a:r>
              <a:rPr altLang="en-AU" dirty="0" sz="2000" lang="en-AU" smtClean="0">
                <a:latin typeface="Times New Roman" pitchFamily="18" charset="0"/>
              </a:rPr>
              <a:t>Circle</a:t>
            </a:r>
          </a:p>
          <a:p>
            <a:r>
              <a:rPr altLang="en-AU" dirty="0" sz="2000" lang="en-AU" smtClean="0">
                <a:latin typeface="Times New Roman" pitchFamily="18" charset="0"/>
              </a:rPr>
              <a:t>{</a:t>
            </a:r>
            <a:endParaRPr altLang="en-AU" dirty="0" sz="2000" lang="en-AU">
              <a:latin typeface="Times New Roman" pitchFamily="18" charset="0"/>
            </a:endParaRPr>
          </a:p>
          <a:p>
            <a:r>
              <a:rPr altLang="en-AU" dirty="0" sz="2000" lang="en-AU" smtClean="0">
                <a:latin typeface="Times New Roman" pitchFamily="18" charset="0"/>
              </a:rPr>
              <a:t>      double </a:t>
            </a:r>
            <a:r>
              <a:rPr altLang="en-AU" dirty="0" sz="2000" lang="en-AU">
                <a:latin typeface="Times New Roman" pitchFamily="18" charset="0"/>
              </a:rPr>
              <a:t>x, y; // centre of the circle</a:t>
            </a:r>
          </a:p>
          <a:p>
            <a:r>
              <a:rPr altLang="en-AU" dirty="0" sz="2000" lang="en-AU">
                <a:latin typeface="Times New Roman" pitchFamily="18" charset="0"/>
              </a:rPr>
              <a:t>      </a:t>
            </a:r>
            <a:r>
              <a:rPr altLang="en-AU" dirty="0" sz="2000" lang="en-AU" smtClean="0">
                <a:latin typeface="Times New Roman" pitchFamily="18" charset="0"/>
              </a:rPr>
              <a:t>double </a:t>
            </a:r>
            <a:r>
              <a:rPr altLang="en-AU" dirty="0" sz="2000" lang="en-AU">
                <a:latin typeface="Times New Roman" pitchFamily="18" charset="0"/>
              </a:rPr>
              <a:t>r;    // radius of circle</a:t>
            </a:r>
          </a:p>
          <a:p>
            <a:r>
              <a:rPr altLang="en-AU" dirty="0" sz="2000" lang="en-AU" smtClean="0">
                <a:latin typeface="Times New Roman" pitchFamily="18" charset="0"/>
              </a:rPr>
              <a:t>      </a:t>
            </a:r>
            <a:r>
              <a:rPr altLang="en-AU" dirty="0" sz="2000" lang="en-AU">
                <a:latin typeface="Times New Roman" pitchFamily="18" charset="0"/>
              </a:rPr>
              <a:t>//Methods to return circumference and area</a:t>
            </a:r>
          </a:p>
          <a:p>
            <a:r>
              <a:rPr altLang="en-AU" dirty="0" sz="2000" lang="en-AU">
                <a:latin typeface="Times New Roman" pitchFamily="18" charset="0"/>
              </a:rPr>
              <a:t>      </a:t>
            </a:r>
            <a:r>
              <a:rPr altLang="en-AU" dirty="0" sz="2000" lang="en-AU">
                <a:solidFill>
                  <a:schemeClr val="hlink"/>
                </a:solidFill>
                <a:latin typeface="Times New Roman" pitchFamily="18" charset="0"/>
              </a:rPr>
              <a:t>public double circumference</a:t>
            </a:r>
            <a:r>
              <a:rPr altLang="en-AU" dirty="0" sz="2000" lang="en-AU" smtClean="0">
                <a:solidFill>
                  <a:schemeClr val="hlink"/>
                </a:solidFill>
                <a:latin typeface="Times New Roman" pitchFamily="18" charset="0"/>
              </a:rPr>
              <a:t>()</a:t>
            </a:r>
          </a:p>
          <a:p>
            <a:r>
              <a:rPr altLang="en-AU" dirty="0" sz="2000" lang="en-AU">
                <a:solidFill>
                  <a:schemeClr val="hlink"/>
                </a:solidFill>
                <a:latin typeface="Times New Roman" pitchFamily="18" charset="0"/>
              </a:rPr>
              <a:t> </a:t>
            </a:r>
            <a:r>
              <a:rPr altLang="en-AU" dirty="0" sz="2000" lang="en-AU" smtClean="0">
                <a:solidFill>
                  <a:schemeClr val="hlink"/>
                </a:solidFill>
                <a:latin typeface="Times New Roman" pitchFamily="18" charset="0"/>
              </a:rPr>
              <a:t>   </a:t>
            </a:r>
            <a:r>
              <a:rPr altLang="en-AU" dirty="0" sz="2000" lang="en-AU">
                <a:solidFill>
                  <a:schemeClr val="hlink"/>
                </a:solidFill>
                <a:latin typeface="Times New Roman" pitchFamily="18" charset="0"/>
              </a:rPr>
              <a:t>{ </a:t>
            </a:r>
          </a:p>
          <a:p>
            <a:r>
              <a:rPr altLang="en-AU" dirty="0" sz="2000" lang="en-AU">
                <a:solidFill>
                  <a:schemeClr val="hlink"/>
                </a:solidFill>
                <a:latin typeface="Times New Roman" pitchFamily="18" charset="0"/>
              </a:rPr>
              <a:t>	</a:t>
            </a:r>
            <a:r>
              <a:rPr altLang="en-AU" dirty="0" sz="2000" lang="en-AU" smtClean="0">
                <a:solidFill>
                  <a:schemeClr val="hlink"/>
                </a:solidFill>
                <a:latin typeface="Times New Roman" pitchFamily="18" charset="0"/>
              </a:rPr>
              <a:t>return </a:t>
            </a:r>
            <a:r>
              <a:rPr altLang="en-AU" dirty="0" sz="2000" lang="en-AU">
                <a:solidFill>
                  <a:schemeClr val="hlink"/>
                </a:solidFill>
                <a:latin typeface="Times New Roman" pitchFamily="18" charset="0"/>
              </a:rPr>
              <a:t>2*3.14*r;</a:t>
            </a:r>
          </a:p>
          <a:p>
            <a:r>
              <a:rPr altLang="en-AU" dirty="0" sz="2000" lang="en-AU">
                <a:solidFill>
                  <a:schemeClr val="hlink"/>
                </a:solidFill>
                <a:latin typeface="Times New Roman" pitchFamily="18" charset="0"/>
              </a:rPr>
              <a:t>      }</a:t>
            </a:r>
          </a:p>
          <a:p>
            <a:r>
              <a:rPr altLang="en-AU" dirty="0" sz="2000" lang="en-AU">
                <a:solidFill>
                  <a:schemeClr val="hlink"/>
                </a:solidFill>
                <a:latin typeface="Times New Roman" pitchFamily="18" charset="0"/>
              </a:rPr>
              <a:t>      public double area</a:t>
            </a:r>
            <a:r>
              <a:rPr altLang="en-AU" dirty="0" sz="2000" lang="en-AU" smtClean="0">
                <a:solidFill>
                  <a:schemeClr val="hlink"/>
                </a:solidFill>
                <a:latin typeface="Times New Roman" pitchFamily="18" charset="0"/>
              </a:rPr>
              <a:t>()</a:t>
            </a:r>
          </a:p>
          <a:p>
            <a:r>
              <a:rPr altLang="en-AU" dirty="0" sz="2000" lang="en-AU" smtClean="0">
                <a:solidFill>
                  <a:schemeClr val="hlink"/>
                </a:solidFill>
                <a:latin typeface="Times New Roman" pitchFamily="18" charset="0"/>
              </a:rPr>
              <a:t> </a:t>
            </a:r>
            <a:r>
              <a:rPr altLang="en-AU" dirty="0" sz="2000" lang="en-AU">
                <a:solidFill>
                  <a:schemeClr val="hlink"/>
                </a:solidFill>
                <a:latin typeface="Times New Roman" pitchFamily="18" charset="0"/>
              </a:rPr>
              <a:t>{ </a:t>
            </a:r>
          </a:p>
          <a:p>
            <a:r>
              <a:rPr altLang="en-AU" dirty="0" sz="2000" lang="en-AU">
                <a:solidFill>
                  <a:schemeClr val="hlink"/>
                </a:solidFill>
                <a:latin typeface="Times New Roman" pitchFamily="18" charset="0"/>
              </a:rPr>
              <a:t>	</a:t>
            </a:r>
            <a:r>
              <a:rPr altLang="en-AU" dirty="0" sz="2000" lang="en-AU" smtClean="0">
                <a:solidFill>
                  <a:schemeClr val="hlink"/>
                </a:solidFill>
                <a:latin typeface="Times New Roman" pitchFamily="18" charset="0"/>
              </a:rPr>
              <a:t>return </a:t>
            </a:r>
            <a:r>
              <a:rPr altLang="en-AU" dirty="0" sz="2000" lang="en-AU">
                <a:solidFill>
                  <a:schemeClr val="hlink"/>
                </a:solidFill>
                <a:latin typeface="Times New Roman" pitchFamily="18" charset="0"/>
              </a:rPr>
              <a:t>3.14 * r * r; </a:t>
            </a:r>
          </a:p>
          <a:p>
            <a:r>
              <a:rPr altLang="en-AU" dirty="0" sz="2000" lang="en-AU">
                <a:solidFill>
                  <a:schemeClr val="hlink"/>
                </a:solidFill>
                <a:latin typeface="Times New Roman" pitchFamily="18" charset="0"/>
              </a:rPr>
              <a:t>     }</a:t>
            </a:r>
          </a:p>
          <a:p>
            <a:r>
              <a:rPr altLang="en-AU" dirty="0" sz="2000" lang="en-AU">
                <a:latin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2" name="Title 1"/>
          <p:cNvSpPr>
            <a:spLocks noGrp="1"/>
          </p:cNvSpPr>
          <p:nvPr>
            <p:ph type="title"/>
          </p:nvPr>
        </p:nvSpPr>
        <p:spPr>
          <a:xfrm>
            <a:off x="457200" y="44624"/>
            <a:ext cx="7467600" cy="576064"/>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Instance Block</a:t>
            </a:r>
            <a:endParaRPr dirty="0" lang="en-IN"/>
          </a:p>
        </p:txBody>
      </p:sp>
      <p:sp>
        <p:nvSpPr>
          <p:cNvPr id="1048653" name="Content Placeholder 2"/>
          <p:cNvSpPr>
            <a:spLocks noGrp="1"/>
          </p:cNvSpPr>
          <p:nvPr>
            <p:ph sz="quarter" idx="1"/>
          </p:nvPr>
        </p:nvSpPr>
        <p:spPr>
          <a:xfrm>
            <a:off x="179512" y="600072"/>
            <a:ext cx="8568952" cy="6069288"/>
          </a:xfrm>
        </p:spPr>
        <p:txBody>
          <a:bodyPr>
            <a:normAutofit/>
          </a:bodyPr>
          <a:p>
            <a:r>
              <a:rPr b="1" dirty="0" lang="en-IN"/>
              <a:t>Instance </a:t>
            </a:r>
            <a:r>
              <a:rPr b="1" dirty="0" lang="en-IN" smtClean="0"/>
              <a:t>block</a:t>
            </a:r>
            <a:r>
              <a:rPr dirty="0" lang="en-IN"/>
              <a:t> is used to initialize the instance data member. It run each time when object of the class is created</a:t>
            </a:r>
            <a:r>
              <a:rPr dirty="0" lang="en-IN" smtClean="0"/>
              <a:t>.</a:t>
            </a:r>
          </a:p>
          <a:p>
            <a:r>
              <a:rPr dirty="0" lang="en-IN"/>
              <a:t>The initialization of the instance variable can be done </a:t>
            </a:r>
            <a:r>
              <a:rPr dirty="0" lang="en-IN" smtClean="0"/>
              <a:t>directly.</a:t>
            </a:r>
          </a:p>
          <a:p>
            <a:pPr indent="0" marL="0">
              <a:buNone/>
            </a:pPr>
            <a:endParaRPr dirty="0"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4" name="Rectangle 3"/>
          <p:cNvSpPr/>
          <p:nvPr/>
        </p:nvSpPr>
        <p:spPr>
          <a:xfrm>
            <a:off x="179512" y="139854"/>
            <a:ext cx="8208912" cy="6593840"/>
          </a:xfrm>
          <a:prstGeom prst="rect"/>
        </p:spPr>
        <p:txBody>
          <a:bodyPr wrap="square">
            <a:spAutoFit/>
          </a:bodyPr>
          <a:p>
            <a:pPr indent="-342900" marL="342900">
              <a:buFont typeface="Wingdings" pitchFamily="2" charset="2"/>
              <a:buChar char="q"/>
            </a:pPr>
            <a:r>
              <a:rPr b="1" dirty="0" sz="2400" lang="en-IN">
                <a:solidFill>
                  <a:schemeClr val="accent3">
                    <a:lumMod val="60000"/>
                    <a:lumOff val="40000"/>
                  </a:schemeClr>
                </a:solidFill>
              </a:rPr>
              <a:t>Example:-</a:t>
            </a:r>
          </a:p>
          <a:p>
            <a:r>
              <a:rPr dirty="0" sz="2400" lang="en-IN">
                <a:solidFill>
                  <a:prstClr val="black"/>
                </a:solidFill>
              </a:rPr>
              <a:t>   </a:t>
            </a:r>
            <a:r>
              <a:rPr dirty="0" sz="2000" lang="en-IN" smtClean="0">
                <a:solidFill>
                  <a:prstClr val="black"/>
                </a:solidFill>
              </a:rPr>
              <a:t>class Bike</a:t>
            </a:r>
          </a:p>
          <a:p>
            <a:r>
              <a:rPr dirty="0" sz="2000" lang="en-IN" smtClean="0">
                <a:solidFill>
                  <a:prstClr val="black"/>
                </a:solidFill>
              </a:rPr>
              <a:t>{  </a:t>
            </a:r>
          </a:p>
          <a:p>
            <a:r>
              <a:rPr dirty="0" sz="2000" lang="en-IN" smtClean="0">
                <a:solidFill>
                  <a:prstClr val="black"/>
                </a:solidFill>
              </a:rPr>
              <a:t>    </a:t>
            </a:r>
            <a:r>
              <a:rPr dirty="0" sz="2000" lang="en-IN" err="1" smtClean="0">
                <a:solidFill>
                  <a:prstClr val="black"/>
                </a:solidFill>
              </a:rPr>
              <a:t>int</a:t>
            </a:r>
            <a:r>
              <a:rPr dirty="0" sz="2000" lang="en-IN" smtClean="0">
                <a:solidFill>
                  <a:prstClr val="black"/>
                </a:solidFill>
              </a:rPr>
              <a:t> speed;  </a:t>
            </a:r>
          </a:p>
          <a:p>
            <a:r>
              <a:rPr dirty="0" sz="2000" lang="en-IN" smtClean="0">
                <a:solidFill>
                  <a:prstClr val="black"/>
                </a:solidFill>
              </a:rPr>
              <a:t>    Bike()</a:t>
            </a:r>
          </a:p>
          <a:p>
            <a:r>
              <a:rPr dirty="0" sz="2000" lang="en-IN" smtClean="0">
                <a:solidFill>
                  <a:prstClr val="black"/>
                </a:solidFill>
              </a:rPr>
              <a:t>    {</a:t>
            </a:r>
          </a:p>
          <a:p>
            <a:r>
              <a:rPr dirty="0" sz="2000" lang="en-IN" smtClean="0">
                <a:solidFill>
                  <a:prstClr val="black"/>
                </a:solidFill>
              </a:rPr>
              <a:t>     </a:t>
            </a:r>
            <a:r>
              <a:rPr dirty="0" sz="2000" lang="en-IN" err="1" smtClean="0">
                <a:solidFill>
                  <a:prstClr val="black"/>
                </a:solidFill>
              </a:rPr>
              <a:t>System.out.println</a:t>
            </a:r>
            <a:r>
              <a:rPr dirty="0" sz="2000" lang="en-IN" smtClean="0">
                <a:solidFill>
                  <a:prstClr val="black"/>
                </a:solidFill>
              </a:rPr>
              <a:t>("speed is "+speed);</a:t>
            </a:r>
          </a:p>
          <a:p>
            <a:r>
              <a:rPr dirty="0" sz="2000" lang="en-IN" smtClean="0">
                <a:solidFill>
                  <a:prstClr val="black"/>
                </a:solidFill>
              </a:rPr>
              <a:t>    }  </a:t>
            </a:r>
          </a:p>
          <a:p>
            <a:r>
              <a:rPr dirty="0" sz="2000" lang="en-IN" smtClean="0">
                <a:solidFill>
                  <a:prstClr val="black"/>
                </a:solidFill>
              </a:rPr>
              <a:t>     {</a:t>
            </a:r>
          </a:p>
          <a:p>
            <a:r>
              <a:rPr dirty="0" sz="2000" lang="en-IN" smtClean="0">
                <a:solidFill>
                  <a:prstClr val="black"/>
                </a:solidFill>
              </a:rPr>
              <a:t>       speed=100;</a:t>
            </a:r>
          </a:p>
          <a:p>
            <a:r>
              <a:rPr dirty="0" sz="2000" lang="en-IN" smtClean="0">
                <a:solidFill>
                  <a:prstClr val="black"/>
                </a:solidFill>
              </a:rPr>
              <a:t>     }  </a:t>
            </a:r>
          </a:p>
          <a:p>
            <a:r>
              <a:rPr dirty="0" sz="2000" lang="en-IN" smtClean="0">
                <a:solidFill>
                  <a:prstClr val="black"/>
                </a:solidFill>
              </a:rPr>
              <a:t>     public static void main(String </a:t>
            </a:r>
            <a:r>
              <a:rPr dirty="0" sz="2000" lang="en-IN" err="1" smtClean="0">
                <a:solidFill>
                  <a:prstClr val="black"/>
                </a:solidFill>
              </a:rPr>
              <a:t>args</a:t>
            </a:r>
            <a:r>
              <a:rPr dirty="0" sz="2000" lang="en-IN" smtClean="0">
                <a:solidFill>
                  <a:prstClr val="black"/>
                </a:solidFill>
              </a:rPr>
              <a:t>[])</a:t>
            </a:r>
          </a:p>
          <a:p>
            <a:r>
              <a:rPr dirty="0" sz="2000" lang="en-IN" smtClean="0">
                <a:solidFill>
                  <a:prstClr val="black"/>
                </a:solidFill>
              </a:rPr>
              <a:t>   {  </a:t>
            </a:r>
          </a:p>
          <a:p>
            <a:r>
              <a:rPr dirty="0" sz="2000" lang="en-IN" smtClean="0">
                <a:solidFill>
                  <a:prstClr val="black"/>
                </a:solidFill>
              </a:rPr>
              <a:t>    Bike b1=new Bike();  </a:t>
            </a:r>
          </a:p>
          <a:p>
            <a:r>
              <a:rPr dirty="0" sz="2000" lang="en-IN" smtClean="0">
                <a:solidFill>
                  <a:prstClr val="black"/>
                </a:solidFill>
              </a:rPr>
              <a:t>    Bike b2=new Bike();  </a:t>
            </a:r>
          </a:p>
          <a:p>
            <a:r>
              <a:rPr dirty="0" sz="2000" lang="en-IN" smtClean="0">
                <a:solidFill>
                  <a:prstClr val="black"/>
                </a:solidFill>
              </a:rPr>
              <a:t>    }      </a:t>
            </a:r>
          </a:p>
          <a:p>
            <a:r>
              <a:rPr dirty="0" sz="2000" lang="en-IN" smtClean="0">
                <a:solidFill>
                  <a:prstClr val="black"/>
                </a:solidFill>
              </a:rPr>
              <a:t>}  </a:t>
            </a:r>
          </a:p>
          <a:p>
            <a:endParaRPr dirty="0" sz="2000" lang="en-IN" smtClean="0">
              <a:solidFill>
                <a:prstClr val="black"/>
              </a:solidFill>
            </a:endParaRPr>
          </a:p>
          <a:p>
            <a:r>
              <a:rPr b="1" dirty="0" sz="2000" lang="en-IN" smtClean="0">
                <a:solidFill>
                  <a:prstClr val="black"/>
                </a:solidFill>
              </a:rPr>
              <a:t>Output :-</a:t>
            </a:r>
          </a:p>
          <a:p>
            <a:r>
              <a:rPr dirty="0" sz="2000" lang="en-IN"/>
              <a:t>speed is 100 </a:t>
            </a:r>
            <a:endParaRPr dirty="0" sz="2000" lang="en-IN" smtClean="0"/>
          </a:p>
          <a:p>
            <a:r>
              <a:rPr dirty="0" sz="2000" lang="en-IN" smtClean="0"/>
              <a:t>speed </a:t>
            </a:r>
            <a:r>
              <a:rPr dirty="0" sz="2000" lang="en-IN"/>
              <a:t>is 100</a:t>
            </a:r>
            <a:endParaRPr dirty="0" sz="2000" lang="en-IN">
              <a:solidFill>
                <a:prstClr val="black"/>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55" name="Title 1"/>
          <p:cNvSpPr>
            <a:spLocks noGrp="1"/>
          </p:cNvSpPr>
          <p:nvPr>
            <p:ph type="title"/>
          </p:nvPr>
        </p:nvSpPr>
        <p:spPr>
          <a:xfrm>
            <a:off x="457200" y="44624"/>
            <a:ext cx="7467600" cy="504056"/>
          </a:xfrm>
        </p:spPr>
        <p:txBody>
          <a:bodyPr>
            <a:normAutofit fontScale="90000"/>
          </a:bodyPr>
          <a:p>
            <a:pPr algn="ctr"/>
            <a:r>
              <a:rPr b="1" dirty="0" i="1" lang="en-IN" smtClean="0">
                <a:solidFill>
                  <a:schemeClr val="accent1">
                    <a:lumMod val="75000"/>
                  </a:schemeClr>
                </a:solidFill>
                <a:effectLst>
                  <a:outerShdw algn="tl" blurRad="38100" dir="2700000" dist="38100">
                    <a:srgbClr val="000000">
                      <a:alpha val="43137"/>
                    </a:srgbClr>
                  </a:outerShdw>
                </a:effectLst>
              </a:rPr>
              <a:t>Static </a:t>
            </a:r>
            <a:r>
              <a:rPr b="1" dirty="0" i="1" lang="en-IN">
                <a:solidFill>
                  <a:schemeClr val="accent1">
                    <a:lumMod val="75000"/>
                  </a:schemeClr>
                </a:solidFill>
                <a:effectLst>
                  <a:outerShdw algn="tl" blurRad="38100" dir="2700000" dist="38100">
                    <a:srgbClr val="000000">
                      <a:alpha val="43137"/>
                    </a:srgbClr>
                  </a:outerShdw>
                </a:effectLst>
              </a:rPr>
              <a:t>Block</a:t>
            </a:r>
            <a:endParaRPr dirty="0" lang="en-IN"/>
          </a:p>
        </p:txBody>
      </p:sp>
      <p:sp>
        <p:nvSpPr>
          <p:cNvPr id="1048656" name="Content Placeholder 2"/>
          <p:cNvSpPr>
            <a:spLocks noGrp="1"/>
          </p:cNvSpPr>
          <p:nvPr>
            <p:ph sz="quarter" idx="1"/>
          </p:nvPr>
        </p:nvSpPr>
        <p:spPr>
          <a:xfrm>
            <a:off x="179512" y="548680"/>
            <a:ext cx="8568952" cy="6237312"/>
          </a:xfrm>
        </p:spPr>
        <p:txBody>
          <a:bodyPr>
            <a:normAutofit fontScale="75000" lnSpcReduction="20000"/>
          </a:bodyPr>
          <a:p>
            <a:r>
              <a:rPr dirty="0" sz="3100" lang="en-US" smtClean="0"/>
              <a:t>It is </a:t>
            </a:r>
            <a:r>
              <a:rPr dirty="0" sz="3100" lang="en-US"/>
              <a:t>used to initialize the static data member.</a:t>
            </a:r>
          </a:p>
          <a:p>
            <a:r>
              <a:rPr dirty="0" sz="3100" lang="en-US"/>
              <a:t>It is executed before main method at the time of </a:t>
            </a:r>
            <a:r>
              <a:rPr dirty="0" sz="3100" lang="en-US" smtClean="0"/>
              <a:t>class loading</a:t>
            </a:r>
            <a:r>
              <a:rPr dirty="0" sz="3100" lang="en-US"/>
              <a:t>.</a:t>
            </a:r>
          </a:p>
          <a:p>
            <a:pPr>
              <a:buFont typeface="Wingdings" pitchFamily="2" charset="2"/>
              <a:buChar char="q"/>
            </a:pPr>
            <a:r>
              <a:rPr b="1" dirty="0" sz="3100" lang="en-US" smtClean="0"/>
              <a:t>Example:-</a:t>
            </a:r>
            <a:endParaRPr b="1" dirty="0" sz="3100" lang="en-US"/>
          </a:p>
          <a:p>
            <a:pPr indent="0" marL="0">
              <a:buNone/>
            </a:pPr>
            <a:r>
              <a:rPr dirty="0" sz="2800" lang="en-US"/>
              <a:t>class </a:t>
            </a:r>
            <a:r>
              <a:rPr dirty="0" sz="2800" lang="en-US" smtClean="0"/>
              <a:t>A</a:t>
            </a:r>
          </a:p>
          <a:p>
            <a:pPr indent="0" marL="0">
              <a:buNone/>
            </a:pPr>
            <a:r>
              <a:rPr dirty="0" sz="2800" lang="en-US" smtClean="0"/>
              <a:t>{</a:t>
            </a:r>
            <a:r>
              <a:rPr dirty="0" sz="2800" lang="en-US"/>
              <a:t>  </a:t>
            </a:r>
          </a:p>
          <a:p>
            <a:pPr indent="0" marL="0">
              <a:buNone/>
            </a:pPr>
            <a:r>
              <a:rPr dirty="0" sz="2800" lang="en-US"/>
              <a:t>  static</a:t>
            </a:r>
          </a:p>
          <a:p>
            <a:pPr indent="0" marL="0">
              <a:buNone/>
            </a:pPr>
            <a:r>
              <a:rPr dirty="0" sz="2800" lang="en-US"/>
              <a:t>   {</a:t>
            </a:r>
          </a:p>
          <a:p>
            <a:pPr indent="0" marL="0">
              <a:buNone/>
            </a:pPr>
            <a:r>
              <a:rPr dirty="0" sz="2800" lang="en-US"/>
              <a:t>        </a:t>
            </a:r>
            <a:r>
              <a:rPr dirty="0" sz="2800" lang="en-US" err="1"/>
              <a:t>System.out.println</a:t>
            </a:r>
            <a:r>
              <a:rPr dirty="0" sz="2800" lang="en-US"/>
              <a:t>("static block is invoked");</a:t>
            </a:r>
          </a:p>
          <a:p>
            <a:pPr indent="0" marL="0">
              <a:buNone/>
            </a:pPr>
            <a:r>
              <a:rPr dirty="0" sz="2800" lang="en-US"/>
              <a:t>   }  </a:t>
            </a:r>
          </a:p>
          <a:p>
            <a:pPr indent="0" marL="0">
              <a:buNone/>
            </a:pPr>
            <a:r>
              <a:rPr dirty="0" sz="2800" lang="en-US"/>
              <a:t>  </a:t>
            </a:r>
          </a:p>
          <a:p>
            <a:pPr indent="0" marL="0">
              <a:buNone/>
            </a:pPr>
            <a:r>
              <a:rPr dirty="0" sz="2800" lang="en-US"/>
              <a:t>     public static void main(String </a:t>
            </a:r>
            <a:r>
              <a:rPr dirty="0" sz="2800" lang="en-US" err="1"/>
              <a:t>args</a:t>
            </a:r>
            <a:r>
              <a:rPr dirty="0" sz="2800" lang="en-US"/>
              <a:t>[])</a:t>
            </a:r>
          </a:p>
          <a:p>
            <a:pPr indent="0" marL="0">
              <a:buNone/>
            </a:pPr>
            <a:r>
              <a:rPr dirty="0" sz="2800" lang="en-US"/>
              <a:t>     {  </a:t>
            </a:r>
          </a:p>
          <a:p>
            <a:pPr indent="0" marL="0">
              <a:buNone/>
            </a:pPr>
            <a:r>
              <a:rPr dirty="0" sz="2800" lang="en-US"/>
              <a:t>   	</a:t>
            </a:r>
            <a:r>
              <a:rPr dirty="0" sz="2800" lang="en-US" err="1"/>
              <a:t>System.out.println</a:t>
            </a:r>
            <a:r>
              <a:rPr dirty="0" sz="2800" lang="en-US"/>
              <a:t>("Hello main");  </a:t>
            </a:r>
          </a:p>
          <a:p>
            <a:pPr indent="0" marL="0">
              <a:buNone/>
            </a:pPr>
            <a:r>
              <a:rPr dirty="0" sz="2800" lang="en-US"/>
              <a:t>     }  </a:t>
            </a:r>
          </a:p>
          <a:p>
            <a:pPr indent="0" marL="0">
              <a:buNone/>
            </a:pPr>
            <a:r>
              <a:rPr dirty="0" sz="2800" lang="en-US"/>
              <a:t>}  </a:t>
            </a:r>
          </a:p>
          <a:p>
            <a:endParaRPr dirty="0" sz="2800" lang="en-US"/>
          </a:p>
          <a:p>
            <a:pPr indent="0" marL="0">
              <a:buNone/>
            </a:pPr>
            <a:r>
              <a:rPr b="1" dirty="0" sz="2800" lang="en-US"/>
              <a:t>Output</a:t>
            </a:r>
            <a:r>
              <a:rPr b="1" dirty="0" sz="2800" lang="en-US" smtClean="0"/>
              <a:t>:-</a:t>
            </a:r>
          </a:p>
          <a:p>
            <a:pPr indent="0" marL="0">
              <a:buNone/>
            </a:pPr>
            <a:r>
              <a:rPr dirty="0" sz="2800" lang="en-US" smtClean="0"/>
              <a:t>static </a:t>
            </a:r>
            <a:r>
              <a:rPr dirty="0" sz="2800" lang="en-US"/>
              <a:t>block is invoked </a:t>
            </a:r>
            <a:endParaRPr dirty="0" sz="2800" lang="en-US" smtClean="0"/>
          </a:p>
          <a:p>
            <a:pPr indent="0" marL="0">
              <a:buNone/>
            </a:pPr>
            <a:r>
              <a:rPr dirty="0" sz="2800" lang="en-US" smtClean="0"/>
              <a:t>Hello </a:t>
            </a:r>
            <a:r>
              <a:rPr dirty="0" sz="2800" lang="en-US"/>
              <a:t>main </a:t>
            </a:r>
          </a:p>
          <a:p>
            <a:endParaRPr dirty="0"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7" name="Title 1"/>
          <p:cNvSpPr>
            <a:spLocks noGrp="1"/>
          </p:cNvSpPr>
          <p:nvPr>
            <p:ph type="title"/>
          </p:nvPr>
        </p:nvSpPr>
        <p:spPr>
          <a:xfrm>
            <a:off x="457200" y="44624"/>
            <a:ext cx="7467600" cy="490066"/>
          </a:xfrm>
        </p:spPr>
        <p:txBody>
          <a:bodyPr>
            <a:normAutofit fontScale="90000"/>
          </a:bodyPr>
          <a:p>
            <a:pPr algn="ctr"/>
            <a:r>
              <a:rPr b="1" dirty="0" i="1" lang="en-IN" smtClean="0">
                <a:solidFill>
                  <a:schemeClr val="accent1">
                    <a:lumMod val="75000"/>
                  </a:schemeClr>
                </a:solidFill>
                <a:effectLst>
                  <a:outerShdw algn="tl" blurRad="38100" dir="2700000" dist="38100">
                    <a:srgbClr val="000000">
                      <a:alpha val="43137"/>
                    </a:srgbClr>
                  </a:outerShdw>
                </a:effectLst>
              </a:rPr>
              <a:t>Nested Class</a:t>
            </a:r>
            <a:endParaRPr dirty="0" lang="en-IN"/>
          </a:p>
        </p:txBody>
      </p:sp>
      <p:sp>
        <p:nvSpPr>
          <p:cNvPr id="1048658" name="Content Placeholder 2"/>
          <p:cNvSpPr>
            <a:spLocks noGrp="1"/>
          </p:cNvSpPr>
          <p:nvPr>
            <p:ph sz="quarter" idx="1"/>
          </p:nvPr>
        </p:nvSpPr>
        <p:spPr>
          <a:xfrm>
            <a:off x="179512" y="548680"/>
            <a:ext cx="8568952" cy="5925272"/>
          </a:xfrm>
        </p:spPr>
        <p:txBody>
          <a:bodyPr>
            <a:normAutofit fontScale="95833" lnSpcReduction="20000"/>
          </a:bodyPr>
          <a:p>
            <a:r>
              <a:rPr dirty="0" lang="en-IN" smtClean="0"/>
              <a:t>One class contain other class then it is known as nested class.</a:t>
            </a:r>
          </a:p>
          <a:p>
            <a:r>
              <a:rPr dirty="0" lang="en-IN"/>
              <a:t>Following is the syntax to write a nested class. Here, the class </a:t>
            </a:r>
            <a:r>
              <a:rPr dirty="0" lang="en-IN" err="1"/>
              <a:t>Outer_Demo</a:t>
            </a:r>
            <a:r>
              <a:rPr dirty="0" lang="en-IN"/>
              <a:t> is the outer class and </a:t>
            </a:r>
            <a:r>
              <a:rPr dirty="0" lang="en-IN" smtClean="0"/>
              <a:t>the class</a:t>
            </a:r>
            <a:r>
              <a:rPr dirty="0" lang="en-IN"/>
              <a:t> </a:t>
            </a:r>
            <a:r>
              <a:rPr dirty="0" lang="en-IN" err="1"/>
              <a:t>Inner_Demo</a:t>
            </a:r>
            <a:r>
              <a:rPr dirty="0" lang="en-IN"/>
              <a:t> is the </a:t>
            </a:r>
            <a:r>
              <a:rPr dirty="0" lang="en-IN" smtClean="0"/>
              <a:t>inner class:</a:t>
            </a:r>
          </a:p>
          <a:p>
            <a:pPr indent="0" marL="0">
              <a:buNone/>
            </a:pPr>
            <a:r>
              <a:rPr dirty="0" lang="en-IN" smtClean="0"/>
              <a:t>    class </a:t>
            </a:r>
            <a:r>
              <a:rPr dirty="0" lang="en-IN" err="1"/>
              <a:t>Outer_Demo</a:t>
            </a:r>
            <a:r>
              <a:rPr dirty="0" lang="en-IN"/>
              <a:t> </a:t>
            </a:r>
            <a:endParaRPr dirty="0" lang="en-IN" smtClean="0"/>
          </a:p>
          <a:p>
            <a:pPr indent="0" marL="0">
              <a:buNone/>
            </a:pPr>
            <a:r>
              <a:rPr dirty="0" lang="en-IN" smtClean="0"/>
              <a:t>    {</a:t>
            </a:r>
          </a:p>
          <a:p>
            <a:pPr indent="0" marL="0">
              <a:buNone/>
            </a:pPr>
            <a:r>
              <a:rPr dirty="0" lang="en-IN" smtClean="0"/>
              <a:t>         </a:t>
            </a:r>
            <a:r>
              <a:rPr dirty="0" lang="en-IN"/>
              <a:t>class </a:t>
            </a:r>
            <a:r>
              <a:rPr dirty="0" lang="en-IN" err="1"/>
              <a:t>Inner_Demo</a:t>
            </a:r>
            <a:r>
              <a:rPr dirty="0" lang="en-IN"/>
              <a:t> </a:t>
            </a:r>
            <a:endParaRPr dirty="0" lang="en-IN" smtClean="0"/>
          </a:p>
          <a:p>
            <a:pPr indent="0" marL="0">
              <a:buNone/>
            </a:pPr>
            <a:r>
              <a:rPr dirty="0" lang="en-IN" smtClean="0"/>
              <a:t>         {</a:t>
            </a:r>
          </a:p>
          <a:p>
            <a:pPr indent="0" marL="0">
              <a:buNone/>
            </a:pPr>
            <a:r>
              <a:rPr dirty="0" lang="en-IN" smtClean="0"/>
              <a:t>         }</a:t>
            </a:r>
          </a:p>
          <a:p>
            <a:pPr indent="0" marL="0">
              <a:buNone/>
            </a:pPr>
            <a:r>
              <a:rPr dirty="0" lang="en-IN" smtClean="0"/>
              <a:t>      }</a:t>
            </a:r>
          </a:p>
          <a:p>
            <a:pPr indent="0" marL="0">
              <a:buNone/>
            </a:pPr>
            <a:r>
              <a:rPr b="1" dirty="0" i="1" lang="en-IN" smtClean="0"/>
              <a:t>  Nested </a:t>
            </a:r>
            <a:r>
              <a:rPr b="1" dirty="0" i="1" lang="en-IN"/>
              <a:t>classes are divided into two types </a:t>
            </a:r>
            <a:r>
              <a:rPr b="1" dirty="0" i="1" lang="en-IN" smtClean="0"/>
              <a:t>:</a:t>
            </a:r>
          </a:p>
          <a:p>
            <a:pPr indent="0" marL="0">
              <a:buNone/>
            </a:pPr>
            <a:r>
              <a:rPr b="1" dirty="0" lang="en-IN" smtClean="0"/>
              <a:t>1)Non-static </a:t>
            </a:r>
            <a:r>
              <a:rPr b="1" dirty="0" lang="en-IN"/>
              <a:t>nested </a:t>
            </a:r>
            <a:r>
              <a:rPr b="1" dirty="0" lang="en-IN" smtClean="0"/>
              <a:t>classes (Inner Class)</a:t>
            </a:r>
            <a:r>
              <a:rPr dirty="0" lang="en-IN"/>
              <a:t> − These are the non-static members of a class.</a:t>
            </a:r>
          </a:p>
          <a:p>
            <a:pPr indent="0" marL="0">
              <a:buNone/>
            </a:pPr>
            <a:r>
              <a:rPr b="1" dirty="0" lang="en-IN" smtClean="0"/>
              <a:t>2) Static </a:t>
            </a:r>
            <a:r>
              <a:rPr b="1" dirty="0" lang="en-IN"/>
              <a:t>nested classes</a:t>
            </a:r>
            <a:r>
              <a:rPr dirty="0" lang="en-IN"/>
              <a:t> − These are the static members of a class.</a:t>
            </a:r>
          </a:p>
          <a:p>
            <a:pPr indent="0" marL="0">
              <a:buNone/>
            </a:pPr>
            <a:endParaRPr dirty="0" lang="en-IN"/>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9" name="Title 1"/>
          <p:cNvSpPr>
            <a:spLocks noGrp="1"/>
          </p:cNvSpPr>
          <p:nvPr>
            <p:ph type="title"/>
          </p:nvPr>
        </p:nvSpPr>
        <p:spPr>
          <a:xfrm>
            <a:off x="457200" y="44624"/>
            <a:ext cx="7467600" cy="576064"/>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Inner </a:t>
            </a:r>
            <a:r>
              <a:rPr b="1" dirty="0" i="1" lang="en-IN">
                <a:solidFill>
                  <a:schemeClr val="accent1">
                    <a:lumMod val="75000"/>
                  </a:schemeClr>
                </a:solidFill>
                <a:effectLst>
                  <a:outerShdw algn="tl" blurRad="38100" dir="2700000" dist="38100">
                    <a:srgbClr val="000000">
                      <a:alpha val="43137"/>
                    </a:srgbClr>
                  </a:outerShdw>
                </a:effectLst>
              </a:rPr>
              <a:t>Class</a:t>
            </a:r>
            <a:endParaRPr dirty="0" lang="en-IN"/>
          </a:p>
        </p:txBody>
      </p:sp>
      <p:sp>
        <p:nvSpPr>
          <p:cNvPr id="1048660" name="Content Placeholder 2"/>
          <p:cNvSpPr>
            <a:spLocks noGrp="1"/>
          </p:cNvSpPr>
          <p:nvPr>
            <p:ph sz="quarter" idx="1"/>
          </p:nvPr>
        </p:nvSpPr>
        <p:spPr>
          <a:xfrm>
            <a:off x="179512" y="620688"/>
            <a:ext cx="8568952" cy="5976664"/>
          </a:xfrm>
        </p:spPr>
        <p:txBody>
          <a:bodyPr/>
          <a:p>
            <a:r>
              <a:rPr dirty="0" lang="en-IN"/>
              <a:t>Creating an inner class is quite simple. You just need to write a class within a class. Unlike a class, an inner class can be private and once you declare an inner class private, it cannot be accessed from an object outside the class.</a:t>
            </a:r>
          </a:p>
          <a:p>
            <a:r>
              <a:rPr dirty="0" lang="en-IN"/>
              <a:t>Following is the program to create an inner class and access it. </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61" name="Rectangle 1"/>
          <p:cNvSpPr/>
          <p:nvPr/>
        </p:nvSpPr>
        <p:spPr>
          <a:xfrm>
            <a:off x="251520" y="188640"/>
            <a:ext cx="8496944" cy="5425441"/>
          </a:xfrm>
          <a:prstGeom prst="rect"/>
        </p:spPr>
        <p:txBody>
          <a:bodyPr wrap="square">
            <a:spAutoFit/>
          </a:bodyPr>
          <a:p>
            <a:r>
              <a:rPr b="1" dirty="0" lang="en-IN"/>
              <a:t>class</a:t>
            </a:r>
            <a:r>
              <a:rPr dirty="0" lang="en-IN"/>
              <a:t> </a:t>
            </a:r>
            <a:r>
              <a:rPr dirty="0" lang="en-IN" smtClean="0"/>
              <a:t>Outer</a:t>
            </a:r>
          </a:p>
          <a:p>
            <a:r>
              <a:rPr dirty="0" lang="en-IN" smtClean="0"/>
              <a:t>{</a:t>
            </a:r>
            <a:r>
              <a:rPr dirty="0" lang="en-IN"/>
              <a:t>  </a:t>
            </a:r>
          </a:p>
          <a:p>
            <a:r>
              <a:rPr dirty="0" lang="en-IN"/>
              <a:t> </a:t>
            </a:r>
            <a:r>
              <a:rPr dirty="0" lang="en-IN" smtClean="0"/>
              <a:t>     </a:t>
            </a:r>
            <a:r>
              <a:rPr dirty="0" lang="en-IN"/>
              <a:t> </a:t>
            </a:r>
            <a:r>
              <a:rPr b="1" dirty="0" lang="en-IN" err="1"/>
              <a:t>int</a:t>
            </a:r>
            <a:r>
              <a:rPr dirty="0" lang="en-IN"/>
              <a:t> data=30;  </a:t>
            </a:r>
          </a:p>
          <a:p>
            <a:r>
              <a:rPr dirty="0" lang="en-IN"/>
              <a:t> </a:t>
            </a:r>
            <a:r>
              <a:rPr dirty="0" lang="en-IN" smtClean="0"/>
              <a:t>      </a:t>
            </a:r>
            <a:r>
              <a:rPr b="1" dirty="0" lang="en-IN" smtClean="0"/>
              <a:t>class</a:t>
            </a:r>
            <a:r>
              <a:rPr dirty="0" lang="en-IN"/>
              <a:t> </a:t>
            </a:r>
            <a:r>
              <a:rPr dirty="0" lang="en-IN" smtClean="0"/>
              <a:t>Inner</a:t>
            </a:r>
          </a:p>
          <a:p>
            <a:r>
              <a:rPr dirty="0" lang="en-IN"/>
              <a:t> </a:t>
            </a:r>
            <a:r>
              <a:rPr dirty="0" lang="en-IN" smtClean="0"/>
              <a:t>      {</a:t>
            </a:r>
            <a:r>
              <a:rPr dirty="0" lang="en-IN"/>
              <a:t>  </a:t>
            </a:r>
          </a:p>
          <a:p>
            <a:r>
              <a:rPr dirty="0" lang="en-IN"/>
              <a:t> </a:t>
            </a:r>
            <a:r>
              <a:rPr dirty="0" lang="en-IN" smtClean="0"/>
              <a:t>          </a:t>
            </a:r>
            <a:r>
              <a:rPr dirty="0" lang="en-IN"/>
              <a:t> </a:t>
            </a:r>
            <a:r>
              <a:rPr b="1" dirty="0" lang="en-IN"/>
              <a:t>void</a:t>
            </a:r>
            <a:r>
              <a:rPr dirty="0" lang="en-IN"/>
              <a:t> </a:t>
            </a:r>
            <a:r>
              <a:rPr dirty="0" lang="en-IN" err="1"/>
              <a:t>msg</a:t>
            </a:r>
            <a:r>
              <a:rPr dirty="0" lang="en-IN" smtClean="0"/>
              <a:t>()</a:t>
            </a:r>
          </a:p>
          <a:p>
            <a:r>
              <a:rPr dirty="0" lang="en-IN"/>
              <a:t> </a:t>
            </a:r>
            <a:r>
              <a:rPr dirty="0" lang="en-IN" smtClean="0"/>
              <a:t>           {</a:t>
            </a:r>
          </a:p>
          <a:p>
            <a:r>
              <a:rPr dirty="0" lang="en-IN"/>
              <a:t> </a:t>
            </a:r>
            <a:r>
              <a:rPr dirty="0" lang="en-IN" smtClean="0"/>
              <a:t>                  </a:t>
            </a:r>
            <a:r>
              <a:rPr dirty="0" lang="en-IN" err="1" smtClean="0"/>
              <a:t>System.out.println</a:t>
            </a:r>
            <a:r>
              <a:rPr dirty="0" lang="en-IN"/>
              <a:t>("data is "+data</a:t>
            </a:r>
            <a:r>
              <a:rPr dirty="0" lang="en-IN" smtClean="0"/>
              <a:t>);</a:t>
            </a:r>
          </a:p>
          <a:p>
            <a:r>
              <a:rPr dirty="0" lang="en-IN"/>
              <a:t> </a:t>
            </a:r>
            <a:r>
              <a:rPr dirty="0" lang="en-IN" smtClean="0"/>
              <a:t>             }</a:t>
            </a:r>
            <a:r>
              <a:rPr dirty="0" lang="en-IN"/>
              <a:t>  </a:t>
            </a:r>
          </a:p>
          <a:p>
            <a:r>
              <a:rPr dirty="0" lang="en-IN"/>
              <a:t> </a:t>
            </a:r>
            <a:r>
              <a:rPr dirty="0" lang="en-IN" smtClean="0"/>
              <a:t>       }</a:t>
            </a:r>
            <a:r>
              <a:rPr dirty="0" lang="en-IN"/>
              <a:t>  </a:t>
            </a:r>
          </a:p>
          <a:p>
            <a:r>
              <a:rPr dirty="0" lang="en-IN"/>
              <a:t> </a:t>
            </a:r>
            <a:r>
              <a:rPr dirty="0" lang="en-IN" smtClean="0"/>
              <a:t>       </a:t>
            </a:r>
            <a:r>
              <a:rPr b="1" dirty="0" lang="en-IN" smtClean="0"/>
              <a:t>public</a:t>
            </a:r>
            <a:r>
              <a:rPr dirty="0" lang="en-IN"/>
              <a:t> </a:t>
            </a:r>
            <a:r>
              <a:rPr b="1" dirty="0" lang="en-IN"/>
              <a:t>static</a:t>
            </a:r>
            <a:r>
              <a:rPr dirty="0" lang="en-IN"/>
              <a:t> </a:t>
            </a:r>
            <a:r>
              <a:rPr b="1" dirty="0" lang="en-IN"/>
              <a:t>void</a:t>
            </a:r>
            <a:r>
              <a:rPr dirty="0" lang="en-IN"/>
              <a:t> main(String </a:t>
            </a:r>
            <a:r>
              <a:rPr dirty="0" lang="en-IN" err="1"/>
              <a:t>args</a:t>
            </a:r>
            <a:r>
              <a:rPr dirty="0" lang="en-IN" smtClean="0"/>
              <a:t>[])</a:t>
            </a:r>
          </a:p>
          <a:p>
            <a:r>
              <a:rPr dirty="0" lang="en-IN"/>
              <a:t> </a:t>
            </a:r>
            <a:r>
              <a:rPr dirty="0" lang="en-IN" smtClean="0"/>
              <a:t>       {</a:t>
            </a:r>
            <a:r>
              <a:rPr dirty="0" lang="en-IN"/>
              <a:t>  </a:t>
            </a:r>
          </a:p>
          <a:p>
            <a:r>
              <a:rPr dirty="0" lang="en-IN"/>
              <a:t>  </a:t>
            </a:r>
            <a:r>
              <a:rPr dirty="0" lang="en-IN" smtClean="0"/>
              <a:t>             Outer</a:t>
            </a:r>
            <a:r>
              <a:rPr dirty="0" lang="en-IN"/>
              <a:t> </a:t>
            </a:r>
            <a:r>
              <a:rPr dirty="0" lang="en-IN" smtClean="0"/>
              <a:t> out=</a:t>
            </a:r>
            <a:r>
              <a:rPr b="1" dirty="0" lang="en-IN" smtClean="0"/>
              <a:t>new</a:t>
            </a:r>
            <a:r>
              <a:rPr dirty="0" lang="en-IN"/>
              <a:t> </a:t>
            </a:r>
            <a:r>
              <a:rPr dirty="0" lang="en-IN" smtClean="0"/>
              <a:t>Outer();</a:t>
            </a:r>
            <a:r>
              <a:rPr dirty="0" lang="en-IN"/>
              <a:t>  </a:t>
            </a:r>
          </a:p>
          <a:p>
            <a:r>
              <a:rPr dirty="0" lang="en-IN"/>
              <a:t> </a:t>
            </a:r>
            <a:r>
              <a:rPr dirty="0" lang="en-IN" smtClean="0"/>
              <a:t>             </a:t>
            </a:r>
            <a:r>
              <a:rPr dirty="0" lang="en-IN"/>
              <a:t> </a:t>
            </a:r>
            <a:r>
              <a:rPr dirty="0" lang="en-IN" err="1" smtClean="0"/>
              <a:t>Outer.Inner</a:t>
            </a:r>
            <a:r>
              <a:rPr dirty="0" lang="en-IN"/>
              <a:t> </a:t>
            </a:r>
            <a:r>
              <a:rPr dirty="0" lang="en-IN" smtClean="0"/>
              <a:t>in=</a:t>
            </a:r>
            <a:r>
              <a:rPr dirty="0" lang="en-IN" err="1" smtClean="0"/>
              <a:t>out.</a:t>
            </a:r>
            <a:r>
              <a:rPr b="1" dirty="0" lang="en-IN" err="1" smtClean="0"/>
              <a:t>new</a:t>
            </a:r>
            <a:r>
              <a:rPr dirty="0" lang="en-IN"/>
              <a:t> Inner();  </a:t>
            </a:r>
          </a:p>
          <a:p>
            <a:r>
              <a:rPr dirty="0" lang="en-IN"/>
              <a:t>  </a:t>
            </a:r>
            <a:r>
              <a:rPr dirty="0" lang="en-IN" smtClean="0"/>
              <a:t>              in.msg</a:t>
            </a:r>
            <a:r>
              <a:rPr dirty="0" lang="en-IN"/>
              <a:t>();  </a:t>
            </a:r>
          </a:p>
          <a:p>
            <a:r>
              <a:rPr dirty="0" lang="en-IN"/>
              <a:t> </a:t>
            </a:r>
            <a:r>
              <a:rPr dirty="0" lang="en-IN" smtClean="0"/>
              <a:t>         }</a:t>
            </a:r>
            <a:r>
              <a:rPr dirty="0" lang="en-IN"/>
              <a:t>  </a:t>
            </a:r>
          </a:p>
          <a:p>
            <a:r>
              <a:rPr dirty="0" lang="en-IN" smtClean="0"/>
              <a:t>   }</a:t>
            </a:r>
            <a:r>
              <a:rPr dirty="0" lang="en-IN"/>
              <a:t>  </a:t>
            </a:r>
            <a:endParaRPr dirty="0" lang="en-IN" smtClean="0"/>
          </a:p>
          <a:p>
            <a:endParaRPr dirty="0" lang="en-IN"/>
          </a:p>
          <a:p>
            <a:r>
              <a:rPr b="1" dirty="0" lang="en-IN" smtClean="0"/>
              <a:t>Output :-</a:t>
            </a:r>
          </a:p>
          <a:p>
            <a:r>
              <a:rPr dirty="0" lang="en-IN"/>
              <a:t>data is 30</a:t>
            </a:r>
            <a:endParaRPr b="1" dirty="0" lang="en-IN"/>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2" name="Title 1"/>
          <p:cNvSpPr>
            <a:spLocks noGrp="1"/>
          </p:cNvSpPr>
          <p:nvPr>
            <p:ph type="title"/>
          </p:nvPr>
        </p:nvSpPr>
        <p:spPr>
          <a:xfrm>
            <a:off x="457200" y="44624"/>
            <a:ext cx="7467600" cy="562074"/>
          </a:xfrm>
        </p:spPr>
        <p:txBody>
          <a:bodyPr/>
          <a:p>
            <a:pPr algn="ctr"/>
            <a:r>
              <a:rPr b="1" dirty="0" i="1" lang="en-IN" err="1" smtClean="0">
                <a:solidFill>
                  <a:schemeClr val="accent1">
                    <a:lumMod val="75000"/>
                  </a:schemeClr>
                </a:solidFill>
                <a:effectLst>
                  <a:outerShdw algn="tl" blurRad="38100" dir="2700000" dist="38100">
                    <a:srgbClr val="000000">
                      <a:alpha val="43137"/>
                    </a:srgbClr>
                  </a:outerShdw>
                </a:effectLst>
              </a:rPr>
              <a:t>Enum</a:t>
            </a:r>
            <a:endParaRPr dirty="0" lang="en-IN"/>
          </a:p>
        </p:txBody>
      </p:sp>
      <p:sp>
        <p:nvSpPr>
          <p:cNvPr id="1048663" name="Content Placeholder 2"/>
          <p:cNvSpPr>
            <a:spLocks noGrp="1"/>
          </p:cNvSpPr>
          <p:nvPr>
            <p:ph sz="quarter" idx="1"/>
          </p:nvPr>
        </p:nvSpPr>
        <p:spPr>
          <a:xfrm>
            <a:off x="179512" y="620688"/>
            <a:ext cx="8568952" cy="6120680"/>
          </a:xfrm>
        </p:spPr>
        <p:txBody>
          <a:bodyPr/>
          <a:p>
            <a:r>
              <a:rPr b="1" dirty="0" lang="en-IN" err="1"/>
              <a:t>Enum</a:t>
            </a:r>
            <a:r>
              <a:rPr b="1" dirty="0" lang="en-IN"/>
              <a:t> in java</a:t>
            </a:r>
            <a:r>
              <a:rPr dirty="0" lang="en-IN"/>
              <a:t> is a data type that contains fixed set of constants.</a:t>
            </a:r>
          </a:p>
          <a:p>
            <a:r>
              <a:rPr dirty="0" lang="en-IN" smtClean="0"/>
              <a:t>For Example, It </a:t>
            </a:r>
            <a:r>
              <a:rPr dirty="0" lang="en-IN"/>
              <a:t>can be used for days of the week (SUNDAY, MONDAY, TUESDAY, WEDNESDAY, THURSDAY, FRIDAY and SATURDAY) , directions (NORTH, SOUTH, EAST and WEST) etc. </a:t>
            </a:r>
            <a:endParaRPr dirty="0" lang="en-IN" smtClean="0"/>
          </a:p>
          <a:p>
            <a:r>
              <a:rPr dirty="0" lang="en-IN" smtClean="0"/>
              <a:t>The </a:t>
            </a:r>
            <a:r>
              <a:rPr dirty="0" lang="en-IN"/>
              <a:t>java </a:t>
            </a:r>
            <a:r>
              <a:rPr dirty="0" lang="en-IN" err="1"/>
              <a:t>enum</a:t>
            </a:r>
            <a:r>
              <a:rPr dirty="0" lang="en-IN"/>
              <a:t> constants are static and final implicitly.</a:t>
            </a:r>
          </a:p>
          <a:p>
            <a:endParaRPr dirty="0" lang="en-IN"/>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4" name="Rectangle 3"/>
          <p:cNvSpPr/>
          <p:nvPr/>
        </p:nvSpPr>
        <p:spPr>
          <a:xfrm>
            <a:off x="251520" y="188640"/>
            <a:ext cx="8352928" cy="6187440"/>
          </a:xfrm>
          <a:prstGeom prst="rect"/>
        </p:spPr>
        <p:txBody>
          <a:bodyPr wrap="square">
            <a:spAutoFit/>
          </a:bodyPr>
          <a:p>
            <a:pPr indent="-285750" marL="285750">
              <a:buFont typeface="Wingdings" pitchFamily="2" charset="2"/>
              <a:buChar char="q"/>
            </a:pPr>
            <a:r>
              <a:rPr b="1" dirty="0" sz="2000" lang="en-IN" smtClean="0">
                <a:solidFill>
                  <a:schemeClr val="accent3"/>
                </a:solidFill>
              </a:rPr>
              <a:t>Example :-</a:t>
            </a:r>
          </a:p>
          <a:p>
            <a:r>
              <a:rPr b="1" dirty="0" sz="2000" lang="en-IN" smtClean="0"/>
              <a:t>class</a:t>
            </a:r>
            <a:r>
              <a:rPr dirty="0" sz="2000" lang="en-IN"/>
              <a:t> </a:t>
            </a:r>
            <a:r>
              <a:rPr dirty="0" sz="2000" lang="en-IN" err="1" smtClean="0"/>
              <a:t>EnumExample</a:t>
            </a:r>
            <a:endParaRPr dirty="0" sz="2000" lang="en-IN" smtClean="0"/>
          </a:p>
          <a:p>
            <a:r>
              <a:rPr dirty="0" sz="2000" lang="en-IN" smtClean="0"/>
              <a:t>{</a:t>
            </a:r>
            <a:r>
              <a:rPr dirty="0" sz="2000" lang="en-IN"/>
              <a:t>  </a:t>
            </a:r>
          </a:p>
          <a:p>
            <a:r>
              <a:rPr b="1" dirty="0" sz="2000" lang="en-IN" smtClean="0"/>
              <a:t>         public</a:t>
            </a:r>
            <a:r>
              <a:rPr dirty="0" sz="2000" lang="en-IN"/>
              <a:t> </a:t>
            </a:r>
            <a:r>
              <a:rPr b="1" dirty="0" sz="2000" lang="en-IN" err="1"/>
              <a:t>enum</a:t>
            </a:r>
            <a:r>
              <a:rPr dirty="0" sz="2000" lang="en-IN"/>
              <a:t> Season </a:t>
            </a:r>
            <a:endParaRPr dirty="0" sz="2000" lang="en-IN" smtClean="0"/>
          </a:p>
          <a:p>
            <a:r>
              <a:rPr dirty="0" sz="2000" lang="en-IN" smtClean="0"/>
              <a:t>         {</a:t>
            </a:r>
          </a:p>
          <a:p>
            <a:r>
              <a:rPr dirty="0" sz="2000" lang="en-IN" smtClean="0"/>
              <a:t>            </a:t>
            </a:r>
            <a:r>
              <a:rPr dirty="0" sz="2000" lang="en-IN"/>
              <a:t> WINTER, </a:t>
            </a:r>
            <a:r>
              <a:rPr dirty="0" sz="2000" lang="en-IN" smtClean="0"/>
              <a:t>SUMMER</a:t>
            </a:r>
            <a:r>
              <a:rPr dirty="0" sz="2000" lang="en-IN"/>
              <a:t>, FALL </a:t>
            </a:r>
            <a:endParaRPr dirty="0" sz="2000" lang="en-IN" smtClean="0"/>
          </a:p>
          <a:p>
            <a:r>
              <a:rPr dirty="0" sz="2000" lang="en-IN" smtClean="0"/>
              <a:t>          }</a:t>
            </a:r>
            <a:r>
              <a:rPr dirty="0" sz="2000" lang="en-IN"/>
              <a:t>  </a:t>
            </a:r>
          </a:p>
          <a:p>
            <a:r>
              <a:rPr dirty="0" sz="2000" lang="en-IN"/>
              <a:t>  </a:t>
            </a:r>
          </a:p>
          <a:p>
            <a:r>
              <a:rPr b="1" dirty="0" sz="2000" lang="en-IN" smtClean="0"/>
              <a:t>        public</a:t>
            </a:r>
            <a:r>
              <a:rPr dirty="0" sz="2000" lang="en-IN"/>
              <a:t> </a:t>
            </a:r>
            <a:r>
              <a:rPr b="1" dirty="0" sz="2000" lang="en-IN"/>
              <a:t>static</a:t>
            </a:r>
            <a:r>
              <a:rPr dirty="0" sz="2000" lang="en-IN"/>
              <a:t> </a:t>
            </a:r>
            <a:r>
              <a:rPr b="1" dirty="0" sz="2000" lang="en-IN"/>
              <a:t>void</a:t>
            </a:r>
            <a:r>
              <a:rPr dirty="0" sz="2000" lang="en-IN"/>
              <a:t> main(String[] </a:t>
            </a:r>
            <a:r>
              <a:rPr dirty="0" sz="2000" lang="en-IN" err="1"/>
              <a:t>args</a:t>
            </a:r>
            <a:r>
              <a:rPr dirty="0" sz="2000" lang="en-IN"/>
              <a:t>) </a:t>
            </a:r>
            <a:endParaRPr dirty="0" sz="2000" lang="en-IN" smtClean="0"/>
          </a:p>
          <a:p>
            <a:r>
              <a:rPr dirty="0" sz="2000" lang="en-IN" smtClean="0"/>
              <a:t>        {</a:t>
            </a:r>
            <a:r>
              <a:rPr dirty="0" sz="2000" lang="en-IN"/>
              <a:t>  </a:t>
            </a:r>
          </a:p>
          <a:p>
            <a:r>
              <a:rPr b="1" dirty="0" sz="2000" lang="en-IN" smtClean="0"/>
              <a:t>              for</a:t>
            </a:r>
            <a:r>
              <a:rPr dirty="0" sz="2000" lang="en-IN"/>
              <a:t> (Season s : </a:t>
            </a:r>
            <a:r>
              <a:rPr dirty="0" sz="2000" lang="en-IN" err="1"/>
              <a:t>Season.values</a:t>
            </a:r>
            <a:r>
              <a:rPr dirty="0" sz="2000" lang="en-IN"/>
              <a:t>())  </a:t>
            </a:r>
          </a:p>
          <a:p>
            <a:endParaRPr dirty="0" sz="2000" lang="en-IN" smtClean="0"/>
          </a:p>
          <a:p>
            <a:r>
              <a:rPr dirty="0" sz="2000" lang="en-IN" smtClean="0"/>
              <a:t>                        </a:t>
            </a:r>
            <a:r>
              <a:rPr dirty="0" sz="2000" lang="en-IN" err="1" smtClean="0"/>
              <a:t>System.out.println</a:t>
            </a:r>
            <a:r>
              <a:rPr dirty="0" sz="2000" lang="en-IN" smtClean="0"/>
              <a:t>(s</a:t>
            </a:r>
            <a:r>
              <a:rPr dirty="0" sz="2000" lang="en-IN"/>
              <a:t>);  </a:t>
            </a:r>
          </a:p>
          <a:p>
            <a:r>
              <a:rPr dirty="0" sz="2000" lang="en-IN"/>
              <a:t> </a:t>
            </a:r>
            <a:r>
              <a:rPr sz="2000" lang="en-IN"/>
              <a:t> </a:t>
            </a:r>
            <a:r>
              <a:rPr sz="2000" lang="en-IN" smtClean="0"/>
              <a:t>        }</a:t>
            </a:r>
            <a:endParaRPr dirty="0" sz="2000" lang="en-IN" smtClean="0"/>
          </a:p>
          <a:p>
            <a:r>
              <a:rPr dirty="0" sz="2000" lang="en-IN" smtClean="0"/>
              <a:t>}</a:t>
            </a:r>
            <a:r>
              <a:rPr dirty="0" sz="2000" lang="en-IN"/>
              <a:t> </a:t>
            </a:r>
            <a:endParaRPr dirty="0" sz="2000" lang="en-IN" smtClean="0"/>
          </a:p>
          <a:p>
            <a:endParaRPr dirty="0" sz="2000" lang="en-IN"/>
          </a:p>
          <a:p>
            <a:r>
              <a:rPr b="1" dirty="0" sz="2000" lang="en-IN" smtClean="0"/>
              <a:t>Output :-</a:t>
            </a:r>
            <a:r>
              <a:rPr b="1" dirty="0" sz="2000" lang="en-IN"/>
              <a:t> </a:t>
            </a:r>
            <a:endParaRPr b="1" dirty="0" sz="2000" lang="en-IN" smtClean="0"/>
          </a:p>
          <a:p>
            <a:r>
              <a:rPr dirty="0" sz="2000" lang="en-IN"/>
              <a:t>WINTER </a:t>
            </a:r>
            <a:endParaRPr dirty="0" sz="2000" lang="en-IN" smtClean="0"/>
          </a:p>
          <a:p>
            <a:r>
              <a:rPr dirty="0" sz="2000" lang="en-IN" smtClean="0"/>
              <a:t>SUMMER</a:t>
            </a:r>
          </a:p>
          <a:p>
            <a:r>
              <a:rPr dirty="0" sz="2000" lang="en-IN" smtClean="0"/>
              <a:t> </a:t>
            </a:r>
            <a:r>
              <a:rPr dirty="0" sz="2000" lang="en-IN"/>
              <a:t>FALL</a:t>
            </a:r>
            <a:endParaRPr b="1" dirty="0" sz="2000" lang="en-IN"/>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5" name="Title 1"/>
          <p:cNvSpPr>
            <a:spLocks noGrp="1"/>
          </p:cNvSpPr>
          <p:nvPr>
            <p:ph type="title"/>
          </p:nvPr>
        </p:nvSpPr>
        <p:spPr>
          <a:xfrm>
            <a:off x="457200" y="-27384"/>
            <a:ext cx="7467600" cy="562074"/>
          </a:xfrm>
        </p:spPr>
        <p:txBody>
          <a:bodyPr/>
          <a:p>
            <a:pPr algn="ctr"/>
            <a:r>
              <a:rPr b="1" dirty="0" i="1" lang="en-IN" smtClean="0">
                <a:solidFill>
                  <a:schemeClr val="accent1">
                    <a:lumMod val="75000"/>
                  </a:schemeClr>
                </a:solidFill>
                <a:effectLst>
                  <a:outerShdw algn="tl" blurRad="38100" dir="2700000" dist="38100">
                    <a:srgbClr val="000000">
                      <a:alpha val="43137"/>
                    </a:srgbClr>
                  </a:outerShdw>
                </a:effectLst>
              </a:rPr>
              <a:t>Annotation</a:t>
            </a:r>
            <a:endParaRPr dirty="0" lang="en-IN"/>
          </a:p>
        </p:txBody>
      </p:sp>
      <p:sp>
        <p:nvSpPr>
          <p:cNvPr id="1048666" name="Content Placeholder 2"/>
          <p:cNvSpPr>
            <a:spLocks noGrp="1"/>
          </p:cNvSpPr>
          <p:nvPr>
            <p:ph sz="quarter" idx="1"/>
          </p:nvPr>
        </p:nvSpPr>
        <p:spPr>
          <a:xfrm>
            <a:off x="251520" y="476672"/>
            <a:ext cx="8496944" cy="5997280"/>
          </a:xfrm>
        </p:spPr>
        <p:txBody>
          <a:bodyPr>
            <a:normAutofit fontScale="95833" lnSpcReduction="10000"/>
          </a:bodyPr>
          <a:p>
            <a:r>
              <a:rPr dirty="0" lang="en-IN"/>
              <a:t>Annotations in java are used to provide additional information.</a:t>
            </a:r>
          </a:p>
          <a:p>
            <a:r>
              <a:rPr dirty="0" lang="en-IN" smtClean="0"/>
              <a:t>Java</a:t>
            </a:r>
            <a:r>
              <a:rPr dirty="0" lang="en-IN"/>
              <a:t> </a:t>
            </a:r>
            <a:r>
              <a:rPr b="1" dirty="0" lang="en-IN"/>
              <a:t>Annotation</a:t>
            </a:r>
            <a:r>
              <a:rPr dirty="0" lang="en-IN"/>
              <a:t> is a tag that represents the </a:t>
            </a:r>
            <a:r>
              <a:rPr dirty="0" i="1" lang="en-IN"/>
              <a:t>metadata</a:t>
            </a:r>
            <a:r>
              <a:rPr dirty="0" lang="en-IN"/>
              <a:t> i.e. attached with class, interface, methods or fields to indicate some additional information which can be used by java compiler and JVM.</a:t>
            </a:r>
          </a:p>
          <a:p>
            <a:r>
              <a:rPr dirty="0" lang="en-IN" smtClean="0"/>
              <a:t>Built-In </a:t>
            </a:r>
            <a:r>
              <a:rPr dirty="0" lang="en-IN"/>
              <a:t>Java Annotations used in java code</a:t>
            </a:r>
          </a:p>
          <a:p>
            <a:pPr indent="0" marL="0">
              <a:buNone/>
            </a:pPr>
            <a:r>
              <a:rPr dirty="0" lang="en-IN" smtClean="0"/>
              <a:t>    @</a:t>
            </a:r>
            <a:r>
              <a:rPr dirty="0" lang="en-IN"/>
              <a:t>Override</a:t>
            </a:r>
          </a:p>
          <a:p>
            <a:pPr indent="0" marL="0">
              <a:buNone/>
            </a:pPr>
            <a:r>
              <a:rPr dirty="0" lang="en-IN" smtClean="0"/>
              <a:t>    @</a:t>
            </a:r>
            <a:r>
              <a:rPr dirty="0" lang="en-IN" err="1"/>
              <a:t>SuppressWarnings</a:t>
            </a:r>
            <a:endParaRPr dirty="0" lang="en-IN"/>
          </a:p>
          <a:p>
            <a:pPr indent="0" marL="0">
              <a:buNone/>
            </a:pPr>
            <a:r>
              <a:rPr dirty="0" lang="en-IN" smtClean="0"/>
              <a:t>    @</a:t>
            </a:r>
            <a:r>
              <a:rPr dirty="0" lang="en-IN"/>
              <a:t>Deprecated</a:t>
            </a:r>
          </a:p>
          <a:p>
            <a:r>
              <a:rPr dirty="0" lang="en-IN"/>
              <a:t>Built-In Java Annotations used in other annotations</a:t>
            </a:r>
          </a:p>
          <a:p>
            <a:pPr indent="0" marL="0">
              <a:buNone/>
            </a:pPr>
            <a:r>
              <a:rPr dirty="0" lang="en-IN" smtClean="0"/>
              <a:t>    @</a:t>
            </a:r>
            <a:r>
              <a:rPr dirty="0" lang="en-IN"/>
              <a:t>Target</a:t>
            </a:r>
          </a:p>
          <a:p>
            <a:pPr indent="0" marL="0">
              <a:buNone/>
            </a:pPr>
            <a:r>
              <a:rPr dirty="0" lang="en-IN" smtClean="0"/>
              <a:t>    @</a:t>
            </a:r>
            <a:r>
              <a:rPr dirty="0" lang="en-IN"/>
              <a:t>Retention</a:t>
            </a:r>
          </a:p>
          <a:p>
            <a:pPr indent="0" marL="0">
              <a:buNone/>
            </a:pPr>
            <a:r>
              <a:rPr dirty="0" lang="en-IN" smtClean="0"/>
              <a:t>    @</a:t>
            </a:r>
            <a:r>
              <a:rPr dirty="0" lang="en-IN"/>
              <a:t>Inherited</a:t>
            </a:r>
          </a:p>
          <a:p>
            <a:pPr indent="0" marL="0">
              <a:buNone/>
            </a:pPr>
            <a:r>
              <a:rPr dirty="0" lang="en-IN" smtClean="0"/>
              <a:t>    @</a:t>
            </a:r>
            <a:r>
              <a:rPr dirty="0" lang="en-IN"/>
              <a:t>Documented</a:t>
            </a:r>
          </a:p>
          <a:p>
            <a:endParaRPr dirty="0" lang="en-IN"/>
          </a:p>
          <a:p>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a:xfrm>
            <a:off x="457200" y="274638"/>
            <a:ext cx="7467600" cy="562074"/>
          </a:xfrm>
        </p:spPr>
        <p:txBody>
          <a:bodyPr/>
          <a:p>
            <a:pPr algn="ctr"/>
            <a:r>
              <a:rPr b="1" dirty="0" i="1" lang="en-US" smtClean="0">
                <a:solidFill>
                  <a:schemeClr val="accent1">
                    <a:lumMod val="75000"/>
                  </a:schemeClr>
                </a:solidFill>
                <a:effectLst>
                  <a:outerShdw algn="tl" blurRad="38100" dir="2700000" dist="38100">
                    <a:srgbClr val="000000">
                      <a:alpha val="43137"/>
                    </a:srgbClr>
                  </a:outerShdw>
                </a:effectLst>
              </a:rPr>
              <a:t>Object</a:t>
            </a:r>
            <a:endParaRPr dirty="0" lang="en-IN"/>
          </a:p>
        </p:txBody>
      </p:sp>
      <p:sp>
        <p:nvSpPr>
          <p:cNvPr id="1048621" name="Content Placeholder 2"/>
          <p:cNvSpPr>
            <a:spLocks noGrp="1"/>
          </p:cNvSpPr>
          <p:nvPr>
            <p:ph sz="quarter" idx="1"/>
          </p:nvPr>
        </p:nvSpPr>
        <p:spPr>
          <a:xfrm>
            <a:off x="251520" y="836712"/>
            <a:ext cx="8352928" cy="5832648"/>
          </a:xfrm>
        </p:spPr>
        <p:txBody>
          <a:bodyPr>
            <a:normAutofit/>
          </a:bodyPr>
          <a:p>
            <a:r>
              <a:rPr dirty="0" lang="en-IN"/>
              <a:t>Any entity that has state and </a:t>
            </a:r>
            <a:r>
              <a:rPr dirty="0" lang="en-IN" err="1"/>
              <a:t>behavior</a:t>
            </a:r>
            <a:r>
              <a:rPr dirty="0" lang="en-IN"/>
              <a:t> is known as an object. For example: chair, pen, table, keyboard, bike etc. It can be physical and logical.</a:t>
            </a:r>
          </a:p>
          <a:p>
            <a:r>
              <a:rPr dirty="0" lang="en-IN"/>
              <a:t>Object can be defined as an instance of a class. An object contains an address and takes up some space in memory. </a:t>
            </a:r>
            <a:endParaRPr dirty="0" lang="en-IN" smtClean="0"/>
          </a:p>
          <a:p>
            <a:r>
              <a:rPr dirty="0" lang="en-IN" smtClean="0"/>
              <a:t>An </a:t>
            </a:r>
            <a:r>
              <a:rPr dirty="0" lang="en-IN"/>
              <a:t>object has three characteristics:</a:t>
            </a:r>
          </a:p>
          <a:p>
            <a:pPr indent="0" marL="0">
              <a:buNone/>
            </a:pPr>
            <a:r>
              <a:rPr b="1" dirty="0" lang="en-IN" smtClean="0"/>
              <a:t>1) state</a:t>
            </a:r>
            <a:r>
              <a:rPr b="1" dirty="0" lang="en-IN"/>
              <a:t>:</a:t>
            </a:r>
            <a:r>
              <a:rPr dirty="0" lang="en-IN"/>
              <a:t> represents data (value) of an object.</a:t>
            </a:r>
          </a:p>
          <a:p>
            <a:pPr indent="0" marL="0">
              <a:buNone/>
            </a:pPr>
            <a:r>
              <a:rPr b="1" dirty="0" lang="en-IN" smtClean="0"/>
              <a:t>2) </a:t>
            </a:r>
            <a:r>
              <a:rPr b="1" dirty="0" lang="en-IN" err="1" smtClean="0"/>
              <a:t>behavior</a:t>
            </a:r>
            <a:r>
              <a:rPr b="1" dirty="0" lang="en-IN"/>
              <a:t>:</a:t>
            </a:r>
            <a:r>
              <a:rPr dirty="0" lang="en-IN"/>
              <a:t> represents the </a:t>
            </a:r>
            <a:r>
              <a:rPr dirty="0" lang="en-IN" err="1"/>
              <a:t>behavior</a:t>
            </a:r>
            <a:r>
              <a:rPr dirty="0" lang="en-IN"/>
              <a:t> (functionality) of an object such as deposit, withdraw etc.</a:t>
            </a:r>
          </a:p>
          <a:p>
            <a:pPr indent="0" marL="0">
              <a:buNone/>
            </a:pPr>
            <a:r>
              <a:rPr b="1" dirty="0" lang="en-IN" smtClean="0"/>
              <a:t>3) identity</a:t>
            </a:r>
            <a:r>
              <a:rPr b="1" dirty="0" lang="en-IN"/>
              <a:t>:</a:t>
            </a:r>
            <a:r>
              <a:rPr dirty="0" lang="en-IN"/>
              <a:t> Object identity is typically implemented via a unique ID. The value of the ID is not visible to the external user. But, it is used internally by the JVM to identify each object uniquely.</a:t>
            </a:r>
          </a:p>
          <a:p>
            <a:endParaRPr dirty="0" lang="en-IN"/>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Content Placeholder 2"/>
          <p:cNvSpPr>
            <a:spLocks noGrp="1"/>
          </p:cNvSpPr>
          <p:nvPr>
            <p:ph sz="quarter" idx="1"/>
          </p:nvPr>
        </p:nvSpPr>
        <p:spPr>
          <a:xfrm>
            <a:off x="251520" y="116632"/>
            <a:ext cx="8424936" cy="6624736"/>
          </a:xfrm>
        </p:spPr>
        <p:txBody>
          <a:bodyPr/>
          <a:p>
            <a:r>
              <a:rPr dirty="0" lang="en-IN"/>
              <a:t>For Example: Pen is an object. Its name is Reynolds, </a:t>
            </a:r>
            <a:r>
              <a:rPr dirty="0" lang="en-IN" err="1"/>
              <a:t>color</a:t>
            </a:r>
            <a:r>
              <a:rPr dirty="0" lang="en-IN"/>
              <a:t> is white etc. known as its state. It is used to write, so writing is its </a:t>
            </a:r>
            <a:r>
              <a:rPr dirty="0" lang="en-IN" err="1"/>
              <a:t>behavior</a:t>
            </a:r>
            <a:r>
              <a:rPr dirty="0" lang="en-IN" smtClean="0"/>
              <a:t>.</a:t>
            </a:r>
          </a:p>
          <a:p>
            <a:r>
              <a:rPr dirty="0" lang="en-US"/>
              <a:t>Object in java is created using </a:t>
            </a:r>
            <a:r>
              <a:rPr b="1" dirty="0" lang="en-US">
                <a:solidFill>
                  <a:srgbClr val="FF0000"/>
                </a:solidFill>
              </a:rPr>
              <a:t>new</a:t>
            </a:r>
            <a:r>
              <a:rPr dirty="0" lang="en-US"/>
              <a:t> operator.</a:t>
            </a:r>
          </a:p>
          <a:p>
            <a:r>
              <a:rPr dirty="0" lang="en-US"/>
              <a:t>Example:</a:t>
            </a:r>
          </a:p>
          <a:p>
            <a:pPr indent="0" marL="0">
              <a:buNone/>
            </a:pPr>
            <a:r>
              <a:rPr dirty="0" lang="en-US" smtClean="0"/>
              <a:t>    Circle c1;      </a:t>
            </a:r>
            <a:r>
              <a:rPr dirty="0" lang="en-US"/>
              <a:t>// Declare an object</a:t>
            </a:r>
          </a:p>
          <a:p>
            <a:pPr indent="0" marL="0">
              <a:buNone/>
            </a:pPr>
            <a:r>
              <a:rPr dirty="0" lang="en-US" smtClean="0"/>
              <a:t>    c1 </a:t>
            </a:r>
            <a:r>
              <a:rPr dirty="0" lang="en-US"/>
              <a:t>= new </a:t>
            </a:r>
            <a:r>
              <a:rPr dirty="0" lang="en-US" smtClean="0"/>
              <a:t>Circle </a:t>
            </a:r>
            <a:r>
              <a:rPr dirty="0" lang="en-US"/>
              <a:t>( ) ;     // instantiate the </a:t>
            </a:r>
            <a:r>
              <a:rPr dirty="0" lang="en-US" smtClean="0"/>
              <a:t>object</a:t>
            </a:r>
          </a:p>
          <a:p>
            <a:r>
              <a:rPr dirty="0" lang="en-US"/>
              <a:t>Both statements can be combined into one as shown below</a:t>
            </a:r>
            <a:r>
              <a:rPr dirty="0" lang="en-US" smtClean="0"/>
              <a:t>:</a:t>
            </a:r>
            <a:endParaRPr dirty="0" lang="en-US"/>
          </a:p>
          <a:p>
            <a:pPr indent="0" marL="0">
              <a:buNone/>
            </a:pPr>
            <a:r>
              <a:rPr b="1" dirty="0" lang="en-US" smtClean="0">
                <a:solidFill>
                  <a:srgbClr val="FF0000"/>
                </a:solidFill>
              </a:rPr>
              <a:t>   </a:t>
            </a:r>
            <a:r>
              <a:rPr dirty="0" lang="en-US"/>
              <a:t>Circle c1 = new Circle</a:t>
            </a:r>
            <a:r>
              <a:rPr dirty="0" lang="en-US" smtClean="0"/>
              <a:t>();</a:t>
            </a:r>
          </a:p>
          <a:p>
            <a:pPr indent="0" marL="0">
              <a:buNone/>
            </a:pPr>
            <a:r>
              <a:rPr dirty="0" lang="en-US" smtClean="0"/>
              <a:t>   Circle c2 </a:t>
            </a:r>
            <a:r>
              <a:rPr dirty="0" lang="en-US"/>
              <a:t>= new Circle();</a:t>
            </a:r>
          </a:p>
          <a:p>
            <a:r>
              <a:rPr dirty="0" lang="en-US" smtClean="0"/>
              <a:t>We </a:t>
            </a:r>
            <a:r>
              <a:rPr dirty="0" lang="en-US"/>
              <a:t>can create </a:t>
            </a:r>
            <a:r>
              <a:rPr b="1" dirty="0" lang="en-US" u="sng"/>
              <a:t>any number </a:t>
            </a:r>
            <a:r>
              <a:rPr dirty="0" lang="en-US"/>
              <a:t>of objects of the class.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3" name="Content Placeholder 2"/>
          <p:cNvSpPr>
            <a:spLocks noGrp="1"/>
          </p:cNvSpPr>
          <p:nvPr>
            <p:ph sz="quarter" idx="1"/>
          </p:nvPr>
        </p:nvSpPr>
        <p:spPr>
          <a:xfrm>
            <a:off x="251520" y="188640"/>
            <a:ext cx="8424936" cy="6480720"/>
          </a:xfrm>
        </p:spPr>
        <p:txBody>
          <a:bodyPr>
            <a:normAutofit fontScale="83333" lnSpcReduction="20000"/>
          </a:bodyPr>
          <a:p>
            <a:pPr>
              <a:buFont typeface="Wingdings" pitchFamily="2" charset="2"/>
              <a:buChar char="v"/>
            </a:pPr>
            <a:r>
              <a:rPr b="1" dirty="0" sz="3100" lang="en-IN" err="1">
                <a:solidFill>
                  <a:schemeClr val="accent3">
                    <a:lumMod val="75000"/>
                  </a:schemeClr>
                </a:solidFill>
              </a:rPr>
              <a:t>Acessing</a:t>
            </a:r>
            <a:r>
              <a:rPr b="1" dirty="0" sz="3100" lang="en-IN">
                <a:solidFill>
                  <a:schemeClr val="accent3">
                    <a:lumMod val="75000"/>
                  </a:schemeClr>
                </a:solidFill>
              </a:rPr>
              <a:t> Class Members :</a:t>
            </a:r>
          </a:p>
          <a:p>
            <a:r>
              <a:rPr dirty="0" sz="3100" lang="en-US"/>
              <a:t>Each object contains class variables and methods before using this we should assign values to these variables in order to use them in our program.</a:t>
            </a:r>
          </a:p>
          <a:p>
            <a:r>
              <a:rPr dirty="0" sz="3100" lang="en-US"/>
              <a:t>Here . (dot) operator is used to access class variables and methods with an object</a:t>
            </a:r>
            <a:r>
              <a:rPr dirty="0" sz="3100" lang="en-US" smtClean="0"/>
              <a:t>.</a:t>
            </a:r>
            <a:endParaRPr dirty="0" sz="3100" lang="en-US"/>
          </a:p>
          <a:p>
            <a:pPr indent="0" marL="0">
              <a:buNone/>
            </a:pPr>
            <a:r>
              <a:rPr b="1" dirty="0" sz="3100" lang="en-US" smtClean="0">
                <a:solidFill>
                  <a:srgbClr val="FF0000"/>
                </a:solidFill>
              </a:rPr>
              <a:t>    Syntax:</a:t>
            </a:r>
          </a:p>
          <a:p>
            <a:pPr indent="0" marL="0">
              <a:buNone/>
            </a:pPr>
            <a:r>
              <a:rPr dirty="0" sz="3100" lang="en-US" smtClean="0"/>
              <a:t>     </a:t>
            </a:r>
            <a:r>
              <a:rPr dirty="0" sz="3100" lang="en-US" err="1"/>
              <a:t>Objectname.varibalename</a:t>
            </a:r>
            <a:r>
              <a:rPr dirty="0" sz="3100" lang="en-US"/>
              <a:t> = </a:t>
            </a:r>
            <a:r>
              <a:rPr dirty="0" sz="3100" lang="en-US" err="1"/>
              <a:t>vaue</a:t>
            </a:r>
            <a:r>
              <a:rPr dirty="0" sz="3100" lang="en-US"/>
              <a:t> ;</a:t>
            </a:r>
          </a:p>
          <a:p>
            <a:pPr indent="0" marL="0">
              <a:buNone/>
            </a:pPr>
            <a:r>
              <a:rPr dirty="0" sz="3100" lang="en-US"/>
              <a:t>    </a:t>
            </a:r>
            <a:r>
              <a:rPr dirty="0" sz="3100" lang="en-US" err="1" smtClean="0"/>
              <a:t>Objectname.methodname</a:t>
            </a:r>
            <a:r>
              <a:rPr dirty="0" sz="3100" lang="en-US" smtClean="0"/>
              <a:t>(parameter </a:t>
            </a:r>
            <a:r>
              <a:rPr dirty="0" sz="3100" lang="en-US"/>
              <a:t>list) ; </a:t>
            </a:r>
          </a:p>
          <a:p>
            <a:endParaRPr b="1" dirty="0" sz="3100" lang="en-US" u="sng"/>
          </a:p>
          <a:p>
            <a:r>
              <a:rPr b="1" dirty="0" sz="3100" lang="en-US" u="sng"/>
              <a:t>Example</a:t>
            </a:r>
            <a:r>
              <a:rPr b="1" dirty="0" sz="3100" lang="en-US" u="sng" smtClean="0"/>
              <a:t>:</a:t>
            </a:r>
          </a:p>
          <a:p>
            <a:pPr indent="0" marL="0">
              <a:buNone/>
            </a:pPr>
            <a:endParaRPr b="1" dirty="0" sz="3100" lang="en-US" u="sng"/>
          </a:p>
          <a:p>
            <a:pPr indent="0" marL="0">
              <a:buNone/>
            </a:pPr>
            <a:r>
              <a:rPr dirty="0" sz="3100" lang="en-US"/>
              <a:t>Circle c1 = new Circle</a:t>
            </a:r>
            <a:r>
              <a:rPr dirty="0" sz="3100" lang="en-US" smtClean="0"/>
              <a:t>();</a:t>
            </a:r>
            <a:endParaRPr dirty="0" sz="3100" lang="en-US"/>
          </a:p>
          <a:p>
            <a:pPr indent="0" marL="0">
              <a:buNone/>
            </a:pPr>
            <a:r>
              <a:rPr dirty="0" sz="3100" lang="en-US"/>
              <a:t>Circle </a:t>
            </a:r>
            <a:r>
              <a:rPr dirty="0" sz="3100" lang="en-US" smtClean="0"/>
              <a:t>c2 </a:t>
            </a:r>
            <a:r>
              <a:rPr dirty="0" sz="3100" lang="en-US"/>
              <a:t>= new Circle();</a:t>
            </a:r>
          </a:p>
          <a:p>
            <a:endParaRPr dirty="0" sz="3100" lang="en-US"/>
          </a:p>
          <a:p>
            <a:pPr indent="0" marL="0">
              <a:buNone/>
            </a:pPr>
            <a:r>
              <a:rPr dirty="0" sz="3100" lang="en-US" smtClean="0"/>
              <a:t> c1</a:t>
            </a:r>
            <a:r>
              <a:rPr dirty="0" sz="3100" lang="en-US"/>
              <a:t>. </a:t>
            </a:r>
            <a:r>
              <a:rPr dirty="0" sz="3100" lang="en-US" smtClean="0"/>
              <a:t>r </a:t>
            </a:r>
            <a:r>
              <a:rPr dirty="0" sz="3100" lang="en-US"/>
              <a:t>= </a:t>
            </a:r>
            <a:r>
              <a:rPr dirty="0" sz="3100" lang="en-US" smtClean="0"/>
              <a:t>5;</a:t>
            </a:r>
            <a:endParaRPr dirty="0" sz="3100" lang="en-US"/>
          </a:p>
          <a:p>
            <a:pPr indent="0" marL="0">
              <a:buNone/>
            </a:pPr>
            <a:r>
              <a:rPr dirty="0" sz="3100" lang="en-US" smtClean="0"/>
              <a:t> c2.r </a:t>
            </a:r>
            <a:r>
              <a:rPr dirty="0" sz="3100" lang="en-US"/>
              <a:t>= </a:t>
            </a:r>
            <a:r>
              <a:rPr dirty="0" sz="3100" lang="en-US" smtClean="0"/>
              <a:t>3;</a:t>
            </a:r>
            <a:endParaRPr dirty="0" sz="3100" lang="en-US"/>
          </a:p>
          <a:p>
            <a:pPr indent="0" marL="0">
              <a:buNone/>
            </a:pPr>
            <a:r>
              <a:rPr dirty="0" sz="2900" lang="en-US" smtClean="0"/>
              <a:t>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4" name="TextBox 3"/>
          <p:cNvSpPr txBox="1">
            <a:spLocks noChangeArrowheads="1"/>
          </p:cNvSpPr>
          <p:nvPr/>
        </p:nvSpPr>
        <p:spPr bwMode="auto">
          <a:xfrm>
            <a:off x="179512" y="188640"/>
            <a:ext cx="8559615" cy="6111241"/>
          </a:xfrm>
          <a:prstGeom prst="rect"/>
          <a:noFill/>
          <a:ln>
            <a:noFill/>
          </a:ln>
        </p:spPr>
        <p:txBody>
          <a:bodyPr wrap="square">
            <a:spAutoFit/>
          </a:bodyPr>
          <a:lstStyle>
            <a:lvl1pPr>
              <a:defRPr>
                <a:solidFill>
                  <a:schemeClr val="tx1"/>
                </a:solidFill>
                <a:latin typeface="Arial" charset="0"/>
                <a:cs typeface="Arial" charset="0"/>
              </a:defRPr>
            </a:lvl1pPr>
            <a:lvl2pPr indent="-285750" marL="742950">
              <a:defRPr>
                <a:solidFill>
                  <a:schemeClr val="tx1"/>
                </a:solidFill>
                <a:latin typeface="Arial" charset="0"/>
                <a:cs typeface="Arial" charset="0"/>
              </a:defRPr>
            </a:lvl2pPr>
            <a:lvl3pPr indent="-228600" marL="1143000">
              <a:defRPr>
                <a:solidFill>
                  <a:schemeClr val="tx1"/>
                </a:solidFill>
                <a:latin typeface="Arial" charset="0"/>
                <a:cs typeface="Arial" charset="0"/>
              </a:defRPr>
            </a:lvl3pPr>
            <a:lvl4pPr indent="-228600" marL="1600200">
              <a:defRPr>
                <a:solidFill>
                  <a:schemeClr val="tx1"/>
                </a:solidFill>
                <a:latin typeface="Arial" charset="0"/>
                <a:cs typeface="Arial" charset="0"/>
              </a:defRPr>
            </a:lvl4pPr>
            <a:lvl5pPr indent="-228600" marL="2057400">
              <a:defRPr>
                <a:solidFill>
                  <a:schemeClr val="tx1"/>
                </a:solidFill>
                <a:latin typeface="Arial" charset="0"/>
                <a:cs typeface="Arial" charset="0"/>
              </a:defRPr>
            </a:lvl5pPr>
            <a:lvl6pPr eaLnBrk="0" fontAlgn="base" hangingPunct="0" indent="-228600" marL="2514600">
              <a:spcBef>
                <a:spcPct val="0"/>
              </a:spcBef>
              <a:spcAft>
                <a:spcPct val="0"/>
              </a:spcAft>
              <a:defRPr>
                <a:solidFill>
                  <a:schemeClr val="tx1"/>
                </a:solidFill>
                <a:latin typeface="Arial" charset="0"/>
                <a:cs typeface="Arial" charset="0"/>
              </a:defRPr>
            </a:lvl6pPr>
            <a:lvl7pPr eaLnBrk="0" fontAlgn="base" hangingPunct="0" indent="-228600" marL="2971800">
              <a:spcBef>
                <a:spcPct val="0"/>
              </a:spcBef>
              <a:spcAft>
                <a:spcPct val="0"/>
              </a:spcAft>
              <a:defRPr>
                <a:solidFill>
                  <a:schemeClr val="tx1"/>
                </a:solidFill>
                <a:latin typeface="Arial" charset="0"/>
                <a:cs typeface="Arial" charset="0"/>
              </a:defRPr>
            </a:lvl7pPr>
            <a:lvl8pPr eaLnBrk="0" fontAlgn="base" hangingPunct="0" indent="-228600" marL="3429000">
              <a:spcBef>
                <a:spcPct val="0"/>
              </a:spcBef>
              <a:spcAft>
                <a:spcPct val="0"/>
              </a:spcAft>
              <a:defRPr>
                <a:solidFill>
                  <a:schemeClr val="tx1"/>
                </a:solidFill>
                <a:latin typeface="Arial" charset="0"/>
                <a:cs typeface="Arial" charset="0"/>
              </a:defRPr>
            </a:lvl8pPr>
            <a:lvl9pPr eaLnBrk="0" fontAlgn="base" hangingPunct="0" indent="-228600" marL="3886200">
              <a:spcBef>
                <a:spcPct val="0"/>
              </a:spcBef>
              <a:spcAft>
                <a:spcPct val="0"/>
              </a:spcAft>
              <a:defRPr>
                <a:solidFill>
                  <a:schemeClr val="tx1"/>
                </a:solidFill>
                <a:latin typeface="Arial" charset="0"/>
                <a:cs typeface="Arial" charset="0"/>
              </a:defRPr>
            </a:lvl9pPr>
          </a:lstStyle>
          <a:p>
            <a:pPr eaLnBrk="1" hangingPunct="1" indent="-285750" marL="285750">
              <a:buFont typeface="Wingdings" pitchFamily="2" charset="2"/>
              <a:buChar char="q"/>
            </a:pPr>
            <a:r>
              <a:rPr b="1" dirty="0" sz="2000" lang="en-US" smtClean="0"/>
              <a:t>Example:</a:t>
            </a:r>
            <a:r>
              <a:rPr dirty="0" lang="en-US" smtClean="0"/>
              <a:t>-</a:t>
            </a:r>
          </a:p>
          <a:p>
            <a:pPr eaLnBrk="1" hangingPunct="1"/>
            <a:endParaRPr dirty="0" lang="en-US"/>
          </a:p>
          <a:p>
            <a:r>
              <a:rPr dirty="0" sz="2000" lang="en-US" smtClean="0"/>
              <a:t> </a:t>
            </a:r>
            <a:r>
              <a:rPr b="1" dirty="0" sz="2000" lang="en-IN" smtClean="0"/>
              <a:t>class</a:t>
            </a:r>
            <a:r>
              <a:rPr dirty="0" sz="2000" lang="en-IN" smtClean="0"/>
              <a:t> Student</a:t>
            </a:r>
          </a:p>
          <a:p>
            <a:r>
              <a:rPr dirty="0" sz="2000" lang="en-IN" smtClean="0"/>
              <a:t>{  </a:t>
            </a:r>
          </a:p>
          <a:p>
            <a:r>
              <a:rPr dirty="0" sz="2000" lang="en-IN" smtClean="0"/>
              <a:t> </a:t>
            </a:r>
            <a:r>
              <a:rPr b="1" dirty="0" sz="2000" lang="en-IN" err="1" smtClean="0"/>
              <a:t>int</a:t>
            </a:r>
            <a:r>
              <a:rPr dirty="0" sz="2000" lang="en-IN" smtClean="0"/>
              <a:t> id;  </a:t>
            </a:r>
          </a:p>
          <a:p>
            <a:r>
              <a:rPr dirty="0" sz="2000" lang="en-IN" smtClean="0"/>
              <a:t> String name;  </a:t>
            </a:r>
          </a:p>
          <a:p>
            <a:r>
              <a:rPr dirty="0" sz="2000" lang="en-IN" smtClean="0"/>
              <a:t>}  </a:t>
            </a:r>
          </a:p>
          <a:p>
            <a:r>
              <a:rPr b="1" dirty="0" sz="2000" lang="en-IN" smtClean="0"/>
              <a:t>class</a:t>
            </a:r>
            <a:r>
              <a:rPr dirty="0" sz="2000" lang="en-IN" smtClean="0"/>
              <a:t> TestStudent2</a:t>
            </a:r>
          </a:p>
          <a:p>
            <a:r>
              <a:rPr dirty="0" sz="2000" lang="en-IN" smtClean="0"/>
              <a:t>{  </a:t>
            </a:r>
          </a:p>
          <a:p>
            <a:r>
              <a:rPr dirty="0" sz="2000" lang="en-IN" smtClean="0"/>
              <a:t> </a:t>
            </a:r>
            <a:r>
              <a:rPr b="1" dirty="0" sz="2000" lang="en-IN" smtClean="0"/>
              <a:t>public</a:t>
            </a:r>
            <a:r>
              <a:rPr dirty="0" sz="2000" lang="en-IN" smtClean="0"/>
              <a:t> </a:t>
            </a:r>
            <a:r>
              <a:rPr b="1" dirty="0" sz="2000" lang="en-IN" smtClean="0"/>
              <a:t>static</a:t>
            </a:r>
            <a:r>
              <a:rPr dirty="0" sz="2000" lang="en-IN" smtClean="0"/>
              <a:t> </a:t>
            </a:r>
            <a:r>
              <a:rPr b="1" dirty="0" sz="2000" lang="en-IN" smtClean="0"/>
              <a:t>void</a:t>
            </a:r>
            <a:r>
              <a:rPr dirty="0" sz="2000" lang="en-IN" smtClean="0"/>
              <a:t> main(String </a:t>
            </a:r>
            <a:r>
              <a:rPr dirty="0" sz="2000" lang="en-IN" err="1" smtClean="0"/>
              <a:t>args</a:t>
            </a:r>
            <a:r>
              <a:rPr dirty="0" sz="2000" lang="en-IN" smtClean="0"/>
              <a:t>[])</a:t>
            </a:r>
          </a:p>
          <a:p>
            <a:r>
              <a:rPr dirty="0" sz="2000" lang="en-IN" smtClean="0"/>
              <a:t>{  </a:t>
            </a:r>
          </a:p>
          <a:p>
            <a:r>
              <a:rPr dirty="0" sz="2000" lang="en-IN" smtClean="0"/>
              <a:t>  Student s1=</a:t>
            </a:r>
            <a:r>
              <a:rPr b="1" dirty="0" sz="2000" lang="en-IN" smtClean="0"/>
              <a:t>new</a:t>
            </a:r>
            <a:r>
              <a:rPr dirty="0" sz="2000" lang="en-IN" smtClean="0"/>
              <a:t> Student();  </a:t>
            </a:r>
          </a:p>
          <a:p>
            <a:r>
              <a:rPr dirty="0" sz="2000" lang="en-IN" smtClean="0"/>
              <a:t>  s1.id=101;  </a:t>
            </a:r>
          </a:p>
          <a:p>
            <a:r>
              <a:rPr dirty="0" sz="2000" lang="en-IN" smtClean="0"/>
              <a:t>  s1.name="</a:t>
            </a:r>
            <a:r>
              <a:rPr dirty="0" sz="2000" lang="en-IN" err="1" smtClean="0"/>
              <a:t>Sonu</a:t>
            </a:r>
            <a:r>
              <a:rPr dirty="0" sz="2000" lang="en-IN" smtClean="0"/>
              <a:t>";  </a:t>
            </a:r>
          </a:p>
          <a:p>
            <a:r>
              <a:rPr dirty="0" sz="2000" lang="en-IN" smtClean="0"/>
              <a:t>  </a:t>
            </a:r>
            <a:r>
              <a:rPr dirty="0" sz="2000" lang="en-IN" err="1" smtClean="0"/>
              <a:t>System.out.println</a:t>
            </a:r>
            <a:r>
              <a:rPr dirty="0" sz="2000" lang="en-IN" smtClean="0"/>
              <a:t>(s1.id+" "+s1.name);   //printing members </a:t>
            </a:r>
          </a:p>
          <a:p>
            <a:r>
              <a:rPr dirty="0" sz="2000" lang="en-IN" smtClean="0"/>
              <a:t> }  </a:t>
            </a:r>
          </a:p>
          <a:p>
            <a:r>
              <a:rPr dirty="0" sz="2000" lang="en-IN" smtClean="0"/>
              <a:t>}</a:t>
            </a:r>
          </a:p>
          <a:p>
            <a:endParaRPr dirty="0" sz="2000" lang="en-IN"/>
          </a:p>
          <a:p>
            <a:r>
              <a:rPr b="1" dirty="0" sz="2000" lang="en-IN" smtClean="0"/>
              <a:t>Output:-</a:t>
            </a:r>
          </a:p>
          <a:p>
            <a:pPr eaLnBrk="1" hangingPunct="1"/>
            <a:r>
              <a:rPr dirty="0" lang="en-US" smtClean="0"/>
              <a:t>101  </a:t>
            </a:r>
            <a:r>
              <a:rPr dirty="0" lang="en-US" err="1" smtClean="0"/>
              <a:t>Sonu</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5" name="Title 1"/>
          <p:cNvSpPr>
            <a:spLocks noGrp="1"/>
          </p:cNvSpPr>
          <p:nvPr>
            <p:ph type="title"/>
          </p:nvPr>
        </p:nvSpPr>
        <p:spPr>
          <a:xfrm>
            <a:off x="457200" y="116632"/>
            <a:ext cx="7467600" cy="562074"/>
          </a:xfrm>
        </p:spPr>
        <p:txBody>
          <a:bodyPr>
            <a:normAutofit/>
          </a:bodyPr>
          <a:p>
            <a:pPr algn="ctr"/>
            <a:r>
              <a:rPr b="1" dirty="0" i="1" lang="en-IN">
                <a:solidFill>
                  <a:schemeClr val="accent1">
                    <a:lumMod val="75000"/>
                  </a:schemeClr>
                </a:solidFill>
                <a:effectLst>
                  <a:outerShdw algn="tl" blurRad="38100" dir="2700000" dist="38100">
                    <a:srgbClr val="000000">
                      <a:alpha val="43137"/>
                    </a:srgbClr>
                  </a:outerShdw>
                </a:effectLst>
              </a:rPr>
              <a:t>Instance Member</a:t>
            </a:r>
          </a:p>
        </p:txBody>
      </p:sp>
      <p:sp>
        <p:nvSpPr>
          <p:cNvPr id="1048626" name="Content Placeholder 2"/>
          <p:cNvSpPr>
            <a:spLocks noGrp="1"/>
          </p:cNvSpPr>
          <p:nvPr>
            <p:ph sz="quarter" idx="1"/>
          </p:nvPr>
        </p:nvSpPr>
        <p:spPr>
          <a:xfrm>
            <a:off x="251520" y="692696"/>
            <a:ext cx="8496944" cy="4873752"/>
          </a:xfrm>
        </p:spPr>
        <p:txBody>
          <a:bodyPr>
            <a:normAutofit fontScale="95833" lnSpcReduction="20000"/>
          </a:bodyPr>
          <a:p>
            <a:r>
              <a:rPr dirty="0" lang="en-IN"/>
              <a:t>A variable which is created inside the class but outside the method, is known as instance variable. Instance variable doesn't get memory at compile time. It gets memory at run time when object(instance) is created. That is why, it is known as instance variable</a:t>
            </a:r>
            <a:r>
              <a:rPr dirty="0" lang="en-IN" smtClean="0"/>
              <a:t>.</a:t>
            </a:r>
          </a:p>
          <a:p>
            <a:r>
              <a:rPr dirty="0" lang="en-IN" smtClean="0"/>
              <a:t>Example :-</a:t>
            </a:r>
          </a:p>
          <a:p>
            <a:pPr indent="0" marL="0">
              <a:buNone/>
            </a:pPr>
            <a:r>
              <a:rPr dirty="0" lang="en-IN"/>
              <a:t> </a:t>
            </a:r>
            <a:r>
              <a:rPr dirty="0" lang="en-IN" smtClean="0"/>
              <a:t>   class Taxes</a:t>
            </a:r>
          </a:p>
          <a:p>
            <a:pPr indent="0" marL="0">
              <a:buNone/>
            </a:pPr>
            <a:r>
              <a:rPr dirty="0" lang="en-IN"/>
              <a:t> </a:t>
            </a:r>
            <a:r>
              <a:rPr dirty="0" lang="en-IN" smtClean="0"/>
              <a:t>  </a:t>
            </a:r>
            <a:r>
              <a:rPr dirty="0" lang="en-IN"/>
              <a:t>{ </a:t>
            </a:r>
            <a:endParaRPr dirty="0" lang="en-IN" smtClean="0"/>
          </a:p>
          <a:p>
            <a:pPr indent="0" marL="0">
              <a:buNone/>
            </a:pPr>
            <a:r>
              <a:rPr dirty="0" lang="en-IN"/>
              <a:t> </a:t>
            </a:r>
            <a:r>
              <a:rPr dirty="0" lang="en-IN" smtClean="0"/>
              <a:t>        </a:t>
            </a:r>
            <a:r>
              <a:rPr dirty="0" lang="en-IN" err="1" smtClean="0"/>
              <a:t>int</a:t>
            </a:r>
            <a:r>
              <a:rPr dirty="0" lang="en-IN" smtClean="0"/>
              <a:t> </a:t>
            </a:r>
            <a:r>
              <a:rPr dirty="0" lang="en-IN"/>
              <a:t>count; //Count is an Instance variable </a:t>
            </a:r>
            <a:r>
              <a:rPr dirty="0" lang="en-IN" smtClean="0"/>
              <a:t>/*...*/</a:t>
            </a:r>
          </a:p>
          <a:p>
            <a:pPr indent="0" marL="0">
              <a:buNone/>
            </a:pPr>
            <a:r>
              <a:rPr dirty="0" lang="en-IN"/>
              <a:t> </a:t>
            </a:r>
            <a:r>
              <a:rPr dirty="0" lang="en-IN" smtClean="0"/>
              <a:t>        void display()</a:t>
            </a:r>
          </a:p>
          <a:p>
            <a:pPr indent="0" marL="0">
              <a:buNone/>
            </a:pPr>
            <a:r>
              <a:rPr dirty="0" lang="en-IN" smtClean="0"/>
              <a:t>      {</a:t>
            </a:r>
          </a:p>
          <a:p>
            <a:pPr indent="0" marL="0">
              <a:buNone/>
            </a:pPr>
            <a:r>
              <a:rPr dirty="0" lang="en-IN" smtClean="0"/>
              <a:t>          </a:t>
            </a:r>
            <a:r>
              <a:rPr dirty="0" lang="en-IN" err="1" smtClean="0"/>
              <a:t>System.out.println</a:t>
            </a:r>
            <a:r>
              <a:rPr dirty="0" lang="en-IN" smtClean="0"/>
              <a:t>(“hello”);</a:t>
            </a:r>
          </a:p>
          <a:p>
            <a:pPr indent="0" marL="0">
              <a:buNone/>
            </a:pPr>
            <a:r>
              <a:rPr dirty="0" lang="en-IN"/>
              <a:t> </a:t>
            </a:r>
            <a:r>
              <a:rPr dirty="0" lang="en-IN" smtClean="0"/>
              <a:t>     }</a:t>
            </a:r>
          </a:p>
          <a:p>
            <a:pPr indent="0" marL="0">
              <a:buNone/>
            </a:pPr>
            <a:r>
              <a:rPr dirty="0" lang="en-IN"/>
              <a:t> </a:t>
            </a:r>
            <a:r>
              <a:rPr dirty="0" lang="en-IN" smtClean="0"/>
              <a:t>   </a:t>
            </a:r>
            <a:r>
              <a:rPr dirty="0" lang="en-IN"/>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7" name="Title 1"/>
          <p:cNvSpPr>
            <a:spLocks noGrp="1"/>
          </p:cNvSpPr>
          <p:nvPr>
            <p:ph type="title"/>
          </p:nvPr>
        </p:nvSpPr>
        <p:spPr>
          <a:xfrm>
            <a:off x="457200" y="44624"/>
            <a:ext cx="7467600" cy="634082"/>
          </a:xfrm>
        </p:spPr>
        <p:txBody>
          <a:bodyPr>
            <a:normAutofit/>
          </a:bodyPr>
          <a:p>
            <a:pPr algn="ctr"/>
            <a:r>
              <a:rPr b="1" dirty="0" i="1" lang="en-IN" smtClean="0">
                <a:solidFill>
                  <a:schemeClr val="accent1">
                    <a:lumMod val="75000"/>
                  </a:schemeClr>
                </a:solidFill>
                <a:effectLst>
                  <a:outerShdw algn="tl" blurRad="38100" dir="2700000" dist="38100">
                    <a:srgbClr val="000000">
                      <a:alpha val="43137"/>
                    </a:srgbClr>
                  </a:outerShdw>
                </a:effectLst>
              </a:rPr>
              <a:t>Static </a:t>
            </a:r>
            <a:r>
              <a:rPr b="1" dirty="0" i="1" lang="en-IN">
                <a:solidFill>
                  <a:schemeClr val="accent1">
                    <a:lumMod val="75000"/>
                  </a:schemeClr>
                </a:solidFill>
                <a:effectLst>
                  <a:outerShdw algn="tl" blurRad="38100" dir="2700000" dist="38100">
                    <a:srgbClr val="000000">
                      <a:alpha val="43137"/>
                    </a:srgbClr>
                  </a:outerShdw>
                </a:effectLst>
              </a:rPr>
              <a:t>Member</a:t>
            </a:r>
            <a:endParaRPr dirty="0" lang="en-IN"/>
          </a:p>
        </p:txBody>
      </p:sp>
      <p:sp>
        <p:nvSpPr>
          <p:cNvPr id="1048628" name="Content Placeholder 2"/>
          <p:cNvSpPr>
            <a:spLocks noGrp="1"/>
          </p:cNvSpPr>
          <p:nvPr>
            <p:ph sz="quarter" idx="1"/>
          </p:nvPr>
        </p:nvSpPr>
        <p:spPr>
          <a:xfrm>
            <a:off x="179512" y="692696"/>
            <a:ext cx="8568952" cy="5781256"/>
          </a:xfrm>
        </p:spPr>
        <p:txBody>
          <a:bodyPr>
            <a:normAutofit fontScale="95238" lnSpcReduction="10000"/>
          </a:bodyPr>
          <a:p>
            <a:r>
              <a:rPr dirty="0" lang="en-US" smtClean="0"/>
              <a:t>The </a:t>
            </a:r>
            <a:r>
              <a:rPr b="1" dirty="0" lang="en-US"/>
              <a:t>static keyword</a:t>
            </a:r>
            <a:r>
              <a:rPr dirty="0" lang="en-US"/>
              <a:t> is used in java mainly for memory management. </a:t>
            </a:r>
            <a:r>
              <a:rPr dirty="0" lang="en-US" smtClean="0"/>
              <a:t>Static member may be :</a:t>
            </a:r>
          </a:p>
          <a:p>
            <a:pPr lvl="1"/>
            <a:r>
              <a:rPr dirty="0" lang="en-US"/>
              <a:t>variable (also known as class variable)</a:t>
            </a:r>
          </a:p>
          <a:p>
            <a:pPr lvl="1"/>
            <a:r>
              <a:rPr dirty="0" lang="en-US"/>
              <a:t>method (also known as class method</a:t>
            </a:r>
            <a:r>
              <a:rPr dirty="0" lang="en-US" smtClean="0"/>
              <a:t>)</a:t>
            </a:r>
          </a:p>
          <a:p>
            <a:pPr indent="0" lvl="1" marL="0">
              <a:spcBef>
                <a:spcPts val="600"/>
              </a:spcBef>
              <a:buSzPct val="70000"/>
              <a:buNone/>
            </a:pPr>
            <a:r>
              <a:rPr b="1" dirty="0" sz="2600" lang="en-US" u="sng">
                <a:solidFill>
                  <a:schemeClr val="accent3">
                    <a:lumMod val="75000"/>
                  </a:schemeClr>
                </a:solidFill>
                <a:effectLst>
                  <a:outerShdw algn="tl" blurRad="38100" dir="2700000" dist="38100">
                    <a:srgbClr val="000000">
                      <a:alpha val="43137"/>
                    </a:srgbClr>
                  </a:outerShdw>
                </a:effectLst>
              </a:rPr>
              <a:t>static </a:t>
            </a:r>
            <a:r>
              <a:rPr b="1" dirty="0" sz="2600" lang="en-US" u="sng" smtClean="0">
                <a:solidFill>
                  <a:schemeClr val="accent3">
                    <a:lumMod val="75000"/>
                  </a:schemeClr>
                </a:solidFill>
                <a:effectLst>
                  <a:outerShdw algn="tl" blurRad="38100" dir="2700000" dist="38100">
                    <a:srgbClr val="000000">
                      <a:alpha val="43137"/>
                    </a:srgbClr>
                  </a:outerShdw>
                </a:effectLst>
              </a:rPr>
              <a:t>variable </a:t>
            </a:r>
            <a:r>
              <a:rPr b="1" dirty="0" sz="2600" lang="en-US" smtClean="0">
                <a:solidFill>
                  <a:schemeClr val="accent3">
                    <a:lumMod val="75000"/>
                  </a:schemeClr>
                </a:solidFill>
              </a:rPr>
              <a:t>:-</a:t>
            </a:r>
            <a:endParaRPr b="1" dirty="0" sz="2600" lang="en-US">
              <a:solidFill>
                <a:schemeClr val="accent3">
                  <a:lumMod val="75000"/>
                </a:schemeClr>
              </a:solidFill>
            </a:endParaRPr>
          </a:p>
          <a:p>
            <a:pPr indent="0" lvl="1" marL="365760">
              <a:buNone/>
            </a:pPr>
            <a:endParaRPr dirty="0" lang="en-US"/>
          </a:p>
          <a:p>
            <a:r>
              <a:rPr dirty="0" lang="en-IN" smtClean="0"/>
              <a:t>If </a:t>
            </a:r>
            <a:r>
              <a:rPr dirty="0" lang="en-IN"/>
              <a:t>you declare any variable as static, it is known static variable.</a:t>
            </a:r>
          </a:p>
          <a:p>
            <a:r>
              <a:rPr dirty="0" lang="en-IN"/>
              <a:t>The static variable can be used to refer the common property of all objects </a:t>
            </a:r>
            <a:r>
              <a:rPr dirty="0" lang="en-IN" smtClean="0"/>
              <a:t>. e.g</a:t>
            </a:r>
            <a:r>
              <a:rPr dirty="0" lang="en-IN"/>
              <a:t>. company name of employees</a:t>
            </a:r>
            <a:r>
              <a:rPr dirty="0" lang="en-IN" smtClean="0"/>
              <a:t>, college </a:t>
            </a:r>
            <a:r>
              <a:rPr dirty="0" lang="en-IN"/>
              <a:t>name of students etc.</a:t>
            </a:r>
          </a:p>
          <a:p>
            <a:r>
              <a:rPr dirty="0" lang="en-IN"/>
              <a:t>The static variable gets memory only once in class area at the time of class loading.</a:t>
            </a:r>
          </a:p>
          <a:p>
            <a:pPr indent="0" marL="0">
              <a:buNone/>
            </a:pPr>
            <a:r>
              <a:rPr dirty="0" lang="en-IN" smtClean="0"/>
              <a:t>    </a:t>
            </a:r>
            <a:r>
              <a:rPr b="1" dirty="0" i="1" lang="en-IN" smtClean="0"/>
              <a:t>Advantage </a:t>
            </a:r>
            <a:r>
              <a:rPr b="1" dirty="0" i="1" lang="en-IN"/>
              <a:t>of static </a:t>
            </a:r>
            <a:r>
              <a:rPr b="1" dirty="0" i="1" lang="en-IN" smtClean="0"/>
              <a:t>variable:-</a:t>
            </a:r>
          </a:p>
          <a:p>
            <a:r>
              <a:rPr dirty="0" lang="en-IN" smtClean="0"/>
              <a:t>It makes your program </a:t>
            </a:r>
            <a:r>
              <a:rPr b="1" dirty="0" lang="en-IN" smtClean="0"/>
              <a:t>memory efficient</a:t>
            </a:r>
            <a:r>
              <a:rPr dirty="0" lang="en-IN" smtClean="0"/>
              <a:t> (</a:t>
            </a:r>
            <a:r>
              <a:rPr dirty="0" lang="en-IN" err="1" smtClean="0"/>
              <a:t>i.e</a:t>
            </a:r>
            <a:r>
              <a:rPr dirty="0" lang="en-IN" smtClean="0"/>
              <a:t> it saves memory).</a:t>
            </a:r>
          </a:p>
          <a:p>
            <a:pPr indent="0" marL="0">
              <a:buNone/>
            </a:pPr>
            <a:endParaRPr dirty="0" lang="en-IN"/>
          </a:p>
          <a:p>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JAVA Language            Basics- Language Basics (UNIT-I)</dc:title>
  <dc:creator>DCS</dc:creator>
  <cp:lastModifiedBy>DCS</cp:lastModifiedBy>
  <dcterms:created xsi:type="dcterms:W3CDTF">2018-07-17T17:02:25Z</dcterms:created>
  <dcterms:modified xsi:type="dcterms:W3CDTF">2018-08-14T18:32:38Z</dcterms:modified>
</cp:coreProperties>
</file>