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70" r:id="rId4"/>
    <p:sldId id="271" r:id="rId5"/>
    <p:sldId id="260" r:id="rId6"/>
    <p:sldId id="262" r:id="rId7"/>
    <p:sldId id="261" r:id="rId8"/>
    <p:sldId id="263" r:id="rId9"/>
    <p:sldId id="264" r:id="rId10"/>
    <p:sldId id="267" r:id="rId11"/>
    <p:sldId id="268"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301" r:id="rId39"/>
    <p:sldId id="298" r:id="rId40"/>
    <p:sldId id="299" r:id="rId41"/>
    <p:sldId id="300" r:id="rId42"/>
    <p:sldId id="302" r:id="rId43"/>
    <p:sldId id="303" r:id="rId44"/>
    <p:sldId id="304" r:id="rId45"/>
    <p:sldId id="305" r:id="rId46"/>
    <p:sldId id="306" r:id="rId47"/>
    <p:sldId id="30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0DF1469-91EE-4566-B6F3-5526569A9D0C}" type="datetimeFigureOut">
              <a:rPr lang="en-US" smtClean="0">
                <a:solidFill>
                  <a:srgbClr val="575F6D"/>
                </a:solidFill>
              </a:rPr>
              <a:pPr/>
              <a:t>10/4/2018</a:t>
            </a:fld>
            <a:endParaRPr lang="en-US">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7FBD606D-FBCD-4AA4-B4E7-63FA4CABD2B9}" type="slidenum">
              <a:rPr lang="en-US" smtClean="0"/>
              <a:pPr/>
              <a:t>‹#›</a:t>
            </a:fld>
            <a:endParaRPr lang="en-US"/>
          </a:p>
        </p:txBody>
      </p:sp>
    </p:spTree>
    <p:extLst>
      <p:ext uri="{BB962C8B-B14F-4D97-AF65-F5344CB8AC3E}">
        <p14:creationId xmlns:p14="http://schemas.microsoft.com/office/powerpoint/2010/main" val="23368951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DF1469-91EE-4566-B6F3-5526569A9D0C}" type="datetimeFigureOut">
              <a:rPr lang="en-US" smtClean="0">
                <a:solidFill>
                  <a:srgbClr val="575F6D"/>
                </a:solidFill>
              </a:rPr>
              <a:pPr/>
              <a:t>10/4/2018</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7FBD606D-FBCD-4AA4-B4E7-63FA4CABD2B9}" type="slidenum">
              <a:rPr lang="en-US" smtClean="0"/>
              <a:pPr/>
              <a:t>‹#›</a:t>
            </a:fld>
            <a:endParaRPr lang="en-US"/>
          </a:p>
        </p:txBody>
      </p:sp>
    </p:spTree>
    <p:extLst>
      <p:ext uri="{BB962C8B-B14F-4D97-AF65-F5344CB8AC3E}">
        <p14:creationId xmlns:p14="http://schemas.microsoft.com/office/powerpoint/2010/main" val="417886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023"/>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502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DF1469-91EE-4566-B6F3-5526569A9D0C}" type="datetimeFigureOut">
              <a:rPr lang="en-US" smtClean="0">
                <a:solidFill>
                  <a:srgbClr val="575F6D"/>
                </a:solidFill>
              </a:rPr>
              <a:pPr/>
              <a:t>10/4/2018</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7FBD606D-FBCD-4AA4-B4E7-63FA4CABD2B9}" type="slidenum">
              <a:rPr lang="en-US" smtClean="0"/>
              <a:pPr/>
              <a:t>‹#›</a:t>
            </a:fld>
            <a:endParaRPr lang="en-US"/>
          </a:p>
        </p:txBody>
      </p:sp>
    </p:spTree>
    <p:extLst>
      <p:ext uri="{BB962C8B-B14F-4D97-AF65-F5344CB8AC3E}">
        <p14:creationId xmlns:p14="http://schemas.microsoft.com/office/powerpoint/2010/main" val="12960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0DF1469-91EE-4566-B6F3-5526569A9D0C}" type="datetimeFigureOut">
              <a:rPr lang="en-US" smtClean="0">
                <a:solidFill>
                  <a:srgbClr val="575F6D"/>
                </a:solidFill>
              </a:rPr>
              <a:pPr/>
              <a:t>10/4/2018</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7FBD606D-FBCD-4AA4-B4E7-63FA4CABD2B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4242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DF1469-91EE-4566-B6F3-5526569A9D0C}" type="datetimeFigureOut">
              <a:rPr lang="en-US" smtClean="0">
                <a:solidFill>
                  <a:srgbClr val="FFF39D"/>
                </a:solidFill>
              </a:rPr>
              <a:pPr/>
              <a:t>10/4/2018</a:t>
            </a:fld>
            <a:endParaRPr lang="en-US">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7FBD606D-FBCD-4AA4-B4E7-63FA4CABD2B9}" type="slidenum">
              <a:rPr lang="en-US" smtClean="0"/>
              <a:pPr/>
              <a:t>‹#›</a:t>
            </a:fld>
            <a:endParaRPr lang="en-US"/>
          </a:p>
        </p:txBody>
      </p:sp>
    </p:spTree>
    <p:extLst>
      <p:ext uri="{BB962C8B-B14F-4D97-AF65-F5344CB8AC3E}">
        <p14:creationId xmlns:p14="http://schemas.microsoft.com/office/powerpoint/2010/main" val="29229278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DF1469-91EE-4566-B6F3-5526569A9D0C}" type="datetimeFigureOut">
              <a:rPr lang="en-US" smtClean="0">
                <a:solidFill>
                  <a:srgbClr val="575F6D"/>
                </a:solidFill>
              </a:rPr>
              <a:pPr/>
              <a:t>10/4/2018</a:t>
            </a:fld>
            <a:endParaRPr lang="en-US">
              <a:solidFill>
                <a:srgbClr val="575F6D"/>
              </a:solidFill>
            </a:endParaRPr>
          </a:p>
        </p:txBody>
      </p:sp>
      <p:sp>
        <p:nvSpPr>
          <p:cNvPr id="6" name="Footer Placeholder 5"/>
          <p:cNvSpPr>
            <a:spLocks noGrp="1"/>
          </p:cNvSpPr>
          <p:nvPr>
            <p:ph type="ftr" sz="quarter" idx="11"/>
          </p:nvPr>
        </p:nvSpPr>
        <p:spPr/>
        <p:txBody>
          <a:bodyPr/>
          <a:lstStyle/>
          <a:p>
            <a:endParaRPr lang="en-US">
              <a:solidFill>
                <a:srgbClr val="575F6D"/>
              </a:solidFill>
            </a:endParaRPr>
          </a:p>
        </p:txBody>
      </p:sp>
      <p:sp>
        <p:nvSpPr>
          <p:cNvPr id="7" name="Slide Number Placeholder 6"/>
          <p:cNvSpPr>
            <a:spLocks noGrp="1"/>
          </p:cNvSpPr>
          <p:nvPr>
            <p:ph type="sldNum" sz="quarter" idx="12"/>
          </p:nvPr>
        </p:nvSpPr>
        <p:spPr/>
        <p:txBody>
          <a:bodyPr/>
          <a:lstStyle/>
          <a:p>
            <a:fld id="{7FBD606D-FBCD-4AA4-B4E7-63FA4CABD2B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8138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0DF1469-91EE-4566-B6F3-5526569A9D0C}" type="datetimeFigureOut">
              <a:rPr lang="en-US" smtClean="0">
                <a:solidFill>
                  <a:srgbClr val="575F6D"/>
                </a:solidFill>
              </a:rPr>
              <a:pPr/>
              <a:t>10/4/2018</a:t>
            </a:fld>
            <a:endParaRPr lang="en-US">
              <a:solidFill>
                <a:srgbClr val="575F6D"/>
              </a:solidFill>
            </a:endParaRPr>
          </a:p>
        </p:txBody>
      </p:sp>
      <p:sp>
        <p:nvSpPr>
          <p:cNvPr id="8" name="Footer Placeholder 7"/>
          <p:cNvSpPr>
            <a:spLocks noGrp="1"/>
          </p:cNvSpPr>
          <p:nvPr>
            <p:ph type="ftr" sz="quarter" idx="11"/>
          </p:nvPr>
        </p:nvSpPr>
        <p:spPr/>
        <p:txBody>
          <a:bodyPr/>
          <a:lstStyle/>
          <a:p>
            <a:endParaRPr lang="en-US">
              <a:solidFill>
                <a:srgbClr val="575F6D"/>
              </a:solidFill>
            </a:endParaRPr>
          </a:p>
        </p:txBody>
      </p:sp>
      <p:sp>
        <p:nvSpPr>
          <p:cNvPr id="9" name="Slide Number Placeholder 8"/>
          <p:cNvSpPr>
            <a:spLocks noGrp="1"/>
          </p:cNvSpPr>
          <p:nvPr>
            <p:ph type="sldNum" sz="quarter" idx="12"/>
          </p:nvPr>
        </p:nvSpPr>
        <p:spPr/>
        <p:txBody>
          <a:bodyPr/>
          <a:lstStyle/>
          <a:p>
            <a:fld id="{7FBD606D-FBCD-4AA4-B4E7-63FA4CABD2B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78486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0DF1469-91EE-4566-B6F3-5526569A9D0C}" type="datetimeFigureOut">
              <a:rPr lang="en-US" smtClean="0">
                <a:solidFill>
                  <a:srgbClr val="575F6D"/>
                </a:solidFill>
              </a:rPr>
              <a:pPr/>
              <a:t>10/4/2018</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7FBD606D-FBCD-4AA4-B4E7-63FA4CABD2B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295869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F1469-91EE-4566-B6F3-5526569A9D0C}" type="datetimeFigureOut">
              <a:rPr lang="en-US" smtClean="0">
                <a:solidFill>
                  <a:srgbClr val="575F6D"/>
                </a:solidFill>
              </a:rPr>
              <a:pPr/>
              <a:t>10/4/2018</a:t>
            </a:fld>
            <a:endParaRPr lang="en-US">
              <a:solidFill>
                <a:srgbClr val="575F6D"/>
              </a:solidFill>
            </a:endParaRPr>
          </a:p>
        </p:txBody>
      </p:sp>
      <p:sp>
        <p:nvSpPr>
          <p:cNvPr id="3" name="Footer Placeholder 2"/>
          <p:cNvSpPr>
            <a:spLocks noGrp="1"/>
          </p:cNvSpPr>
          <p:nvPr>
            <p:ph type="ftr" sz="quarter" idx="11"/>
          </p:nvPr>
        </p:nvSpPr>
        <p:spPr/>
        <p:txBody>
          <a:bodyPr/>
          <a:lstStyle/>
          <a:p>
            <a:endParaRPr lang="en-US">
              <a:solidFill>
                <a:srgbClr val="575F6D"/>
              </a:solidFill>
            </a:endParaRPr>
          </a:p>
        </p:txBody>
      </p:sp>
      <p:sp>
        <p:nvSpPr>
          <p:cNvPr id="4" name="Slide Number Placeholder 3"/>
          <p:cNvSpPr>
            <a:spLocks noGrp="1"/>
          </p:cNvSpPr>
          <p:nvPr>
            <p:ph type="sldNum" sz="quarter" idx="12"/>
          </p:nvPr>
        </p:nvSpPr>
        <p:spPr/>
        <p:txBody>
          <a:bodyPr/>
          <a:lstStyle/>
          <a:p>
            <a:fld id="{7FBD606D-FBCD-4AA4-B4E7-63FA4CABD2B9}" type="slidenum">
              <a:rPr lang="en-US" smtClean="0"/>
              <a:pPr/>
              <a:t>‹#›</a:t>
            </a:fld>
            <a:endParaRPr lang="en-US"/>
          </a:p>
        </p:txBody>
      </p:sp>
    </p:spTree>
    <p:extLst>
      <p:ext uri="{BB962C8B-B14F-4D97-AF65-F5344CB8AC3E}">
        <p14:creationId xmlns:p14="http://schemas.microsoft.com/office/powerpoint/2010/main" val="352534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0DF1469-91EE-4566-B6F3-5526569A9D0C}" type="datetimeFigureOut">
              <a:rPr lang="en-US" smtClean="0">
                <a:solidFill>
                  <a:srgbClr val="575F6D"/>
                </a:solidFill>
              </a:rPr>
              <a:pPr/>
              <a:t>10/4/2018</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7FBD606D-FBCD-4AA4-B4E7-63FA4CABD2B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120783676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20DF1469-91EE-4566-B6F3-5526569A9D0C}" type="datetimeFigureOut">
              <a:rPr lang="en-US" smtClean="0">
                <a:solidFill>
                  <a:srgbClr val="575F6D"/>
                </a:solidFill>
              </a:rPr>
              <a:pPr/>
              <a:t>10/4/2018</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7FBD606D-FBCD-4AA4-B4E7-63FA4CABD2B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135108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DF1469-91EE-4566-B6F3-5526569A9D0C}" type="datetimeFigureOut">
              <a:rPr lang="en-US" smtClean="0">
                <a:solidFill>
                  <a:srgbClr val="575F6D"/>
                </a:solidFill>
              </a:rPr>
              <a:pPr/>
              <a:t>10/4/2018</a:t>
            </a:fld>
            <a:endParaRPr lang="en-US">
              <a:solidFill>
                <a:srgbClr val="575F6D"/>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solidFill>
                <a:srgbClr val="575F6D"/>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FBD606D-FBCD-4AA4-B4E7-63FA4CABD2B9}" type="slidenum">
              <a:rPr lang="en-US" smtClean="0"/>
              <a:pPr/>
              <a:t>‹#›</a:t>
            </a:fld>
            <a:endParaRPr lang="en-US"/>
          </a:p>
        </p:txBody>
      </p:sp>
    </p:spTree>
    <p:extLst>
      <p:ext uri="{BB962C8B-B14F-4D97-AF65-F5344CB8AC3E}">
        <p14:creationId xmlns:p14="http://schemas.microsoft.com/office/powerpoint/2010/main" val="95185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tutorial/java/generics/erasur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835696" y="332656"/>
            <a:ext cx="7056784" cy="5112568"/>
          </a:xfrm>
          <a:ln>
            <a:miter lim="800000"/>
            <a:headEnd/>
            <a:tailEnd/>
          </a:ln>
        </p:spPr>
        <p:txBody>
          <a:bodyPr>
            <a:normAutofit/>
          </a:bodyPr>
          <a:lstStyle/>
          <a:p>
            <a:pPr algn="ctr">
              <a:defRPr/>
            </a:pPr>
            <a:r>
              <a:rPr lang="en-US" sz="6000" i="1" dirty="0" smtClean="0">
                <a:solidFill>
                  <a:schemeClr val="tx2">
                    <a:lumMod val="75000"/>
                  </a:schemeClr>
                </a:solidFill>
                <a:latin typeface="+mn-lt"/>
                <a:ea typeface="+mn-ea"/>
                <a:cs typeface="+mn-cs"/>
              </a:rPr>
              <a:t>Generics, Packages and </a:t>
            </a:r>
            <a:r>
              <a:rPr lang="en-US" sz="6000" i="1" dirty="0" err="1" smtClean="0">
                <a:solidFill>
                  <a:schemeClr val="tx2">
                    <a:lumMod val="75000"/>
                  </a:schemeClr>
                </a:solidFill>
                <a:latin typeface="+mn-lt"/>
                <a:ea typeface="+mn-ea"/>
                <a:cs typeface="+mn-cs"/>
              </a:rPr>
              <a:t>Util</a:t>
            </a:r>
            <a:r>
              <a:rPr lang="en-US" sz="6000" i="1" dirty="0" smtClean="0">
                <a:solidFill>
                  <a:schemeClr val="tx2">
                    <a:lumMod val="75000"/>
                  </a:schemeClr>
                </a:solidFill>
                <a:latin typeface="+mn-lt"/>
                <a:ea typeface="+mn-ea"/>
                <a:cs typeface="+mn-cs"/>
              </a:rPr>
              <a:t> Packages</a:t>
            </a:r>
            <a:br>
              <a:rPr lang="en-US" sz="6000" i="1" dirty="0" smtClean="0">
                <a:solidFill>
                  <a:schemeClr val="tx2">
                    <a:lumMod val="75000"/>
                  </a:schemeClr>
                </a:solidFill>
                <a:latin typeface="+mn-lt"/>
                <a:ea typeface="+mn-ea"/>
                <a:cs typeface="+mn-cs"/>
              </a:rPr>
            </a:br>
            <a:r>
              <a:rPr lang="en-US" sz="6000" i="1" dirty="0" smtClean="0">
                <a:solidFill>
                  <a:schemeClr val="tx2">
                    <a:lumMod val="75000"/>
                  </a:schemeClr>
                </a:solidFill>
                <a:latin typeface="+mn-lt"/>
                <a:ea typeface="+mn-ea"/>
                <a:cs typeface="+mn-cs"/>
              </a:rPr>
              <a:t>(UNIT-III)</a:t>
            </a:r>
            <a:endParaRPr lang="en-US" sz="6000" i="1" dirty="0">
              <a:solidFill>
                <a:schemeClr val="tx2">
                  <a:lumMod val="75000"/>
                </a:schemeClr>
              </a:solidFill>
              <a:latin typeface="+mn-lt"/>
              <a:ea typeface="+mn-ea"/>
              <a:cs typeface="+mn-cs"/>
            </a:endParaRPr>
          </a:p>
        </p:txBody>
      </p:sp>
    </p:spTree>
    <p:extLst>
      <p:ext uri="{BB962C8B-B14F-4D97-AF65-F5344CB8AC3E}">
        <p14:creationId xmlns:p14="http://schemas.microsoft.com/office/powerpoint/2010/main" val="2030213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504056"/>
          </a:xfrm>
        </p:spPr>
        <p:txBody>
          <a:bodyPr>
            <a:normAutofit fontScale="90000"/>
          </a:bodyPr>
          <a:lstStyle/>
          <a:p>
            <a:pPr algn="ctr"/>
            <a:r>
              <a:rPr lang="en-IN" b="1" i="1" dirty="0">
                <a:solidFill>
                  <a:schemeClr val="accent1">
                    <a:lumMod val="75000"/>
                  </a:schemeClr>
                </a:solidFill>
                <a:effectLst>
                  <a:outerShdw blurRad="38100" dist="38100" dir="2700000" algn="tl">
                    <a:srgbClr val="000000">
                      <a:alpha val="43137"/>
                    </a:srgbClr>
                  </a:outerShdw>
                </a:effectLst>
              </a:rPr>
              <a:t>Diamond</a:t>
            </a:r>
            <a:endParaRPr lang="en-IN" dirty="0"/>
          </a:p>
        </p:txBody>
      </p:sp>
      <p:sp>
        <p:nvSpPr>
          <p:cNvPr id="3" name="Content Placeholder 2"/>
          <p:cNvSpPr>
            <a:spLocks noGrp="1"/>
          </p:cNvSpPr>
          <p:nvPr>
            <p:ph sz="quarter" idx="1"/>
          </p:nvPr>
        </p:nvSpPr>
        <p:spPr>
          <a:xfrm>
            <a:off x="179512" y="476672"/>
            <a:ext cx="8640960" cy="6264696"/>
          </a:xfrm>
        </p:spPr>
        <p:txBody>
          <a:bodyPr/>
          <a:lstStyle/>
          <a:p>
            <a:r>
              <a:rPr lang="en-IN" dirty="0"/>
              <a:t>In Java SE 7 and later, you can replace the type arguments required to invoke the constructor of a generic class with an empty set of type arguments (&lt;&gt;) as long as the compiler can </a:t>
            </a:r>
            <a:r>
              <a:rPr lang="en-IN" dirty="0" smtClean="0"/>
              <a:t>determine </a:t>
            </a:r>
            <a:r>
              <a:rPr lang="en-IN" dirty="0"/>
              <a:t>the type arguments from the context. </a:t>
            </a:r>
            <a:endParaRPr lang="en-IN" dirty="0" smtClean="0"/>
          </a:p>
          <a:p>
            <a:r>
              <a:rPr lang="en-IN" dirty="0" smtClean="0"/>
              <a:t>This </a:t>
            </a:r>
            <a:r>
              <a:rPr lang="en-IN" dirty="0"/>
              <a:t>pair of angle brackets, &lt;&gt;, is informally called </a:t>
            </a:r>
            <a:r>
              <a:rPr lang="en-IN" i="1" dirty="0"/>
              <a:t>the diamond</a:t>
            </a:r>
            <a:r>
              <a:rPr lang="en-IN" dirty="0"/>
              <a:t>. </a:t>
            </a:r>
            <a:endParaRPr lang="en-IN" dirty="0" smtClean="0"/>
          </a:p>
          <a:p>
            <a:r>
              <a:rPr lang="en-IN" dirty="0" smtClean="0"/>
              <a:t>For </a:t>
            </a:r>
            <a:r>
              <a:rPr lang="en-IN" dirty="0"/>
              <a:t>example, you can create an </a:t>
            </a:r>
            <a:r>
              <a:rPr lang="en-IN" dirty="0" smtClean="0"/>
              <a:t>instance of</a:t>
            </a:r>
            <a:r>
              <a:rPr lang="en-IN" dirty="0"/>
              <a:t> </a:t>
            </a:r>
            <a:r>
              <a:rPr lang="en-IN" dirty="0" smtClean="0"/>
              <a:t>Box&lt;Integer</a:t>
            </a:r>
            <a:r>
              <a:rPr lang="en-IN" dirty="0"/>
              <a:t>&gt; with the following statement</a:t>
            </a:r>
            <a:r>
              <a:rPr lang="en-IN" dirty="0" smtClean="0"/>
              <a:t>:</a:t>
            </a:r>
          </a:p>
          <a:p>
            <a:pPr marL="0" indent="0">
              <a:buNone/>
            </a:pPr>
            <a:endParaRPr lang="en-IN" dirty="0"/>
          </a:p>
          <a:p>
            <a:pPr marL="0" indent="0">
              <a:buNone/>
            </a:pPr>
            <a:r>
              <a:rPr lang="en-IN" dirty="0" smtClean="0"/>
              <a:t>    Box&lt;Integer</a:t>
            </a:r>
            <a:r>
              <a:rPr lang="en-IN" dirty="0"/>
              <a:t>&gt; </a:t>
            </a:r>
            <a:r>
              <a:rPr lang="en-IN" dirty="0" smtClean="0"/>
              <a:t> i </a:t>
            </a:r>
            <a:r>
              <a:rPr lang="en-IN" dirty="0"/>
              <a:t>= new Box&lt;&gt;();</a:t>
            </a:r>
          </a:p>
        </p:txBody>
      </p:sp>
    </p:spTree>
    <p:extLst>
      <p:ext uri="{BB962C8B-B14F-4D97-AF65-F5344CB8AC3E}">
        <p14:creationId xmlns:p14="http://schemas.microsoft.com/office/powerpoint/2010/main" val="2398649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504056"/>
          </a:xfrm>
        </p:spPr>
        <p:txBody>
          <a:bodyPr>
            <a:normAutofit fontScale="90000"/>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Raw Type</a:t>
            </a:r>
            <a:endParaRPr lang="en-IN" dirty="0"/>
          </a:p>
        </p:txBody>
      </p:sp>
      <p:sp>
        <p:nvSpPr>
          <p:cNvPr id="3" name="Content Placeholder 2"/>
          <p:cNvSpPr>
            <a:spLocks noGrp="1"/>
          </p:cNvSpPr>
          <p:nvPr>
            <p:ph sz="quarter" idx="1"/>
          </p:nvPr>
        </p:nvSpPr>
        <p:spPr>
          <a:xfrm>
            <a:off x="107504" y="548680"/>
            <a:ext cx="8640960" cy="6192688"/>
          </a:xfrm>
        </p:spPr>
        <p:txBody>
          <a:bodyPr>
            <a:normAutofit lnSpcReduction="10000"/>
          </a:bodyPr>
          <a:lstStyle/>
          <a:p>
            <a:r>
              <a:rPr lang="en-IN" dirty="0"/>
              <a:t>A </a:t>
            </a:r>
            <a:r>
              <a:rPr lang="en-IN" i="1" dirty="0"/>
              <a:t>raw type</a:t>
            </a:r>
            <a:r>
              <a:rPr lang="en-IN" dirty="0"/>
              <a:t> is the name of a generic class or interface without any type arguments. For example, given the generic Box class:</a:t>
            </a:r>
          </a:p>
          <a:p>
            <a:pPr marL="0" indent="0">
              <a:buNone/>
            </a:pPr>
            <a:r>
              <a:rPr lang="en-IN" dirty="0" smtClean="0"/>
              <a:t>   public </a:t>
            </a:r>
            <a:r>
              <a:rPr lang="en-IN" dirty="0"/>
              <a:t>class Box&lt;T&gt; </a:t>
            </a:r>
            <a:endParaRPr lang="en-IN" dirty="0" smtClean="0"/>
          </a:p>
          <a:p>
            <a:pPr marL="0" indent="0">
              <a:buNone/>
            </a:pPr>
            <a:r>
              <a:rPr lang="en-IN" dirty="0"/>
              <a:t> </a:t>
            </a:r>
            <a:r>
              <a:rPr lang="en-IN" dirty="0" smtClean="0"/>
              <a:t>  {  </a:t>
            </a:r>
          </a:p>
          <a:p>
            <a:pPr marL="0" indent="0">
              <a:buNone/>
            </a:pPr>
            <a:r>
              <a:rPr lang="en-IN" dirty="0"/>
              <a:t> </a:t>
            </a:r>
            <a:r>
              <a:rPr lang="en-IN" dirty="0" smtClean="0"/>
              <a:t>      </a:t>
            </a:r>
            <a:r>
              <a:rPr lang="en-IN" dirty="0"/>
              <a:t>public void set(T t</a:t>
            </a:r>
            <a:r>
              <a:rPr lang="en-IN" dirty="0" smtClean="0"/>
              <a:t>)</a:t>
            </a:r>
          </a:p>
          <a:p>
            <a:pPr marL="0" indent="0">
              <a:buNone/>
            </a:pPr>
            <a:r>
              <a:rPr lang="en-IN" dirty="0"/>
              <a:t> </a:t>
            </a:r>
            <a:r>
              <a:rPr lang="en-IN" dirty="0" smtClean="0"/>
              <a:t>       </a:t>
            </a:r>
            <a:r>
              <a:rPr lang="en-IN" dirty="0"/>
              <a:t>{ </a:t>
            </a:r>
            <a:endParaRPr lang="en-IN" dirty="0" smtClean="0"/>
          </a:p>
          <a:p>
            <a:pPr marL="0" indent="0">
              <a:buNone/>
            </a:pPr>
            <a:r>
              <a:rPr lang="en-IN" dirty="0"/>
              <a:t> </a:t>
            </a:r>
            <a:r>
              <a:rPr lang="en-IN" dirty="0" smtClean="0"/>
              <a:t>       }    </a:t>
            </a:r>
          </a:p>
          <a:p>
            <a:pPr marL="0" indent="0">
              <a:buNone/>
            </a:pPr>
            <a:r>
              <a:rPr lang="en-IN" dirty="0"/>
              <a:t> </a:t>
            </a:r>
            <a:r>
              <a:rPr lang="en-IN" dirty="0" smtClean="0"/>
              <a:t>   }</a:t>
            </a:r>
          </a:p>
          <a:p>
            <a:r>
              <a:rPr lang="en-IN" dirty="0"/>
              <a:t>To create a parameterized type of Box&lt;T&gt;, you supply an actual type argument for the formal type parameter T:</a:t>
            </a:r>
          </a:p>
          <a:p>
            <a:pPr marL="0" indent="0">
              <a:buNone/>
            </a:pPr>
            <a:r>
              <a:rPr lang="en-IN" dirty="0" smtClean="0"/>
              <a:t>    Box&lt;Integer</a:t>
            </a:r>
            <a:r>
              <a:rPr lang="en-IN" dirty="0"/>
              <a:t>&gt; </a:t>
            </a:r>
            <a:r>
              <a:rPr lang="en-IN" dirty="0" err="1"/>
              <a:t>intBox</a:t>
            </a:r>
            <a:r>
              <a:rPr lang="en-IN" dirty="0"/>
              <a:t> = new Box</a:t>
            </a:r>
            <a:r>
              <a:rPr lang="en-IN" dirty="0" smtClean="0"/>
              <a:t>&lt;&gt;();</a:t>
            </a:r>
          </a:p>
          <a:p>
            <a:r>
              <a:rPr lang="en-IN" dirty="0"/>
              <a:t>If the actual type argument is omitted, you create a raw type of Box&lt;T&gt;:</a:t>
            </a:r>
          </a:p>
          <a:p>
            <a:pPr marL="0" indent="0">
              <a:buNone/>
            </a:pPr>
            <a:r>
              <a:rPr lang="en-IN" dirty="0" smtClean="0"/>
              <a:t>   Box </a:t>
            </a:r>
            <a:r>
              <a:rPr lang="en-IN" dirty="0" err="1"/>
              <a:t>rawBox</a:t>
            </a:r>
            <a:r>
              <a:rPr lang="en-IN" dirty="0"/>
              <a:t> = new Box();</a:t>
            </a:r>
          </a:p>
        </p:txBody>
      </p:sp>
    </p:spTree>
    <p:extLst>
      <p:ext uri="{BB962C8B-B14F-4D97-AF65-F5344CB8AC3E}">
        <p14:creationId xmlns:p14="http://schemas.microsoft.com/office/powerpoint/2010/main" val="45432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68952" cy="6624736"/>
          </a:xfrm>
        </p:spPr>
        <p:txBody>
          <a:bodyPr>
            <a:normAutofit lnSpcReduction="10000"/>
          </a:bodyPr>
          <a:lstStyle/>
          <a:p>
            <a:r>
              <a:rPr lang="en-IN" dirty="0" smtClean="0"/>
              <a:t>Assigning </a:t>
            </a:r>
            <a:r>
              <a:rPr lang="en-IN" dirty="0"/>
              <a:t>a parameterized type to its raw type is allowed</a:t>
            </a:r>
            <a:r>
              <a:rPr lang="en-IN" dirty="0" smtClean="0"/>
              <a:t>:</a:t>
            </a:r>
            <a:endParaRPr lang="en-IN" dirty="0"/>
          </a:p>
          <a:p>
            <a:pPr marL="0" indent="0">
              <a:buNone/>
            </a:pPr>
            <a:r>
              <a:rPr lang="en-IN" dirty="0" smtClean="0"/>
              <a:t>    Box&lt;String</a:t>
            </a:r>
            <a:r>
              <a:rPr lang="en-IN" dirty="0"/>
              <a:t>&gt; </a:t>
            </a:r>
            <a:r>
              <a:rPr lang="en-IN" dirty="0" err="1"/>
              <a:t>stringBox</a:t>
            </a:r>
            <a:r>
              <a:rPr lang="en-IN" dirty="0"/>
              <a:t> = new Box</a:t>
            </a:r>
            <a:r>
              <a:rPr lang="en-IN" dirty="0" smtClean="0"/>
              <a:t>&lt;&gt;();</a:t>
            </a:r>
          </a:p>
          <a:p>
            <a:pPr marL="0" indent="0">
              <a:buNone/>
            </a:pPr>
            <a:r>
              <a:rPr lang="en-IN" dirty="0"/>
              <a:t> </a:t>
            </a:r>
            <a:r>
              <a:rPr lang="en-IN" dirty="0" smtClean="0"/>
              <a:t>   Box </a:t>
            </a:r>
            <a:r>
              <a:rPr lang="en-IN" dirty="0" err="1"/>
              <a:t>rawBox</a:t>
            </a:r>
            <a:r>
              <a:rPr lang="en-IN" dirty="0"/>
              <a:t> = </a:t>
            </a:r>
            <a:r>
              <a:rPr lang="en-IN" dirty="0" err="1"/>
              <a:t>stringBox</a:t>
            </a:r>
            <a:r>
              <a:rPr lang="en-IN" dirty="0"/>
              <a:t>;               // </a:t>
            </a:r>
            <a:r>
              <a:rPr lang="en-IN" dirty="0" smtClean="0"/>
              <a:t>OK </a:t>
            </a:r>
          </a:p>
          <a:p>
            <a:r>
              <a:rPr lang="en-IN" dirty="0" smtClean="0"/>
              <a:t>But if you assign a raw type to a parameterized type, you get a warning:</a:t>
            </a:r>
          </a:p>
          <a:p>
            <a:pPr marL="0" indent="0">
              <a:buNone/>
            </a:pPr>
            <a:r>
              <a:rPr lang="en-IN" dirty="0" smtClean="0"/>
              <a:t>   </a:t>
            </a:r>
            <a:r>
              <a:rPr lang="en-IN" dirty="0"/>
              <a:t>Box </a:t>
            </a:r>
            <a:r>
              <a:rPr lang="en-IN" dirty="0" err="1"/>
              <a:t>rawBox</a:t>
            </a:r>
            <a:r>
              <a:rPr lang="en-IN" dirty="0"/>
              <a:t> = new </a:t>
            </a:r>
            <a:r>
              <a:rPr lang="en-IN" dirty="0" smtClean="0"/>
              <a:t>Box</a:t>
            </a:r>
          </a:p>
          <a:p>
            <a:pPr marL="0" indent="0">
              <a:buNone/>
            </a:pPr>
            <a:r>
              <a:rPr lang="en-IN" dirty="0"/>
              <a:t> </a:t>
            </a:r>
            <a:r>
              <a:rPr lang="en-IN" dirty="0" smtClean="0"/>
              <a:t>  Box&lt;Integer</a:t>
            </a:r>
            <a:r>
              <a:rPr lang="en-IN" dirty="0"/>
              <a:t>&gt; </a:t>
            </a:r>
            <a:r>
              <a:rPr lang="en-IN" dirty="0" err="1"/>
              <a:t>intBox</a:t>
            </a:r>
            <a:r>
              <a:rPr lang="en-IN" dirty="0"/>
              <a:t> = </a:t>
            </a:r>
            <a:r>
              <a:rPr lang="en-IN" dirty="0" err="1"/>
              <a:t>rawBox</a:t>
            </a:r>
            <a:r>
              <a:rPr lang="en-IN" dirty="0"/>
              <a:t>; </a:t>
            </a:r>
            <a:r>
              <a:rPr lang="en-IN" dirty="0" smtClean="0"/>
              <a:t>    // warning</a:t>
            </a:r>
          </a:p>
          <a:p>
            <a:pPr>
              <a:buFont typeface="Courier New" pitchFamily="49" charset="0"/>
              <a:buChar char="o"/>
            </a:pPr>
            <a:r>
              <a:rPr lang="en-IN" dirty="0"/>
              <a:t>You also get a warning if you use a raw type to invoke generic methods defined in the corresponding generic type</a:t>
            </a:r>
            <a:r>
              <a:rPr lang="en-IN" dirty="0" smtClean="0"/>
              <a:t>:</a:t>
            </a:r>
          </a:p>
          <a:p>
            <a:pPr marL="0" indent="0">
              <a:buNone/>
            </a:pPr>
            <a:r>
              <a:rPr lang="en-IN" dirty="0"/>
              <a:t> </a:t>
            </a:r>
            <a:r>
              <a:rPr lang="en-IN" dirty="0" smtClean="0"/>
              <a:t>  </a:t>
            </a:r>
            <a:r>
              <a:rPr lang="en-IN" dirty="0"/>
              <a:t>Box&lt;String&gt; </a:t>
            </a:r>
            <a:r>
              <a:rPr lang="en-IN" dirty="0" err="1"/>
              <a:t>stringBox</a:t>
            </a:r>
            <a:r>
              <a:rPr lang="en-IN" dirty="0"/>
              <a:t> = new Box</a:t>
            </a:r>
            <a:r>
              <a:rPr lang="en-IN" dirty="0" smtClean="0"/>
              <a:t>&lt;&gt;();</a:t>
            </a:r>
          </a:p>
          <a:p>
            <a:pPr marL="0" indent="0">
              <a:buNone/>
            </a:pPr>
            <a:r>
              <a:rPr lang="en-IN" dirty="0"/>
              <a:t> </a:t>
            </a:r>
            <a:r>
              <a:rPr lang="en-IN" dirty="0" smtClean="0"/>
              <a:t>  Box </a:t>
            </a:r>
            <a:r>
              <a:rPr lang="en-IN" dirty="0" err="1"/>
              <a:t>rawBox</a:t>
            </a:r>
            <a:r>
              <a:rPr lang="en-IN" dirty="0"/>
              <a:t> = </a:t>
            </a:r>
            <a:r>
              <a:rPr lang="en-IN" dirty="0" err="1"/>
              <a:t>stringBox</a:t>
            </a:r>
            <a:r>
              <a:rPr lang="en-IN" dirty="0" smtClean="0"/>
              <a:t>;</a:t>
            </a:r>
          </a:p>
          <a:p>
            <a:pPr marL="0" indent="0">
              <a:buNone/>
            </a:pPr>
            <a:r>
              <a:rPr lang="en-IN" dirty="0"/>
              <a:t> </a:t>
            </a:r>
            <a:r>
              <a:rPr lang="en-IN" dirty="0" smtClean="0"/>
              <a:t>  </a:t>
            </a:r>
            <a:r>
              <a:rPr lang="en-IN" dirty="0" err="1" smtClean="0"/>
              <a:t>rawBox.set</a:t>
            </a:r>
            <a:r>
              <a:rPr lang="en-IN" dirty="0" smtClean="0"/>
              <a:t>(8</a:t>
            </a:r>
            <a:r>
              <a:rPr lang="en-IN" dirty="0"/>
              <a:t>);  // </a:t>
            </a:r>
            <a:r>
              <a:rPr lang="en-IN" dirty="0" smtClean="0"/>
              <a:t>warning</a:t>
            </a:r>
            <a:endParaRPr lang="en-IN" dirty="0"/>
          </a:p>
          <a:p>
            <a:pPr>
              <a:buFont typeface="Courier New" pitchFamily="49" charset="0"/>
              <a:buChar char="o"/>
            </a:pPr>
            <a:r>
              <a:rPr lang="en-IN" dirty="0"/>
              <a:t>The </a:t>
            </a:r>
            <a:r>
              <a:rPr lang="en-IN" b="1" u="sng" dirty="0">
                <a:hlinkClick r:id="rId2"/>
              </a:rPr>
              <a:t>Type Erasure</a:t>
            </a:r>
            <a:r>
              <a:rPr lang="en-IN" b="1" dirty="0"/>
              <a:t> </a:t>
            </a:r>
            <a:r>
              <a:rPr lang="en-IN" dirty="0"/>
              <a:t>section has more information on how the Java compiler uses raw types.</a:t>
            </a:r>
          </a:p>
          <a:p>
            <a:pPr marL="0" indent="0">
              <a:buNone/>
            </a:pPr>
            <a:endParaRPr lang="en-IN" dirty="0"/>
          </a:p>
        </p:txBody>
      </p:sp>
    </p:spTree>
    <p:extLst>
      <p:ext uri="{BB962C8B-B14F-4D97-AF65-F5344CB8AC3E}">
        <p14:creationId xmlns:p14="http://schemas.microsoft.com/office/powerpoint/2010/main" val="349193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7467600" cy="562074"/>
          </a:xfrm>
        </p:spPr>
        <p:txBody>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Bounded Type</a:t>
            </a:r>
            <a:endParaRPr lang="en-IN" dirty="0"/>
          </a:p>
        </p:txBody>
      </p:sp>
      <p:sp>
        <p:nvSpPr>
          <p:cNvPr id="3" name="Content Placeholder 2"/>
          <p:cNvSpPr>
            <a:spLocks noGrp="1"/>
          </p:cNvSpPr>
          <p:nvPr>
            <p:ph sz="quarter" idx="1"/>
          </p:nvPr>
        </p:nvSpPr>
        <p:spPr>
          <a:xfrm>
            <a:off x="107504" y="476672"/>
            <a:ext cx="8640960" cy="6264696"/>
          </a:xfrm>
        </p:spPr>
        <p:txBody>
          <a:bodyPr>
            <a:normAutofit lnSpcReduction="10000"/>
          </a:bodyPr>
          <a:lstStyle/>
          <a:p>
            <a:r>
              <a:rPr lang="en-IN" dirty="0"/>
              <a:t>when you want to restrict the types that can be used as type arguments in a parameterized type. For example, a method that operates on numbers might only want to accept instances of Number or its subclasses. This is what </a:t>
            </a:r>
            <a:r>
              <a:rPr lang="en-IN" i="1" dirty="0"/>
              <a:t>bounded type parameters</a:t>
            </a:r>
            <a:r>
              <a:rPr lang="en-IN" dirty="0"/>
              <a:t> are for</a:t>
            </a:r>
            <a:r>
              <a:rPr lang="en-IN" dirty="0" smtClean="0"/>
              <a:t>.</a:t>
            </a:r>
          </a:p>
          <a:p>
            <a:r>
              <a:rPr lang="en-IN" dirty="0"/>
              <a:t>To declare a bounded type parameter, list the type parameter's name, followed by the extends keyword, followed by its </a:t>
            </a:r>
            <a:r>
              <a:rPr lang="en-IN" i="1" dirty="0"/>
              <a:t>upper bound</a:t>
            </a:r>
            <a:r>
              <a:rPr lang="en-IN" dirty="0"/>
              <a:t>, which in this example is Number. Note that, in this context, extends is used in a general sense to mean either "extends" (as in classes) or "implements" (as in interfaces).</a:t>
            </a:r>
          </a:p>
          <a:p>
            <a:r>
              <a:rPr lang="en-IN" dirty="0"/>
              <a:t>public &lt;U </a:t>
            </a:r>
            <a:r>
              <a:rPr lang="en-IN" b="1" dirty="0"/>
              <a:t>extends Number</a:t>
            </a:r>
            <a:r>
              <a:rPr lang="en-IN" dirty="0"/>
              <a:t>&gt; void inspect(U u</a:t>
            </a:r>
            <a:r>
              <a:rPr lang="en-IN" dirty="0" smtClean="0"/>
              <a:t>)</a:t>
            </a:r>
          </a:p>
          <a:p>
            <a:pPr marL="0" indent="0">
              <a:buNone/>
            </a:pPr>
            <a:r>
              <a:rPr lang="en-IN" dirty="0"/>
              <a:t> </a:t>
            </a:r>
            <a:r>
              <a:rPr lang="en-IN" dirty="0" smtClean="0"/>
              <a:t>  {      </a:t>
            </a:r>
          </a:p>
          <a:p>
            <a:pPr marL="0" indent="0">
              <a:buNone/>
            </a:pPr>
            <a:r>
              <a:rPr lang="en-IN" dirty="0" smtClean="0"/>
              <a:t>     </a:t>
            </a:r>
            <a:r>
              <a:rPr lang="en-IN" dirty="0" err="1" smtClean="0"/>
              <a:t>System.out.println</a:t>
            </a:r>
            <a:r>
              <a:rPr lang="en-IN" dirty="0"/>
              <a:t>("T: " + </a:t>
            </a:r>
            <a:r>
              <a:rPr lang="en-IN" dirty="0" err="1"/>
              <a:t>t.getClass</a:t>
            </a:r>
            <a:r>
              <a:rPr lang="en-IN" dirty="0"/>
              <a:t>().</a:t>
            </a:r>
            <a:r>
              <a:rPr lang="en-IN" dirty="0" err="1"/>
              <a:t>getName</a:t>
            </a:r>
            <a:r>
              <a:rPr lang="en-IN" dirty="0"/>
              <a:t>());        </a:t>
            </a:r>
            <a:r>
              <a:rPr lang="en-IN" dirty="0" smtClean="0"/>
              <a:t>      </a:t>
            </a:r>
          </a:p>
          <a:p>
            <a:pPr marL="0" indent="0">
              <a:buNone/>
            </a:pPr>
            <a:r>
              <a:rPr lang="en-IN" dirty="0"/>
              <a:t> </a:t>
            </a:r>
            <a:r>
              <a:rPr lang="en-IN" dirty="0" smtClean="0"/>
              <a:t>   </a:t>
            </a:r>
            <a:r>
              <a:rPr lang="en-IN" dirty="0" err="1" smtClean="0"/>
              <a:t>System.out.println</a:t>
            </a:r>
            <a:r>
              <a:rPr lang="en-IN" dirty="0"/>
              <a:t>("U: " + </a:t>
            </a:r>
            <a:r>
              <a:rPr lang="en-IN" dirty="0" err="1"/>
              <a:t>u.getClass</a:t>
            </a:r>
            <a:r>
              <a:rPr lang="en-IN" dirty="0"/>
              <a:t>().</a:t>
            </a:r>
            <a:r>
              <a:rPr lang="en-IN" dirty="0" err="1"/>
              <a:t>getName</a:t>
            </a:r>
            <a:r>
              <a:rPr lang="en-IN" dirty="0"/>
              <a:t>());  </a:t>
            </a:r>
            <a:endParaRPr lang="en-IN" dirty="0" smtClean="0"/>
          </a:p>
          <a:p>
            <a:pPr marL="0" indent="0">
              <a:buNone/>
            </a:pPr>
            <a:r>
              <a:rPr lang="en-IN" dirty="0"/>
              <a:t> </a:t>
            </a:r>
            <a:r>
              <a:rPr lang="en-IN" dirty="0" smtClean="0"/>
              <a:t>   </a:t>
            </a:r>
            <a:r>
              <a:rPr lang="en-IN" dirty="0"/>
              <a:t>}</a:t>
            </a:r>
          </a:p>
          <a:p>
            <a:endParaRPr lang="en-IN" dirty="0"/>
          </a:p>
        </p:txBody>
      </p:sp>
    </p:spTree>
    <p:extLst>
      <p:ext uri="{BB962C8B-B14F-4D97-AF65-F5344CB8AC3E}">
        <p14:creationId xmlns:p14="http://schemas.microsoft.com/office/powerpoint/2010/main" val="395932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784976" cy="6624736"/>
          </a:xfrm>
        </p:spPr>
        <p:txBody>
          <a:bodyPr/>
          <a:lstStyle/>
          <a:p>
            <a:pPr marL="0" indent="0">
              <a:buNone/>
            </a:pPr>
            <a:r>
              <a:rPr lang="en-IN" dirty="0" smtClean="0"/>
              <a:t>public </a:t>
            </a:r>
            <a:r>
              <a:rPr lang="en-IN" dirty="0"/>
              <a:t>static void main(String[] </a:t>
            </a:r>
            <a:r>
              <a:rPr lang="en-IN" dirty="0" err="1"/>
              <a:t>args</a:t>
            </a:r>
            <a:r>
              <a:rPr lang="en-IN" dirty="0" smtClean="0"/>
              <a:t>)</a:t>
            </a:r>
          </a:p>
          <a:p>
            <a:pPr marL="0" indent="0">
              <a:buNone/>
            </a:pPr>
            <a:r>
              <a:rPr lang="en-IN" dirty="0" smtClean="0"/>
              <a:t> </a:t>
            </a:r>
            <a:r>
              <a:rPr lang="en-IN" dirty="0"/>
              <a:t>{        </a:t>
            </a:r>
            <a:endParaRPr lang="en-IN" dirty="0" smtClean="0"/>
          </a:p>
          <a:p>
            <a:pPr marL="0" indent="0">
              <a:buNone/>
            </a:pPr>
            <a:r>
              <a:rPr lang="en-IN" dirty="0" smtClean="0"/>
              <a:t>   Box&lt;Integer</a:t>
            </a:r>
            <a:r>
              <a:rPr lang="en-IN" dirty="0"/>
              <a:t>&gt; </a:t>
            </a:r>
            <a:r>
              <a:rPr lang="en-IN" dirty="0" err="1"/>
              <a:t>integerBox</a:t>
            </a:r>
            <a:r>
              <a:rPr lang="en-IN" dirty="0"/>
              <a:t> = new Box&lt;Integer&gt;();        </a:t>
            </a:r>
            <a:r>
              <a:rPr lang="en-IN" dirty="0" smtClean="0"/>
              <a:t>    </a:t>
            </a:r>
          </a:p>
          <a:p>
            <a:pPr marL="0" indent="0">
              <a:buNone/>
            </a:pPr>
            <a:r>
              <a:rPr lang="en-IN" dirty="0" smtClean="0"/>
              <a:t>   </a:t>
            </a:r>
            <a:r>
              <a:rPr lang="en-IN" dirty="0" err="1" smtClean="0"/>
              <a:t>integerBox.set</a:t>
            </a:r>
            <a:r>
              <a:rPr lang="en-IN" dirty="0" smtClean="0"/>
              <a:t>(new </a:t>
            </a:r>
            <a:r>
              <a:rPr lang="en-IN" dirty="0"/>
              <a:t>Integer(10));        </a:t>
            </a:r>
            <a:r>
              <a:rPr lang="en-IN" dirty="0" smtClean="0"/>
              <a:t>   </a:t>
            </a:r>
          </a:p>
          <a:p>
            <a:pPr marL="0" indent="0">
              <a:buNone/>
            </a:pPr>
            <a:r>
              <a:rPr lang="en-IN" dirty="0" smtClean="0"/>
              <a:t>   </a:t>
            </a:r>
            <a:r>
              <a:rPr lang="en-IN" dirty="0" err="1" smtClean="0"/>
              <a:t>integerBox.inspect</a:t>
            </a:r>
            <a:r>
              <a:rPr lang="en-IN" dirty="0"/>
              <a:t>("some text"); // error: this is still String!   </a:t>
            </a:r>
            <a:endParaRPr lang="en-IN" dirty="0" smtClean="0"/>
          </a:p>
          <a:p>
            <a:pPr marL="0" indent="0">
              <a:buNone/>
            </a:pPr>
            <a:r>
              <a:rPr lang="en-IN" dirty="0" smtClean="0"/>
              <a:t> }</a:t>
            </a:r>
          </a:p>
          <a:p>
            <a:pPr>
              <a:buFont typeface="Courier New" pitchFamily="49" charset="0"/>
              <a:buChar char="o"/>
            </a:pPr>
            <a:r>
              <a:rPr lang="en-IN" dirty="0" smtClean="0"/>
              <a:t>You have to enter number as parameter such as :</a:t>
            </a:r>
          </a:p>
          <a:p>
            <a:pPr marL="0" indent="0">
              <a:buNone/>
            </a:pPr>
            <a:r>
              <a:rPr lang="en-IN" dirty="0" smtClean="0"/>
              <a:t>    </a:t>
            </a:r>
            <a:r>
              <a:rPr lang="en-IN" dirty="0" err="1" smtClean="0"/>
              <a:t>integerBox.inspect</a:t>
            </a:r>
            <a:r>
              <a:rPr lang="en-IN" dirty="0" smtClean="0"/>
              <a:t>(10);</a:t>
            </a:r>
          </a:p>
          <a:p>
            <a:pPr>
              <a:buFont typeface="Wingdings" pitchFamily="2" charset="2"/>
              <a:buChar char="Ø"/>
            </a:pPr>
            <a:r>
              <a:rPr lang="en-IN" b="1" dirty="0" smtClean="0">
                <a:solidFill>
                  <a:schemeClr val="accent1">
                    <a:lumMod val="50000"/>
                  </a:schemeClr>
                </a:solidFill>
              </a:rPr>
              <a:t>Multiple Bounds :-</a:t>
            </a:r>
          </a:p>
          <a:p>
            <a:pPr marL="0" indent="0">
              <a:buNone/>
            </a:pPr>
            <a:r>
              <a:rPr lang="en-IN" b="1" dirty="0" smtClean="0">
                <a:solidFill>
                  <a:schemeClr val="accent1">
                    <a:lumMod val="50000"/>
                  </a:schemeClr>
                </a:solidFill>
              </a:rPr>
              <a:t>    </a:t>
            </a:r>
            <a:r>
              <a:rPr lang="en-IN" dirty="0"/>
              <a:t>The preceding example illustrates the use of a type </a:t>
            </a:r>
            <a:r>
              <a:rPr lang="en-IN" dirty="0" smtClean="0"/>
              <a:t>  </a:t>
            </a:r>
          </a:p>
          <a:p>
            <a:pPr marL="0" indent="0">
              <a:buNone/>
            </a:pPr>
            <a:r>
              <a:rPr lang="en-IN" dirty="0"/>
              <a:t> </a:t>
            </a:r>
            <a:r>
              <a:rPr lang="en-IN" dirty="0" smtClean="0"/>
              <a:t>   parameter </a:t>
            </a:r>
            <a:r>
              <a:rPr lang="en-IN" dirty="0"/>
              <a:t>with a single bound, but a type parameter can </a:t>
            </a:r>
            <a:endParaRPr lang="en-IN" dirty="0" smtClean="0"/>
          </a:p>
          <a:p>
            <a:pPr marL="0" indent="0">
              <a:buNone/>
            </a:pPr>
            <a:r>
              <a:rPr lang="en-IN" dirty="0"/>
              <a:t> </a:t>
            </a:r>
            <a:r>
              <a:rPr lang="en-IN" dirty="0" smtClean="0"/>
              <a:t>   have</a:t>
            </a:r>
            <a:r>
              <a:rPr lang="en-IN" dirty="0"/>
              <a:t> </a:t>
            </a:r>
            <a:r>
              <a:rPr lang="en-IN" i="1" dirty="0"/>
              <a:t>multiple bounds</a:t>
            </a:r>
            <a:r>
              <a:rPr lang="en-IN" dirty="0"/>
              <a:t>:</a:t>
            </a:r>
          </a:p>
          <a:p>
            <a:pPr marL="0" indent="0">
              <a:buNone/>
            </a:pPr>
            <a:r>
              <a:rPr lang="en-IN" dirty="0" smtClean="0"/>
              <a:t>    &lt;</a:t>
            </a:r>
            <a:r>
              <a:rPr lang="en-IN" dirty="0"/>
              <a:t>T extends B1 &amp; B2 &amp; B3</a:t>
            </a:r>
            <a:r>
              <a:rPr lang="en-IN" dirty="0" smtClean="0"/>
              <a:t>&gt;</a:t>
            </a:r>
          </a:p>
          <a:p>
            <a:endParaRPr lang="en-IN" dirty="0" smtClean="0"/>
          </a:p>
          <a:p>
            <a:pPr marL="0" indent="0">
              <a:buNone/>
            </a:pPr>
            <a:endParaRPr lang="en-IN" b="1" dirty="0">
              <a:solidFill>
                <a:schemeClr val="accent1">
                  <a:lumMod val="50000"/>
                </a:schemeClr>
              </a:solidFill>
            </a:endParaRPr>
          </a:p>
        </p:txBody>
      </p:sp>
    </p:spTree>
    <p:extLst>
      <p:ext uri="{BB962C8B-B14F-4D97-AF65-F5344CB8AC3E}">
        <p14:creationId xmlns:p14="http://schemas.microsoft.com/office/powerpoint/2010/main" val="196591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7467600" cy="562074"/>
          </a:xfrm>
        </p:spPr>
        <p:txBody>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Inheritance and Subtypes</a:t>
            </a:r>
            <a:endParaRPr lang="en-IN" dirty="0"/>
          </a:p>
        </p:txBody>
      </p:sp>
      <p:sp>
        <p:nvSpPr>
          <p:cNvPr id="3" name="Content Placeholder 2"/>
          <p:cNvSpPr>
            <a:spLocks noGrp="1"/>
          </p:cNvSpPr>
          <p:nvPr>
            <p:ph sz="quarter" idx="1"/>
          </p:nvPr>
        </p:nvSpPr>
        <p:spPr>
          <a:xfrm>
            <a:off x="107504" y="476672"/>
            <a:ext cx="8712968" cy="6264696"/>
          </a:xfrm>
        </p:spPr>
        <p:txBody>
          <a:bodyPr>
            <a:normAutofit/>
          </a:bodyPr>
          <a:lstStyle/>
          <a:p>
            <a:r>
              <a:rPr lang="en-IN" dirty="0" smtClean="0"/>
              <a:t>It </a:t>
            </a:r>
            <a:r>
              <a:rPr lang="en-IN" dirty="0"/>
              <a:t>is possible to assign an object of one type to an object of another type provided that the types are compatible. For example, you can assign </a:t>
            </a:r>
            <a:r>
              <a:rPr lang="en-IN" dirty="0" smtClean="0"/>
              <a:t>an Integer</a:t>
            </a:r>
            <a:r>
              <a:rPr lang="en-IN" dirty="0"/>
              <a:t> to an Object, since Object is one of Integer's </a:t>
            </a:r>
            <a:r>
              <a:rPr lang="en-IN" dirty="0" smtClean="0"/>
              <a:t>super types</a:t>
            </a:r>
            <a:r>
              <a:rPr lang="en-IN" dirty="0"/>
              <a:t>:</a:t>
            </a:r>
          </a:p>
          <a:p>
            <a:pPr marL="0" indent="0">
              <a:buNone/>
            </a:pPr>
            <a:r>
              <a:rPr lang="en-IN" dirty="0" smtClean="0"/>
              <a:t>        </a:t>
            </a:r>
            <a:r>
              <a:rPr lang="en-IN" sz="2000" dirty="0" smtClean="0"/>
              <a:t>Object </a:t>
            </a:r>
            <a:r>
              <a:rPr lang="en-IN" sz="2000" dirty="0" err="1"/>
              <a:t>someObject</a:t>
            </a:r>
            <a:r>
              <a:rPr lang="en-IN" sz="2000" dirty="0"/>
              <a:t> = new Object();</a:t>
            </a:r>
          </a:p>
          <a:p>
            <a:pPr marL="0" indent="0">
              <a:buNone/>
            </a:pPr>
            <a:r>
              <a:rPr lang="en-IN" sz="2000" dirty="0" smtClean="0"/>
              <a:t>         Integer </a:t>
            </a:r>
            <a:r>
              <a:rPr lang="en-IN" sz="2000" dirty="0" err="1"/>
              <a:t>someInteger</a:t>
            </a:r>
            <a:r>
              <a:rPr lang="en-IN" sz="2000" dirty="0"/>
              <a:t> = new Integer(10);</a:t>
            </a:r>
          </a:p>
          <a:p>
            <a:pPr marL="0" indent="0">
              <a:buNone/>
            </a:pPr>
            <a:r>
              <a:rPr lang="en-IN" sz="2000" dirty="0" smtClean="0"/>
              <a:t>         </a:t>
            </a:r>
            <a:r>
              <a:rPr lang="en-IN" sz="2000" dirty="0" err="1" smtClean="0"/>
              <a:t>someObject</a:t>
            </a:r>
            <a:r>
              <a:rPr lang="en-IN" sz="2000" dirty="0" smtClean="0"/>
              <a:t> </a:t>
            </a:r>
            <a:r>
              <a:rPr lang="en-IN" sz="2000" dirty="0"/>
              <a:t>= </a:t>
            </a:r>
            <a:r>
              <a:rPr lang="en-IN" sz="2000" dirty="0" err="1"/>
              <a:t>someInteger</a:t>
            </a:r>
            <a:r>
              <a:rPr lang="en-IN" sz="2000" dirty="0"/>
              <a:t>;   // </a:t>
            </a:r>
            <a:r>
              <a:rPr lang="en-IN" sz="2000" dirty="0" smtClean="0"/>
              <a:t>OK</a:t>
            </a:r>
          </a:p>
          <a:p>
            <a:r>
              <a:rPr lang="en-IN" dirty="0"/>
              <a:t> In object-oriented terminology, this is called an "is a" relationship. Since an Integer </a:t>
            </a:r>
            <a:r>
              <a:rPr lang="en-IN" i="1" dirty="0"/>
              <a:t>is a</a:t>
            </a:r>
            <a:r>
              <a:rPr lang="en-IN" dirty="0"/>
              <a:t> kind of Object, the assignment is allowed. But Integer is also a kind of Number, so the following code is valid as well:</a:t>
            </a:r>
          </a:p>
          <a:p>
            <a:pPr marL="0" indent="0">
              <a:buNone/>
            </a:pPr>
            <a:r>
              <a:rPr lang="en-IN" dirty="0" smtClean="0"/>
              <a:t>    </a:t>
            </a:r>
            <a:r>
              <a:rPr lang="en-IN" sz="2000" dirty="0" smtClean="0"/>
              <a:t>public </a:t>
            </a:r>
            <a:r>
              <a:rPr lang="en-IN" sz="2000" dirty="0"/>
              <a:t>void </a:t>
            </a:r>
            <a:r>
              <a:rPr lang="en-IN" sz="2000" dirty="0" err="1"/>
              <a:t>someMethod</a:t>
            </a:r>
            <a:r>
              <a:rPr lang="en-IN" sz="2000" dirty="0"/>
              <a:t>(Number n) { /* ... */ }</a:t>
            </a:r>
          </a:p>
          <a:p>
            <a:pPr marL="0" indent="0">
              <a:buNone/>
            </a:pPr>
            <a:r>
              <a:rPr lang="en-IN" sz="2000" dirty="0" smtClean="0"/>
              <a:t>     </a:t>
            </a:r>
            <a:r>
              <a:rPr lang="en-IN" sz="2000" dirty="0" err="1" smtClean="0"/>
              <a:t>someMethod</a:t>
            </a:r>
            <a:r>
              <a:rPr lang="en-IN" sz="2000" dirty="0" smtClean="0"/>
              <a:t>(new </a:t>
            </a:r>
            <a:r>
              <a:rPr lang="en-IN" sz="2000" dirty="0"/>
              <a:t>Integer(10));   // OK</a:t>
            </a:r>
          </a:p>
          <a:p>
            <a:pPr marL="0" indent="0">
              <a:buNone/>
            </a:pPr>
            <a:r>
              <a:rPr lang="en-IN" sz="2000" dirty="0" smtClean="0"/>
              <a:t>     </a:t>
            </a:r>
            <a:r>
              <a:rPr lang="en-IN" sz="2000" dirty="0" err="1" smtClean="0"/>
              <a:t>someMethod</a:t>
            </a:r>
            <a:r>
              <a:rPr lang="en-IN" sz="2000" dirty="0" smtClean="0"/>
              <a:t>(new </a:t>
            </a:r>
            <a:r>
              <a:rPr lang="en-IN" sz="2000" dirty="0"/>
              <a:t>Double(10.1));   // OK</a:t>
            </a:r>
          </a:p>
          <a:p>
            <a:pPr marL="0" indent="0">
              <a:buNone/>
            </a:pPr>
            <a:endParaRPr lang="en-IN" dirty="0"/>
          </a:p>
          <a:p>
            <a:endParaRPr lang="en-IN" dirty="0"/>
          </a:p>
        </p:txBody>
      </p:sp>
    </p:spTree>
    <p:extLst>
      <p:ext uri="{BB962C8B-B14F-4D97-AF65-F5344CB8AC3E}">
        <p14:creationId xmlns:p14="http://schemas.microsoft.com/office/powerpoint/2010/main" val="27776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16632"/>
            <a:ext cx="8496944" cy="6357320"/>
          </a:xfrm>
        </p:spPr>
        <p:txBody>
          <a:bodyPr/>
          <a:lstStyle/>
          <a:p>
            <a:r>
              <a:rPr lang="en-IN" dirty="0"/>
              <a:t>The same is also true with generics. You can perform a generic type invocation, passing Number as its type argument, and any subsequent invocation of add will be allowed if the argument is compatible with Number:</a:t>
            </a:r>
          </a:p>
          <a:p>
            <a:pPr marL="0" indent="0">
              <a:buNone/>
            </a:pPr>
            <a:r>
              <a:rPr lang="en-IN" dirty="0" smtClean="0"/>
              <a:t>       </a:t>
            </a:r>
            <a:r>
              <a:rPr lang="en-IN" sz="2000" dirty="0" smtClean="0"/>
              <a:t>Box&lt;Number</a:t>
            </a:r>
            <a:r>
              <a:rPr lang="en-IN" sz="2000" dirty="0"/>
              <a:t>&gt; box = new Box&lt;Number&gt;();</a:t>
            </a:r>
          </a:p>
          <a:p>
            <a:pPr marL="0" indent="0">
              <a:buNone/>
            </a:pPr>
            <a:r>
              <a:rPr lang="en-IN" sz="2000" dirty="0" smtClean="0"/>
              <a:t>         </a:t>
            </a:r>
            <a:r>
              <a:rPr lang="en-IN" sz="2000" dirty="0" err="1" smtClean="0"/>
              <a:t>box.add</a:t>
            </a:r>
            <a:r>
              <a:rPr lang="en-IN" sz="2000" dirty="0" smtClean="0"/>
              <a:t>(new </a:t>
            </a:r>
            <a:r>
              <a:rPr lang="en-IN" sz="2000" dirty="0"/>
              <a:t>Integer(10));   // OK</a:t>
            </a:r>
          </a:p>
          <a:p>
            <a:pPr marL="0" indent="0">
              <a:buNone/>
            </a:pPr>
            <a:r>
              <a:rPr lang="en-IN" sz="2000" dirty="0" smtClean="0"/>
              <a:t>         </a:t>
            </a:r>
            <a:r>
              <a:rPr lang="en-IN" sz="2000" dirty="0" err="1" smtClean="0"/>
              <a:t>box.add</a:t>
            </a:r>
            <a:r>
              <a:rPr lang="en-IN" sz="2000" dirty="0" smtClean="0"/>
              <a:t>(new </a:t>
            </a:r>
            <a:r>
              <a:rPr lang="en-IN" sz="2000" dirty="0"/>
              <a:t>Double(10.1));  // OK</a:t>
            </a:r>
          </a:p>
          <a:p>
            <a:endParaRPr lang="en-IN" dirty="0"/>
          </a:p>
        </p:txBody>
      </p:sp>
    </p:spTree>
    <p:extLst>
      <p:ext uri="{BB962C8B-B14F-4D97-AF65-F5344CB8AC3E}">
        <p14:creationId xmlns:p14="http://schemas.microsoft.com/office/powerpoint/2010/main" val="43182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7467600" cy="504056"/>
          </a:xfrm>
        </p:spPr>
        <p:txBody>
          <a:bodyPr>
            <a:normAutofit fontScale="90000"/>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Wildcards</a:t>
            </a:r>
            <a:endParaRPr lang="en-IN" dirty="0"/>
          </a:p>
        </p:txBody>
      </p:sp>
      <p:sp>
        <p:nvSpPr>
          <p:cNvPr id="3" name="Content Placeholder 2"/>
          <p:cNvSpPr>
            <a:spLocks noGrp="1"/>
          </p:cNvSpPr>
          <p:nvPr>
            <p:ph sz="quarter" idx="1"/>
          </p:nvPr>
        </p:nvSpPr>
        <p:spPr>
          <a:xfrm>
            <a:off x="107504" y="548680"/>
            <a:ext cx="8640960" cy="6192688"/>
          </a:xfrm>
        </p:spPr>
        <p:txBody>
          <a:bodyPr/>
          <a:lstStyle/>
          <a:p>
            <a:r>
              <a:rPr lang="en-IN" dirty="0"/>
              <a:t>In generic code, the question mark (?), called the </a:t>
            </a:r>
            <a:r>
              <a:rPr lang="en-IN" i="1" dirty="0"/>
              <a:t>wildcard</a:t>
            </a:r>
            <a:r>
              <a:rPr lang="en-IN" dirty="0"/>
              <a:t>, represents an unknown type</a:t>
            </a:r>
            <a:r>
              <a:rPr lang="en-IN" dirty="0" smtClean="0"/>
              <a:t>.</a:t>
            </a:r>
          </a:p>
          <a:p>
            <a:r>
              <a:rPr lang="en-IN" dirty="0" smtClean="0"/>
              <a:t> </a:t>
            </a:r>
            <a:r>
              <a:rPr lang="en-IN" dirty="0"/>
              <a:t>The wildcard can be used in a variety of situations: as the type of a parameter, field, or local variable; sometimes as a return type (though it is better programming practice to be more specific). </a:t>
            </a:r>
            <a:endParaRPr lang="en-IN" dirty="0" smtClean="0"/>
          </a:p>
          <a:p>
            <a:r>
              <a:rPr lang="en-IN" dirty="0" smtClean="0"/>
              <a:t>The </a:t>
            </a:r>
            <a:r>
              <a:rPr lang="en-IN" dirty="0"/>
              <a:t>wildcard is never used as a type argument for a generic method invocation, a generic class instance creation, or a </a:t>
            </a:r>
            <a:r>
              <a:rPr lang="en-IN" dirty="0" smtClean="0"/>
              <a:t>super type.</a:t>
            </a:r>
          </a:p>
          <a:p>
            <a:r>
              <a:rPr lang="en-IN" dirty="0"/>
              <a:t>If we write &lt;? extends Number&gt;, it means any child class of Number e.g. Integer, Float, double etc.</a:t>
            </a:r>
          </a:p>
          <a:p>
            <a:endParaRPr lang="en-IN" dirty="0"/>
          </a:p>
        </p:txBody>
      </p:sp>
    </p:spTree>
    <p:extLst>
      <p:ext uri="{BB962C8B-B14F-4D97-AF65-F5344CB8AC3E}">
        <p14:creationId xmlns:p14="http://schemas.microsoft.com/office/powerpoint/2010/main" val="245415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6040"/>
            <a:ext cx="7467600" cy="1143000"/>
          </a:xfrm>
        </p:spPr>
        <p:txBody>
          <a:bodyPr>
            <a:normAutofit/>
          </a:bodyPr>
          <a:lstStyle/>
          <a:p>
            <a:pPr algn="ctr"/>
            <a:r>
              <a:rPr lang="en-IN" sz="6000" b="1" i="1" dirty="0">
                <a:solidFill>
                  <a:schemeClr val="accent1">
                    <a:lumMod val="75000"/>
                  </a:schemeClr>
                </a:solidFill>
                <a:effectLst>
                  <a:outerShdw blurRad="38100" dist="38100" dir="2700000" algn="tl">
                    <a:srgbClr val="000000">
                      <a:alpha val="43137"/>
                    </a:srgbClr>
                  </a:outerShdw>
                </a:effectLst>
              </a:rPr>
              <a:t>Packages</a:t>
            </a:r>
          </a:p>
        </p:txBody>
      </p:sp>
    </p:spTree>
    <p:extLst>
      <p:ext uri="{BB962C8B-B14F-4D97-AF65-F5344CB8AC3E}">
        <p14:creationId xmlns:p14="http://schemas.microsoft.com/office/powerpoint/2010/main" val="192521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504056"/>
          </a:xfrm>
        </p:spPr>
        <p:txBody>
          <a:bodyPr>
            <a:normAutofit fontScale="90000"/>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What is Package ?</a:t>
            </a:r>
            <a:endParaRPr lang="en-IN" dirty="0"/>
          </a:p>
        </p:txBody>
      </p:sp>
      <p:sp>
        <p:nvSpPr>
          <p:cNvPr id="3" name="Content Placeholder 2"/>
          <p:cNvSpPr>
            <a:spLocks noGrp="1"/>
          </p:cNvSpPr>
          <p:nvPr>
            <p:ph sz="quarter" idx="1"/>
          </p:nvPr>
        </p:nvSpPr>
        <p:spPr>
          <a:xfrm>
            <a:off x="179512" y="548680"/>
            <a:ext cx="8568952" cy="6264696"/>
          </a:xfrm>
        </p:spPr>
        <p:txBody>
          <a:bodyPr/>
          <a:lstStyle/>
          <a:p>
            <a:r>
              <a:rPr lang="en-US" dirty="0"/>
              <a:t>A package is a collection of similar types of classes, interfaces and sub-packages.</a:t>
            </a:r>
            <a:endParaRPr lang="en-IN" dirty="0"/>
          </a:p>
          <a:p>
            <a:r>
              <a:rPr lang="en-US" dirty="0"/>
              <a:t>The purpose of package concept is to provide common classes and interfaces for </a:t>
            </a:r>
            <a:r>
              <a:rPr lang="en-US" dirty="0" smtClean="0"/>
              <a:t>any </a:t>
            </a:r>
            <a:r>
              <a:rPr lang="en-US" dirty="0"/>
              <a:t>program separately.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For </a:t>
            </a:r>
            <a:r>
              <a:rPr lang="en-US" dirty="0"/>
              <a:t>example we store all movies in one folder and songs in other folder, here also we store same type of files in a particular package for example in </a:t>
            </a:r>
            <a:r>
              <a:rPr lang="en-US" dirty="0" err="1"/>
              <a:t>awt</a:t>
            </a:r>
            <a:r>
              <a:rPr lang="en-US" dirty="0"/>
              <a:t> package have all classes and interfaces for design GUI components.</a:t>
            </a:r>
            <a:endParaRPr lang="en-IN" dirty="0"/>
          </a:p>
          <a:p>
            <a:endParaRPr lang="en-US" dirty="0"/>
          </a:p>
          <a:p>
            <a:endParaRPr lang="en-IN" dirty="0"/>
          </a:p>
        </p:txBody>
      </p:sp>
      <p:pic>
        <p:nvPicPr>
          <p:cNvPr id="4" name="Picture 3" descr="Package"/>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840760" cy="3096344"/>
          </a:xfrm>
          <a:prstGeom prst="rect">
            <a:avLst/>
          </a:prstGeom>
          <a:noFill/>
          <a:ln>
            <a:noFill/>
          </a:ln>
        </p:spPr>
      </p:pic>
    </p:spTree>
    <p:extLst>
      <p:ext uri="{BB962C8B-B14F-4D97-AF65-F5344CB8AC3E}">
        <p14:creationId xmlns:p14="http://schemas.microsoft.com/office/powerpoint/2010/main" val="362387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467600" cy="490066"/>
          </a:xfrm>
        </p:spPr>
        <p:txBody>
          <a:bodyPr>
            <a:normAutofit fontScale="90000"/>
          </a:bodyPr>
          <a:lstStyle/>
          <a:p>
            <a:pPr algn="ctr"/>
            <a:r>
              <a:rPr lang="en-IN" b="1" i="1" dirty="0">
                <a:solidFill>
                  <a:schemeClr val="accent1">
                    <a:lumMod val="75000"/>
                  </a:schemeClr>
                </a:solidFill>
                <a:effectLst>
                  <a:outerShdw blurRad="38100" dist="38100" dir="2700000" algn="tl">
                    <a:srgbClr val="000000">
                      <a:alpha val="43137"/>
                    </a:srgbClr>
                  </a:outerShdw>
                </a:effectLst>
              </a:rPr>
              <a:t>List Implementations</a:t>
            </a:r>
          </a:p>
        </p:txBody>
      </p:sp>
      <p:sp>
        <p:nvSpPr>
          <p:cNvPr id="3" name="Content Placeholder 2"/>
          <p:cNvSpPr>
            <a:spLocks noGrp="1"/>
          </p:cNvSpPr>
          <p:nvPr>
            <p:ph sz="quarter" idx="1"/>
          </p:nvPr>
        </p:nvSpPr>
        <p:spPr>
          <a:xfrm>
            <a:off x="107504" y="548680"/>
            <a:ext cx="8640960" cy="6309320"/>
          </a:xfrm>
        </p:spPr>
        <p:txBody>
          <a:bodyPr/>
          <a:lstStyle/>
          <a:p>
            <a:r>
              <a:rPr lang="en-IN" dirty="0" smtClean="0"/>
              <a:t>All </a:t>
            </a:r>
            <a:r>
              <a:rPr lang="en-IN" dirty="0"/>
              <a:t>methods in the Collection interface are also available in the List interface</a:t>
            </a:r>
            <a:r>
              <a:rPr lang="en-IN" dirty="0" smtClean="0"/>
              <a:t>.</a:t>
            </a:r>
          </a:p>
          <a:p>
            <a:r>
              <a:rPr lang="en-IN" dirty="0" smtClean="0"/>
              <a:t>You can choose between the following List implementation in the Java Collections API :</a:t>
            </a:r>
          </a:p>
          <a:p>
            <a:pPr marL="0" indent="0">
              <a:buNone/>
            </a:pPr>
            <a:r>
              <a:rPr lang="en-IN" dirty="0" smtClean="0"/>
              <a:t>   1) </a:t>
            </a:r>
            <a:r>
              <a:rPr lang="en-IN" dirty="0" err="1" smtClean="0"/>
              <a:t>java.util.ArrayList</a:t>
            </a:r>
            <a:endParaRPr lang="en-IN" dirty="0"/>
          </a:p>
          <a:p>
            <a:pPr marL="0" indent="0">
              <a:buNone/>
            </a:pPr>
            <a:r>
              <a:rPr lang="en-IN" dirty="0"/>
              <a:t> </a:t>
            </a:r>
            <a:r>
              <a:rPr lang="en-IN" dirty="0" smtClean="0"/>
              <a:t>  2) </a:t>
            </a:r>
            <a:r>
              <a:rPr lang="en-IN" dirty="0" err="1" smtClean="0"/>
              <a:t>java.util.LinkedList</a:t>
            </a:r>
            <a:endParaRPr lang="en-IN" dirty="0"/>
          </a:p>
          <a:p>
            <a:pPr marL="0" indent="0">
              <a:buNone/>
            </a:pPr>
            <a:r>
              <a:rPr lang="en-IN" dirty="0" smtClean="0"/>
              <a:t>   3) </a:t>
            </a:r>
            <a:r>
              <a:rPr lang="en-IN" dirty="0" err="1" smtClean="0"/>
              <a:t>java.util.Vector</a:t>
            </a:r>
            <a:endParaRPr lang="en-IN" dirty="0"/>
          </a:p>
          <a:p>
            <a:pPr marL="0" indent="0">
              <a:buNone/>
            </a:pPr>
            <a:r>
              <a:rPr lang="en-IN" dirty="0"/>
              <a:t> </a:t>
            </a:r>
            <a:r>
              <a:rPr lang="en-IN" dirty="0" smtClean="0"/>
              <a:t>  4) </a:t>
            </a:r>
            <a:r>
              <a:rPr lang="en-IN" dirty="0" err="1" smtClean="0"/>
              <a:t>java.util.Stack</a:t>
            </a:r>
            <a:endParaRPr lang="en-IN" dirty="0"/>
          </a:p>
          <a:p>
            <a:r>
              <a:rPr lang="en-IN" dirty="0"/>
              <a:t>Here are a few examples of how to create a List instance</a:t>
            </a:r>
            <a:r>
              <a:rPr lang="en-IN" dirty="0" smtClean="0"/>
              <a:t>:</a:t>
            </a:r>
          </a:p>
          <a:p>
            <a:pPr marL="0" indent="0">
              <a:buNone/>
            </a:pPr>
            <a:r>
              <a:rPr lang="en-IN" dirty="0"/>
              <a:t> </a:t>
            </a:r>
            <a:r>
              <a:rPr lang="en-IN" dirty="0" smtClean="0"/>
              <a:t>  List </a:t>
            </a:r>
            <a:r>
              <a:rPr lang="en-IN" dirty="0" err="1"/>
              <a:t>listA</a:t>
            </a:r>
            <a:r>
              <a:rPr lang="en-IN" dirty="0"/>
              <a:t> = new </a:t>
            </a:r>
            <a:r>
              <a:rPr lang="en-IN" dirty="0" err="1"/>
              <a:t>ArrayList</a:t>
            </a:r>
            <a:r>
              <a:rPr lang="en-IN" dirty="0"/>
              <a:t>(); </a:t>
            </a:r>
            <a:endParaRPr lang="en-IN" dirty="0" smtClean="0"/>
          </a:p>
          <a:p>
            <a:pPr marL="0" indent="0">
              <a:buNone/>
            </a:pPr>
            <a:r>
              <a:rPr lang="en-IN" dirty="0"/>
              <a:t> </a:t>
            </a:r>
            <a:r>
              <a:rPr lang="en-IN" dirty="0" smtClean="0"/>
              <a:t>  List </a:t>
            </a:r>
            <a:r>
              <a:rPr lang="en-IN" dirty="0" err="1"/>
              <a:t>listB</a:t>
            </a:r>
            <a:r>
              <a:rPr lang="en-IN" dirty="0"/>
              <a:t> = new </a:t>
            </a:r>
            <a:r>
              <a:rPr lang="en-IN" dirty="0" err="1"/>
              <a:t>LinkedList</a:t>
            </a:r>
            <a:r>
              <a:rPr lang="en-IN" dirty="0"/>
              <a:t>(); </a:t>
            </a:r>
            <a:endParaRPr lang="en-IN" dirty="0" smtClean="0"/>
          </a:p>
          <a:p>
            <a:pPr marL="0" indent="0">
              <a:buNone/>
            </a:pPr>
            <a:r>
              <a:rPr lang="en-IN" dirty="0"/>
              <a:t> </a:t>
            </a:r>
            <a:r>
              <a:rPr lang="en-IN" dirty="0" smtClean="0"/>
              <a:t>  List </a:t>
            </a:r>
            <a:r>
              <a:rPr lang="en-IN" dirty="0" err="1"/>
              <a:t>listC</a:t>
            </a:r>
            <a:r>
              <a:rPr lang="en-IN" dirty="0"/>
              <a:t> = new Vector(); </a:t>
            </a:r>
            <a:endParaRPr lang="en-IN" dirty="0" smtClean="0"/>
          </a:p>
          <a:p>
            <a:pPr marL="0" indent="0">
              <a:buNone/>
            </a:pPr>
            <a:r>
              <a:rPr lang="en-IN" dirty="0"/>
              <a:t> </a:t>
            </a:r>
            <a:r>
              <a:rPr lang="en-IN" dirty="0" smtClean="0"/>
              <a:t>  List </a:t>
            </a:r>
            <a:r>
              <a:rPr lang="en-IN" dirty="0" err="1"/>
              <a:t>listD</a:t>
            </a:r>
            <a:r>
              <a:rPr lang="en-IN" dirty="0"/>
              <a:t> = new Stack();</a:t>
            </a:r>
            <a:endParaRPr lang="en-IN" dirty="0" smtClean="0"/>
          </a:p>
        </p:txBody>
      </p:sp>
    </p:spTree>
    <p:extLst>
      <p:ext uri="{BB962C8B-B14F-4D97-AF65-F5344CB8AC3E}">
        <p14:creationId xmlns:p14="http://schemas.microsoft.com/office/powerpoint/2010/main" val="13625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640960" cy="6624736"/>
          </a:xfrm>
        </p:spPr>
        <p:txBody>
          <a:bodyPr/>
          <a:lstStyle/>
          <a:p>
            <a:pPr>
              <a:buFont typeface="Wingdings" pitchFamily="2" charset="2"/>
              <a:buChar char="v"/>
            </a:pPr>
            <a:r>
              <a:rPr lang="en-IN" b="1" dirty="0" smtClean="0">
                <a:solidFill>
                  <a:schemeClr val="accent1">
                    <a:lumMod val="50000"/>
                  </a:schemeClr>
                </a:solidFill>
                <a:effectLst>
                  <a:outerShdw blurRad="38100" dist="38100" dir="2700000" algn="tl">
                    <a:srgbClr val="000000">
                      <a:alpha val="43137"/>
                    </a:srgbClr>
                  </a:outerShdw>
                </a:effectLst>
              </a:rPr>
              <a:t>Advantages Of Packages :-</a:t>
            </a:r>
          </a:p>
          <a:p>
            <a:pPr lvl="0">
              <a:buFont typeface="Wingdings" pitchFamily="2" charset="2"/>
              <a:buChar char="§"/>
            </a:pPr>
            <a:r>
              <a:rPr lang="en-US" dirty="0"/>
              <a:t>Package is used to categorize the classes and interfaces so that they can be easily maintained</a:t>
            </a:r>
            <a:endParaRPr lang="en-IN" dirty="0"/>
          </a:p>
          <a:p>
            <a:pPr lvl="0">
              <a:buFont typeface="Wingdings" pitchFamily="2" charset="2"/>
              <a:buChar char="§"/>
            </a:pPr>
            <a:r>
              <a:rPr lang="en-US" dirty="0"/>
              <a:t>Application development time is less, because reuse the code</a:t>
            </a:r>
            <a:endParaRPr lang="en-IN" dirty="0"/>
          </a:p>
          <a:p>
            <a:pPr lvl="0">
              <a:buFont typeface="Wingdings" pitchFamily="2" charset="2"/>
              <a:buChar char="§"/>
            </a:pPr>
            <a:r>
              <a:rPr lang="en-US" dirty="0"/>
              <a:t>Application memory space is less (main memory)</a:t>
            </a:r>
            <a:endParaRPr lang="en-IN" dirty="0"/>
          </a:p>
          <a:p>
            <a:pPr lvl="0">
              <a:buFont typeface="Wingdings" pitchFamily="2" charset="2"/>
              <a:buChar char="§"/>
            </a:pPr>
            <a:r>
              <a:rPr lang="en-US" dirty="0"/>
              <a:t>Application execution time is less</a:t>
            </a:r>
            <a:endParaRPr lang="en-IN" dirty="0"/>
          </a:p>
          <a:p>
            <a:pPr lvl="0">
              <a:buFont typeface="Wingdings" pitchFamily="2" charset="2"/>
              <a:buChar char="§"/>
            </a:pPr>
            <a:r>
              <a:rPr lang="en-US" dirty="0"/>
              <a:t>Application performance is enhance (improve)</a:t>
            </a:r>
            <a:endParaRPr lang="en-IN" dirty="0"/>
          </a:p>
          <a:p>
            <a:pPr lvl="0">
              <a:buFont typeface="Wingdings" pitchFamily="2" charset="2"/>
              <a:buChar char="§"/>
            </a:pPr>
            <a:r>
              <a:rPr lang="en-US" dirty="0"/>
              <a:t>Redundancy (repetition) of code is minimized</a:t>
            </a:r>
            <a:endParaRPr lang="en-IN" dirty="0"/>
          </a:p>
          <a:p>
            <a:pPr lvl="0">
              <a:buFont typeface="Wingdings" pitchFamily="2" charset="2"/>
              <a:buChar char="§"/>
            </a:pPr>
            <a:r>
              <a:rPr lang="en-US" dirty="0"/>
              <a:t>Package provides access protection.</a:t>
            </a:r>
            <a:endParaRPr lang="en-IN" dirty="0"/>
          </a:p>
          <a:p>
            <a:pPr lvl="0">
              <a:buFont typeface="Wingdings" pitchFamily="2" charset="2"/>
              <a:buChar char="§"/>
            </a:pPr>
            <a:r>
              <a:rPr lang="en-US" dirty="0"/>
              <a:t>Package removes naming collision.</a:t>
            </a:r>
            <a:endParaRPr lang="en-IN" dirty="0"/>
          </a:p>
          <a:p>
            <a:pPr marL="0" indent="0">
              <a:buNone/>
            </a:pPr>
            <a:endParaRPr lang="en-IN" dirty="0"/>
          </a:p>
        </p:txBody>
      </p:sp>
    </p:spTree>
    <p:extLst>
      <p:ext uri="{BB962C8B-B14F-4D97-AF65-F5344CB8AC3E}">
        <p14:creationId xmlns:p14="http://schemas.microsoft.com/office/powerpoint/2010/main" val="352173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640960" cy="6624736"/>
          </a:xfrm>
        </p:spPr>
        <p:txBody>
          <a:bodyPr>
            <a:normAutofit lnSpcReduction="10000"/>
          </a:bodyPr>
          <a:lstStyle/>
          <a:p>
            <a:pPr>
              <a:buFont typeface="Wingdings" pitchFamily="2" charset="2"/>
              <a:buChar char="v"/>
            </a:pPr>
            <a:r>
              <a:rPr lang="en-IN" b="1" dirty="0" smtClean="0">
                <a:solidFill>
                  <a:schemeClr val="accent1">
                    <a:lumMod val="50000"/>
                  </a:schemeClr>
                </a:solidFill>
                <a:effectLst>
                  <a:outerShdw blurRad="38100" dist="38100" dir="2700000" algn="tl">
                    <a:srgbClr val="000000">
                      <a:alpha val="43137"/>
                    </a:srgbClr>
                  </a:outerShdw>
                </a:effectLst>
              </a:rPr>
              <a:t>Type Of Packages :-</a:t>
            </a:r>
          </a:p>
          <a:p>
            <a:pPr marL="0" indent="0">
              <a:buNone/>
            </a:pPr>
            <a:r>
              <a:rPr lang="en-US" dirty="0" smtClean="0"/>
              <a:t>    Package </a:t>
            </a:r>
            <a:r>
              <a:rPr lang="en-US" dirty="0"/>
              <a:t>are classified into two type which are given </a:t>
            </a:r>
            <a:r>
              <a:rPr lang="en-US" dirty="0" smtClean="0"/>
              <a:t>   </a:t>
            </a:r>
          </a:p>
          <a:p>
            <a:pPr marL="0" indent="0">
              <a:buNone/>
            </a:pPr>
            <a:r>
              <a:rPr lang="en-US" dirty="0"/>
              <a:t> </a:t>
            </a:r>
            <a:r>
              <a:rPr lang="en-US" dirty="0" smtClean="0"/>
              <a:t>   below</a:t>
            </a:r>
            <a:r>
              <a:rPr lang="en-US" dirty="0"/>
              <a:t>:</a:t>
            </a:r>
            <a:endParaRPr lang="en-IN" dirty="0"/>
          </a:p>
          <a:p>
            <a:pPr marL="0" lvl="0" indent="0">
              <a:buNone/>
            </a:pPr>
            <a:r>
              <a:rPr lang="en-US" dirty="0" smtClean="0"/>
              <a:t>    1) Predefined </a:t>
            </a:r>
            <a:r>
              <a:rPr lang="en-US" dirty="0"/>
              <a:t>or built-in package</a:t>
            </a:r>
            <a:endParaRPr lang="en-IN" dirty="0"/>
          </a:p>
          <a:p>
            <a:pPr marL="0" lvl="0" indent="0">
              <a:buNone/>
            </a:pPr>
            <a:r>
              <a:rPr lang="en-US" dirty="0" smtClean="0"/>
              <a:t>    2) User </a:t>
            </a:r>
            <a:r>
              <a:rPr lang="en-US" dirty="0"/>
              <a:t>defined </a:t>
            </a:r>
            <a:r>
              <a:rPr lang="en-US" dirty="0" smtClean="0"/>
              <a:t>package</a:t>
            </a:r>
          </a:p>
          <a:p>
            <a:pPr marL="0" lvl="0" indent="0">
              <a:buNone/>
            </a:pPr>
            <a:endParaRPr lang="en-IN" dirty="0"/>
          </a:p>
          <a:p>
            <a:pPr marL="0" indent="0">
              <a:buNone/>
            </a:pPr>
            <a:r>
              <a:rPr lang="en-US" b="1" dirty="0" smtClean="0"/>
              <a:t>1) Predefined </a:t>
            </a:r>
            <a:r>
              <a:rPr lang="en-US" b="1" dirty="0"/>
              <a:t>or built-in package</a:t>
            </a:r>
            <a:endParaRPr lang="en-IN" dirty="0"/>
          </a:p>
          <a:p>
            <a:pPr marL="0" indent="0">
              <a:buNone/>
            </a:pPr>
            <a:r>
              <a:rPr lang="en-US" dirty="0" smtClean="0"/>
              <a:t>    These </a:t>
            </a:r>
            <a:r>
              <a:rPr lang="en-US" dirty="0"/>
              <a:t>are the package which are already designed by the </a:t>
            </a:r>
            <a:r>
              <a:rPr lang="en-US" dirty="0" smtClean="0"/>
              <a:t> </a:t>
            </a:r>
          </a:p>
          <a:p>
            <a:pPr marL="0" indent="0">
              <a:buNone/>
            </a:pPr>
            <a:r>
              <a:rPr lang="en-US" dirty="0"/>
              <a:t> </a:t>
            </a:r>
            <a:r>
              <a:rPr lang="en-US" dirty="0" smtClean="0"/>
              <a:t>   Sun </a:t>
            </a:r>
            <a:r>
              <a:rPr lang="en-US" dirty="0"/>
              <a:t>Microsystem and supply as a part of java API, every </a:t>
            </a:r>
            <a:r>
              <a:rPr lang="en-US" dirty="0" smtClean="0"/>
              <a:t> </a:t>
            </a:r>
          </a:p>
          <a:p>
            <a:pPr marL="0" indent="0">
              <a:buNone/>
            </a:pPr>
            <a:r>
              <a:rPr lang="en-US" dirty="0"/>
              <a:t> </a:t>
            </a:r>
            <a:r>
              <a:rPr lang="en-US" dirty="0" smtClean="0"/>
              <a:t>   predefined </a:t>
            </a:r>
            <a:r>
              <a:rPr lang="en-US" dirty="0"/>
              <a:t>package is collection of predefined classes, </a:t>
            </a:r>
            <a:endParaRPr lang="en-US" dirty="0" smtClean="0"/>
          </a:p>
          <a:p>
            <a:pPr marL="0" indent="0">
              <a:buNone/>
            </a:pPr>
            <a:r>
              <a:rPr lang="en-US" dirty="0"/>
              <a:t> </a:t>
            </a:r>
            <a:r>
              <a:rPr lang="en-US" dirty="0" smtClean="0"/>
              <a:t>   interfaces </a:t>
            </a:r>
            <a:r>
              <a:rPr lang="en-US" dirty="0"/>
              <a:t>and sub-package.</a:t>
            </a:r>
            <a:endParaRPr lang="en-IN" dirty="0"/>
          </a:p>
          <a:p>
            <a:pPr marL="0" indent="0">
              <a:buNone/>
            </a:pPr>
            <a:r>
              <a:rPr lang="en-US" b="1" dirty="0" smtClean="0"/>
              <a:t>2) User </a:t>
            </a:r>
            <a:r>
              <a:rPr lang="en-US" b="1" dirty="0"/>
              <a:t>defined package</a:t>
            </a:r>
            <a:endParaRPr lang="en-IN" dirty="0"/>
          </a:p>
          <a:p>
            <a:pPr marL="0" indent="0">
              <a:buNone/>
            </a:pPr>
            <a:r>
              <a:rPr lang="en-US" dirty="0" smtClean="0"/>
              <a:t>     If </a:t>
            </a:r>
            <a:r>
              <a:rPr lang="en-US" dirty="0"/>
              <a:t>any package is design by the user is known as user </a:t>
            </a:r>
            <a:endParaRPr lang="en-US" dirty="0" smtClean="0"/>
          </a:p>
          <a:p>
            <a:pPr marL="0" indent="0">
              <a:buNone/>
            </a:pPr>
            <a:r>
              <a:rPr lang="en-US" dirty="0"/>
              <a:t> </a:t>
            </a:r>
            <a:r>
              <a:rPr lang="en-US" dirty="0" smtClean="0"/>
              <a:t>    defined </a:t>
            </a:r>
            <a:r>
              <a:rPr lang="en-US" dirty="0"/>
              <a:t>package. User defined package are those which </a:t>
            </a:r>
            <a:r>
              <a:rPr lang="en-US" dirty="0" smtClean="0"/>
              <a:t> </a:t>
            </a:r>
          </a:p>
          <a:p>
            <a:pPr marL="0" indent="0">
              <a:buNone/>
            </a:pPr>
            <a:r>
              <a:rPr lang="en-US" dirty="0"/>
              <a:t> </a:t>
            </a:r>
            <a:r>
              <a:rPr lang="en-US" dirty="0" smtClean="0"/>
              <a:t>    are </a:t>
            </a:r>
            <a:r>
              <a:rPr lang="en-US" dirty="0"/>
              <a:t>developed by java programmer and supply as a part </a:t>
            </a:r>
            <a:endParaRPr lang="en-US" dirty="0" smtClean="0"/>
          </a:p>
          <a:p>
            <a:pPr marL="0" indent="0">
              <a:buNone/>
            </a:pPr>
            <a:r>
              <a:rPr lang="en-US" dirty="0"/>
              <a:t> </a:t>
            </a:r>
            <a:r>
              <a:rPr lang="en-US" dirty="0" smtClean="0"/>
              <a:t>    of </a:t>
            </a:r>
            <a:r>
              <a:rPr lang="en-US" dirty="0"/>
              <a:t>their project to deal with common requirement.</a:t>
            </a:r>
            <a:endParaRPr lang="en-IN" dirty="0"/>
          </a:p>
          <a:p>
            <a:pPr marL="0" indent="0">
              <a:buNone/>
            </a:pPr>
            <a:endParaRPr lang="en-IN" dirty="0"/>
          </a:p>
        </p:txBody>
      </p:sp>
    </p:spTree>
    <p:extLst>
      <p:ext uri="{BB962C8B-B14F-4D97-AF65-F5344CB8AC3E}">
        <p14:creationId xmlns:p14="http://schemas.microsoft.com/office/powerpoint/2010/main" val="3648625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640960" cy="6624736"/>
          </a:xfrm>
        </p:spPr>
        <p:txBody>
          <a:bodyPr>
            <a:normAutofit fontScale="92500" lnSpcReduction="10000"/>
          </a:bodyPr>
          <a:lstStyle/>
          <a:p>
            <a:pPr>
              <a:buFont typeface="Wingdings" pitchFamily="2" charset="2"/>
              <a:buChar char="v"/>
            </a:pPr>
            <a:r>
              <a:rPr lang="en-US" sz="2600" b="1" dirty="0">
                <a:solidFill>
                  <a:schemeClr val="accent1">
                    <a:lumMod val="50000"/>
                  </a:schemeClr>
                </a:solidFill>
              </a:rPr>
              <a:t>Rules </a:t>
            </a:r>
            <a:r>
              <a:rPr lang="en-US" sz="2600" b="1" dirty="0" smtClean="0">
                <a:solidFill>
                  <a:schemeClr val="accent1">
                    <a:lumMod val="50000"/>
                  </a:schemeClr>
                </a:solidFill>
              </a:rPr>
              <a:t>to </a:t>
            </a:r>
            <a:r>
              <a:rPr lang="en-US" sz="2600" b="1" dirty="0">
                <a:solidFill>
                  <a:schemeClr val="accent1">
                    <a:lumMod val="50000"/>
                  </a:schemeClr>
                </a:solidFill>
              </a:rPr>
              <a:t>create user defined </a:t>
            </a:r>
            <a:r>
              <a:rPr lang="en-US" sz="2600" b="1" dirty="0" smtClean="0">
                <a:solidFill>
                  <a:schemeClr val="accent1">
                    <a:lumMod val="50000"/>
                  </a:schemeClr>
                </a:solidFill>
              </a:rPr>
              <a:t>package</a:t>
            </a:r>
            <a:r>
              <a:rPr lang="en-IN" sz="2600" b="1" dirty="0" smtClean="0">
                <a:solidFill>
                  <a:schemeClr val="accent1">
                    <a:lumMod val="50000"/>
                  </a:schemeClr>
                </a:solidFill>
                <a:effectLst>
                  <a:outerShdw blurRad="38100" dist="38100" dir="2700000" algn="tl">
                    <a:srgbClr val="000000">
                      <a:alpha val="43137"/>
                    </a:srgbClr>
                  </a:outerShdw>
                </a:effectLst>
              </a:rPr>
              <a:t>:-</a:t>
            </a:r>
          </a:p>
          <a:p>
            <a:pPr lvl="0"/>
            <a:r>
              <a:rPr lang="en-US" dirty="0"/>
              <a:t>package statement should be the first statement of any package program.</a:t>
            </a:r>
            <a:endParaRPr lang="en-IN" dirty="0"/>
          </a:p>
          <a:p>
            <a:pPr lvl="0"/>
            <a:r>
              <a:rPr lang="en-US" dirty="0"/>
              <a:t>Choose an appropriate class name or interface name and whose modifier must be public.</a:t>
            </a:r>
            <a:endParaRPr lang="en-IN" dirty="0"/>
          </a:p>
          <a:p>
            <a:pPr lvl="0"/>
            <a:r>
              <a:rPr lang="en-US" dirty="0"/>
              <a:t>Any package program can contain only one public class or only one public interface but it can contain any number of normal classes.</a:t>
            </a:r>
            <a:endParaRPr lang="en-IN" dirty="0"/>
          </a:p>
          <a:p>
            <a:pPr lvl="0"/>
            <a:r>
              <a:rPr lang="en-US" dirty="0"/>
              <a:t>Package program should not contain any main class (that means it should not contain any main())</a:t>
            </a:r>
            <a:endParaRPr lang="en-IN" dirty="0"/>
          </a:p>
          <a:p>
            <a:pPr lvl="0"/>
            <a:r>
              <a:rPr lang="en-US" dirty="0"/>
              <a:t>modifier of constructor of the class which is present in the package must be public. (This is not applicable in case of interface because interface have no constructor.)</a:t>
            </a:r>
            <a:endParaRPr lang="en-IN" dirty="0"/>
          </a:p>
          <a:p>
            <a:pPr lvl="0"/>
            <a:r>
              <a:rPr lang="en-US" dirty="0"/>
              <a:t>The modifier of method of class or interface which is present in the package must be public (This rule is optional in case of interface because interface methods by default public)</a:t>
            </a:r>
            <a:endParaRPr lang="en-IN" dirty="0"/>
          </a:p>
          <a:p>
            <a:pPr lvl="0"/>
            <a:r>
              <a:rPr lang="en-US" dirty="0"/>
              <a:t>Every package program should be save either with public class name or public Interface name</a:t>
            </a:r>
            <a:endParaRPr lang="en-IN" dirty="0"/>
          </a:p>
          <a:p>
            <a:pPr marL="0" indent="0">
              <a:buNone/>
            </a:pPr>
            <a:endParaRPr lang="en-IN" b="1" dirty="0" smtClean="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006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ckage"/>
          <p:cNvPicPr/>
          <p:nvPr/>
        </p:nvPicPr>
        <p:blipFill>
          <a:blip r:embed="rId2">
            <a:extLst>
              <a:ext uri="{28A0092B-C50C-407E-A947-70E740481C1C}">
                <a14:useLocalDpi xmlns:a14="http://schemas.microsoft.com/office/drawing/2010/main" val="0"/>
              </a:ext>
            </a:extLst>
          </a:blip>
          <a:srcRect/>
          <a:stretch>
            <a:fillRect/>
          </a:stretch>
        </p:blipFill>
        <p:spPr bwMode="auto">
          <a:xfrm>
            <a:off x="179512" y="-99392"/>
            <a:ext cx="7632848" cy="3528392"/>
          </a:xfrm>
          <a:prstGeom prst="rect">
            <a:avLst/>
          </a:prstGeom>
          <a:noFill/>
          <a:ln>
            <a:noFill/>
          </a:ln>
        </p:spPr>
      </p:pic>
      <p:sp>
        <p:nvSpPr>
          <p:cNvPr id="5" name="TextBox 4"/>
          <p:cNvSpPr txBox="1"/>
          <p:nvPr/>
        </p:nvSpPr>
        <p:spPr>
          <a:xfrm>
            <a:off x="179512" y="3429000"/>
            <a:ext cx="8424936" cy="3416320"/>
          </a:xfrm>
          <a:prstGeom prst="rect">
            <a:avLst/>
          </a:prstGeom>
          <a:noFill/>
        </p:spPr>
        <p:txBody>
          <a:bodyPr wrap="square" rtlCol="0">
            <a:spAutoFit/>
          </a:bodyPr>
          <a:lstStyle/>
          <a:p>
            <a:pPr marL="285750" indent="-285750">
              <a:buFont typeface="Wingdings" pitchFamily="2" charset="2"/>
              <a:buChar char="q"/>
            </a:pPr>
            <a:r>
              <a:rPr lang="en-IN" b="1" dirty="0" smtClean="0"/>
              <a:t>How to compile &amp; run a java program inside the package :-</a:t>
            </a:r>
          </a:p>
          <a:p>
            <a:r>
              <a:rPr lang="en-IN" dirty="0" smtClean="0"/>
              <a:t>Syntax :-</a:t>
            </a:r>
          </a:p>
          <a:p>
            <a:r>
              <a:rPr lang="en-IN" dirty="0" err="1" smtClean="0"/>
              <a:t>javac</a:t>
            </a:r>
            <a:r>
              <a:rPr lang="en-IN" dirty="0" smtClean="0"/>
              <a:t> </a:t>
            </a:r>
            <a:r>
              <a:rPr lang="en-IN" dirty="0"/>
              <a:t>-d directory </a:t>
            </a:r>
            <a:r>
              <a:rPr lang="en-IN" dirty="0" err="1" smtClean="0"/>
              <a:t>javafilename</a:t>
            </a:r>
            <a:endParaRPr lang="en-IN" dirty="0" smtClean="0"/>
          </a:p>
          <a:p>
            <a:r>
              <a:rPr lang="en-IN" dirty="0" smtClean="0"/>
              <a:t>Java  </a:t>
            </a:r>
            <a:r>
              <a:rPr lang="en-IN" dirty="0" err="1" smtClean="0"/>
              <a:t>packagename.classname</a:t>
            </a:r>
            <a:endParaRPr lang="en-IN" dirty="0" smtClean="0"/>
          </a:p>
          <a:p>
            <a:endParaRPr lang="en-IN" dirty="0"/>
          </a:p>
          <a:p>
            <a:r>
              <a:rPr lang="en-IN" dirty="0" smtClean="0"/>
              <a:t>Example :-</a:t>
            </a:r>
          </a:p>
          <a:p>
            <a:r>
              <a:rPr lang="en-IN" dirty="0" err="1"/>
              <a:t>javac</a:t>
            </a:r>
            <a:r>
              <a:rPr lang="en-IN" dirty="0"/>
              <a:t> -d . </a:t>
            </a:r>
            <a:r>
              <a:rPr lang="en-IN" dirty="0" smtClean="0"/>
              <a:t>Sum.java</a:t>
            </a:r>
          </a:p>
          <a:p>
            <a:r>
              <a:rPr lang="en-IN" dirty="0" smtClean="0"/>
              <a:t>java </a:t>
            </a:r>
            <a:r>
              <a:rPr lang="en-IN" dirty="0" err="1" smtClean="0"/>
              <a:t>MyPackage.Sum</a:t>
            </a:r>
            <a:endParaRPr lang="en-IN" dirty="0" smtClean="0"/>
          </a:p>
          <a:p>
            <a:r>
              <a:rPr lang="en-IN" dirty="0" smtClean="0"/>
              <a:t> </a:t>
            </a:r>
            <a:endParaRPr lang="en-IN" dirty="0"/>
          </a:p>
          <a:p>
            <a:r>
              <a:rPr lang="en-IN" dirty="0"/>
              <a:t>The -d switch specifies the destination where to put the generated class file</a:t>
            </a:r>
            <a:r>
              <a:rPr lang="en-IN" dirty="0" smtClean="0"/>
              <a:t>.</a:t>
            </a:r>
            <a:r>
              <a:rPr lang="en-IN" dirty="0"/>
              <a:t> You can use any directory name like </a:t>
            </a:r>
            <a:r>
              <a:rPr lang="en-IN" b="1" dirty="0"/>
              <a:t>d:/abc</a:t>
            </a:r>
            <a:r>
              <a:rPr lang="en-IN" dirty="0"/>
              <a:t> (in case of windows) etc. If you want to keep the package within the same directory, you can use . (dot).</a:t>
            </a:r>
          </a:p>
        </p:txBody>
      </p:sp>
    </p:spTree>
    <p:extLst>
      <p:ext uri="{BB962C8B-B14F-4D97-AF65-F5344CB8AC3E}">
        <p14:creationId xmlns:p14="http://schemas.microsoft.com/office/powerpoint/2010/main" val="2766691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68952" cy="6357320"/>
          </a:xfrm>
        </p:spPr>
        <p:txBody>
          <a:bodyPr/>
          <a:lstStyle/>
          <a:p>
            <a:pPr>
              <a:buFont typeface="Wingdings" pitchFamily="2" charset="2"/>
              <a:buChar char="q"/>
            </a:pPr>
            <a:r>
              <a:rPr lang="en-IN" b="1" dirty="0" smtClean="0">
                <a:solidFill>
                  <a:srgbClr val="C00000"/>
                </a:solidFill>
              </a:rPr>
              <a:t>Import Statement :-</a:t>
            </a:r>
          </a:p>
          <a:p>
            <a:pPr marL="0" indent="0">
              <a:buNone/>
            </a:pPr>
            <a:r>
              <a:rPr lang="en-IN" dirty="0"/>
              <a:t>    import keyword is used to import built-in and user-defined packages into your java source file so that your class can refer to a class that is in another package by directly using its name</a:t>
            </a:r>
            <a:r>
              <a:rPr lang="en-IN" dirty="0" smtClean="0"/>
              <a:t>.</a:t>
            </a:r>
          </a:p>
          <a:p>
            <a:r>
              <a:rPr lang="en-IN" dirty="0" smtClean="0"/>
              <a:t>There </a:t>
            </a:r>
            <a:r>
              <a:rPr lang="en-IN" dirty="0"/>
              <a:t>are three ways to access the package from outside the package.</a:t>
            </a:r>
          </a:p>
          <a:p>
            <a:pPr marL="0" indent="0">
              <a:buNone/>
            </a:pPr>
            <a:r>
              <a:rPr lang="en-IN" dirty="0" smtClean="0"/>
              <a:t>   1) import </a:t>
            </a:r>
            <a:r>
              <a:rPr lang="en-IN" dirty="0"/>
              <a:t>package.*;</a:t>
            </a:r>
          </a:p>
          <a:p>
            <a:pPr marL="0" indent="0">
              <a:buNone/>
            </a:pPr>
            <a:r>
              <a:rPr lang="en-IN" dirty="0" smtClean="0"/>
              <a:t>   2) import </a:t>
            </a:r>
            <a:r>
              <a:rPr lang="en-IN" dirty="0" err="1"/>
              <a:t>package.classname</a:t>
            </a:r>
            <a:r>
              <a:rPr lang="en-IN" dirty="0"/>
              <a:t>;</a:t>
            </a:r>
          </a:p>
          <a:p>
            <a:pPr marL="0" indent="0">
              <a:buNone/>
            </a:pPr>
            <a:r>
              <a:rPr lang="en-IN" dirty="0" smtClean="0"/>
              <a:t>   3) fully </a:t>
            </a:r>
            <a:r>
              <a:rPr lang="en-IN" dirty="0"/>
              <a:t>qualified name.</a:t>
            </a:r>
          </a:p>
          <a:p>
            <a:pPr marL="0" indent="0">
              <a:buNone/>
            </a:pPr>
            <a:endParaRPr lang="en-IN" dirty="0"/>
          </a:p>
        </p:txBody>
      </p:sp>
    </p:spTree>
    <p:extLst>
      <p:ext uri="{BB962C8B-B14F-4D97-AF65-F5344CB8AC3E}">
        <p14:creationId xmlns:p14="http://schemas.microsoft.com/office/powerpoint/2010/main" val="410713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640960" cy="1584176"/>
          </a:xfrm>
        </p:spPr>
        <p:txBody>
          <a:bodyPr>
            <a:normAutofit fontScale="92500" lnSpcReduction="10000"/>
          </a:bodyPr>
          <a:lstStyle/>
          <a:p>
            <a:pPr>
              <a:buFont typeface="Wingdings" pitchFamily="2" charset="2"/>
              <a:buChar char="q"/>
            </a:pPr>
            <a:r>
              <a:rPr lang="en-IN" b="1" dirty="0"/>
              <a:t>1) </a:t>
            </a:r>
            <a:r>
              <a:rPr lang="en-IN" b="1" dirty="0" smtClean="0"/>
              <a:t>import </a:t>
            </a:r>
            <a:r>
              <a:rPr lang="en-IN" b="1" dirty="0" err="1" smtClean="0"/>
              <a:t>packagename</a:t>
            </a:r>
            <a:r>
              <a:rPr lang="en-IN" b="1" dirty="0" smtClean="0"/>
              <a:t>.*;  :-</a:t>
            </a:r>
          </a:p>
          <a:p>
            <a:pPr marL="0" indent="0">
              <a:buNone/>
            </a:pPr>
            <a:r>
              <a:rPr lang="en-IN" dirty="0"/>
              <a:t> </a:t>
            </a:r>
            <a:r>
              <a:rPr lang="en-IN" dirty="0" smtClean="0"/>
              <a:t>   If </a:t>
            </a:r>
            <a:r>
              <a:rPr lang="en-IN" dirty="0"/>
              <a:t>you use package.* then all the classes and interfaces of </a:t>
            </a:r>
            <a:endParaRPr lang="en-IN" dirty="0" smtClean="0"/>
          </a:p>
          <a:p>
            <a:pPr marL="0" indent="0">
              <a:buNone/>
            </a:pPr>
            <a:r>
              <a:rPr lang="en-IN" dirty="0"/>
              <a:t> </a:t>
            </a:r>
            <a:r>
              <a:rPr lang="en-IN" dirty="0" smtClean="0"/>
              <a:t>   this </a:t>
            </a:r>
            <a:r>
              <a:rPr lang="en-IN" dirty="0"/>
              <a:t>package will be accessible but not </a:t>
            </a:r>
            <a:r>
              <a:rPr lang="en-IN" dirty="0" err="1"/>
              <a:t>subpackages</a:t>
            </a:r>
            <a:r>
              <a:rPr lang="en-IN" dirty="0"/>
              <a:t>.</a:t>
            </a:r>
            <a:endParaRPr lang="en-IN" dirty="0" smtClean="0"/>
          </a:p>
          <a:p>
            <a:pPr marL="0" indent="0">
              <a:buNone/>
            </a:pPr>
            <a:r>
              <a:rPr lang="en-IN" dirty="0" smtClean="0"/>
              <a:t>     </a:t>
            </a:r>
            <a:r>
              <a:rPr lang="en-IN" sz="1900" b="1" dirty="0" smtClean="0"/>
              <a:t>Example:</a:t>
            </a:r>
            <a:endParaRPr lang="en-IN" sz="1900" b="1" dirty="0"/>
          </a:p>
        </p:txBody>
      </p:sp>
      <p:sp>
        <p:nvSpPr>
          <p:cNvPr id="4" name="Rectangle 3"/>
          <p:cNvSpPr/>
          <p:nvPr/>
        </p:nvSpPr>
        <p:spPr>
          <a:xfrm>
            <a:off x="323528" y="1772816"/>
            <a:ext cx="4572000" cy="2585323"/>
          </a:xfrm>
          <a:prstGeom prst="rect">
            <a:avLst/>
          </a:prstGeom>
        </p:spPr>
        <p:txBody>
          <a:bodyPr>
            <a:spAutoFit/>
          </a:bodyPr>
          <a:lstStyle/>
          <a:p>
            <a:r>
              <a:rPr lang="en-IN" dirty="0"/>
              <a:t>//save by A.java  </a:t>
            </a:r>
          </a:p>
          <a:p>
            <a:r>
              <a:rPr lang="en-IN" b="1" dirty="0"/>
              <a:t>package</a:t>
            </a:r>
            <a:r>
              <a:rPr lang="en-IN" dirty="0"/>
              <a:t> pack;  </a:t>
            </a:r>
          </a:p>
          <a:p>
            <a:r>
              <a:rPr lang="en-IN" b="1" dirty="0"/>
              <a:t>public</a:t>
            </a:r>
            <a:r>
              <a:rPr lang="en-IN" dirty="0"/>
              <a:t> </a:t>
            </a:r>
            <a:r>
              <a:rPr lang="en-IN" b="1" dirty="0"/>
              <a:t>class</a:t>
            </a:r>
            <a:r>
              <a:rPr lang="en-IN" dirty="0"/>
              <a:t> </a:t>
            </a:r>
            <a:r>
              <a:rPr lang="en-IN" dirty="0" smtClean="0"/>
              <a:t>A</a:t>
            </a:r>
          </a:p>
          <a:p>
            <a:r>
              <a:rPr lang="en-IN" dirty="0" smtClean="0"/>
              <a:t>{</a:t>
            </a:r>
            <a:r>
              <a:rPr lang="en-IN" dirty="0"/>
              <a:t>  </a:t>
            </a:r>
          </a:p>
          <a:p>
            <a:r>
              <a:rPr lang="en-IN" dirty="0"/>
              <a:t>  </a:t>
            </a:r>
            <a:r>
              <a:rPr lang="en-IN" b="1" dirty="0"/>
              <a:t>public</a:t>
            </a:r>
            <a:r>
              <a:rPr lang="en-IN" dirty="0"/>
              <a:t> </a:t>
            </a:r>
            <a:r>
              <a:rPr lang="en-IN" b="1" dirty="0"/>
              <a:t>void</a:t>
            </a:r>
            <a:r>
              <a:rPr lang="en-IN" dirty="0"/>
              <a:t> </a:t>
            </a:r>
            <a:r>
              <a:rPr lang="en-IN" dirty="0" err="1"/>
              <a:t>msg</a:t>
            </a:r>
            <a:r>
              <a:rPr lang="en-IN" dirty="0" smtClean="0"/>
              <a:t>()</a:t>
            </a:r>
          </a:p>
          <a:p>
            <a:r>
              <a:rPr lang="en-IN" dirty="0" smtClean="0"/>
              <a:t>{</a:t>
            </a:r>
          </a:p>
          <a:p>
            <a:r>
              <a:rPr lang="en-IN" dirty="0" err="1" smtClean="0"/>
              <a:t>System.out.println</a:t>
            </a:r>
            <a:r>
              <a:rPr lang="en-IN" dirty="0"/>
              <a:t>("Hello</a:t>
            </a:r>
            <a:r>
              <a:rPr lang="en-IN" dirty="0" smtClean="0"/>
              <a:t>");</a:t>
            </a:r>
          </a:p>
          <a:p>
            <a:r>
              <a:rPr lang="en-IN" dirty="0" smtClean="0"/>
              <a:t>}</a:t>
            </a:r>
            <a:r>
              <a:rPr lang="en-IN" dirty="0"/>
              <a:t>  </a:t>
            </a:r>
          </a:p>
          <a:p>
            <a:r>
              <a:rPr lang="en-IN" dirty="0"/>
              <a:t>} </a:t>
            </a:r>
          </a:p>
        </p:txBody>
      </p:sp>
      <p:sp>
        <p:nvSpPr>
          <p:cNvPr id="5" name="Rectangle 4"/>
          <p:cNvSpPr/>
          <p:nvPr/>
        </p:nvSpPr>
        <p:spPr>
          <a:xfrm>
            <a:off x="4067944" y="1772816"/>
            <a:ext cx="4572000" cy="3416320"/>
          </a:xfrm>
          <a:prstGeom prst="rect">
            <a:avLst/>
          </a:prstGeom>
        </p:spPr>
        <p:txBody>
          <a:bodyPr>
            <a:spAutoFit/>
          </a:bodyPr>
          <a:lstStyle/>
          <a:p>
            <a:r>
              <a:rPr lang="en-IN" dirty="0"/>
              <a:t>//save by B.java  </a:t>
            </a:r>
          </a:p>
          <a:p>
            <a:r>
              <a:rPr lang="en-IN" b="1" dirty="0"/>
              <a:t>package</a:t>
            </a:r>
            <a:r>
              <a:rPr lang="en-IN" dirty="0"/>
              <a:t> </a:t>
            </a:r>
            <a:r>
              <a:rPr lang="en-IN" dirty="0" err="1"/>
              <a:t>mypack</a:t>
            </a:r>
            <a:r>
              <a:rPr lang="en-IN" dirty="0"/>
              <a:t>;  </a:t>
            </a:r>
          </a:p>
          <a:p>
            <a:r>
              <a:rPr lang="en-IN" b="1" dirty="0"/>
              <a:t>import</a:t>
            </a:r>
            <a:r>
              <a:rPr lang="en-IN" dirty="0"/>
              <a:t> pack.*;  </a:t>
            </a:r>
          </a:p>
          <a:p>
            <a:r>
              <a:rPr lang="en-IN" dirty="0"/>
              <a:t>  </a:t>
            </a:r>
          </a:p>
          <a:p>
            <a:r>
              <a:rPr lang="en-IN" b="1" dirty="0"/>
              <a:t>class</a:t>
            </a:r>
            <a:r>
              <a:rPr lang="en-IN" dirty="0"/>
              <a:t> </a:t>
            </a:r>
            <a:r>
              <a:rPr lang="en-IN" dirty="0" smtClean="0"/>
              <a:t>B</a:t>
            </a:r>
          </a:p>
          <a:p>
            <a:r>
              <a:rPr lang="en-IN" dirty="0" smtClean="0"/>
              <a:t>{</a:t>
            </a:r>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r>
              <a:rPr lang="en-IN" dirty="0" smtClean="0"/>
              <a:t>{</a:t>
            </a:r>
            <a:r>
              <a:rPr lang="en-IN" dirty="0"/>
              <a:t>  </a:t>
            </a:r>
          </a:p>
          <a:p>
            <a:r>
              <a:rPr lang="en-IN" dirty="0"/>
              <a:t>   A </a:t>
            </a:r>
            <a:r>
              <a:rPr lang="en-IN" dirty="0" err="1"/>
              <a:t>obj</a:t>
            </a:r>
            <a:r>
              <a:rPr lang="en-IN" dirty="0"/>
              <a:t> = </a:t>
            </a:r>
            <a:r>
              <a:rPr lang="en-IN" b="1" dirty="0"/>
              <a:t>new</a:t>
            </a:r>
            <a:r>
              <a:rPr lang="en-IN" dirty="0"/>
              <a:t> A();  </a:t>
            </a:r>
          </a:p>
          <a:p>
            <a:r>
              <a:rPr lang="en-IN" dirty="0"/>
              <a:t>   obj.msg();  </a:t>
            </a:r>
          </a:p>
          <a:p>
            <a:r>
              <a:rPr lang="en-IN" dirty="0"/>
              <a:t>  }  </a:t>
            </a:r>
          </a:p>
          <a:p>
            <a:r>
              <a:rPr lang="en-IN" dirty="0"/>
              <a:t>}  </a:t>
            </a:r>
          </a:p>
        </p:txBody>
      </p:sp>
    </p:spTree>
    <p:extLst>
      <p:ext uri="{BB962C8B-B14F-4D97-AF65-F5344CB8AC3E}">
        <p14:creationId xmlns:p14="http://schemas.microsoft.com/office/powerpoint/2010/main" val="3423963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68952" cy="1944216"/>
          </a:xfrm>
        </p:spPr>
        <p:txBody>
          <a:bodyPr/>
          <a:lstStyle/>
          <a:p>
            <a:pPr>
              <a:buFont typeface="Wingdings" pitchFamily="2" charset="2"/>
              <a:buChar char="q"/>
            </a:pPr>
            <a:r>
              <a:rPr lang="en-IN" b="1" dirty="0" smtClean="0"/>
              <a:t>2) Using </a:t>
            </a:r>
            <a:r>
              <a:rPr lang="en-IN" b="1" dirty="0" err="1" smtClean="0"/>
              <a:t>packagename.classname</a:t>
            </a:r>
            <a:r>
              <a:rPr lang="en-IN" b="1" dirty="0" smtClean="0"/>
              <a:t> :-</a:t>
            </a:r>
            <a:endParaRPr lang="en-IN" b="1" dirty="0"/>
          </a:p>
          <a:p>
            <a:pPr marL="0" indent="0">
              <a:buNone/>
            </a:pPr>
            <a:r>
              <a:rPr lang="en-IN" dirty="0" smtClean="0"/>
              <a:t>    If </a:t>
            </a:r>
            <a:r>
              <a:rPr lang="en-IN" dirty="0"/>
              <a:t>you import </a:t>
            </a:r>
            <a:r>
              <a:rPr lang="en-IN" dirty="0" err="1"/>
              <a:t>package.classname</a:t>
            </a:r>
            <a:r>
              <a:rPr lang="en-IN" dirty="0"/>
              <a:t> then only declared </a:t>
            </a:r>
            <a:endParaRPr lang="en-IN" dirty="0" smtClean="0"/>
          </a:p>
          <a:p>
            <a:pPr marL="0" indent="0">
              <a:buNone/>
            </a:pPr>
            <a:r>
              <a:rPr lang="en-IN" dirty="0"/>
              <a:t> </a:t>
            </a:r>
            <a:r>
              <a:rPr lang="en-IN" dirty="0" smtClean="0"/>
              <a:t>   class </a:t>
            </a:r>
            <a:r>
              <a:rPr lang="en-IN" dirty="0"/>
              <a:t>of this package will be accessible</a:t>
            </a:r>
            <a:r>
              <a:rPr lang="en-IN" dirty="0" smtClean="0"/>
              <a:t>.</a:t>
            </a:r>
          </a:p>
          <a:p>
            <a:pPr marL="0" indent="0">
              <a:buNone/>
            </a:pPr>
            <a:r>
              <a:rPr lang="en-IN" dirty="0"/>
              <a:t> </a:t>
            </a:r>
            <a:r>
              <a:rPr lang="en-IN" dirty="0" smtClean="0"/>
              <a:t>    </a:t>
            </a:r>
            <a:r>
              <a:rPr lang="en-IN" sz="2000" b="1" dirty="0" smtClean="0"/>
              <a:t>Example :</a:t>
            </a:r>
            <a:endParaRPr lang="en-IN" sz="2000" b="1" dirty="0"/>
          </a:p>
        </p:txBody>
      </p:sp>
      <p:sp>
        <p:nvSpPr>
          <p:cNvPr id="4" name="Rectangle 3"/>
          <p:cNvSpPr/>
          <p:nvPr/>
        </p:nvSpPr>
        <p:spPr>
          <a:xfrm>
            <a:off x="251520" y="1988840"/>
            <a:ext cx="3528392" cy="2862322"/>
          </a:xfrm>
          <a:prstGeom prst="rect">
            <a:avLst/>
          </a:prstGeom>
        </p:spPr>
        <p:txBody>
          <a:bodyPr wrap="square">
            <a:spAutoFit/>
          </a:bodyPr>
          <a:lstStyle/>
          <a:p>
            <a:r>
              <a:rPr lang="en-IN" dirty="0"/>
              <a:t>//save by A.java  </a:t>
            </a:r>
          </a:p>
          <a:p>
            <a:r>
              <a:rPr lang="en-IN" dirty="0"/>
              <a:t>  </a:t>
            </a:r>
          </a:p>
          <a:p>
            <a:r>
              <a:rPr lang="en-IN" b="1" dirty="0"/>
              <a:t>package</a:t>
            </a:r>
            <a:r>
              <a:rPr lang="en-IN" dirty="0"/>
              <a:t> pack;  </a:t>
            </a:r>
          </a:p>
          <a:p>
            <a:r>
              <a:rPr lang="en-IN" b="1" dirty="0"/>
              <a:t>public</a:t>
            </a:r>
            <a:r>
              <a:rPr lang="en-IN" dirty="0"/>
              <a:t> </a:t>
            </a:r>
            <a:r>
              <a:rPr lang="en-IN" b="1" dirty="0"/>
              <a:t>class</a:t>
            </a:r>
            <a:r>
              <a:rPr lang="en-IN" dirty="0"/>
              <a:t> </a:t>
            </a:r>
            <a:r>
              <a:rPr lang="en-IN" dirty="0" smtClean="0"/>
              <a:t>A</a:t>
            </a:r>
          </a:p>
          <a:p>
            <a:r>
              <a:rPr lang="en-IN" dirty="0" smtClean="0"/>
              <a:t>{</a:t>
            </a:r>
            <a:r>
              <a:rPr lang="en-IN" dirty="0"/>
              <a:t>  </a:t>
            </a:r>
          </a:p>
          <a:p>
            <a:r>
              <a:rPr lang="en-IN" dirty="0"/>
              <a:t>  </a:t>
            </a:r>
            <a:r>
              <a:rPr lang="en-IN" b="1" dirty="0"/>
              <a:t>public</a:t>
            </a:r>
            <a:r>
              <a:rPr lang="en-IN" dirty="0"/>
              <a:t> </a:t>
            </a:r>
            <a:r>
              <a:rPr lang="en-IN" b="1" dirty="0"/>
              <a:t>void</a:t>
            </a:r>
            <a:r>
              <a:rPr lang="en-IN" dirty="0"/>
              <a:t> </a:t>
            </a:r>
            <a:r>
              <a:rPr lang="en-IN" dirty="0" err="1"/>
              <a:t>msg</a:t>
            </a:r>
            <a:r>
              <a:rPr lang="en-IN" dirty="0" smtClean="0"/>
              <a:t>()</a:t>
            </a:r>
          </a:p>
          <a:p>
            <a:r>
              <a:rPr lang="en-IN" dirty="0" smtClean="0"/>
              <a:t>{</a:t>
            </a:r>
          </a:p>
          <a:p>
            <a:r>
              <a:rPr lang="en-IN" dirty="0"/>
              <a:t> </a:t>
            </a:r>
            <a:r>
              <a:rPr lang="en-IN" dirty="0" smtClean="0"/>
              <a:t>  </a:t>
            </a:r>
            <a:r>
              <a:rPr lang="en-IN" dirty="0" err="1" smtClean="0"/>
              <a:t>System.out.println</a:t>
            </a:r>
            <a:r>
              <a:rPr lang="en-IN" dirty="0"/>
              <a:t>("Hello</a:t>
            </a:r>
            <a:r>
              <a:rPr lang="en-IN" dirty="0" smtClean="0"/>
              <a:t>");</a:t>
            </a:r>
          </a:p>
          <a:p>
            <a:r>
              <a:rPr lang="en-IN" dirty="0" smtClean="0"/>
              <a:t>}</a:t>
            </a:r>
            <a:r>
              <a:rPr lang="en-IN" dirty="0"/>
              <a:t>  </a:t>
            </a:r>
          </a:p>
          <a:p>
            <a:r>
              <a:rPr lang="en-IN" dirty="0"/>
              <a:t>}  </a:t>
            </a:r>
          </a:p>
        </p:txBody>
      </p:sp>
      <p:sp>
        <p:nvSpPr>
          <p:cNvPr id="5" name="Rectangle 4"/>
          <p:cNvSpPr/>
          <p:nvPr/>
        </p:nvSpPr>
        <p:spPr>
          <a:xfrm>
            <a:off x="3995936" y="1988840"/>
            <a:ext cx="4572000" cy="3693319"/>
          </a:xfrm>
          <a:prstGeom prst="rect">
            <a:avLst/>
          </a:prstGeom>
        </p:spPr>
        <p:txBody>
          <a:bodyPr>
            <a:spAutoFit/>
          </a:bodyPr>
          <a:lstStyle/>
          <a:p>
            <a:r>
              <a:rPr lang="en-IN" dirty="0"/>
              <a:t>//save by B.java  </a:t>
            </a:r>
            <a:endParaRPr lang="en-IN" dirty="0" smtClean="0"/>
          </a:p>
          <a:p>
            <a:endParaRPr lang="en-IN" dirty="0"/>
          </a:p>
          <a:p>
            <a:r>
              <a:rPr lang="en-IN" b="1" dirty="0"/>
              <a:t>package</a:t>
            </a:r>
            <a:r>
              <a:rPr lang="en-IN" dirty="0"/>
              <a:t> </a:t>
            </a:r>
            <a:r>
              <a:rPr lang="en-IN" dirty="0" err="1"/>
              <a:t>mypack</a:t>
            </a:r>
            <a:r>
              <a:rPr lang="en-IN" dirty="0"/>
              <a:t>;  </a:t>
            </a:r>
          </a:p>
          <a:p>
            <a:r>
              <a:rPr lang="en-IN" b="1" dirty="0"/>
              <a:t>import</a:t>
            </a:r>
            <a:r>
              <a:rPr lang="en-IN" dirty="0"/>
              <a:t> </a:t>
            </a:r>
            <a:r>
              <a:rPr lang="en-IN" dirty="0" err="1"/>
              <a:t>pack.A</a:t>
            </a:r>
            <a:r>
              <a:rPr lang="en-IN" dirty="0"/>
              <a:t>;  </a:t>
            </a:r>
          </a:p>
          <a:p>
            <a:r>
              <a:rPr lang="en-IN" dirty="0"/>
              <a:t>  </a:t>
            </a:r>
          </a:p>
          <a:p>
            <a:r>
              <a:rPr lang="en-IN" b="1" dirty="0"/>
              <a:t>class</a:t>
            </a:r>
            <a:r>
              <a:rPr lang="en-IN" dirty="0"/>
              <a:t> </a:t>
            </a:r>
            <a:r>
              <a:rPr lang="en-IN" dirty="0" smtClean="0"/>
              <a:t>B</a:t>
            </a:r>
          </a:p>
          <a:p>
            <a:r>
              <a:rPr lang="en-IN" dirty="0" smtClean="0"/>
              <a:t>{</a:t>
            </a:r>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r>
              <a:rPr lang="en-IN" dirty="0" smtClean="0"/>
              <a:t>{</a:t>
            </a:r>
            <a:r>
              <a:rPr lang="en-IN" dirty="0"/>
              <a:t>  </a:t>
            </a:r>
          </a:p>
          <a:p>
            <a:r>
              <a:rPr lang="en-IN" dirty="0"/>
              <a:t>   A </a:t>
            </a:r>
            <a:r>
              <a:rPr lang="en-IN" dirty="0" err="1"/>
              <a:t>obj</a:t>
            </a:r>
            <a:r>
              <a:rPr lang="en-IN" dirty="0"/>
              <a:t> = </a:t>
            </a:r>
            <a:r>
              <a:rPr lang="en-IN" b="1" dirty="0"/>
              <a:t>new</a:t>
            </a:r>
            <a:r>
              <a:rPr lang="en-IN" dirty="0"/>
              <a:t> A();  </a:t>
            </a:r>
          </a:p>
          <a:p>
            <a:r>
              <a:rPr lang="en-IN" dirty="0"/>
              <a:t>   obj.msg();  </a:t>
            </a:r>
          </a:p>
          <a:p>
            <a:r>
              <a:rPr lang="en-IN" dirty="0"/>
              <a:t>  }  </a:t>
            </a:r>
          </a:p>
          <a:p>
            <a:r>
              <a:rPr lang="en-IN" dirty="0"/>
              <a:t>}  </a:t>
            </a:r>
          </a:p>
        </p:txBody>
      </p:sp>
    </p:spTree>
    <p:extLst>
      <p:ext uri="{BB962C8B-B14F-4D97-AF65-F5344CB8AC3E}">
        <p14:creationId xmlns:p14="http://schemas.microsoft.com/office/powerpoint/2010/main" val="1073626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68952" cy="2448272"/>
          </a:xfrm>
        </p:spPr>
        <p:txBody>
          <a:bodyPr>
            <a:normAutofit lnSpcReduction="10000"/>
          </a:bodyPr>
          <a:lstStyle/>
          <a:p>
            <a:pPr>
              <a:buFont typeface="Wingdings" pitchFamily="2" charset="2"/>
              <a:buChar char="q"/>
            </a:pPr>
            <a:r>
              <a:rPr lang="en-IN" b="1" dirty="0" smtClean="0"/>
              <a:t>3) Using </a:t>
            </a:r>
            <a:r>
              <a:rPr lang="en-IN" b="1" dirty="0"/>
              <a:t>fully qualified </a:t>
            </a:r>
            <a:r>
              <a:rPr lang="en-IN" b="1" dirty="0" smtClean="0"/>
              <a:t>name :-</a:t>
            </a:r>
          </a:p>
          <a:p>
            <a:pPr marL="0" indent="0">
              <a:buNone/>
            </a:pPr>
            <a:r>
              <a:rPr lang="en-IN" dirty="0" smtClean="0"/>
              <a:t>    If </a:t>
            </a:r>
            <a:r>
              <a:rPr lang="en-IN" dirty="0"/>
              <a:t>you use fully qualified name then only declared class </a:t>
            </a:r>
            <a:r>
              <a:rPr lang="en-IN" dirty="0" smtClean="0"/>
              <a:t>   </a:t>
            </a:r>
          </a:p>
          <a:p>
            <a:pPr marL="0" indent="0">
              <a:buNone/>
            </a:pPr>
            <a:r>
              <a:rPr lang="en-IN" dirty="0"/>
              <a:t> </a:t>
            </a:r>
            <a:r>
              <a:rPr lang="en-IN" dirty="0" smtClean="0"/>
              <a:t>   of </a:t>
            </a:r>
            <a:r>
              <a:rPr lang="en-IN" dirty="0"/>
              <a:t>this package will be accessible. Now there is no need </a:t>
            </a:r>
            <a:endParaRPr lang="en-IN" dirty="0" smtClean="0"/>
          </a:p>
          <a:p>
            <a:pPr marL="0" indent="0">
              <a:buNone/>
            </a:pPr>
            <a:r>
              <a:rPr lang="en-IN" dirty="0"/>
              <a:t> </a:t>
            </a:r>
            <a:r>
              <a:rPr lang="en-IN" dirty="0" smtClean="0"/>
              <a:t>   to </a:t>
            </a:r>
            <a:r>
              <a:rPr lang="en-IN" dirty="0"/>
              <a:t>import. But you need to use fully qualified name every </a:t>
            </a:r>
            <a:endParaRPr lang="en-IN" dirty="0" smtClean="0"/>
          </a:p>
          <a:p>
            <a:pPr marL="0" indent="0">
              <a:buNone/>
            </a:pPr>
            <a:r>
              <a:rPr lang="en-IN" dirty="0"/>
              <a:t> </a:t>
            </a:r>
            <a:r>
              <a:rPr lang="en-IN" dirty="0" smtClean="0"/>
              <a:t>   time </a:t>
            </a:r>
            <a:r>
              <a:rPr lang="en-IN" dirty="0"/>
              <a:t>when you are accessing the class or interface</a:t>
            </a:r>
            <a:r>
              <a:rPr lang="en-IN" dirty="0" smtClean="0"/>
              <a:t>.</a:t>
            </a:r>
          </a:p>
          <a:p>
            <a:pPr marL="0" indent="0">
              <a:buNone/>
            </a:pPr>
            <a:r>
              <a:rPr lang="en-IN" dirty="0"/>
              <a:t> </a:t>
            </a:r>
            <a:r>
              <a:rPr lang="en-IN" dirty="0" smtClean="0"/>
              <a:t>   </a:t>
            </a:r>
            <a:r>
              <a:rPr lang="en-IN" sz="2000" b="1" dirty="0" smtClean="0"/>
              <a:t>Example:-</a:t>
            </a:r>
            <a:endParaRPr lang="en-IN" sz="2000" b="1" dirty="0"/>
          </a:p>
          <a:p>
            <a:pPr marL="0" indent="0">
              <a:buNone/>
            </a:pPr>
            <a:endParaRPr lang="en-IN" dirty="0"/>
          </a:p>
        </p:txBody>
      </p:sp>
      <p:sp>
        <p:nvSpPr>
          <p:cNvPr id="4" name="Rectangle 3"/>
          <p:cNvSpPr/>
          <p:nvPr/>
        </p:nvSpPr>
        <p:spPr>
          <a:xfrm>
            <a:off x="611560" y="2551837"/>
            <a:ext cx="3168352" cy="2862322"/>
          </a:xfrm>
          <a:prstGeom prst="rect">
            <a:avLst/>
          </a:prstGeom>
        </p:spPr>
        <p:txBody>
          <a:bodyPr wrap="square">
            <a:spAutoFit/>
          </a:bodyPr>
          <a:lstStyle/>
          <a:p>
            <a:r>
              <a:rPr lang="en-IN" dirty="0"/>
              <a:t>//save by A.java  </a:t>
            </a:r>
            <a:endParaRPr lang="en-IN" dirty="0" smtClean="0"/>
          </a:p>
          <a:p>
            <a:endParaRPr lang="en-IN" dirty="0"/>
          </a:p>
          <a:p>
            <a:r>
              <a:rPr lang="en-IN" b="1" dirty="0"/>
              <a:t>package</a:t>
            </a:r>
            <a:r>
              <a:rPr lang="en-IN" dirty="0"/>
              <a:t> pack;  </a:t>
            </a:r>
          </a:p>
          <a:p>
            <a:r>
              <a:rPr lang="en-IN" b="1" dirty="0"/>
              <a:t>public</a:t>
            </a:r>
            <a:r>
              <a:rPr lang="en-IN" dirty="0"/>
              <a:t> </a:t>
            </a:r>
            <a:r>
              <a:rPr lang="en-IN" b="1" dirty="0"/>
              <a:t>class</a:t>
            </a:r>
            <a:r>
              <a:rPr lang="en-IN" dirty="0"/>
              <a:t> </a:t>
            </a:r>
            <a:r>
              <a:rPr lang="en-IN" dirty="0" smtClean="0"/>
              <a:t>A</a:t>
            </a:r>
          </a:p>
          <a:p>
            <a:r>
              <a:rPr lang="en-IN" dirty="0" smtClean="0"/>
              <a:t>{</a:t>
            </a:r>
            <a:r>
              <a:rPr lang="en-IN" dirty="0"/>
              <a:t>  </a:t>
            </a:r>
          </a:p>
          <a:p>
            <a:r>
              <a:rPr lang="en-IN" dirty="0"/>
              <a:t>  </a:t>
            </a:r>
            <a:r>
              <a:rPr lang="en-IN" b="1" dirty="0"/>
              <a:t>public</a:t>
            </a:r>
            <a:r>
              <a:rPr lang="en-IN" dirty="0"/>
              <a:t> </a:t>
            </a:r>
            <a:r>
              <a:rPr lang="en-IN" b="1" dirty="0"/>
              <a:t>void</a:t>
            </a:r>
            <a:r>
              <a:rPr lang="en-IN" dirty="0"/>
              <a:t> </a:t>
            </a:r>
            <a:r>
              <a:rPr lang="en-IN" dirty="0" err="1"/>
              <a:t>msg</a:t>
            </a:r>
            <a:r>
              <a:rPr lang="en-IN" dirty="0" smtClean="0"/>
              <a:t>()</a:t>
            </a:r>
          </a:p>
          <a:p>
            <a:r>
              <a:rPr lang="en-IN" dirty="0" smtClean="0"/>
              <a:t>{</a:t>
            </a:r>
          </a:p>
          <a:p>
            <a:r>
              <a:rPr lang="en-IN" dirty="0" err="1" smtClean="0"/>
              <a:t>System.out.println</a:t>
            </a:r>
            <a:r>
              <a:rPr lang="en-IN" dirty="0"/>
              <a:t>("Hello</a:t>
            </a:r>
            <a:r>
              <a:rPr lang="en-IN" dirty="0" smtClean="0"/>
              <a:t>");</a:t>
            </a:r>
          </a:p>
          <a:p>
            <a:r>
              <a:rPr lang="en-IN" dirty="0" smtClean="0"/>
              <a:t>}</a:t>
            </a:r>
            <a:r>
              <a:rPr lang="en-IN" dirty="0"/>
              <a:t>  </a:t>
            </a:r>
          </a:p>
          <a:p>
            <a:r>
              <a:rPr lang="en-IN" dirty="0"/>
              <a:t>}</a:t>
            </a:r>
          </a:p>
        </p:txBody>
      </p:sp>
      <p:sp>
        <p:nvSpPr>
          <p:cNvPr id="5" name="Rectangle 4"/>
          <p:cNvSpPr/>
          <p:nvPr/>
        </p:nvSpPr>
        <p:spPr>
          <a:xfrm>
            <a:off x="4176464" y="2582902"/>
            <a:ext cx="4572000" cy="3139321"/>
          </a:xfrm>
          <a:prstGeom prst="rect">
            <a:avLst/>
          </a:prstGeom>
        </p:spPr>
        <p:txBody>
          <a:bodyPr>
            <a:spAutoFit/>
          </a:bodyPr>
          <a:lstStyle/>
          <a:p>
            <a:r>
              <a:rPr lang="en-IN" dirty="0"/>
              <a:t>//save by B.java  </a:t>
            </a:r>
            <a:endParaRPr lang="en-IN" dirty="0" smtClean="0"/>
          </a:p>
          <a:p>
            <a:endParaRPr lang="en-IN" dirty="0"/>
          </a:p>
          <a:p>
            <a:r>
              <a:rPr lang="en-IN" b="1" dirty="0"/>
              <a:t>package</a:t>
            </a:r>
            <a:r>
              <a:rPr lang="en-IN" dirty="0"/>
              <a:t> </a:t>
            </a:r>
            <a:r>
              <a:rPr lang="en-IN" dirty="0" err="1"/>
              <a:t>mypack</a:t>
            </a:r>
            <a:r>
              <a:rPr lang="en-IN" dirty="0"/>
              <a:t>;  </a:t>
            </a:r>
          </a:p>
          <a:p>
            <a:r>
              <a:rPr lang="en-IN" b="1" dirty="0"/>
              <a:t>class</a:t>
            </a:r>
            <a:r>
              <a:rPr lang="en-IN" dirty="0"/>
              <a:t> </a:t>
            </a:r>
            <a:r>
              <a:rPr lang="en-IN" dirty="0" smtClean="0"/>
              <a:t>B</a:t>
            </a:r>
          </a:p>
          <a:p>
            <a:r>
              <a:rPr lang="en-IN" dirty="0" smtClean="0"/>
              <a:t>{</a:t>
            </a:r>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r>
              <a:rPr lang="en-IN" dirty="0" smtClean="0"/>
              <a:t>{</a:t>
            </a:r>
            <a:r>
              <a:rPr lang="en-IN" dirty="0"/>
              <a:t>  </a:t>
            </a:r>
          </a:p>
          <a:p>
            <a:r>
              <a:rPr lang="en-IN" dirty="0"/>
              <a:t>   </a:t>
            </a:r>
            <a:r>
              <a:rPr lang="en-IN" dirty="0" err="1"/>
              <a:t>pack.A</a:t>
            </a:r>
            <a:r>
              <a:rPr lang="en-IN" dirty="0"/>
              <a:t> </a:t>
            </a:r>
            <a:r>
              <a:rPr lang="en-IN" dirty="0" err="1"/>
              <a:t>obj</a:t>
            </a:r>
            <a:r>
              <a:rPr lang="en-IN" dirty="0"/>
              <a:t> = </a:t>
            </a:r>
            <a:r>
              <a:rPr lang="en-IN" b="1" dirty="0"/>
              <a:t>new</a:t>
            </a:r>
            <a:r>
              <a:rPr lang="en-IN" dirty="0"/>
              <a:t> </a:t>
            </a:r>
            <a:r>
              <a:rPr lang="en-IN" dirty="0" err="1"/>
              <a:t>pack.A</a:t>
            </a:r>
            <a:r>
              <a:rPr lang="en-IN" dirty="0" smtClean="0"/>
              <a:t>();</a:t>
            </a:r>
            <a:r>
              <a:rPr lang="en-IN" dirty="0"/>
              <a:t> </a:t>
            </a:r>
          </a:p>
          <a:p>
            <a:r>
              <a:rPr lang="en-IN" dirty="0"/>
              <a:t>   obj.msg();  </a:t>
            </a:r>
          </a:p>
          <a:p>
            <a:r>
              <a:rPr lang="en-IN" dirty="0"/>
              <a:t>  }  </a:t>
            </a:r>
          </a:p>
          <a:p>
            <a:r>
              <a:rPr lang="en-IN" dirty="0"/>
              <a:t>}  </a:t>
            </a:r>
          </a:p>
        </p:txBody>
      </p:sp>
    </p:spTree>
    <p:extLst>
      <p:ext uri="{BB962C8B-B14F-4D97-AF65-F5344CB8AC3E}">
        <p14:creationId xmlns:p14="http://schemas.microsoft.com/office/powerpoint/2010/main" val="1862856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640960" cy="3690406"/>
          </a:xfrm>
        </p:spPr>
        <p:txBody>
          <a:bodyPr>
            <a:normAutofit lnSpcReduction="10000"/>
          </a:bodyPr>
          <a:lstStyle/>
          <a:p>
            <a:pPr>
              <a:buFont typeface="Wingdings" pitchFamily="2" charset="2"/>
              <a:buChar char="q"/>
            </a:pPr>
            <a:r>
              <a:rPr lang="en-IN" b="1" dirty="0" smtClean="0">
                <a:solidFill>
                  <a:srgbClr val="C00000"/>
                </a:solidFill>
              </a:rPr>
              <a:t>Static Import Statement :-</a:t>
            </a:r>
          </a:p>
          <a:p>
            <a:pPr>
              <a:buFont typeface="Wingdings" pitchFamily="2" charset="2"/>
              <a:buChar char="ü"/>
            </a:pPr>
            <a:r>
              <a:rPr lang="en-IN" dirty="0" smtClean="0"/>
              <a:t>The </a:t>
            </a:r>
            <a:r>
              <a:rPr lang="en-IN" dirty="0"/>
              <a:t>static import feature of Java 5 facilitate the java </a:t>
            </a:r>
            <a:endParaRPr lang="en-IN" dirty="0" smtClean="0"/>
          </a:p>
          <a:p>
            <a:pPr marL="0" indent="0">
              <a:buNone/>
            </a:pPr>
            <a:r>
              <a:rPr lang="en-IN" dirty="0"/>
              <a:t> </a:t>
            </a:r>
            <a:r>
              <a:rPr lang="en-IN" dirty="0" smtClean="0"/>
              <a:t>   programmer </a:t>
            </a:r>
            <a:r>
              <a:rPr lang="en-IN" dirty="0"/>
              <a:t>to access any static member of a class </a:t>
            </a:r>
            <a:endParaRPr lang="en-IN" dirty="0" smtClean="0"/>
          </a:p>
          <a:p>
            <a:pPr marL="0" indent="0">
              <a:buNone/>
            </a:pPr>
            <a:r>
              <a:rPr lang="en-IN" dirty="0"/>
              <a:t> </a:t>
            </a:r>
            <a:r>
              <a:rPr lang="en-IN" dirty="0" smtClean="0"/>
              <a:t>   directly</a:t>
            </a:r>
            <a:r>
              <a:rPr lang="en-IN" dirty="0"/>
              <a:t>. There is no need to qualify it by the </a:t>
            </a:r>
            <a:r>
              <a:rPr lang="en-IN" dirty="0" smtClean="0"/>
              <a:t>class name.</a:t>
            </a:r>
          </a:p>
          <a:p>
            <a:pPr>
              <a:buFont typeface="Wingdings" pitchFamily="2" charset="2"/>
              <a:buChar char="ü"/>
            </a:pPr>
            <a:r>
              <a:rPr lang="en-IN" dirty="0" smtClean="0"/>
              <a:t>Advantage :- Less </a:t>
            </a:r>
            <a:r>
              <a:rPr lang="en-IN" dirty="0"/>
              <a:t>coding is required if you have access any static member of a </a:t>
            </a:r>
            <a:r>
              <a:rPr lang="en-IN" dirty="0" smtClean="0"/>
              <a:t>class.</a:t>
            </a:r>
          </a:p>
          <a:p>
            <a:pPr>
              <a:buFont typeface="Wingdings" pitchFamily="2" charset="2"/>
              <a:buChar char="ü"/>
            </a:pPr>
            <a:r>
              <a:rPr lang="en-IN" dirty="0" smtClean="0"/>
              <a:t>Disadvantage :- </a:t>
            </a:r>
            <a:r>
              <a:rPr lang="en-IN" dirty="0"/>
              <a:t>If you overuse the static import feature, it makes the program unreadable and unmaintainable</a:t>
            </a:r>
            <a:r>
              <a:rPr lang="en-IN" dirty="0" smtClean="0"/>
              <a:t>.</a:t>
            </a:r>
            <a:r>
              <a:rPr lang="en-IN" b="1" dirty="0" smtClean="0">
                <a:solidFill>
                  <a:srgbClr val="C00000"/>
                </a:solidFill>
              </a:rPr>
              <a:t> </a:t>
            </a:r>
          </a:p>
          <a:p>
            <a:pPr>
              <a:buFont typeface="Wingdings" pitchFamily="2" charset="2"/>
              <a:buChar char="ü"/>
            </a:pPr>
            <a:r>
              <a:rPr lang="en-IN" sz="2000" b="1" dirty="0" smtClean="0">
                <a:solidFill>
                  <a:srgbClr val="C00000"/>
                </a:solidFill>
              </a:rPr>
              <a:t>Example :- </a:t>
            </a:r>
            <a:r>
              <a:rPr lang="en-IN" b="1" dirty="0" smtClean="0">
                <a:solidFill>
                  <a:srgbClr val="C00000"/>
                </a:solidFill>
              </a:rPr>
              <a:t>  </a:t>
            </a:r>
            <a:endParaRPr lang="en-IN" b="1" dirty="0">
              <a:solidFill>
                <a:srgbClr val="C00000"/>
              </a:solidFill>
            </a:endParaRPr>
          </a:p>
        </p:txBody>
      </p:sp>
      <p:sp>
        <p:nvSpPr>
          <p:cNvPr id="4" name="Rectangle 3"/>
          <p:cNvSpPr/>
          <p:nvPr/>
        </p:nvSpPr>
        <p:spPr>
          <a:xfrm>
            <a:off x="467544" y="3645024"/>
            <a:ext cx="7848872" cy="2862322"/>
          </a:xfrm>
          <a:prstGeom prst="rect">
            <a:avLst/>
          </a:prstGeom>
        </p:spPr>
        <p:txBody>
          <a:bodyPr wrap="square">
            <a:spAutoFit/>
          </a:bodyPr>
          <a:lstStyle/>
          <a:p>
            <a:r>
              <a:rPr lang="en-IN" b="1" dirty="0"/>
              <a:t>import</a:t>
            </a:r>
            <a:r>
              <a:rPr lang="en-IN" dirty="0"/>
              <a:t> </a:t>
            </a:r>
            <a:r>
              <a:rPr lang="en-IN" b="1" dirty="0"/>
              <a:t>static</a:t>
            </a:r>
            <a:r>
              <a:rPr lang="en-IN" dirty="0"/>
              <a:t> </a:t>
            </a:r>
            <a:r>
              <a:rPr lang="en-IN" dirty="0" err="1"/>
              <a:t>java.lang.System</a:t>
            </a:r>
            <a:r>
              <a:rPr lang="en-IN" dirty="0"/>
              <a:t>.*;    </a:t>
            </a:r>
          </a:p>
          <a:p>
            <a:r>
              <a:rPr lang="en-IN" b="1" dirty="0"/>
              <a:t>class</a:t>
            </a:r>
            <a:r>
              <a:rPr lang="en-IN" dirty="0"/>
              <a:t> </a:t>
            </a:r>
            <a:r>
              <a:rPr lang="en-IN" dirty="0" err="1" smtClean="0"/>
              <a:t>StaticImportExample</a:t>
            </a:r>
            <a:endParaRPr lang="en-IN" dirty="0" smtClean="0"/>
          </a:p>
          <a:p>
            <a:r>
              <a:rPr lang="en-IN" dirty="0" smtClean="0"/>
              <a:t>{</a:t>
            </a:r>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r>
              <a:rPr lang="en-IN" dirty="0" smtClean="0"/>
              <a:t>{</a:t>
            </a:r>
            <a:r>
              <a:rPr lang="en-IN" dirty="0"/>
              <a:t>  </a:t>
            </a:r>
          </a:p>
          <a:p>
            <a:r>
              <a:rPr lang="en-IN" dirty="0"/>
              <a:t>   </a:t>
            </a:r>
            <a:r>
              <a:rPr lang="en-IN" dirty="0" err="1" smtClean="0"/>
              <a:t>out.println</a:t>
            </a:r>
            <a:r>
              <a:rPr lang="en-IN" dirty="0"/>
              <a:t>("Hello</a:t>
            </a:r>
            <a:r>
              <a:rPr lang="en-IN" dirty="0" smtClean="0"/>
              <a:t>");</a:t>
            </a:r>
            <a:r>
              <a:rPr lang="en-IN" dirty="0"/>
              <a:t>  </a:t>
            </a:r>
          </a:p>
          <a:p>
            <a:r>
              <a:rPr lang="en-IN" dirty="0"/>
              <a:t>   </a:t>
            </a:r>
            <a:r>
              <a:rPr lang="en-IN" dirty="0" err="1"/>
              <a:t>out.println</a:t>
            </a:r>
            <a:r>
              <a:rPr lang="en-IN" dirty="0"/>
              <a:t>("Java");  </a:t>
            </a:r>
          </a:p>
          <a:p>
            <a:r>
              <a:rPr lang="en-IN" dirty="0"/>
              <a:t>   }   </a:t>
            </a:r>
          </a:p>
          <a:p>
            <a:r>
              <a:rPr lang="en-IN" dirty="0"/>
              <a:t>}   </a:t>
            </a:r>
            <a:endParaRPr lang="en-IN" dirty="0" smtClean="0"/>
          </a:p>
          <a:p>
            <a:endParaRPr lang="en-IN" dirty="0"/>
          </a:p>
        </p:txBody>
      </p:sp>
    </p:spTree>
    <p:extLst>
      <p:ext uri="{BB962C8B-B14F-4D97-AF65-F5344CB8AC3E}">
        <p14:creationId xmlns:p14="http://schemas.microsoft.com/office/powerpoint/2010/main" val="1337906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6040"/>
            <a:ext cx="7467600" cy="1143000"/>
          </a:xfrm>
        </p:spPr>
        <p:txBody>
          <a:bodyPr>
            <a:normAutofit/>
          </a:bodyPr>
          <a:lstStyle/>
          <a:p>
            <a:pPr algn="ctr"/>
            <a:r>
              <a:rPr lang="en-IN" sz="6000" b="1" i="1" dirty="0" err="1" smtClean="0">
                <a:solidFill>
                  <a:schemeClr val="accent1">
                    <a:lumMod val="75000"/>
                  </a:schemeClr>
                </a:solidFill>
                <a:effectLst>
                  <a:outerShdw blurRad="38100" dist="38100" dir="2700000" algn="tl">
                    <a:srgbClr val="000000">
                      <a:alpha val="43137"/>
                    </a:srgbClr>
                  </a:outerShdw>
                </a:effectLst>
              </a:rPr>
              <a:t>Util</a:t>
            </a:r>
            <a:r>
              <a:rPr lang="en-IN" sz="6000" b="1" i="1" dirty="0" smtClean="0">
                <a:solidFill>
                  <a:schemeClr val="accent1">
                    <a:lumMod val="75000"/>
                  </a:schemeClr>
                </a:solidFill>
                <a:effectLst>
                  <a:outerShdw blurRad="38100" dist="38100" dir="2700000" algn="tl">
                    <a:srgbClr val="000000">
                      <a:alpha val="43137"/>
                    </a:srgbClr>
                  </a:outerShdw>
                </a:effectLst>
              </a:rPr>
              <a:t> Package</a:t>
            </a:r>
            <a:endParaRPr lang="en-IN" sz="6000" b="1" i="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776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640960" cy="6741368"/>
          </a:xfrm>
        </p:spPr>
        <p:txBody>
          <a:bodyPr/>
          <a:lstStyle/>
          <a:p>
            <a:pPr>
              <a:buFont typeface="Wingdings" pitchFamily="2" charset="2"/>
              <a:buChar char="q"/>
            </a:pPr>
            <a:r>
              <a:rPr lang="en-IN" b="1" dirty="0" smtClean="0">
                <a:solidFill>
                  <a:schemeClr val="accent1">
                    <a:lumMod val="50000"/>
                  </a:schemeClr>
                </a:solidFill>
              </a:rPr>
              <a:t>Adding and Accessing Elements :</a:t>
            </a:r>
          </a:p>
          <a:p>
            <a:pPr marL="0" indent="0">
              <a:buNone/>
            </a:pP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7200800"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766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504056"/>
          </a:xfrm>
        </p:spPr>
        <p:txBody>
          <a:bodyPr>
            <a:normAutofit fontScale="90000"/>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Random Class</a:t>
            </a:r>
            <a:endParaRPr lang="en-IN" dirty="0"/>
          </a:p>
        </p:txBody>
      </p:sp>
      <p:sp>
        <p:nvSpPr>
          <p:cNvPr id="3" name="Content Placeholder 2"/>
          <p:cNvSpPr>
            <a:spLocks noGrp="1"/>
          </p:cNvSpPr>
          <p:nvPr>
            <p:ph sz="quarter" idx="1"/>
          </p:nvPr>
        </p:nvSpPr>
        <p:spPr>
          <a:xfrm>
            <a:off x="107504" y="548680"/>
            <a:ext cx="8640960" cy="6192688"/>
          </a:xfrm>
        </p:spPr>
        <p:txBody>
          <a:bodyPr>
            <a:normAutofit fontScale="92500" lnSpcReduction="10000"/>
          </a:bodyPr>
          <a:lstStyle/>
          <a:p>
            <a:r>
              <a:rPr lang="en-IN" dirty="0"/>
              <a:t>Random class is part of </a:t>
            </a:r>
            <a:r>
              <a:rPr lang="en-IN" dirty="0" err="1"/>
              <a:t>java.util</a:t>
            </a:r>
            <a:r>
              <a:rPr lang="en-IN" dirty="0"/>
              <a:t> package.</a:t>
            </a:r>
          </a:p>
          <a:p>
            <a:r>
              <a:rPr lang="en-IN" dirty="0"/>
              <a:t>An instance of java Random class is used to generate random numbers.</a:t>
            </a:r>
          </a:p>
          <a:p>
            <a:r>
              <a:rPr lang="en-IN" dirty="0"/>
              <a:t>This class provides several methods to generate random numbers of type integer, double, long, float etc.</a:t>
            </a:r>
          </a:p>
          <a:p>
            <a:r>
              <a:rPr lang="en-IN" dirty="0"/>
              <a:t>Java Random class has two constructors which are given below:</a:t>
            </a:r>
          </a:p>
          <a:p>
            <a:pPr marL="0" indent="0">
              <a:buNone/>
            </a:pPr>
            <a:r>
              <a:rPr lang="en-IN" dirty="0" smtClean="0"/>
              <a:t>   1) Random</a:t>
            </a:r>
            <a:r>
              <a:rPr lang="en-IN" dirty="0"/>
              <a:t>(): creates new random generator</a:t>
            </a:r>
          </a:p>
          <a:p>
            <a:pPr marL="0" indent="0">
              <a:buNone/>
            </a:pPr>
            <a:r>
              <a:rPr lang="en-IN" dirty="0" smtClean="0"/>
              <a:t>   2) Random(long </a:t>
            </a:r>
            <a:r>
              <a:rPr lang="en-IN" dirty="0"/>
              <a:t>seed): creates new random generator </a:t>
            </a:r>
            <a:r>
              <a:rPr lang="en-IN" dirty="0" smtClean="0"/>
              <a:t>   </a:t>
            </a:r>
          </a:p>
          <a:p>
            <a:pPr marL="0" indent="0">
              <a:buNone/>
            </a:pPr>
            <a:r>
              <a:rPr lang="en-IN" dirty="0"/>
              <a:t> </a:t>
            </a:r>
            <a:r>
              <a:rPr lang="en-IN" dirty="0" smtClean="0"/>
              <a:t>      using </a:t>
            </a:r>
            <a:r>
              <a:rPr lang="en-IN" dirty="0"/>
              <a:t>specified seed</a:t>
            </a:r>
          </a:p>
          <a:p>
            <a:r>
              <a:rPr lang="en-IN" dirty="0" smtClean="0"/>
              <a:t>Methods of java Random class :</a:t>
            </a:r>
          </a:p>
          <a:p>
            <a:pPr marL="0" indent="0">
              <a:buNone/>
            </a:pPr>
            <a:r>
              <a:rPr lang="en-IN" dirty="0" smtClean="0"/>
              <a:t>    1) </a:t>
            </a:r>
            <a:r>
              <a:rPr lang="en-IN" dirty="0" err="1" smtClean="0"/>
              <a:t>nextBoolean</a:t>
            </a:r>
            <a:r>
              <a:rPr lang="en-IN" dirty="0" smtClean="0"/>
              <a:t>(): This method returns next pseudorandom    </a:t>
            </a:r>
          </a:p>
          <a:p>
            <a:pPr marL="0" indent="0">
              <a:buNone/>
            </a:pPr>
            <a:r>
              <a:rPr lang="en-IN" dirty="0" smtClean="0"/>
              <a:t>        which is a </a:t>
            </a:r>
            <a:r>
              <a:rPr lang="en-IN" dirty="0" err="1" smtClean="0"/>
              <a:t>boolean</a:t>
            </a:r>
            <a:r>
              <a:rPr lang="en-IN" dirty="0" smtClean="0"/>
              <a:t> value from random number generator </a:t>
            </a:r>
          </a:p>
          <a:p>
            <a:pPr marL="0" indent="0">
              <a:buNone/>
            </a:pPr>
            <a:r>
              <a:rPr lang="en-IN" dirty="0" smtClean="0"/>
              <a:t>        sequence.</a:t>
            </a:r>
          </a:p>
          <a:p>
            <a:pPr marL="0" indent="0">
              <a:buNone/>
            </a:pPr>
            <a:r>
              <a:rPr lang="en-IN" dirty="0" smtClean="0"/>
              <a:t>    2) </a:t>
            </a:r>
            <a:r>
              <a:rPr lang="en-IN" dirty="0" err="1" smtClean="0"/>
              <a:t>nextDouble</a:t>
            </a:r>
            <a:r>
              <a:rPr lang="en-IN" dirty="0" smtClean="0"/>
              <a:t>(): This method returns next pseudorandom </a:t>
            </a:r>
          </a:p>
          <a:p>
            <a:pPr marL="0" indent="0">
              <a:buNone/>
            </a:pPr>
            <a:r>
              <a:rPr lang="en-IN" dirty="0" smtClean="0"/>
              <a:t>        which is double value between 0.0 and 1.0.</a:t>
            </a:r>
          </a:p>
          <a:p>
            <a:endParaRPr lang="en-IN" dirty="0"/>
          </a:p>
        </p:txBody>
      </p:sp>
    </p:spTree>
    <p:extLst>
      <p:ext uri="{BB962C8B-B14F-4D97-AF65-F5344CB8AC3E}">
        <p14:creationId xmlns:p14="http://schemas.microsoft.com/office/powerpoint/2010/main" val="3477212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784976" cy="3168352"/>
          </a:xfrm>
        </p:spPr>
        <p:txBody>
          <a:bodyPr/>
          <a:lstStyle/>
          <a:p>
            <a:pPr marL="0" indent="0">
              <a:buNone/>
            </a:pPr>
            <a:r>
              <a:rPr lang="en-IN" dirty="0" smtClean="0"/>
              <a:t>  3) </a:t>
            </a:r>
            <a:r>
              <a:rPr lang="en-IN" dirty="0" err="1" smtClean="0"/>
              <a:t>nextFloat</a:t>
            </a:r>
            <a:r>
              <a:rPr lang="en-IN" dirty="0" smtClean="0"/>
              <a:t>(): This method returns next pseudorandom </a:t>
            </a:r>
          </a:p>
          <a:p>
            <a:pPr marL="0" indent="0">
              <a:buNone/>
            </a:pPr>
            <a:r>
              <a:rPr lang="en-IN" dirty="0" smtClean="0"/>
              <a:t>      which </a:t>
            </a:r>
            <a:r>
              <a:rPr lang="en-IN" dirty="0"/>
              <a:t>is float value between 0.0 and 1.0.</a:t>
            </a:r>
          </a:p>
          <a:p>
            <a:pPr marL="0" indent="0">
              <a:buNone/>
            </a:pPr>
            <a:r>
              <a:rPr lang="en-IN" dirty="0" smtClean="0"/>
              <a:t>  4) </a:t>
            </a:r>
            <a:r>
              <a:rPr lang="en-IN" dirty="0" err="1" smtClean="0"/>
              <a:t>nextInt</a:t>
            </a:r>
            <a:r>
              <a:rPr lang="en-IN" dirty="0"/>
              <a:t>(): This method returns next </a:t>
            </a:r>
            <a:r>
              <a:rPr lang="en-IN" dirty="0" err="1"/>
              <a:t>int</a:t>
            </a:r>
            <a:r>
              <a:rPr lang="en-IN" dirty="0"/>
              <a:t> value from </a:t>
            </a:r>
            <a:endParaRPr lang="en-IN" dirty="0" smtClean="0"/>
          </a:p>
          <a:p>
            <a:pPr marL="0" indent="0">
              <a:buNone/>
            </a:pPr>
            <a:r>
              <a:rPr lang="en-IN" dirty="0"/>
              <a:t> </a:t>
            </a:r>
            <a:r>
              <a:rPr lang="en-IN" dirty="0" smtClean="0"/>
              <a:t>     random </a:t>
            </a:r>
            <a:r>
              <a:rPr lang="en-IN" dirty="0"/>
              <a:t>number generator sequence.</a:t>
            </a:r>
          </a:p>
          <a:p>
            <a:pPr marL="0" indent="0">
              <a:buNone/>
            </a:pPr>
            <a:r>
              <a:rPr lang="en-IN" dirty="0" smtClean="0"/>
              <a:t>  5) </a:t>
            </a:r>
            <a:r>
              <a:rPr lang="en-IN" dirty="0" err="1" smtClean="0"/>
              <a:t>nextInt</a:t>
            </a:r>
            <a:r>
              <a:rPr lang="en-IN" dirty="0" smtClean="0"/>
              <a:t>(</a:t>
            </a:r>
            <a:r>
              <a:rPr lang="en-IN" dirty="0" err="1" smtClean="0"/>
              <a:t>int</a:t>
            </a:r>
            <a:r>
              <a:rPr lang="en-IN" dirty="0" smtClean="0"/>
              <a:t> </a:t>
            </a:r>
            <a:r>
              <a:rPr lang="en-IN" dirty="0"/>
              <a:t>n): This method return a pseudorandom </a:t>
            </a:r>
            <a:endParaRPr lang="en-IN" dirty="0" smtClean="0"/>
          </a:p>
          <a:p>
            <a:pPr marL="0" indent="0">
              <a:buNone/>
            </a:pPr>
            <a:r>
              <a:rPr lang="en-IN" dirty="0"/>
              <a:t> </a:t>
            </a:r>
            <a:r>
              <a:rPr lang="en-IN" dirty="0" smtClean="0"/>
              <a:t>     which </a:t>
            </a:r>
            <a:r>
              <a:rPr lang="en-IN" dirty="0"/>
              <a:t>is </a:t>
            </a:r>
            <a:r>
              <a:rPr lang="en-IN" dirty="0" err="1"/>
              <a:t>int</a:t>
            </a:r>
            <a:r>
              <a:rPr lang="en-IN" dirty="0"/>
              <a:t> value between 0 and specified value from </a:t>
            </a:r>
            <a:endParaRPr lang="en-IN" dirty="0" smtClean="0"/>
          </a:p>
          <a:p>
            <a:pPr marL="0" indent="0">
              <a:buNone/>
            </a:pPr>
            <a:r>
              <a:rPr lang="en-IN" dirty="0"/>
              <a:t> </a:t>
            </a:r>
            <a:r>
              <a:rPr lang="en-IN" dirty="0" smtClean="0"/>
              <a:t>     random </a:t>
            </a:r>
            <a:r>
              <a:rPr lang="en-IN" dirty="0"/>
              <a:t>number generator sequence.</a:t>
            </a:r>
          </a:p>
          <a:p>
            <a:endParaRPr lang="en-IN" dirty="0"/>
          </a:p>
        </p:txBody>
      </p:sp>
    </p:spTree>
    <p:extLst>
      <p:ext uri="{BB962C8B-B14F-4D97-AF65-F5344CB8AC3E}">
        <p14:creationId xmlns:p14="http://schemas.microsoft.com/office/powerpoint/2010/main" val="1812323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4624"/>
            <a:ext cx="8424936" cy="4093428"/>
          </a:xfrm>
          <a:prstGeom prst="rect">
            <a:avLst/>
          </a:prstGeom>
        </p:spPr>
        <p:txBody>
          <a:bodyPr wrap="square">
            <a:spAutoFit/>
          </a:bodyPr>
          <a:lstStyle/>
          <a:p>
            <a:r>
              <a:rPr lang="en-IN" sz="2000" dirty="0"/>
              <a:t>import </a:t>
            </a:r>
            <a:r>
              <a:rPr lang="en-IN" sz="2000" dirty="0" err="1"/>
              <a:t>java.util.Random</a:t>
            </a:r>
            <a:r>
              <a:rPr lang="en-IN" sz="2000" dirty="0"/>
              <a:t>; </a:t>
            </a:r>
            <a:endParaRPr lang="en-IN" sz="2000" dirty="0" smtClean="0"/>
          </a:p>
          <a:p>
            <a:r>
              <a:rPr lang="en-IN" sz="2000" dirty="0" smtClean="0"/>
              <a:t>public </a:t>
            </a:r>
            <a:r>
              <a:rPr lang="en-IN" sz="2000" dirty="0"/>
              <a:t>class </a:t>
            </a:r>
            <a:r>
              <a:rPr lang="en-IN" sz="2000" dirty="0" err="1" smtClean="0"/>
              <a:t>RandomNumberExample</a:t>
            </a:r>
            <a:endParaRPr lang="en-IN" sz="2000" dirty="0" smtClean="0"/>
          </a:p>
          <a:p>
            <a:r>
              <a:rPr lang="en-IN" sz="2000" dirty="0" smtClean="0"/>
              <a:t> {</a:t>
            </a:r>
          </a:p>
          <a:p>
            <a:r>
              <a:rPr lang="en-IN" sz="2000" dirty="0" smtClean="0"/>
              <a:t>    </a:t>
            </a:r>
            <a:r>
              <a:rPr lang="en-IN" sz="2000" dirty="0"/>
              <a:t>public static void main(String[] </a:t>
            </a:r>
            <a:r>
              <a:rPr lang="en-IN" sz="2000" dirty="0" err="1"/>
              <a:t>args</a:t>
            </a:r>
            <a:r>
              <a:rPr lang="en-IN" sz="2000" dirty="0"/>
              <a:t>) </a:t>
            </a:r>
            <a:endParaRPr lang="en-IN" sz="2000" dirty="0" smtClean="0"/>
          </a:p>
          <a:p>
            <a:r>
              <a:rPr lang="en-IN" sz="2000" dirty="0" smtClean="0"/>
              <a:t>   { </a:t>
            </a:r>
          </a:p>
          <a:p>
            <a:r>
              <a:rPr lang="en-IN" sz="2000" dirty="0" smtClean="0"/>
              <a:t>      Random </a:t>
            </a:r>
            <a:r>
              <a:rPr lang="en-IN" sz="2000" dirty="0" err="1"/>
              <a:t>random</a:t>
            </a:r>
            <a:r>
              <a:rPr lang="en-IN" sz="2000" dirty="0"/>
              <a:t> = new Random(); </a:t>
            </a:r>
            <a:endParaRPr lang="en-IN" sz="2000" dirty="0" smtClean="0"/>
          </a:p>
          <a:p>
            <a:r>
              <a:rPr lang="en-IN" sz="2000" dirty="0" smtClean="0"/>
              <a:t>      </a:t>
            </a:r>
            <a:r>
              <a:rPr lang="en-IN" sz="2000" dirty="0" err="1" smtClean="0"/>
              <a:t>System.out.println</a:t>
            </a:r>
            <a:r>
              <a:rPr lang="en-IN" sz="2000" dirty="0" smtClean="0"/>
              <a:t>(</a:t>
            </a:r>
            <a:r>
              <a:rPr lang="en-IN" sz="2000" dirty="0" err="1" smtClean="0"/>
              <a:t>random.nextBoolean</a:t>
            </a:r>
            <a:r>
              <a:rPr lang="en-IN" sz="2000" dirty="0"/>
              <a:t>()); </a:t>
            </a:r>
            <a:r>
              <a:rPr lang="en-IN" sz="2000" dirty="0" smtClean="0"/>
              <a:t>          </a:t>
            </a:r>
          </a:p>
          <a:p>
            <a:r>
              <a:rPr lang="en-IN" sz="2000" dirty="0"/>
              <a:t> </a:t>
            </a:r>
            <a:r>
              <a:rPr lang="en-IN" sz="2000" dirty="0" smtClean="0"/>
              <a:t>     </a:t>
            </a:r>
            <a:r>
              <a:rPr lang="en-IN" sz="2000" dirty="0" err="1" smtClean="0"/>
              <a:t>System.out.println</a:t>
            </a:r>
            <a:r>
              <a:rPr lang="en-IN" sz="2000" dirty="0" smtClean="0"/>
              <a:t>(</a:t>
            </a:r>
            <a:r>
              <a:rPr lang="en-IN" sz="2000" dirty="0" err="1" smtClean="0"/>
              <a:t>random.nextDouble</a:t>
            </a:r>
            <a:r>
              <a:rPr lang="en-IN" sz="2000" dirty="0"/>
              <a:t>()); </a:t>
            </a:r>
            <a:endParaRPr lang="en-IN" sz="2000" dirty="0" smtClean="0"/>
          </a:p>
          <a:p>
            <a:r>
              <a:rPr lang="en-IN" sz="2000" dirty="0"/>
              <a:t> </a:t>
            </a:r>
            <a:r>
              <a:rPr lang="en-IN" sz="2000" dirty="0" smtClean="0"/>
              <a:t>     </a:t>
            </a:r>
            <a:r>
              <a:rPr lang="en-IN" sz="2000" dirty="0" err="1" smtClean="0"/>
              <a:t>System.out.println</a:t>
            </a:r>
            <a:r>
              <a:rPr lang="en-IN" sz="2000" dirty="0" smtClean="0"/>
              <a:t>(</a:t>
            </a:r>
            <a:r>
              <a:rPr lang="en-IN" sz="2000" dirty="0" err="1" smtClean="0"/>
              <a:t>random.nextFloat</a:t>
            </a:r>
            <a:r>
              <a:rPr lang="en-IN" sz="2000" dirty="0"/>
              <a:t>()); </a:t>
            </a:r>
            <a:endParaRPr lang="en-IN" sz="2000" dirty="0" smtClean="0"/>
          </a:p>
          <a:p>
            <a:r>
              <a:rPr lang="en-IN" sz="2000" dirty="0"/>
              <a:t> </a:t>
            </a:r>
            <a:r>
              <a:rPr lang="en-IN" sz="2000" dirty="0" smtClean="0"/>
              <a:t>     </a:t>
            </a:r>
            <a:r>
              <a:rPr lang="en-IN" sz="2000" dirty="0" err="1" smtClean="0"/>
              <a:t>System.out.println</a:t>
            </a:r>
            <a:r>
              <a:rPr lang="en-IN" sz="2000" dirty="0" smtClean="0"/>
              <a:t>(</a:t>
            </a:r>
            <a:r>
              <a:rPr lang="en-IN" sz="2000" dirty="0" err="1" smtClean="0"/>
              <a:t>random.nextInt</a:t>
            </a:r>
            <a:r>
              <a:rPr lang="en-IN" sz="2000" dirty="0"/>
              <a:t>()); </a:t>
            </a:r>
            <a:endParaRPr lang="en-IN" sz="2000" dirty="0" smtClean="0"/>
          </a:p>
          <a:p>
            <a:r>
              <a:rPr lang="en-IN" sz="2000" dirty="0"/>
              <a:t> </a:t>
            </a:r>
            <a:r>
              <a:rPr lang="en-IN" sz="2000" dirty="0" smtClean="0"/>
              <a:t>     </a:t>
            </a:r>
            <a:r>
              <a:rPr lang="en-IN" sz="2000" dirty="0" err="1" smtClean="0"/>
              <a:t>System.out.println</a:t>
            </a:r>
            <a:r>
              <a:rPr lang="en-IN" sz="2000" dirty="0" smtClean="0"/>
              <a:t>(</a:t>
            </a:r>
            <a:r>
              <a:rPr lang="en-IN" sz="2000" dirty="0" err="1" smtClean="0"/>
              <a:t>random.nextInt</a:t>
            </a:r>
            <a:r>
              <a:rPr lang="en-IN" sz="2000" dirty="0" smtClean="0"/>
              <a:t>(20</a:t>
            </a:r>
            <a:r>
              <a:rPr lang="en-IN" sz="2000" dirty="0"/>
              <a:t>)); </a:t>
            </a:r>
            <a:endParaRPr lang="en-IN" sz="2000" dirty="0" smtClean="0"/>
          </a:p>
          <a:p>
            <a:r>
              <a:rPr lang="en-IN" sz="2000" dirty="0" smtClean="0"/>
              <a:t>    }</a:t>
            </a:r>
          </a:p>
          <a:p>
            <a:r>
              <a:rPr lang="en-IN" sz="2000" dirty="0" smtClean="0"/>
              <a:t> </a:t>
            </a:r>
            <a:r>
              <a:rPr lang="en-IN" sz="2000" dirty="0"/>
              <a:t>}</a:t>
            </a:r>
          </a:p>
        </p:txBody>
      </p:sp>
    </p:spTree>
    <p:extLst>
      <p:ext uri="{BB962C8B-B14F-4D97-AF65-F5344CB8AC3E}">
        <p14:creationId xmlns:p14="http://schemas.microsoft.com/office/powerpoint/2010/main" val="1516056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432048"/>
          </a:xfrm>
        </p:spPr>
        <p:txBody>
          <a:bodyPr>
            <a:normAutofit fontScale="90000"/>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Date </a:t>
            </a:r>
            <a:r>
              <a:rPr lang="en-IN" b="1" i="1" dirty="0">
                <a:solidFill>
                  <a:schemeClr val="accent1">
                    <a:lumMod val="75000"/>
                  </a:schemeClr>
                </a:solidFill>
                <a:effectLst>
                  <a:outerShdw blurRad="38100" dist="38100" dir="2700000" algn="tl">
                    <a:srgbClr val="000000">
                      <a:alpha val="43137"/>
                    </a:srgbClr>
                  </a:outerShdw>
                </a:effectLst>
              </a:rPr>
              <a:t>Class</a:t>
            </a:r>
            <a:endParaRPr lang="en-IN" dirty="0"/>
          </a:p>
        </p:txBody>
      </p:sp>
      <p:sp>
        <p:nvSpPr>
          <p:cNvPr id="3" name="Content Placeholder 2"/>
          <p:cNvSpPr>
            <a:spLocks noGrp="1"/>
          </p:cNvSpPr>
          <p:nvPr>
            <p:ph sz="quarter" idx="1"/>
          </p:nvPr>
        </p:nvSpPr>
        <p:spPr>
          <a:xfrm>
            <a:off x="107504" y="476672"/>
            <a:ext cx="8640960" cy="6381328"/>
          </a:xfrm>
        </p:spPr>
        <p:txBody>
          <a:bodyPr/>
          <a:lstStyle/>
          <a:p>
            <a:r>
              <a:rPr lang="en-IN" dirty="0"/>
              <a:t>The </a:t>
            </a:r>
            <a:r>
              <a:rPr lang="en-IN" dirty="0" err="1"/>
              <a:t>java.util.Date</a:t>
            </a:r>
            <a:r>
              <a:rPr lang="en-IN" dirty="0"/>
              <a:t> class represents date and time in java. It provides constructors and methods to deal with date and time in java</a:t>
            </a:r>
            <a:r>
              <a:rPr lang="en-IN" dirty="0" smtClean="0"/>
              <a:t>.</a:t>
            </a:r>
          </a:p>
          <a:p>
            <a:r>
              <a:rPr lang="en-IN" dirty="0" smtClean="0"/>
              <a:t>Constructor :-</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73" y="2132856"/>
            <a:ext cx="837247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204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568952" cy="6552728"/>
          </a:xfrm>
        </p:spPr>
        <p:txBody>
          <a:bodyPr/>
          <a:lstStyle/>
          <a:p>
            <a:r>
              <a:rPr lang="en-IN" dirty="0" smtClean="0"/>
              <a:t>Methods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05383"/>
            <a:ext cx="8136904" cy="606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167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79512" y="-99392"/>
            <a:ext cx="8423920" cy="689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cs typeface="Arial" pitchFamily="34" charset="0"/>
              </a:rPr>
              <a:t>import</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java.util</a:t>
            </a:r>
            <a:r>
              <a:rPr kumimoji="0" lang="en-US" sz="1600" b="0" i="0" u="none" strike="noStrike" cap="none" normalizeH="0" baseline="0" dirty="0" smtClean="0">
                <a:ln>
                  <a:noFill/>
                </a:ln>
                <a:solidFill>
                  <a:srgbClr val="000000"/>
                </a:solidFill>
                <a:effectLst/>
                <a:cs typeface="Arial" pitchFamily="34" charset="0"/>
              </a:rPr>
              <a:t>.*;</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smtClean="0">
                <a:ln>
                  <a:noFill/>
                </a:ln>
                <a:solidFill>
                  <a:srgbClr val="006699"/>
                </a:solidFill>
                <a:effectLst/>
                <a:cs typeface="Arial" pitchFamily="34" charset="0"/>
              </a:rPr>
              <a:t>public</a:t>
            </a:r>
            <a:r>
              <a:rPr kumimoji="0" lang="en-US" sz="1600" b="0"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smtClean="0">
                <a:ln>
                  <a:noFill/>
                </a:ln>
                <a:solidFill>
                  <a:srgbClr val="006699"/>
                </a:solidFill>
                <a:effectLst/>
                <a:cs typeface="Arial" pitchFamily="34" charset="0"/>
              </a:rPr>
              <a:t>class</a:t>
            </a:r>
            <a:r>
              <a:rPr kumimoji="0" lang="en-US" sz="1600" b="0" i="0" u="none" strike="noStrike" cap="none" normalizeH="0" baseline="0" dirty="0" smtClean="0">
                <a:ln>
                  <a:noFill/>
                </a:ln>
                <a:solidFill>
                  <a:srgbClr val="000000"/>
                </a:solidFill>
                <a:effectLst/>
                <a:cs typeface="Arial" pitchFamily="34" charset="0"/>
              </a:rPr>
              <a:t> Main</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a:t>
            </a:r>
            <a:endParaRPr kumimoji="0" lang="en-US" sz="1600" b="0" i="0" u="none" strike="noStrike" cap="none" normalizeH="0" baseline="0" dirty="0" smtClean="0">
              <a:ln>
                <a:noFill/>
              </a:ln>
              <a:solidFill>
                <a:schemeClr val="tx1"/>
              </a:solidFill>
              <a:effectLst/>
              <a:cs typeface="Arial" pitchFamily="34" charset="0"/>
            </a:endParaRPr>
          </a:p>
          <a:p>
            <a:pPr lvl="0" eaLnBrk="0" fontAlgn="base" hangingPunct="0">
              <a:spcBef>
                <a:spcPct val="0"/>
              </a:spcBef>
              <a:spcAft>
                <a:spcPct val="0"/>
              </a:spcAft>
            </a:pPr>
            <a:r>
              <a:rPr kumimoji="0" lang="en-US" sz="1600" b="0"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smtClean="0">
                <a:ln>
                  <a:noFill/>
                </a:ln>
                <a:solidFill>
                  <a:srgbClr val="006699"/>
                </a:solidFill>
                <a:effectLst/>
                <a:cs typeface="Arial" pitchFamily="34" charset="0"/>
              </a:rPr>
              <a:t>public</a:t>
            </a:r>
            <a:r>
              <a:rPr kumimoji="0" lang="en-US" sz="1600" b="0"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smtClean="0">
                <a:ln>
                  <a:noFill/>
                </a:ln>
                <a:solidFill>
                  <a:srgbClr val="006699"/>
                </a:solidFill>
                <a:effectLst/>
                <a:cs typeface="Arial" pitchFamily="34" charset="0"/>
              </a:rPr>
              <a:t>static</a:t>
            </a:r>
            <a:r>
              <a:rPr kumimoji="0" lang="en-US" sz="1600" b="0"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smtClean="0">
                <a:ln>
                  <a:noFill/>
                </a:ln>
                <a:solidFill>
                  <a:srgbClr val="006699"/>
                </a:solidFill>
                <a:effectLst/>
                <a:cs typeface="Arial" pitchFamily="34" charset="0"/>
              </a:rPr>
              <a:t>void</a:t>
            </a:r>
            <a:r>
              <a:rPr kumimoji="0" lang="en-US" sz="1600" b="0" i="0" u="none" strike="noStrike" cap="none" normalizeH="0" baseline="0" dirty="0" smtClean="0">
                <a:ln>
                  <a:noFill/>
                </a:ln>
                <a:solidFill>
                  <a:srgbClr val="000000"/>
                </a:solidFill>
                <a:effectLst/>
                <a:cs typeface="Arial" pitchFamily="34" charset="0"/>
              </a:rPr>
              <a:t> main(String </a:t>
            </a:r>
            <a:r>
              <a:rPr kumimoji="0" lang="en-US" sz="1600" b="0" i="0" u="none" strike="noStrike" cap="none" normalizeH="0" baseline="0" dirty="0" err="1" smtClean="0">
                <a:ln>
                  <a:noFill/>
                </a:ln>
                <a:solidFill>
                  <a:srgbClr val="000000"/>
                </a:solidFill>
                <a:effectLst/>
                <a:cs typeface="Arial" pitchFamily="34" charset="0"/>
              </a:rPr>
              <a:t>args</a:t>
            </a:r>
            <a:r>
              <a:rPr lang="en-US" sz="1600" dirty="0">
                <a:solidFill>
                  <a:srgbClr val="000000"/>
                </a:solidFill>
                <a:cs typeface="Arial" pitchFamily="34" charset="0"/>
              </a:rPr>
              <a:t> []</a:t>
            </a:r>
            <a:r>
              <a:rPr kumimoji="0" lang="en-US" sz="1600" b="0" i="0" u="none" strike="noStrike" cap="none" normalizeH="0" baseline="0" dirty="0" smtClean="0">
                <a:ln>
                  <a:noFill/>
                </a:ln>
                <a:solidFill>
                  <a:srgbClr val="000000"/>
                </a:solidFill>
                <a:effectLst/>
                <a:cs typeface="Arial" pitchFamily="34" charset="0"/>
              </a:rPr>
              <a:t>)</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smtClean="0">
                <a:ln>
                  <a:noFill/>
                </a:ln>
                <a:solidFill>
                  <a:srgbClr val="008200"/>
                </a:solidFill>
                <a:effectLst/>
                <a:cs typeface="Arial" pitchFamily="34" charset="0"/>
              </a:rPr>
              <a:t>// Creating date</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Date d1 = </a:t>
            </a:r>
            <a:r>
              <a:rPr kumimoji="0" lang="en-US" sz="1600" b="1" i="0" u="none" strike="noStrike" cap="none" normalizeH="0" baseline="0" dirty="0" smtClean="0">
                <a:ln>
                  <a:noFill/>
                </a:ln>
                <a:solidFill>
                  <a:srgbClr val="006699"/>
                </a:solidFill>
                <a:effectLst/>
                <a:cs typeface="Arial" pitchFamily="34" charset="0"/>
              </a:rPr>
              <a:t>new</a:t>
            </a:r>
            <a:r>
              <a:rPr kumimoji="0" lang="en-US" sz="1600" b="0" i="0" u="none" strike="noStrike" cap="none" normalizeH="0" baseline="0" dirty="0" smtClean="0">
                <a:ln>
                  <a:noFill/>
                </a:ln>
                <a:solidFill>
                  <a:srgbClr val="000000"/>
                </a:solidFill>
                <a:effectLst/>
                <a:cs typeface="Arial" pitchFamily="34" charset="0"/>
              </a:rPr>
              <a:t> Date(</a:t>
            </a:r>
            <a:r>
              <a:rPr kumimoji="0" lang="en-US" sz="1600" b="0" i="0" u="none" strike="noStrike" cap="none" normalizeH="0" baseline="0" dirty="0" smtClean="0">
                <a:ln>
                  <a:noFill/>
                </a:ln>
                <a:solidFill>
                  <a:srgbClr val="009900"/>
                </a:solidFill>
                <a:effectLst/>
                <a:cs typeface="Arial" pitchFamily="34" charset="0"/>
              </a:rPr>
              <a:t>2000</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smtClean="0">
                <a:ln>
                  <a:noFill/>
                </a:ln>
                <a:solidFill>
                  <a:srgbClr val="009900"/>
                </a:solidFill>
                <a:effectLst/>
                <a:cs typeface="Arial" pitchFamily="34" charset="0"/>
              </a:rPr>
              <a:t>11</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smtClean="0">
                <a:ln>
                  <a:noFill/>
                </a:ln>
                <a:solidFill>
                  <a:srgbClr val="009900"/>
                </a:solidFill>
                <a:effectLst/>
                <a:cs typeface="Arial" pitchFamily="34" charset="0"/>
              </a:rPr>
              <a:t>21</a:t>
            </a:r>
            <a:r>
              <a:rPr kumimoji="0" lang="en-US" sz="1600" b="0" i="0" u="none" strike="noStrike" cap="none" normalizeH="0" baseline="0" dirty="0" smtClean="0">
                <a:ln>
                  <a:noFill/>
                </a:ln>
                <a:solidFill>
                  <a:srgbClr val="000000"/>
                </a:solidFill>
                <a:effectLst/>
                <a:cs typeface="Arial" pitchFamily="34" charset="0"/>
              </a:rPr>
              <a:t>);</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Date d2 = </a:t>
            </a:r>
            <a:r>
              <a:rPr kumimoji="0" lang="en-US" sz="1600" b="1" i="0" u="none" strike="noStrike" cap="none" normalizeH="0" baseline="0" dirty="0" smtClean="0">
                <a:ln>
                  <a:noFill/>
                </a:ln>
                <a:solidFill>
                  <a:srgbClr val="006699"/>
                </a:solidFill>
                <a:effectLst/>
                <a:cs typeface="Arial" pitchFamily="34" charset="0"/>
              </a:rPr>
              <a:t>new</a:t>
            </a:r>
            <a:r>
              <a:rPr kumimoji="0" lang="en-US" sz="1600" b="0" i="0" u="none" strike="noStrike" cap="none" normalizeH="0" baseline="0" dirty="0" smtClean="0">
                <a:ln>
                  <a:noFill/>
                </a:ln>
                <a:solidFill>
                  <a:srgbClr val="000000"/>
                </a:solidFill>
                <a:effectLst/>
                <a:cs typeface="Arial" pitchFamily="34" charset="0"/>
              </a:rPr>
              <a:t> Date();  </a:t>
            </a:r>
            <a:r>
              <a:rPr kumimoji="0" lang="en-US" sz="1600" b="0" i="0" u="none" strike="noStrike" cap="none" normalizeH="0" baseline="0" dirty="0" smtClean="0">
                <a:ln>
                  <a:noFill/>
                </a:ln>
                <a:solidFill>
                  <a:srgbClr val="008200"/>
                </a:solidFill>
                <a:effectLst/>
                <a:cs typeface="Arial" pitchFamily="34" charset="0"/>
              </a:rPr>
              <a:t>// Current date</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Date d3 = </a:t>
            </a:r>
            <a:r>
              <a:rPr kumimoji="0" lang="en-US" sz="1600" b="1" i="0" u="none" strike="noStrike" cap="none" normalizeH="0" baseline="0" dirty="0" smtClean="0">
                <a:ln>
                  <a:noFill/>
                </a:ln>
                <a:solidFill>
                  <a:srgbClr val="006699"/>
                </a:solidFill>
                <a:effectLst/>
                <a:cs typeface="Arial" pitchFamily="34" charset="0"/>
              </a:rPr>
              <a:t>new</a:t>
            </a:r>
            <a:r>
              <a:rPr kumimoji="0" lang="en-US" sz="1600" b="0" i="0" u="none" strike="noStrike" cap="none" normalizeH="0" baseline="0" dirty="0" smtClean="0">
                <a:ln>
                  <a:noFill/>
                </a:ln>
                <a:solidFill>
                  <a:srgbClr val="000000"/>
                </a:solidFill>
                <a:effectLst/>
                <a:cs typeface="Arial" pitchFamily="34" charset="0"/>
              </a:rPr>
              <a:t> Date(</a:t>
            </a:r>
            <a:r>
              <a:rPr kumimoji="0" lang="en-US" sz="1600" b="0" i="0" u="none" strike="noStrike" cap="none" normalizeH="0" baseline="0" dirty="0" smtClean="0">
                <a:ln>
                  <a:noFill/>
                </a:ln>
                <a:solidFill>
                  <a:srgbClr val="009900"/>
                </a:solidFill>
                <a:effectLst/>
                <a:cs typeface="Arial" pitchFamily="34" charset="0"/>
              </a:rPr>
              <a:t>2010</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smtClean="0">
                <a:ln>
                  <a:noFill/>
                </a:ln>
                <a:solidFill>
                  <a:srgbClr val="009900"/>
                </a:solidFill>
                <a:effectLst/>
                <a:cs typeface="Arial" pitchFamily="34" charset="0"/>
              </a:rPr>
              <a:t>1</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smtClean="0">
                <a:ln>
                  <a:noFill/>
                </a:ln>
                <a:solidFill>
                  <a:srgbClr val="009900"/>
                </a:solidFill>
                <a:effectLst/>
                <a:cs typeface="Arial" pitchFamily="34" charset="0"/>
              </a:rPr>
              <a:t>3</a:t>
            </a:r>
            <a:r>
              <a:rPr kumimoji="0" lang="en-US" sz="1600" b="0" i="0" u="none" strike="noStrike" cap="none" normalizeH="0" baseline="0" dirty="0" smtClean="0">
                <a:ln>
                  <a:noFill/>
                </a:ln>
                <a:solidFill>
                  <a:srgbClr val="000000"/>
                </a:solidFill>
                <a:effectLst/>
                <a:cs typeface="Arial" pitchFamily="34" charset="0"/>
              </a:rPr>
              <a:t>);</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err="1" smtClean="0">
                <a:ln>
                  <a:noFill/>
                </a:ln>
                <a:solidFill>
                  <a:srgbClr val="006699"/>
                </a:solidFill>
                <a:effectLst/>
                <a:cs typeface="Arial" pitchFamily="34" charset="0"/>
              </a:rPr>
              <a:t>boolean</a:t>
            </a:r>
            <a:r>
              <a:rPr kumimoji="0" lang="en-US" sz="1600" b="0" i="0" u="none" strike="noStrike" cap="none" normalizeH="0" baseline="0" dirty="0" smtClean="0">
                <a:ln>
                  <a:noFill/>
                </a:ln>
                <a:solidFill>
                  <a:srgbClr val="000000"/>
                </a:solidFill>
                <a:effectLst/>
                <a:cs typeface="Arial" pitchFamily="34" charset="0"/>
              </a:rPr>
              <a:t> a = d3.after(d1);</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System.out.println</a:t>
            </a: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smtClean="0">
                <a:ln>
                  <a:noFill/>
                </a:ln>
                <a:solidFill>
                  <a:srgbClr val="0000FF"/>
                </a:solidFill>
                <a:effectLst/>
                <a:cs typeface="Arial" pitchFamily="34" charset="0"/>
              </a:rPr>
              <a:t>"Date d3 comes after "</a:t>
            </a: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smtClean="0">
                <a:ln>
                  <a:noFill/>
                </a:ln>
                <a:solidFill>
                  <a:srgbClr val="0000FF"/>
                </a:solidFill>
                <a:effectLst/>
                <a:cs typeface="Arial" pitchFamily="34" charset="0"/>
              </a:rPr>
              <a:t>"date d2: "</a:t>
            </a:r>
            <a:r>
              <a:rPr kumimoji="0" lang="en-US" sz="1600" b="0" i="0" u="none" strike="noStrike" cap="none" normalizeH="0" baseline="0" dirty="0" smtClean="0">
                <a:ln>
                  <a:noFill/>
                </a:ln>
                <a:solidFill>
                  <a:srgbClr val="000000"/>
                </a:solidFill>
                <a:effectLst/>
                <a:cs typeface="Arial" pitchFamily="34" charset="0"/>
              </a:rPr>
              <a:t> + a);</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err="1" smtClean="0">
                <a:ln>
                  <a:noFill/>
                </a:ln>
                <a:solidFill>
                  <a:srgbClr val="006699"/>
                </a:solidFill>
                <a:effectLst/>
                <a:cs typeface="Arial" pitchFamily="34" charset="0"/>
              </a:rPr>
              <a:t>boolean</a:t>
            </a:r>
            <a:r>
              <a:rPr kumimoji="0" lang="en-US" sz="1600" b="0" i="0" u="none" strike="noStrike" cap="none" normalizeH="0" baseline="0" dirty="0" smtClean="0">
                <a:ln>
                  <a:noFill/>
                </a:ln>
                <a:solidFill>
                  <a:srgbClr val="000000"/>
                </a:solidFill>
                <a:effectLst/>
                <a:cs typeface="Arial" pitchFamily="34" charset="0"/>
              </a:rPr>
              <a:t> b = d3.before(d2);</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System.out.println</a:t>
            </a: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smtClean="0">
                <a:ln>
                  <a:noFill/>
                </a:ln>
                <a:solidFill>
                  <a:srgbClr val="0000FF"/>
                </a:solidFill>
                <a:effectLst/>
                <a:cs typeface="Arial" pitchFamily="34" charset="0"/>
              </a:rPr>
              <a:t>"Date d3 comes before "</a:t>
            </a: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smtClean="0">
                <a:ln>
                  <a:noFill/>
                </a:ln>
                <a:solidFill>
                  <a:srgbClr val="0000FF"/>
                </a:solidFill>
                <a:effectLst/>
                <a:cs typeface="Arial" pitchFamily="34" charset="0"/>
              </a:rPr>
              <a:t>"date d2: "</a:t>
            </a:r>
            <a:r>
              <a:rPr kumimoji="0" lang="en-US" sz="1600" b="0" i="0" u="none" strike="noStrike" cap="none" normalizeH="0" baseline="0" dirty="0" smtClean="0">
                <a:ln>
                  <a:noFill/>
                </a:ln>
                <a:solidFill>
                  <a:srgbClr val="000000"/>
                </a:solidFill>
                <a:effectLst/>
                <a:cs typeface="Arial" pitchFamily="34" charset="0"/>
              </a:rPr>
              <a:t> + b);</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1" i="0" u="none" strike="noStrike" cap="none" normalizeH="0" baseline="0" dirty="0" err="1" smtClean="0">
                <a:ln>
                  <a:noFill/>
                </a:ln>
                <a:solidFill>
                  <a:srgbClr val="006699"/>
                </a:solidFill>
                <a:effectLst/>
                <a:cs typeface="Arial" pitchFamily="34" charset="0"/>
              </a:rPr>
              <a:t>int</a:t>
            </a:r>
            <a:r>
              <a:rPr kumimoji="0" lang="en-US" sz="1600" b="0" i="0" u="none" strike="noStrike" cap="none" normalizeH="0" baseline="0" dirty="0" smtClean="0">
                <a:ln>
                  <a:noFill/>
                </a:ln>
                <a:solidFill>
                  <a:srgbClr val="000000"/>
                </a:solidFill>
                <a:effectLst/>
                <a:cs typeface="Arial" pitchFamily="34" charset="0"/>
              </a:rPr>
              <a:t> c = d1.compareTo(d2);</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System.out.println</a:t>
            </a:r>
            <a:r>
              <a:rPr kumimoji="0" lang="en-US" sz="1600" b="0" i="0" u="none" strike="noStrike" cap="none" normalizeH="0" baseline="0" dirty="0" smtClean="0">
                <a:ln>
                  <a:noFill/>
                </a:ln>
                <a:solidFill>
                  <a:srgbClr val="000000"/>
                </a:solidFill>
                <a:effectLst/>
                <a:cs typeface="Arial" pitchFamily="34" charset="0"/>
              </a:rPr>
              <a:t>(c);</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System.out.println</a:t>
            </a: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smtClean="0">
                <a:ln>
                  <a:noFill/>
                </a:ln>
                <a:solidFill>
                  <a:srgbClr val="0000FF"/>
                </a:solidFill>
                <a:effectLst/>
                <a:cs typeface="Arial" pitchFamily="34" charset="0"/>
              </a:rPr>
              <a:t>"</a:t>
            </a:r>
            <a:r>
              <a:rPr kumimoji="0" lang="en-US" sz="1600" b="0" i="0" u="none" strike="noStrike" cap="none" normalizeH="0" baseline="0" dirty="0" err="1" smtClean="0">
                <a:ln>
                  <a:noFill/>
                </a:ln>
                <a:solidFill>
                  <a:srgbClr val="0000FF"/>
                </a:solidFill>
                <a:effectLst/>
                <a:cs typeface="Arial" pitchFamily="34" charset="0"/>
              </a:rPr>
              <a:t>Miliseconds</a:t>
            </a:r>
            <a:r>
              <a:rPr kumimoji="0" lang="en-US" sz="1600" b="0" i="0" u="none" strike="noStrike" cap="none" normalizeH="0" baseline="0" dirty="0" smtClean="0">
                <a:ln>
                  <a:noFill/>
                </a:ln>
                <a:solidFill>
                  <a:srgbClr val="0000FF"/>
                </a:solidFill>
                <a:effectLst/>
                <a:cs typeface="Arial" pitchFamily="34" charset="0"/>
              </a:rPr>
              <a:t> from Jan 1 "</a:t>
            </a: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smtClean="0">
                <a:ln>
                  <a:noFill/>
                </a:ln>
                <a:solidFill>
                  <a:srgbClr val="0000FF"/>
                </a:solidFill>
                <a:effectLst/>
                <a:cs typeface="Arial" pitchFamily="34" charset="0"/>
              </a:rPr>
              <a:t>"1970 to date d1 is "</a:t>
            </a:r>
            <a:endParaRPr kumimoji="0" lang="en-US" sz="1600" b="0" i="0" u="none" strike="noStrike" cap="none" normalizeH="0" baseline="0" dirty="0" smtClean="0">
              <a:ln>
                <a:noFill/>
              </a:ln>
              <a:solidFill>
                <a:srgbClr val="000000"/>
              </a:solidFill>
              <a:effectLst/>
              <a:cs typeface="Arial" pitchFamily="34" charset="0"/>
            </a:endParaRPr>
          </a:p>
          <a:p>
            <a:pPr lvl="0" eaLnBrk="0" fontAlgn="base" hangingPunct="0">
              <a:spcBef>
                <a:spcPct val="0"/>
              </a:spcBef>
              <a:spcAft>
                <a:spcPct val="0"/>
              </a:spcAft>
            </a:pPr>
            <a:r>
              <a:rPr lang="en-US" sz="1600" dirty="0" smtClean="0">
                <a:solidFill>
                  <a:srgbClr val="000000"/>
                </a:solidFill>
                <a:cs typeface="Arial" pitchFamily="34" charset="0"/>
              </a:rPr>
              <a:t>                                                                    </a:t>
            </a:r>
            <a:r>
              <a:rPr lang="en-US" sz="1600" dirty="0">
                <a:solidFill>
                  <a:srgbClr val="000000"/>
                </a:solidFill>
                <a:cs typeface="Arial" pitchFamily="34" charset="0"/>
              </a:rPr>
              <a:t>+ </a:t>
            </a:r>
            <a:r>
              <a:rPr kumimoji="0" lang="en-US" sz="1600" b="0" i="0" u="none" strike="noStrike" cap="none" normalizeH="0" baseline="0" dirty="0" smtClean="0">
                <a:ln>
                  <a:noFill/>
                </a:ln>
                <a:solidFill>
                  <a:srgbClr val="000000"/>
                </a:solidFill>
                <a:effectLst/>
                <a:cs typeface="Arial" pitchFamily="34" charset="0"/>
              </a:rPr>
              <a:t>d1.getTime());</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System.out.println</a:t>
            </a: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smtClean="0">
                <a:ln>
                  <a:noFill/>
                </a:ln>
                <a:solidFill>
                  <a:srgbClr val="0000FF"/>
                </a:solidFill>
                <a:effectLst/>
                <a:cs typeface="Arial" pitchFamily="34" charset="0"/>
              </a:rPr>
              <a:t>"Before setting "</a:t>
            </a:r>
            <a:r>
              <a:rPr kumimoji="0" lang="en-US" sz="1600" b="0" i="0" u="none" strike="noStrike" cap="none" normalizeH="0" baseline="0" dirty="0" smtClean="0">
                <a:ln>
                  <a:noFill/>
                </a:ln>
                <a:solidFill>
                  <a:srgbClr val="000000"/>
                </a:solidFill>
                <a:effectLst/>
                <a:cs typeface="Arial" pitchFamily="34" charset="0"/>
              </a:rPr>
              <a:t>+d2);</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d2.setTime(204587433443L);</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r>
              <a:rPr kumimoji="0" lang="en-US" sz="1600" b="0" i="0" u="none" strike="noStrike" cap="none" normalizeH="0" baseline="0" dirty="0" err="1" smtClean="0">
                <a:ln>
                  <a:noFill/>
                </a:ln>
                <a:solidFill>
                  <a:srgbClr val="000000"/>
                </a:solidFill>
                <a:effectLst/>
                <a:cs typeface="Arial" pitchFamily="34" charset="0"/>
              </a:rPr>
              <a:t>System.out.println</a:t>
            </a:r>
            <a:r>
              <a:rPr kumimoji="0" lang="en-US" sz="1600" b="0" i="0" u="none" strike="noStrike" cap="none" normalizeH="0" baseline="0" dirty="0" smtClean="0">
                <a:ln>
                  <a:noFill/>
                </a:ln>
                <a:solidFill>
                  <a:srgbClr val="000000"/>
                </a:solidFill>
                <a:effectLst/>
                <a:cs typeface="Arial" pitchFamily="34" charset="0"/>
              </a:rPr>
              <a:t>(</a:t>
            </a:r>
            <a:r>
              <a:rPr kumimoji="0" lang="en-US" sz="1600" b="0" i="0" u="none" strike="noStrike" cap="none" normalizeH="0" baseline="0" dirty="0" smtClean="0">
                <a:ln>
                  <a:noFill/>
                </a:ln>
                <a:solidFill>
                  <a:srgbClr val="0000FF"/>
                </a:solidFill>
                <a:effectLst/>
                <a:cs typeface="Arial" pitchFamily="34" charset="0"/>
              </a:rPr>
              <a:t>"After setting "</a:t>
            </a:r>
            <a:r>
              <a:rPr kumimoji="0" lang="en-US" sz="1600" b="0" i="0" u="none" strike="noStrike" cap="none" normalizeH="0" baseline="0" dirty="0" smtClean="0">
                <a:ln>
                  <a:noFill/>
                </a:ln>
                <a:solidFill>
                  <a:srgbClr val="000000"/>
                </a:solidFill>
                <a:effectLst/>
                <a:cs typeface="Arial" pitchFamily="34" charset="0"/>
              </a:rPr>
              <a:t>+d2);</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    }</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a:t>
            </a:r>
            <a:endParaRPr kumimoji="0" lang="en-US" sz="16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278307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91264" cy="720080"/>
          </a:xfrm>
        </p:spPr>
        <p:txBody>
          <a:bodyPr>
            <a:normAutofit/>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Calendar Class</a:t>
            </a:r>
            <a:endParaRPr lang="en-IN" dirty="0"/>
          </a:p>
        </p:txBody>
      </p:sp>
      <p:sp>
        <p:nvSpPr>
          <p:cNvPr id="3" name="Content Placeholder 2"/>
          <p:cNvSpPr>
            <a:spLocks noGrp="1"/>
          </p:cNvSpPr>
          <p:nvPr>
            <p:ph sz="quarter" idx="1"/>
          </p:nvPr>
        </p:nvSpPr>
        <p:spPr>
          <a:xfrm>
            <a:off x="179512" y="620688"/>
            <a:ext cx="8568952" cy="6264696"/>
          </a:xfrm>
        </p:spPr>
        <p:txBody>
          <a:bodyPr>
            <a:normAutofit lnSpcReduction="10000"/>
          </a:bodyPr>
          <a:lstStyle/>
          <a:p>
            <a:r>
              <a:rPr lang="en-IN" dirty="0"/>
              <a:t>The Calendar class provides support for</a:t>
            </a:r>
            <a:r>
              <a:rPr lang="en-IN" dirty="0" smtClean="0"/>
              <a:t>:</a:t>
            </a:r>
          </a:p>
          <a:p>
            <a:pPr marL="457200" indent="-457200">
              <a:buFont typeface="Wingdings"/>
              <a:buAutoNum type="arabicParenR"/>
            </a:pPr>
            <a:r>
              <a:rPr lang="en-IN" dirty="0" smtClean="0"/>
              <a:t>maintaining </a:t>
            </a:r>
            <a:r>
              <a:rPr lang="en-IN" dirty="0"/>
              <a:t>a set of calendar fields </a:t>
            </a:r>
            <a:r>
              <a:rPr lang="en-IN" dirty="0" smtClean="0"/>
              <a:t>such as</a:t>
            </a:r>
            <a:r>
              <a:rPr lang="en-IN" dirty="0"/>
              <a:t> </a:t>
            </a:r>
            <a:r>
              <a:rPr lang="en-IN" dirty="0" smtClean="0"/>
              <a:t>year, month, day_of_month, hour, minute, second, millisecond and </a:t>
            </a:r>
          </a:p>
          <a:p>
            <a:pPr marL="457200" indent="-457200">
              <a:buFont typeface="Wingdings"/>
              <a:buAutoNum type="arabicParenR"/>
            </a:pPr>
            <a:r>
              <a:rPr lang="en-IN" dirty="0"/>
              <a:t>manipulating these calendar fields, such as getting the date of the previous week, roll forward by 3 days</a:t>
            </a:r>
            <a:r>
              <a:rPr lang="en-IN" dirty="0" smtClean="0"/>
              <a:t>.</a:t>
            </a:r>
          </a:p>
          <a:p>
            <a:r>
              <a:rPr lang="en-IN" dirty="0" smtClean="0"/>
              <a:t>Calendar</a:t>
            </a:r>
            <a:r>
              <a:rPr lang="en-IN" dirty="0"/>
              <a:t> is a abstract class, and you cannot use the constructor to create an instance. Instead, you use the static method </a:t>
            </a:r>
            <a:r>
              <a:rPr lang="en-IN" dirty="0" err="1"/>
              <a:t>Calendar.getInstance</a:t>
            </a:r>
            <a:r>
              <a:rPr lang="en-IN" dirty="0"/>
              <a:t>() to instantiate an implementation sub-class.</a:t>
            </a:r>
          </a:p>
          <a:p>
            <a:pPr marL="0" indent="0">
              <a:buNone/>
            </a:pPr>
            <a:r>
              <a:rPr lang="en-IN" dirty="0" smtClean="0"/>
              <a:t>   1) </a:t>
            </a:r>
            <a:r>
              <a:rPr lang="en-IN" dirty="0" err="1" smtClean="0"/>
              <a:t>Calendar.getInstance</a:t>
            </a:r>
            <a:r>
              <a:rPr lang="en-IN" dirty="0"/>
              <a:t>(): return a Calendar instance </a:t>
            </a:r>
            <a:endParaRPr lang="en-IN" dirty="0" smtClean="0"/>
          </a:p>
          <a:p>
            <a:pPr marL="0" indent="0">
              <a:buNone/>
            </a:pPr>
            <a:r>
              <a:rPr lang="en-IN" dirty="0"/>
              <a:t> </a:t>
            </a:r>
            <a:r>
              <a:rPr lang="en-IN" dirty="0" smtClean="0"/>
              <a:t>      based </a:t>
            </a:r>
            <a:r>
              <a:rPr lang="en-IN" dirty="0"/>
              <a:t>on the current time in the default time zone with </a:t>
            </a:r>
            <a:r>
              <a:rPr lang="en-IN" dirty="0" smtClean="0"/>
              <a:t> </a:t>
            </a:r>
          </a:p>
          <a:p>
            <a:pPr marL="0" indent="0">
              <a:buNone/>
            </a:pPr>
            <a:r>
              <a:rPr lang="en-IN" dirty="0"/>
              <a:t> </a:t>
            </a:r>
            <a:r>
              <a:rPr lang="en-IN" dirty="0" smtClean="0"/>
              <a:t>      the </a:t>
            </a:r>
            <a:r>
              <a:rPr lang="en-IN" dirty="0"/>
              <a:t>default locale.</a:t>
            </a:r>
          </a:p>
          <a:p>
            <a:pPr marL="0" indent="0">
              <a:buNone/>
            </a:pPr>
            <a:r>
              <a:rPr lang="en-IN" dirty="0" smtClean="0"/>
              <a:t>   2) </a:t>
            </a:r>
            <a:r>
              <a:rPr lang="en-IN" dirty="0" err="1" smtClean="0"/>
              <a:t>Calendar.getInstance</a:t>
            </a:r>
            <a:r>
              <a:rPr lang="en-IN" dirty="0" smtClean="0"/>
              <a:t>(</a:t>
            </a:r>
            <a:r>
              <a:rPr lang="en-IN" dirty="0" err="1" smtClean="0"/>
              <a:t>TimeZone</a:t>
            </a:r>
            <a:r>
              <a:rPr lang="en-IN" dirty="0" smtClean="0"/>
              <a:t> </a:t>
            </a:r>
            <a:r>
              <a:rPr lang="en-IN" dirty="0"/>
              <a:t>zone)</a:t>
            </a:r>
          </a:p>
          <a:p>
            <a:pPr marL="0" indent="0">
              <a:buNone/>
            </a:pPr>
            <a:r>
              <a:rPr lang="en-IN" dirty="0" smtClean="0"/>
              <a:t>   3) </a:t>
            </a:r>
            <a:r>
              <a:rPr lang="en-IN" dirty="0" err="1" smtClean="0"/>
              <a:t>Calendar.getInstance</a:t>
            </a:r>
            <a:r>
              <a:rPr lang="en-IN" dirty="0" smtClean="0"/>
              <a:t>(Locale </a:t>
            </a:r>
            <a:r>
              <a:rPr lang="en-IN" dirty="0" err="1"/>
              <a:t>aLocale</a:t>
            </a:r>
            <a:r>
              <a:rPr lang="en-IN" dirty="0"/>
              <a:t>)</a:t>
            </a:r>
          </a:p>
          <a:p>
            <a:pPr marL="0" indent="0">
              <a:buNone/>
            </a:pPr>
            <a:r>
              <a:rPr lang="en-IN" dirty="0" smtClean="0"/>
              <a:t>   4) </a:t>
            </a:r>
            <a:r>
              <a:rPr lang="en-IN" dirty="0" err="1" smtClean="0"/>
              <a:t>Calendar.getInstance</a:t>
            </a:r>
            <a:r>
              <a:rPr lang="en-IN" dirty="0" smtClean="0"/>
              <a:t>(</a:t>
            </a:r>
            <a:r>
              <a:rPr lang="en-IN" dirty="0" err="1" smtClean="0"/>
              <a:t>TimeZone</a:t>
            </a:r>
            <a:r>
              <a:rPr lang="en-IN" dirty="0" smtClean="0"/>
              <a:t> </a:t>
            </a:r>
            <a:r>
              <a:rPr lang="en-IN" dirty="0"/>
              <a:t>zone, Locale </a:t>
            </a:r>
            <a:r>
              <a:rPr lang="en-IN" dirty="0" err="1"/>
              <a:t>aLocale</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10934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640960" cy="864096"/>
          </a:xfrm>
        </p:spPr>
        <p:txBody>
          <a:bodyPr>
            <a:normAutofit/>
          </a:bodyPr>
          <a:lstStyle/>
          <a:p>
            <a:r>
              <a:rPr lang="en-IN" dirty="0"/>
              <a:t>The most important method in Calendar is get(</a:t>
            </a:r>
            <a:r>
              <a:rPr lang="en-IN" dirty="0" err="1"/>
              <a:t>int</a:t>
            </a:r>
            <a:r>
              <a:rPr lang="en-IN" dirty="0"/>
              <a:t> </a:t>
            </a:r>
            <a:r>
              <a:rPr lang="en-IN" dirty="0" err="1"/>
              <a:t>calendarField</a:t>
            </a:r>
            <a:r>
              <a:rPr lang="en-IN" dirty="0"/>
              <a:t>), which produces an int. </a:t>
            </a:r>
            <a:endParaRPr lang="en-IN" dirty="0" smtClean="0"/>
          </a:p>
        </p:txBody>
      </p:sp>
      <p:sp>
        <p:nvSpPr>
          <p:cNvPr id="5" name="Rectangle 2"/>
          <p:cNvSpPr>
            <a:spLocks noChangeArrowheads="1"/>
          </p:cNvSpPr>
          <p:nvPr/>
        </p:nvSpPr>
        <p:spPr bwMode="auto">
          <a:xfrm>
            <a:off x="395536" y="764704"/>
            <a:ext cx="835292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Calendar.DAY_OF_WEEK</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returns 1 (</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Calendar.SUNDAY</a:t>
            </a:r>
            <a:r>
              <a:rPr kumimoji="0" lang="en-US" b="0" i="0" u="none" strike="noStrike" cap="none" normalizeH="0" baseline="0" dirty="0" smtClean="0">
                <a:ln>
                  <a:noFill/>
                </a:ln>
                <a:solidFill>
                  <a:srgbClr val="000000"/>
                </a:solidFill>
                <a:effectLst/>
                <a:latin typeface="Segoe UI" pitchFamily="34" charset="0"/>
                <a:cs typeface="Segoe UI" pitchFamily="34" charset="0"/>
              </a:rPr>
              <a:t>) to 7   </a:t>
            </a:r>
          </a:p>
          <a:p>
            <a:pPr marR="0" lvl="0" algn="l" defTabSz="914400" rtl="0" eaLnBrk="0" fontAlgn="base" latinLnBrk="0" hangingPunct="0">
              <a:lnSpc>
                <a:spcPct val="100000"/>
              </a:lnSpc>
              <a:spcBef>
                <a:spcPct val="0"/>
              </a:spcBef>
              <a:spcAft>
                <a:spcPct val="0"/>
              </a:spcAft>
              <a:buClrTx/>
              <a:buSzTx/>
              <a:tabLst/>
            </a:pPr>
            <a:r>
              <a:rPr lang="en-US" dirty="0" smtClean="0">
                <a:solidFill>
                  <a:srgbClr val="000000"/>
                </a:solidFill>
                <a:latin typeface="Segoe UI" pitchFamily="34" charset="0"/>
                <a:cs typeface="Segoe UI" pitchFamily="34" charset="0"/>
              </a:rPr>
              <a:t>    </a:t>
            </a:r>
            <a:r>
              <a:rPr kumimoji="0" lang="en-US" b="0" i="0" u="none" strike="noStrike" cap="none" normalizeH="0" baseline="0" dirty="0" smtClean="0">
                <a:ln>
                  <a:noFill/>
                </a:ln>
                <a:solidFill>
                  <a:srgbClr val="000000"/>
                </a:solidFill>
                <a:effectLst/>
                <a:latin typeface="Segoe UI" pitchFamily="34" charset="0"/>
                <a:cs typeface="Segoe UI" pitchFamily="34" charset="0"/>
              </a:rPr>
              <a: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Calendar.SATURDAY</a:t>
            </a:r>
            <a:r>
              <a:rPr kumimoji="0" lang="en-US" b="0" i="0" u="none" strike="noStrike" cap="none" normalizeH="0" baseline="0" dirty="0" smtClean="0">
                <a:ln>
                  <a:noFill/>
                </a:ln>
                <a:solidFill>
                  <a:srgbClr val="000000"/>
                </a:solidFill>
                <a:effectLst/>
                <a:latin typeface="Segoe UI" pitchFamily="34" charset="0"/>
                <a:cs typeface="Segoe UI"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Calendar.YEAR</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year</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Calendar.MONTH</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returns 0 (</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Calendar.JANUARY</a:t>
            </a:r>
            <a:r>
              <a:rPr kumimoji="0" lang="en-US" b="0" i="0" u="none" strike="noStrike" cap="none" normalizeH="0" baseline="0" dirty="0" smtClean="0">
                <a:ln>
                  <a:noFill/>
                </a:ln>
                <a:solidFill>
                  <a:srgbClr val="000000"/>
                </a:solidFill>
                <a:effectLst/>
                <a:latin typeface="Segoe UI" pitchFamily="34" charset="0"/>
                <a:cs typeface="Segoe UI" pitchFamily="34" charset="0"/>
              </a:rPr>
              <a:t>) to 11 </a:t>
            </a:r>
          </a:p>
          <a:p>
            <a:pPr marR="0" lvl="0" algn="l" defTabSz="914400" rtl="0" eaLnBrk="0" fontAlgn="base" latinLnBrk="0" hangingPunct="0">
              <a:lnSpc>
                <a:spcPct val="100000"/>
              </a:lnSpc>
              <a:spcBef>
                <a:spcPct val="0"/>
              </a:spcBef>
              <a:spcAft>
                <a:spcPct val="0"/>
              </a:spcAft>
              <a:buClrTx/>
              <a:buSzTx/>
              <a:tabLst/>
            </a:pPr>
            <a:r>
              <a:rPr lang="en-US" dirty="0" smtClean="0">
                <a:solidFill>
                  <a:srgbClr val="000000"/>
                </a:solidFill>
                <a:latin typeface="Segoe UI" pitchFamily="34" charset="0"/>
                <a:cs typeface="Segoe UI" pitchFamily="34" charset="0"/>
              </a:rPr>
              <a:t>    </a:t>
            </a:r>
            <a:r>
              <a:rPr kumimoji="0" lang="en-US" b="0" i="0" u="none" strike="noStrike" cap="none" normalizeH="0" baseline="0" dirty="0" smtClean="0">
                <a:ln>
                  <a:noFill/>
                </a:ln>
                <a:solidFill>
                  <a:srgbClr val="000000"/>
                </a:solidFill>
                <a:effectLst/>
                <a:latin typeface="Segoe UI" pitchFamily="34" charset="0"/>
                <a:cs typeface="Segoe UI" pitchFamily="34" charset="0"/>
              </a:rPr>
              <a: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Calendar.DECEMBER</a:t>
            </a:r>
            <a:r>
              <a:rPr kumimoji="0" lang="en-US" b="0" i="0" u="none" strike="noStrike" cap="none" normalizeH="0" baseline="0" dirty="0" smtClean="0">
                <a:ln>
                  <a:noFill/>
                </a:ln>
                <a:solidFill>
                  <a:srgbClr val="000000"/>
                </a:solidFill>
                <a:effectLst/>
                <a:latin typeface="Segoe UI" pitchFamily="34" charset="0"/>
                <a:cs typeface="Segoe UI"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Calendar.DAY_OF_MONTH</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a:t>
            </a: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Calendar.DATE</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1 to 31</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Calendar.HOUR_OF_DAY</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0 to 23</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Calendar.MINUTE</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0 to 59</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Calendar.SECOND</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0 to 59</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Calendar.MILLISECOND</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0 to 999</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Calendar.HOUR</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0 to 11, to be used together with </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Calendar.AM_PM</a:t>
            </a:r>
            <a:r>
              <a:rPr kumimoji="0" lang="en-US" b="0" i="0" u="none" strike="noStrike" cap="none" normalizeH="0" baseline="0" dirty="0" smtClean="0">
                <a:ln>
                  <a:noFill/>
                </a:ln>
                <a:solidFill>
                  <a:srgbClr val="000000"/>
                </a:solidFill>
                <a:effectLst/>
                <a:latin typeface="Segoe UI" pitchFamily="34" charset="0"/>
                <a:cs typeface="Segoe UI"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Calendar.AM_PM</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returns 0 (</a:t>
            </a:r>
            <a:r>
              <a:rPr kumimoji="0" lang="en-US" b="0" i="0" u="none" strike="noStrike" cap="none" normalizeH="0" baseline="0" dirty="0" smtClean="0">
                <a:ln>
                  <a:noFill/>
                </a:ln>
                <a:solidFill>
                  <a:srgbClr val="000000"/>
                </a:solidFill>
                <a:effectLst/>
                <a:latin typeface="Consolas" pitchFamily="49" charset="0"/>
                <a:cs typeface="Segoe UI" pitchFamily="34" charset="0"/>
              </a:rPr>
              <a:t>Calendar.AM</a:t>
            </a:r>
            <a:r>
              <a:rPr kumimoji="0" lang="en-US" b="0" i="0" u="none" strike="noStrike" cap="none" normalizeH="0" baseline="0" dirty="0" smtClean="0">
                <a:ln>
                  <a:noFill/>
                </a:ln>
                <a:solidFill>
                  <a:srgbClr val="000000"/>
                </a:solidFill>
                <a:effectLst/>
                <a:latin typeface="Segoe UI" pitchFamily="34" charset="0"/>
                <a:cs typeface="Segoe UI" pitchFamily="34" charset="0"/>
              </a:rPr>
              <a:t>) or 1 (</a:t>
            </a:r>
            <a:r>
              <a:rPr kumimoji="0" lang="en-US" b="0" i="0" u="none" strike="noStrike" cap="none" normalizeH="0" baseline="0" dirty="0" smtClean="0">
                <a:ln>
                  <a:noFill/>
                </a:ln>
                <a:solidFill>
                  <a:srgbClr val="000000"/>
                </a:solidFill>
                <a:effectLst/>
                <a:latin typeface="Consolas" pitchFamily="49" charset="0"/>
                <a:cs typeface="Segoe UI" pitchFamily="34" charset="0"/>
              </a:rPr>
              <a:t>Calendar.PM</a:t>
            </a:r>
            <a:r>
              <a:rPr kumimoji="0" lang="en-US" b="0" i="0" u="none" strike="noStrike" cap="none" normalizeH="0" baseline="0" dirty="0" smtClean="0">
                <a:ln>
                  <a:noFill/>
                </a:ln>
                <a:solidFill>
                  <a:srgbClr val="000000"/>
                </a:solidFill>
                <a:effectLst/>
                <a:latin typeface="Segoe UI" pitchFamily="34" charset="0"/>
                <a:cs typeface="Segoe UI"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Calendar.DAY_OF_WEEK_IN_MONTH</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a:t>
            </a:r>
            <a:r>
              <a:rPr kumimoji="0" lang="en-US" b="0" i="0" u="none" strike="noStrike" cap="none" normalizeH="0" baseline="0" dirty="0" smtClean="0">
                <a:ln>
                  <a:noFill/>
                </a:ln>
                <a:solidFill>
                  <a:srgbClr val="000000"/>
                </a:solidFill>
                <a:effectLst/>
                <a:latin typeface="Consolas" pitchFamily="49" charset="0"/>
                <a:cs typeface="Segoe UI" pitchFamily="34" charset="0"/>
              </a:rPr>
              <a:t>DAY_OF_MONTH</a:t>
            </a:r>
            <a:r>
              <a:rPr kumimoji="0" lang="en-US" b="0" i="0" u="none" strike="noStrike" cap="none" normalizeH="0" baseline="0" dirty="0" smtClean="0">
                <a:ln>
                  <a:noFill/>
                </a:ln>
                <a:solidFill>
                  <a:srgbClr val="000000"/>
                </a:solidFill>
                <a:effectLst/>
                <a:latin typeface="Segoe UI" pitchFamily="34" charset="0"/>
                <a:cs typeface="Segoe UI" pitchFamily="34" charset="0"/>
              </a:rPr>
              <a:t> 1 through 7 always </a:t>
            </a: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0" i="0" u="none" strike="noStrike" cap="none" normalizeH="0" baseline="0" dirty="0" smtClean="0">
                <a:ln>
                  <a:noFill/>
                </a:ln>
                <a:solidFill>
                  <a:srgbClr val="000000"/>
                </a:solidFill>
                <a:effectLst/>
                <a:latin typeface="Consolas" pitchFamily="49" charset="0"/>
                <a:cs typeface="Segoe UI" pitchFamily="34" charset="0"/>
              </a:rPr>
              <a:t>get(</a:t>
            </a:r>
            <a:r>
              <a:rPr kumimoji="0" lang="en-US" b="0" i="0" u="none" strike="noStrike" cap="none" normalizeH="0" baseline="0" dirty="0" err="1" smtClean="0">
                <a:ln>
                  <a:noFill/>
                </a:ln>
                <a:solidFill>
                  <a:srgbClr val="000000"/>
                </a:solidFill>
                <a:effectLst/>
                <a:latin typeface="Consolas" pitchFamily="49" charset="0"/>
                <a:cs typeface="Segoe UI" pitchFamily="34" charset="0"/>
              </a:rPr>
              <a:t>Calendar.DAY_OF_YEAR</a:t>
            </a:r>
            <a:r>
              <a:rPr kumimoji="0" lang="en-US" b="0" i="0" u="none" strike="noStrike" cap="none" normalizeH="0" baseline="0" dirty="0" smtClean="0">
                <a:ln>
                  <a:noFill/>
                </a:ln>
                <a:solidFill>
                  <a:srgbClr val="000000"/>
                </a:solidFill>
                <a:effectLst/>
                <a:latin typeface="Consolas" pitchFamily="49" charset="0"/>
                <a:cs typeface="Segoe UI" pitchFamily="34" charset="0"/>
              </a:rPr>
              <a:t>)</a:t>
            </a:r>
            <a:r>
              <a:rPr kumimoji="0" lang="en-US" b="0" i="0" u="none" strike="noStrike" cap="none" normalizeH="0" baseline="0" dirty="0" smtClean="0">
                <a:ln>
                  <a:noFill/>
                </a:ln>
                <a:solidFill>
                  <a:srgbClr val="000000"/>
                </a:solidFill>
                <a:effectLst/>
                <a:latin typeface="Segoe UI" pitchFamily="34" charset="0"/>
                <a:cs typeface="Segoe UI" pitchFamily="34" charset="0"/>
              </a:rPr>
              <a:t>: 1 to 366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77510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88640"/>
            <a:ext cx="8496944" cy="6480720"/>
          </a:xfrm>
        </p:spPr>
        <p:txBody>
          <a:bodyPr>
            <a:normAutofit/>
          </a:bodyPr>
          <a:lstStyle/>
          <a:p>
            <a:r>
              <a:rPr lang="en-IN" sz="2000" dirty="0"/>
              <a:t>Calendar has these setters and operations:</a:t>
            </a:r>
          </a:p>
          <a:p>
            <a:pPr marL="0" indent="0">
              <a:buNone/>
            </a:pPr>
            <a:r>
              <a:rPr lang="en-IN" sz="2000" dirty="0" smtClean="0"/>
              <a:t>    1) void </a:t>
            </a:r>
            <a:r>
              <a:rPr lang="en-IN" sz="2000" dirty="0"/>
              <a:t>set(</a:t>
            </a:r>
            <a:r>
              <a:rPr lang="en-IN" sz="2000" dirty="0" err="1"/>
              <a:t>int</a:t>
            </a:r>
            <a:r>
              <a:rPr lang="en-IN" sz="2000" dirty="0"/>
              <a:t> </a:t>
            </a:r>
            <a:r>
              <a:rPr lang="en-IN" sz="2000" dirty="0" err="1"/>
              <a:t>calendarField</a:t>
            </a:r>
            <a:r>
              <a:rPr lang="en-IN" sz="2000" dirty="0"/>
              <a:t>, </a:t>
            </a:r>
            <a:r>
              <a:rPr lang="en-IN" sz="2000" dirty="0" err="1"/>
              <a:t>int</a:t>
            </a:r>
            <a:r>
              <a:rPr lang="en-IN" sz="2000" dirty="0"/>
              <a:t> value)</a:t>
            </a:r>
          </a:p>
          <a:p>
            <a:pPr marL="0" indent="0">
              <a:buNone/>
            </a:pPr>
            <a:r>
              <a:rPr lang="en-IN" sz="2000" dirty="0" smtClean="0"/>
              <a:t>    2) void </a:t>
            </a:r>
            <a:r>
              <a:rPr lang="en-IN" sz="2000" dirty="0"/>
              <a:t>set(</a:t>
            </a:r>
            <a:r>
              <a:rPr lang="en-IN" sz="2000" dirty="0" err="1"/>
              <a:t>int</a:t>
            </a:r>
            <a:r>
              <a:rPr lang="en-IN" sz="2000" dirty="0"/>
              <a:t> year, </a:t>
            </a:r>
            <a:r>
              <a:rPr lang="en-IN" sz="2000" dirty="0" err="1"/>
              <a:t>int</a:t>
            </a:r>
            <a:r>
              <a:rPr lang="en-IN" sz="2000" dirty="0"/>
              <a:t> month, </a:t>
            </a:r>
            <a:r>
              <a:rPr lang="en-IN" sz="2000" dirty="0" err="1"/>
              <a:t>int</a:t>
            </a:r>
            <a:r>
              <a:rPr lang="en-IN" sz="2000" dirty="0"/>
              <a:t> date)</a:t>
            </a:r>
          </a:p>
          <a:p>
            <a:pPr marL="0" indent="0">
              <a:buNone/>
            </a:pPr>
            <a:r>
              <a:rPr lang="en-IN" sz="2000" dirty="0" smtClean="0"/>
              <a:t>    3) void </a:t>
            </a:r>
            <a:r>
              <a:rPr lang="en-IN" sz="2000" dirty="0"/>
              <a:t>set(</a:t>
            </a:r>
            <a:r>
              <a:rPr lang="en-IN" sz="2000" dirty="0" err="1"/>
              <a:t>int</a:t>
            </a:r>
            <a:r>
              <a:rPr lang="en-IN" sz="2000" dirty="0"/>
              <a:t> year, </a:t>
            </a:r>
            <a:r>
              <a:rPr lang="en-IN" sz="2000" dirty="0" err="1"/>
              <a:t>int</a:t>
            </a:r>
            <a:r>
              <a:rPr lang="en-IN" sz="2000" dirty="0"/>
              <a:t> month, </a:t>
            </a:r>
            <a:r>
              <a:rPr lang="en-IN" sz="2000" dirty="0" err="1"/>
              <a:t>int</a:t>
            </a:r>
            <a:r>
              <a:rPr lang="en-IN" sz="2000" dirty="0"/>
              <a:t> date, </a:t>
            </a:r>
            <a:r>
              <a:rPr lang="en-IN" sz="2000" dirty="0" err="1"/>
              <a:t>int</a:t>
            </a:r>
            <a:r>
              <a:rPr lang="en-IN" sz="2000" dirty="0"/>
              <a:t> hour, </a:t>
            </a:r>
            <a:r>
              <a:rPr lang="en-IN" sz="2000" dirty="0" err="1"/>
              <a:t>int</a:t>
            </a:r>
            <a:r>
              <a:rPr lang="en-IN" sz="2000" dirty="0"/>
              <a:t> </a:t>
            </a:r>
            <a:endParaRPr lang="en-IN" sz="2000" dirty="0" smtClean="0"/>
          </a:p>
          <a:p>
            <a:pPr marL="0" indent="0">
              <a:buNone/>
            </a:pPr>
            <a:r>
              <a:rPr lang="en-IN" sz="2000" dirty="0"/>
              <a:t> </a:t>
            </a:r>
            <a:r>
              <a:rPr lang="en-IN" sz="2000" dirty="0" smtClean="0"/>
              <a:t>       minute</a:t>
            </a:r>
            <a:r>
              <a:rPr lang="en-IN" sz="2000" dirty="0"/>
              <a:t>, </a:t>
            </a:r>
            <a:r>
              <a:rPr lang="en-IN" sz="2000" dirty="0" err="1"/>
              <a:t>int</a:t>
            </a:r>
            <a:r>
              <a:rPr lang="en-IN" sz="2000" dirty="0"/>
              <a:t> second)</a:t>
            </a:r>
          </a:p>
          <a:p>
            <a:pPr marL="0" indent="0">
              <a:buNone/>
            </a:pPr>
            <a:r>
              <a:rPr lang="en-IN" sz="2000" dirty="0" smtClean="0"/>
              <a:t>    4) </a:t>
            </a:r>
            <a:r>
              <a:rPr lang="en-IN" sz="2000" dirty="0"/>
              <a:t>void add(</a:t>
            </a:r>
            <a:r>
              <a:rPr lang="en-IN" sz="2000" dirty="0" err="1"/>
              <a:t>int</a:t>
            </a:r>
            <a:r>
              <a:rPr lang="en-IN" sz="2000" dirty="0"/>
              <a:t> field, </a:t>
            </a:r>
            <a:r>
              <a:rPr lang="en-IN" sz="2000" dirty="0" err="1"/>
              <a:t>int</a:t>
            </a:r>
            <a:r>
              <a:rPr lang="en-IN" sz="2000" dirty="0"/>
              <a:t> amount): Adds or subtracts the </a:t>
            </a:r>
            <a:endParaRPr lang="en-IN" sz="2000" dirty="0" smtClean="0"/>
          </a:p>
          <a:p>
            <a:pPr marL="0" indent="0">
              <a:buNone/>
            </a:pPr>
            <a:r>
              <a:rPr lang="en-IN" sz="2000" dirty="0"/>
              <a:t> </a:t>
            </a:r>
            <a:r>
              <a:rPr lang="en-IN" sz="2000" dirty="0" smtClean="0"/>
              <a:t>       specified </a:t>
            </a:r>
            <a:r>
              <a:rPr lang="en-IN" sz="2000" dirty="0"/>
              <a:t>amount of time to the given calendar field, </a:t>
            </a:r>
            <a:endParaRPr lang="en-IN" sz="2000" dirty="0" smtClean="0"/>
          </a:p>
          <a:p>
            <a:pPr marL="0" indent="0">
              <a:buNone/>
            </a:pPr>
            <a:r>
              <a:rPr lang="en-IN" sz="2000" dirty="0"/>
              <a:t> </a:t>
            </a:r>
            <a:r>
              <a:rPr lang="en-IN" sz="2000" dirty="0" smtClean="0"/>
              <a:t>       based </a:t>
            </a:r>
            <a:r>
              <a:rPr lang="en-IN" sz="2000" dirty="0"/>
              <a:t>on the calendar's rules</a:t>
            </a:r>
            <a:r>
              <a:rPr lang="en-IN" sz="2000" dirty="0" smtClean="0"/>
              <a:t>.</a:t>
            </a:r>
          </a:p>
          <a:p>
            <a:r>
              <a:rPr lang="en-IN" sz="2000" dirty="0"/>
              <a:t>Other frequently-used methods are:</a:t>
            </a:r>
          </a:p>
          <a:p>
            <a:pPr marL="0" indent="0">
              <a:buNone/>
            </a:pPr>
            <a:r>
              <a:rPr lang="en-IN" sz="2000" dirty="0" smtClean="0"/>
              <a:t>     1) Date </a:t>
            </a:r>
            <a:r>
              <a:rPr lang="en-IN" sz="2000" dirty="0" err="1"/>
              <a:t>getTime</a:t>
            </a:r>
            <a:r>
              <a:rPr lang="en-IN" sz="2000" dirty="0"/>
              <a:t>(): return a Date object based on this Calendar's </a:t>
            </a:r>
            <a:endParaRPr lang="en-IN" sz="2000" dirty="0" smtClean="0"/>
          </a:p>
          <a:p>
            <a:pPr marL="0" indent="0">
              <a:buNone/>
            </a:pPr>
            <a:r>
              <a:rPr lang="en-IN" sz="2000" dirty="0"/>
              <a:t> </a:t>
            </a:r>
            <a:r>
              <a:rPr lang="en-IN" sz="2000" dirty="0" smtClean="0"/>
              <a:t>         value</a:t>
            </a:r>
            <a:r>
              <a:rPr lang="en-IN" sz="2000" dirty="0"/>
              <a:t>.</a:t>
            </a:r>
          </a:p>
          <a:p>
            <a:pPr marL="0" indent="0">
              <a:buNone/>
            </a:pPr>
            <a:r>
              <a:rPr lang="en-IN" sz="2000" dirty="0" smtClean="0"/>
              <a:t>     2) void </a:t>
            </a:r>
            <a:r>
              <a:rPr lang="en-IN" sz="2000" dirty="0" err="1"/>
              <a:t>setTime</a:t>
            </a:r>
            <a:r>
              <a:rPr lang="en-IN" sz="2000" dirty="0"/>
              <a:t>(Date date)</a:t>
            </a:r>
          </a:p>
          <a:p>
            <a:pPr marL="0" indent="0">
              <a:buNone/>
            </a:pPr>
            <a:r>
              <a:rPr lang="en-IN" sz="2000" dirty="0" smtClean="0"/>
              <a:t>     3) long </a:t>
            </a:r>
            <a:r>
              <a:rPr lang="en-IN" sz="2000" dirty="0" err="1"/>
              <a:t>getTimeInMills</a:t>
            </a:r>
            <a:r>
              <a:rPr lang="en-IN" sz="2000" dirty="0"/>
              <a:t>(): Returns this Calendar's time value in </a:t>
            </a:r>
            <a:endParaRPr lang="en-IN" sz="2000" dirty="0" smtClean="0"/>
          </a:p>
          <a:p>
            <a:pPr marL="0" indent="0">
              <a:buNone/>
            </a:pPr>
            <a:r>
              <a:rPr lang="en-IN" sz="2000" dirty="0"/>
              <a:t> </a:t>
            </a:r>
            <a:r>
              <a:rPr lang="en-IN" sz="2000" dirty="0" smtClean="0"/>
              <a:t>         milliseconds</a:t>
            </a:r>
            <a:r>
              <a:rPr lang="en-IN" sz="2000" dirty="0"/>
              <a:t>.</a:t>
            </a:r>
          </a:p>
          <a:p>
            <a:pPr marL="0" indent="0">
              <a:buNone/>
            </a:pPr>
            <a:r>
              <a:rPr lang="en-IN" sz="2000" dirty="0" smtClean="0"/>
              <a:t>     4) void </a:t>
            </a:r>
            <a:r>
              <a:rPr lang="en-IN" sz="2000" dirty="0" err="1"/>
              <a:t>setTimeInMillis</a:t>
            </a:r>
            <a:r>
              <a:rPr lang="en-IN" sz="2000" dirty="0"/>
              <a:t>(long </a:t>
            </a:r>
            <a:r>
              <a:rPr lang="en-IN" sz="2000" dirty="0" err="1"/>
              <a:t>millis</a:t>
            </a:r>
            <a:r>
              <a:rPr lang="en-IN" sz="2000" dirty="0"/>
              <a:t>)</a:t>
            </a:r>
          </a:p>
          <a:p>
            <a:pPr marL="0" indent="0">
              <a:buNone/>
            </a:pPr>
            <a:r>
              <a:rPr lang="en-IN" sz="2000" dirty="0" smtClean="0"/>
              <a:t>     5) void </a:t>
            </a:r>
            <a:r>
              <a:rPr lang="en-IN" sz="2000" dirty="0" err="1"/>
              <a:t>setTimeZone</a:t>
            </a:r>
            <a:r>
              <a:rPr lang="en-IN" sz="2000" dirty="0"/>
              <a:t>(</a:t>
            </a:r>
            <a:r>
              <a:rPr lang="en-IN" sz="2000" dirty="0" err="1"/>
              <a:t>TimeZone</a:t>
            </a:r>
            <a:r>
              <a:rPr lang="en-IN" sz="2000" dirty="0"/>
              <a:t> value)</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2643995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179512" y="44624"/>
            <a:ext cx="8424936"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000" b="1" i="0" u="none" strike="noStrike" cap="none" normalizeH="0" baseline="0" dirty="0" smtClean="0">
                <a:ln>
                  <a:noFill/>
                </a:ln>
                <a:solidFill>
                  <a:srgbClr val="C00000"/>
                </a:solidFill>
                <a:effectLst/>
                <a:cs typeface="Arial" pitchFamily="34" charset="0"/>
              </a:rPr>
              <a:t>Example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6699"/>
                </a:solidFill>
                <a:effectLst/>
                <a:cs typeface="Arial" pitchFamily="34" charset="0"/>
              </a:rPr>
              <a:t>import</a:t>
            </a: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err="1" smtClean="0">
                <a:ln>
                  <a:noFill/>
                </a:ln>
                <a:solidFill>
                  <a:srgbClr val="000000"/>
                </a:solidFill>
                <a:effectLst/>
                <a:cs typeface="Arial" pitchFamily="34" charset="0"/>
              </a:rPr>
              <a:t>java.util</a:t>
            </a:r>
            <a:r>
              <a:rPr kumimoji="0" lang="en-US" b="0" i="0" u="none" strike="noStrike" cap="none" normalizeH="0" baseline="0" dirty="0" smtClean="0">
                <a:ln>
                  <a:noFill/>
                </a:ln>
                <a:solidFill>
                  <a:srgbClr val="000000"/>
                </a:solidFill>
                <a:effectLst/>
                <a:cs typeface="Arial" pitchFamily="34" charset="0"/>
              </a:rPr>
              <a:t>.*;</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r>
              <a:rPr kumimoji="0" lang="en-US" b="1" i="0" u="none" strike="noStrike" cap="none" normalizeH="0" baseline="0" dirty="0" smtClean="0">
                <a:ln>
                  <a:noFill/>
                </a:ln>
                <a:solidFill>
                  <a:srgbClr val="006699"/>
                </a:solidFill>
                <a:effectLst/>
                <a:cs typeface="Arial" pitchFamily="34" charset="0"/>
              </a:rPr>
              <a:t>class</a:t>
            </a:r>
            <a:r>
              <a:rPr kumimoji="0" lang="en-US" b="0" i="0" u="none" strike="noStrike" cap="none" normalizeH="0" baseline="0" dirty="0" smtClean="0">
                <a:ln>
                  <a:noFill/>
                </a:ln>
                <a:solidFill>
                  <a:srgbClr val="000000"/>
                </a:solidFill>
                <a:effectLst/>
                <a:cs typeface="Arial" pitchFamily="34" charset="0"/>
              </a:rPr>
              <a:t> Cal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r>
              <a:rPr kumimoji="0" lang="en-US" b="1" i="0" u="none" strike="noStrike" cap="none" normalizeH="0" baseline="0" dirty="0" smtClean="0">
                <a:ln>
                  <a:noFill/>
                </a:ln>
                <a:solidFill>
                  <a:srgbClr val="006699"/>
                </a:solidFill>
                <a:effectLst/>
                <a:cs typeface="Arial" pitchFamily="34" charset="0"/>
              </a:rPr>
              <a:t>      public</a:t>
            </a:r>
            <a:r>
              <a:rPr kumimoji="0" lang="en-US" b="0" i="0" u="none" strike="noStrike" cap="none" normalizeH="0" baseline="0" dirty="0" smtClean="0">
                <a:ln>
                  <a:noFill/>
                </a:ln>
                <a:solidFill>
                  <a:srgbClr val="000000"/>
                </a:solidFill>
                <a:effectLst/>
                <a:cs typeface="Arial" pitchFamily="34" charset="0"/>
              </a:rPr>
              <a:t> </a:t>
            </a:r>
            <a:r>
              <a:rPr kumimoji="0" lang="en-US" b="1" i="0" u="none" strike="noStrike" cap="none" normalizeH="0" baseline="0" dirty="0" smtClean="0">
                <a:ln>
                  <a:noFill/>
                </a:ln>
                <a:solidFill>
                  <a:srgbClr val="006699"/>
                </a:solidFill>
                <a:effectLst/>
                <a:cs typeface="Arial" pitchFamily="34" charset="0"/>
              </a:rPr>
              <a:t>static</a:t>
            </a:r>
            <a:r>
              <a:rPr kumimoji="0" lang="en-US" b="0" i="0" u="none" strike="noStrike" cap="none" normalizeH="0" baseline="0" dirty="0" smtClean="0">
                <a:ln>
                  <a:noFill/>
                </a:ln>
                <a:solidFill>
                  <a:srgbClr val="000000"/>
                </a:solidFill>
                <a:effectLst/>
                <a:cs typeface="Arial" pitchFamily="34" charset="0"/>
              </a:rPr>
              <a:t> </a:t>
            </a:r>
            <a:r>
              <a:rPr kumimoji="0" lang="en-US" b="1" i="0" u="none" strike="noStrike" cap="none" normalizeH="0" baseline="0" dirty="0" smtClean="0">
                <a:ln>
                  <a:noFill/>
                </a:ln>
                <a:solidFill>
                  <a:srgbClr val="006699"/>
                </a:solidFill>
                <a:effectLst/>
                <a:cs typeface="Arial" pitchFamily="34" charset="0"/>
              </a:rPr>
              <a:t>void</a:t>
            </a:r>
            <a:r>
              <a:rPr kumimoji="0" lang="en-US" b="0" i="0" u="none" strike="noStrike" cap="none" normalizeH="0" baseline="0" dirty="0" smtClean="0">
                <a:ln>
                  <a:noFill/>
                </a:ln>
                <a:solidFill>
                  <a:srgbClr val="000000"/>
                </a:solidFill>
                <a:effectLst/>
                <a:cs typeface="Arial" pitchFamily="34" charset="0"/>
              </a:rPr>
              <a:t> main(String[] </a:t>
            </a:r>
            <a:r>
              <a:rPr kumimoji="0" lang="en-US" b="0" i="0" u="none" strike="noStrike" cap="none" normalizeH="0" baseline="0" dirty="0" err="1" smtClean="0">
                <a:ln>
                  <a:noFill/>
                </a:ln>
                <a:solidFill>
                  <a:srgbClr val="000000"/>
                </a:solidFill>
                <a:effectLst/>
                <a:cs typeface="Arial" pitchFamily="34" charset="0"/>
              </a:rPr>
              <a:t>args</a:t>
            </a:r>
            <a:r>
              <a:rPr kumimoji="0" lang="en-US" b="0" i="0" u="none" strike="noStrike" cap="none" normalizeH="0" baseline="0" dirty="0" smtClean="0">
                <a:ln>
                  <a:noFill/>
                </a:ln>
                <a:solidFill>
                  <a:srgbClr val="0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Calendar c = </a:t>
            </a:r>
            <a:r>
              <a:rPr kumimoji="0" lang="en-US" b="0" i="0" u="none" strike="noStrike" cap="none" normalizeH="0" baseline="0" dirty="0" err="1" smtClean="0">
                <a:ln>
                  <a:noFill/>
                </a:ln>
                <a:solidFill>
                  <a:srgbClr val="000000"/>
                </a:solidFill>
                <a:effectLst/>
                <a:cs typeface="Arial" pitchFamily="34" charset="0"/>
              </a:rPr>
              <a:t>Calendar.getInstance</a:t>
            </a:r>
            <a:r>
              <a:rPr kumimoji="0" lang="en-US" b="0" i="0" u="none" strike="noStrike" cap="none" normalizeH="0" baseline="0" dirty="0" smtClean="0">
                <a:ln>
                  <a:noFill/>
                </a:ln>
                <a:solidFill>
                  <a:srgbClr val="000000"/>
                </a:solidFill>
                <a:effectLst/>
                <a:cs typeface="Arial" pitchFamily="34" charset="0"/>
              </a:rPr>
              <a:t>();</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err="1" smtClean="0">
                <a:ln>
                  <a:noFill/>
                </a:ln>
                <a:solidFill>
                  <a:srgbClr val="000000"/>
                </a:solidFill>
                <a:effectLst/>
                <a:cs typeface="Arial" pitchFamily="34" charset="0"/>
              </a:rPr>
              <a:t>System.out.println</a:t>
            </a:r>
            <a:r>
              <a:rPr kumimoji="0" lang="en-US" b="0" i="0" u="none" strike="noStrike" cap="none" normalizeH="0" baseline="0" dirty="0" smtClean="0">
                <a:ln>
                  <a:noFill/>
                </a:ln>
                <a:solidFill>
                  <a:srgbClr val="000000"/>
                </a:solidFill>
                <a:effectLst/>
                <a:cs typeface="Arial" pitchFamily="34" charset="0"/>
              </a:rPr>
              <a:t>(</a:t>
            </a:r>
            <a:r>
              <a:rPr kumimoji="0" lang="en-US" b="0" i="0" u="none" strike="noStrike" cap="none" normalizeH="0" baseline="0" dirty="0" smtClean="0">
                <a:ln>
                  <a:noFill/>
                </a:ln>
                <a:solidFill>
                  <a:srgbClr val="0000FF"/>
                </a:solidFill>
                <a:effectLst/>
                <a:cs typeface="Arial" pitchFamily="34" charset="0"/>
              </a:rPr>
              <a:t>"Day : "</a:t>
            </a: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err="1" smtClean="0">
                <a:ln>
                  <a:noFill/>
                </a:ln>
                <a:solidFill>
                  <a:srgbClr val="000000"/>
                </a:solidFill>
                <a:effectLst/>
                <a:cs typeface="Arial" pitchFamily="34" charset="0"/>
              </a:rPr>
              <a:t>c.get</a:t>
            </a:r>
            <a:r>
              <a:rPr kumimoji="0" lang="en-US" b="0" i="0" u="none" strike="noStrike" cap="none" normalizeH="0" baseline="0" dirty="0" smtClean="0">
                <a:ln>
                  <a:noFill/>
                </a:ln>
                <a:solidFill>
                  <a:srgbClr val="000000"/>
                </a:solidFill>
                <a:effectLst/>
                <a:cs typeface="Arial" pitchFamily="34" charset="0"/>
              </a:rPr>
              <a:t>(</a:t>
            </a:r>
            <a:r>
              <a:rPr kumimoji="0" lang="en-US" b="0" i="0" u="none" strike="noStrike" cap="none" normalizeH="0" baseline="0" dirty="0" err="1" smtClean="0">
                <a:ln>
                  <a:noFill/>
                </a:ln>
                <a:solidFill>
                  <a:srgbClr val="000000"/>
                </a:solidFill>
                <a:effectLst/>
                <a:cs typeface="Arial" pitchFamily="34" charset="0"/>
              </a:rPr>
              <a:t>Calendar.DATE</a:t>
            </a:r>
            <a:r>
              <a:rPr kumimoji="0" lang="en-US" b="0" i="0" u="none" strike="noStrike" cap="none" normalizeH="0" baseline="0" dirty="0" smtClean="0">
                <a:ln>
                  <a:noFill/>
                </a:ln>
                <a:solidFill>
                  <a:srgbClr val="000000"/>
                </a:solidFill>
                <a:effectLst/>
                <a:cs typeface="Arial" pitchFamily="34" charset="0"/>
              </a:rPr>
              <a:t>));</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err="1" smtClean="0">
                <a:ln>
                  <a:noFill/>
                </a:ln>
                <a:solidFill>
                  <a:srgbClr val="000000"/>
                </a:solidFill>
                <a:effectLst/>
                <a:cs typeface="Arial" pitchFamily="34" charset="0"/>
              </a:rPr>
              <a:t>System.out.println</a:t>
            </a:r>
            <a:r>
              <a:rPr kumimoji="0" lang="en-US" b="0" i="0" u="none" strike="noStrike" cap="none" normalizeH="0" baseline="0" dirty="0" smtClean="0">
                <a:ln>
                  <a:noFill/>
                </a:ln>
                <a:solidFill>
                  <a:srgbClr val="000000"/>
                </a:solidFill>
                <a:effectLst/>
                <a:cs typeface="Arial" pitchFamily="34" charset="0"/>
              </a:rPr>
              <a:t>(</a:t>
            </a:r>
            <a:r>
              <a:rPr kumimoji="0" lang="en-US" b="0" i="0" u="none" strike="noStrike" cap="none" normalizeH="0" baseline="0" dirty="0" smtClean="0">
                <a:ln>
                  <a:noFill/>
                </a:ln>
                <a:solidFill>
                  <a:srgbClr val="0000FF"/>
                </a:solidFill>
                <a:effectLst/>
                <a:cs typeface="Arial" pitchFamily="34" charset="0"/>
              </a:rPr>
              <a:t>"Month : "</a:t>
            </a: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err="1" smtClean="0">
                <a:ln>
                  <a:noFill/>
                </a:ln>
                <a:solidFill>
                  <a:srgbClr val="000000"/>
                </a:solidFill>
                <a:effectLst/>
                <a:cs typeface="Arial" pitchFamily="34" charset="0"/>
              </a:rPr>
              <a:t>c.get</a:t>
            </a:r>
            <a:r>
              <a:rPr kumimoji="0" lang="en-US" b="0" i="0" u="none" strike="noStrike" cap="none" normalizeH="0" baseline="0" dirty="0" smtClean="0">
                <a:ln>
                  <a:noFill/>
                </a:ln>
                <a:solidFill>
                  <a:srgbClr val="000000"/>
                </a:solidFill>
                <a:effectLst/>
                <a:cs typeface="Arial" pitchFamily="34" charset="0"/>
              </a:rPr>
              <a:t>(</a:t>
            </a:r>
            <a:r>
              <a:rPr kumimoji="0" lang="en-US" b="0" i="0" u="none" strike="noStrike" cap="none" normalizeH="0" baseline="0" dirty="0" err="1" smtClean="0">
                <a:ln>
                  <a:noFill/>
                </a:ln>
                <a:solidFill>
                  <a:srgbClr val="000000"/>
                </a:solidFill>
                <a:effectLst/>
                <a:cs typeface="Arial" pitchFamily="34" charset="0"/>
              </a:rPr>
              <a:t>Calendar.MONTH</a:t>
            </a:r>
            <a:r>
              <a:rPr kumimoji="0" lang="en-US" b="0" i="0" u="none" strike="noStrike" cap="none" normalizeH="0" baseline="0" dirty="0" smtClean="0">
                <a:ln>
                  <a:noFill/>
                </a:ln>
                <a:solidFill>
                  <a:srgbClr val="000000"/>
                </a:solidFill>
                <a:effectLst/>
                <a:cs typeface="Arial" pitchFamily="34" charset="0"/>
              </a:rPr>
              <a:t>));</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err="1" smtClean="0">
                <a:ln>
                  <a:noFill/>
                </a:ln>
                <a:solidFill>
                  <a:srgbClr val="000000"/>
                </a:solidFill>
                <a:effectLst/>
                <a:cs typeface="Arial" pitchFamily="34" charset="0"/>
              </a:rPr>
              <a:t>System.out.println</a:t>
            </a:r>
            <a:r>
              <a:rPr kumimoji="0" lang="en-US" b="0" i="0" u="none" strike="noStrike" cap="none" normalizeH="0" baseline="0" dirty="0" smtClean="0">
                <a:ln>
                  <a:noFill/>
                </a:ln>
                <a:solidFill>
                  <a:srgbClr val="000000"/>
                </a:solidFill>
                <a:effectLst/>
                <a:cs typeface="Arial" pitchFamily="34" charset="0"/>
              </a:rPr>
              <a:t>(</a:t>
            </a:r>
            <a:r>
              <a:rPr kumimoji="0" lang="en-US" b="0" i="0" u="none" strike="noStrike" cap="none" normalizeH="0" baseline="0" dirty="0" smtClean="0">
                <a:ln>
                  <a:noFill/>
                </a:ln>
                <a:solidFill>
                  <a:srgbClr val="0000FF"/>
                </a:solidFill>
                <a:effectLst/>
                <a:cs typeface="Arial" pitchFamily="34" charset="0"/>
              </a:rPr>
              <a:t>"Year : "</a:t>
            </a:r>
            <a:r>
              <a:rPr kumimoji="0" lang="en-US" b="0" i="0" u="none" strike="noStrike" cap="none" normalizeH="0" baseline="0" dirty="0" smtClean="0">
                <a:ln>
                  <a:noFill/>
                </a:ln>
                <a:solidFill>
                  <a:srgbClr val="000000"/>
                </a:solidFill>
                <a:effectLst/>
                <a:cs typeface="Arial" pitchFamily="34" charset="0"/>
              </a:rPr>
              <a:t> + </a:t>
            </a:r>
            <a:r>
              <a:rPr kumimoji="0" lang="en-US" b="0" i="0" u="none" strike="noStrike" cap="none" normalizeH="0" baseline="0" dirty="0" err="1" smtClean="0">
                <a:ln>
                  <a:noFill/>
                </a:ln>
                <a:solidFill>
                  <a:srgbClr val="000000"/>
                </a:solidFill>
                <a:effectLst/>
                <a:cs typeface="Arial" pitchFamily="34" charset="0"/>
              </a:rPr>
              <a:t>c.get</a:t>
            </a:r>
            <a:r>
              <a:rPr kumimoji="0" lang="en-US" b="0" i="0" u="none" strike="noStrike" cap="none" normalizeH="0" baseline="0" dirty="0" smtClean="0">
                <a:ln>
                  <a:noFill/>
                </a:ln>
                <a:solidFill>
                  <a:srgbClr val="000000"/>
                </a:solidFill>
                <a:effectLst/>
                <a:cs typeface="Arial" pitchFamily="34" charset="0"/>
              </a:rPr>
              <a:t>(</a:t>
            </a:r>
            <a:r>
              <a:rPr kumimoji="0" lang="en-US" b="0" i="0" u="none" strike="noStrike" cap="none" normalizeH="0" baseline="0" dirty="0" err="1" smtClean="0">
                <a:ln>
                  <a:noFill/>
                </a:ln>
                <a:solidFill>
                  <a:srgbClr val="000000"/>
                </a:solidFill>
                <a:effectLst/>
                <a:cs typeface="Arial" pitchFamily="34" charset="0"/>
              </a:rPr>
              <a:t>Calendar.YEAR</a:t>
            </a:r>
            <a:r>
              <a:rPr kumimoji="0" lang="en-US" b="0" i="0" u="none" strike="noStrike" cap="none" normalizeH="0" baseline="0" dirty="0" smtClean="0">
                <a:ln>
                  <a:noFill/>
                </a:ln>
                <a:solidFill>
                  <a:srgbClr val="000000"/>
                </a:solidFill>
                <a:effectLst/>
                <a:cs typeface="Arial" pitchFamily="34" charset="0"/>
              </a:rPr>
              <a:t>));</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Output :-</a:t>
            </a:r>
          </a:p>
          <a:p>
            <a:pPr lvl="0" eaLnBrk="0" fontAlgn="base" hangingPunct="0">
              <a:spcBef>
                <a:spcPct val="0"/>
              </a:spcBef>
              <a:spcAft>
                <a:spcPct val="0"/>
              </a:spcAft>
            </a:pPr>
            <a:r>
              <a:rPr lang="en-IN" dirty="0"/>
              <a:t>Day : 1 </a:t>
            </a:r>
            <a:endParaRPr lang="en-IN" dirty="0" smtClean="0"/>
          </a:p>
          <a:p>
            <a:pPr lvl="0" eaLnBrk="0" fontAlgn="base" hangingPunct="0">
              <a:spcBef>
                <a:spcPct val="0"/>
              </a:spcBef>
              <a:spcAft>
                <a:spcPct val="0"/>
              </a:spcAft>
            </a:pPr>
            <a:r>
              <a:rPr lang="en-IN" dirty="0" smtClean="0"/>
              <a:t>Month </a:t>
            </a:r>
            <a:r>
              <a:rPr lang="en-IN" dirty="0"/>
              <a:t>: </a:t>
            </a:r>
            <a:r>
              <a:rPr lang="en-IN" dirty="0" smtClean="0"/>
              <a:t>8 </a:t>
            </a:r>
          </a:p>
          <a:p>
            <a:pPr lvl="0" eaLnBrk="0" fontAlgn="base" hangingPunct="0">
              <a:spcBef>
                <a:spcPct val="0"/>
              </a:spcBef>
              <a:spcAft>
                <a:spcPct val="0"/>
              </a:spcAft>
            </a:pPr>
            <a:r>
              <a:rPr lang="en-IN" dirty="0" smtClean="0"/>
              <a:t>Year </a:t>
            </a:r>
            <a:r>
              <a:rPr lang="en-IN" dirty="0"/>
              <a:t>: 2018</a:t>
            </a:r>
            <a:endParaRPr kumimoji="0" 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58562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856984" cy="6624736"/>
          </a:xfrm>
        </p:spPr>
        <p:txBody>
          <a:bodyPr/>
          <a:lstStyle/>
          <a:p>
            <a:pPr>
              <a:buFont typeface="Wingdings" pitchFamily="2" charset="2"/>
              <a:buChar char="q"/>
            </a:pPr>
            <a:r>
              <a:rPr lang="en-IN" b="1" dirty="0" smtClean="0">
                <a:solidFill>
                  <a:schemeClr val="accent1">
                    <a:lumMod val="50000"/>
                  </a:schemeClr>
                </a:solidFill>
              </a:rPr>
              <a:t>Removing Elements </a:t>
            </a:r>
            <a:r>
              <a:rPr lang="en-IN" b="1" dirty="0">
                <a:solidFill>
                  <a:schemeClr val="accent1">
                    <a:lumMod val="50000"/>
                  </a:schemeClr>
                </a:solidFill>
              </a:rPr>
              <a:t>:</a:t>
            </a:r>
          </a:p>
          <a:p>
            <a:pPr marL="0" indent="0">
              <a:buNone/>
            </a:pPr>
            <a:r>
              <a:rPr lang="en-IN" dirty="0" smtClean="0"/>
              <a:t>    You </a:t>
            </a:r>
            <a:r>
              <a:rPr lang="en-IN" dirty="0"/>
              <a:t>can remove elements in two ways:</a:t>
            </a:r>
          </a:p>
          <a:p>
            <a:pPr marL="0" indent="0">
              <a:buNone/>
            </a:pPr>
            <a:r>
              <a:rPr lang="en-IN" dirty="0" smtClean="0"/>
              <a:t>    1) remove(Object </a:t>
            </a:r>
            <a:r>
              <a:rPr lang="en-IN" dirty="0"/>
              <a:t>element</a:t>
            </a:r>
            <a:r>
              <a:rPr lang="en-IN" dirty="0" smtClean="0"/>
              <a:t>) :-</a:t>
            </a:r>
          </a:p>
          <a:p>
            <a:pPr marL="0" indent="0">
              <a:buNone/>
            </a:pPr>
            <a:r>
              <a:rPr lang="en-IN" dirty="0" smtClean="0"/>
              <a:t>        </a:t>
            </a:r>
            <a:r>
              <a:rPr lang="en-IN" dirty="0"/>
              <a:t>removes that element in the list, if it is present.</a:t>
            </a:r>
          </a:p>
          <a:p>
            <a:pPr marL="0" indent="0">
              <a:buNone/>
            </a:pPr>
            <a:r>
              <a:rPr lang="en-IN" dirty="0" smtClean="0"/>
              <a:t>    2) remove(</a:t>
            </a:r>
            <a:r>
              <a:rPr lang="en-IN" dirty="0" err="1" smtClean="0"/>
              <a:t>int</a:t>
            </a:r>
            <a:r>
              <a:rPr lang="en-IN" dirty="0" smtClean="0"/>
              <a:t> </a:t>
            </a:r>
            <a:r>
              <a:rPr lang="en-IN" dirty="0"/>
              <a:t>index</a:t>
            </a:r>
            <a:r>
              <a:rPr lang="en-IN" dirty="0" smtClean="0"/>
              <a:t>) :-</a:t>
            </a:r>
          </a:p>
          <a:p>
            <a:pPr marL="0" indent="0">
              <a:buNone/>
            </a:pPr>
            <a:r>
              <a:rPr lang="en-IN" dirty="0" smtClean="0"/>
              <a:t>        </a:t>
            </a:r>
            <a:r>
              <a:rPr lang="en-IN" dirty="0"/>
              <a:t>removes the element at the given index.</a:t>
            </a:r>
          </a:p>
          <a:p>
            <a:pPr>
              <a:buFont typeface="Wingdings" pitchFamily="2" charset="2"/>
              <a:buChar char="q"/>
            </a:pPr>
            <a:r>
              <a:rPr lang="en-IN" b="1" dirty="0" smtClean="0">
                <a:solidFill>
                  <a:schemeClr val="accent1">
                    <a:lumMod val="50000"/>
                  </a:schemeClr>
                </a:solidFill>
              </a:rPr>
              <a:t>Clearing List :</a:t>
            </a:r>
          </a:p>
          <a:p>
            <a:pPr marL="0" indent="0">
              <a:buNone/>
            </a:pPr>
            <a:r>
              <a:rPr lang="en-IN" b="1" dirty="0">
                <a:solidFill>
                  <a:schemeClr val="accent1">
                    <a:lumMod val="50000"/>
                  </a:schemeClr>
                </a:solidFill>
              </a:rPr>
              <a:t> </a:t>
            </a:r>
            <a:r>
              <a:rPr lang="en-IN" b="1" dirty="0" smtClean="0">
                <a:solidFill>
                  <a:schemeClr val="accent1">
                    <a:lumMod val="50000"/>
                  </a:schemeClr>
                </a:solidFill>
              </a:rPr>
              <a:t>  </a:t>
            </a:r>
            <a:r>
              <a:rPr lang="en-IN" dirty="0" smtClean="0"/>
              <a:t>clear</a:t>
            </a:r>
            <a:r>
              <a:rPr lang="en-IN" dirty="0"/>
              <a:t>() method which removes all elements from </a:t>
            </a:r>
            <a:r>
              <a:rPr lang="en-IN" dirty="0" smtClean="0"/>
              <a:t>the list.    </a:t>
            </a:r>
            <a:r>
              <a:rPr lang="en-IN" dirty="0"/>
              <a:t> </a:t>
            </a:r>
            <a:endParaRPr lang="en-IN" b="1" dirty="0">
              <a:solidFill>
                <a:schemeClr val="accent1">
                  <a:lumMod val="50000"/>
                </a:schemeClr>
              </a:solidFill>
            </a:endParaRPr>
          </a:p>
          <a:p>
            <a:pPr marL="0" indent="0">
              <a:buNone/>
            </a:pPr>
            <a:r>
              <a:rPr lang="en-IN" dirty="0" smtClean="0"/>
              <a:t>    Ex :- </a:t>
            </a:r>
            <a:r>
              <a:rPr lang="en-IN" dirty="0" err="1"/>
              <a:t>list.clear</a:t>
            </a:r>
            <a:r>
              <a:rPr lang="en-IN" dirty="0" smtClean="0"/>
              <a:t>();</a:t>
            </a:r>
          </a:p>
          <a:p>
            <a:pPr>
              <a:buFont typeface="Wingdings" pitchFamily="2" charset="2"/>
              <a:buChar char="q"/>
            </a:pPr>
            <a:r>
              <a:rPr lang="en-IN" b="1" dirty="0" smtClean="0">
                <a:solidFill>
                  <a:schemeClr val="accent1">
                    <a:lumMod val="50000"/>
                  </a:schemeClr>
                </a:solidFill>
              </a:rPr>
              <a:t>List Size </a:t>
            </a:r>
            <a:r>
              <a:rPr lang="en-IN" b="1" dirty="0">
                <a:solidFill>
                  <a:schemeClr val="accent1">
                    <a:lumMod val="50000"/>
                  </a:schemeClr>
                </a:solidFill>
              </a:rPr>
              <a:t>:</a:t>
            </a:r>
          </a:p>
          <a:p>
            <a:pPr marL="0" indent="0">
              <a:buNone/>
            </a:pPr>
            <a:r>
              <a:rPr lang="en-IN" dirty="0" smtClean="0"/>
              <a:t>    Size() is used to obtain number of elements in list.</a:t>
            </a:r>
          </a:p>
          <a:p>
            <a:pPr marL="0" indent="0">
              <a:buNone/>
            </a:pPr>
            <a:r>
              <a:rPr lang="en-IN" dirty="0"/>
              <a:t>    Ex :- </a:t>
            </a:r>
            <a:r>
              <a:rPr lang="en-IN" dirty="0" err="1"/>
              <a:t>int</a:t>
            </a:r>
            <a:r>
              <a:rPr lang="en-IN" dirty="0"/>
              <a:t> size = </a:t>
            </a:r>
            <a:r>
              <a:rPr lang="en-IN" dirty="0" err="1"/>
              <a:t>list.size</a:t>
            </a:r>
            <a:r>
              <a:rPr lang="en-IN" dirty="0"/>
              <a:t>();</a:t>
            </a:r>
          </a:p>
        </p:txBody>
      </p:sp>
    </p:spTree>
    <p:extLst>
      <p:ext uri="{BB962C8B-B14F-4D97-AF65-F5344CB8AC3E}">
        <p14:creationId xmlns:p14="http://schemas.microsoft.com/office/powerpoint/2010/main" val="1124818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490066"/>
          </a:xfrm>
        </p:spPr>
        <p:txBody>
          <a:bodyPr>
            <a:normAutofit fontScale="90000"/>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Gregorian Calendar </a:t>
            </a:r>
            <a:r>
              <a:rPr lang="en-IN" b="1" i="1" dirty="0">
                <a:solidFill>
                  <a:schemeClr val="accent1">
                    <a:lumMod val="75000"/>
                  </a:schemeClr>
                </a:solidFill>
                <a:effectLst>
                  <a:outerShdw blurRad="38100" dist="38100" dir="2700000" algn="tl">
                    <a:srgbClr val="000000">
                      <a:alpha val="43137"/>
                    </a:srgbClr>
                  </a:outerShdw>
                </a:effectLst>
              </a:rPr>
              <a:t>Class</a:t>
            </a:r>
            <a:endParaRPr lang="en-IN" dirty="0"/>
          </a:p>
        </p:txBody>
      </p:sp>
      <p:sp>
        <p:nvSpPr>
          <p:cNvPr id="3" name="Content Placeholder 2"/>
          <p:cNvSpPr>
            <a:spLocks noGrp="1"/>
          </p:cNvSpPr>
          <p:nvPr>
            <p:ph sz="quarter" idx="1"/>
          </p:nvPr>
        </p:nvSpPr>
        <p:spPr>
          <a:xfrm>
            <a:off x="179512" y="548680"/>
            <a:ext cx="8568952" cy="6309320"/>
          </a:xfrm>
        </p:spPr>
        <p:txBody>
          <a:bodyPr/>
          <a:lstStyle/>
          <a:p>
            <a:r>
              <a:rPr lang="en-IN" dirty="0" smtClean="0"/>
              <a:t>Gregorian Calendar</a:t>
            </a:r>
            <a:r>
              <a:rPr lang="en-IN" dirty="0"/>
              <a:t> is a concrete subclass of </a:t>
            </a:r>
            <a:r>
              <a:rPr lang="en-IN" dirty="0" smtClean="0"/>
              <a:t>calendar so you can create object of this class.</a:t>
            </a:r>
          </a:p>
          <a:p>
            <a:r>
              <a:rPr lang="en-IN" dirty="0" smtClean="0"/>
              <a:t>It provides </a:t>
            </a:r>
            <a:r>
              <a:rPr lang="en-IN" dirty="0"/>
              <a:t>the standard calendar used by most of the world</a:t>
            </a:r>
            <a:r>
              <a:rPr lang="en-IN" dirty="0" smtClean="0"/>
              <a:t>.</a:t>
            </a:r>
          </a:p>
          <a:p>
            <a:r>
              <a:rPr lang="en-IN" dirty="0" err="1" smtClean="0"/>
              <a:t>GregorianCalendar</a:t>
            </a:r>
            <a:r>
              <a:rPr lang="en-IN" dirty="0" smtClean="0"/>
              <a:t> </a:t>
            </a:r>
            <a:r>
              <a:rPr lang="en-IN" dirty="0" err="1"/>
              <a:t>gcal</a:t>
            </a:r>
            <a:r>
              <a:rPr lang="en-IN" dirty="0"/>
              <a:t> = new </a:t>
            </a:r>
            <a:r>
              <a:rPr lang="en-IN" dirty="0" err="1"/>
              <a:t>GregorianCalendar</a:t>
            </a:r>
            <a:r>
              <a:rPr lang="en-IN" dirty="0" smtClean="0"/>
              <a:t>();</a:t>
            </a:r>
          </a:p>
          <a:p>
            <a:pPr marL="0" indent="0">
              <a:buNone/>
            </a:pPr>
            <a:r>
              <a:rPr lang="en-IN" dirty="0"/>
              <a:t> </a:t>
            </a:r>
            <a:r>
              <a:rPr lang="en-IN" dirty="0" smtClean="0"/>
              <a:t>  an </a:t>
            </a:r>
            <a:r>
              <a:rPr lang="en-IN" dirty="0"/>
              <a:t>object named </a:t>
            </a:r>
            <a:r>
              <a:rPr lang="en-IN" dirty="0" err="1"/>
              <a:t>gcal</a:t>
            </a:r>
            <a:r>
              <a:rPr lang="en-IN" dirty="0"/>
              <a:t> of </a:t>
            </a:r>
            <a:r>
              <a:rPr lang="en-IN" b="1" dirty="0" err="1"/>
              <a:t>GregorianCalendar</a:t>
            </a:r>
            <a:r>
              <a:rPr lang="en-IN" dirty="0"/>
              <a:t> Class is </a:t>
            </a:r>
            <a:endParaRPr lang="en-IN" dirty="0" smtClean="0"/>
          </a:p>
          <a:p>
            <a:pPr marL="0" indent="0">
              <a:buNone/>
            </a:pPr>
            <a:r>
              <a:rPr lang="en-IN" dirty="0"/>
              <a:t> </a:t>
            </a:r>
            <a:r>
              <a:rPr lang="en-IN" dirty="0" smtClean="0"/>
              <a:t>  initialized </a:t>
            </a:r>
            <a:r>
              <a:rPr lang="en-IN" dirty="0"/>
              <a:t>with the current date and time </a:t>
            </a:r>
            <a:endParaRPr lang="en-IN" dirty="0" smtClean="0"/>
          </a:p>
          <a:p>
            <a:r>
              <a:rPr lang="en-IN" dirty="0" err="1"/>
              <a:t>GregorianCalendar</a:t>
            </a:r>
            <a:r>
              <a:rPr lang="en-IN" dirty="0"/>
              <a:t> has the following constructors:</a:t>
            </a:r>
          </a:p>
          <a:p>
            <a:pPr marL="0" indent="0">
              <a:buNone/>
            </a:pPr>
            <a:r>
              <a:rPr lang="en-IN" dirty="0" smtClean="0"/>
              <a:t>   1) </a:t>
            </a:r>
            <a:r>
              <a:rPr lang="en-IN" dirty="0" err="1" smtClean="0"/>
              <a:t>GregorianCalendar</a:t>
            </a:r>
            <a:r>
              <a:rPr lang="en-IN" dirty="0"/>
              <a:t>(): using the current time, with the </a:t>
            </a:r>
            <a:endParaRPr lang="en-IN" dirty="0" smtClean="0"/>
          </a:p>
          <a:p>
            <a:pPr marL="0" indent="0">
              <a:buNone/>
            </a:pPr>
            <a:r>
              <a:rPr lang="en-IN" dirty="0"/>
              <a:t> </a:t>
            </a:r>
            <a:r>
              <a:rPr lang="en-IN" dirty="0" smtClean="0"/>
              <a:t>      default </a:t>
            </a:r>
            <a:r>
              <a:rPr lang="en-IN" dirty="0"/>
              <a:t>time zone and locale.</a:t>
            </a:r>
          </a:p>
          <a:p>
            <a:pPr marL="0" indent="0">
              <a:buNone/>
            </a:pPr>
            <a:r>
              <a:rPr lang="en-IN" dirty="0" smtClean="0"/>
              <a:t>   2) </a:t>
            </a:r>
            <a:r>
              <a:rPr lang="en-IN" dirty="0" err="1" smtClean="0"/>
              <a:t>GregorianCalendar</a:t>
            </a:r>
            <a:r>
              <a:rPr lang="en-IN" dirty="0" smtClean="0"/>
              <a:t>(</a:t>
            </a:r>
            <a:r>
              <a:rPr lang="en-IN" dirty="0" err="1" smtClean="0"/>
              <a:t>int</a:t>
            </a:r>
            <a:r>
              <a:rPr lang="en-IN" dirty="0" smtClean="0"/>
              <a:t> </a:t>
            </a:r>
            <a:r>
              <a:rPr lang="en-IN" dirty="0"/>
              <a:t>year, </a:t>
            </a:r>
            <a:r>
              <a:rPr lang="en-IN" dirty="0" err="1"/>
              <a:t>int</a:t>
            </a:r>
            <a:r>
              <a:rPr lang="en-IN" dirty="0"/>
              <a:t> month, </a:t>
            </a:r>
            <a:r>
              <a:rPr lang="en-IN" dirty="0" err="1"/>
              <a:t>int</a:t>
            </a:r>
            <a:r>
              <a:rPr lang="en-IN" dirty="0"/>
              <a:t> </a:t>
            </a:r>
            <a:endParaRPr lang="en-IN" dirty="0" smtClean="0"/>
          </a:p>
          <a:p>
            <a:pPr marL="0" indent="0">
              <a:buNone/>
            </a:pPr>
            <a:r>
              <a:rPr lang="en-IN" dirty="0"/>
              <a:t> </a:t>
            </a:r>
            <a:r>
              <a:rPr lang="en-IN" dirty="0" smtClean="0"/>
              <a:t>      </a:t>
            </a:r>
            <a:r>
              <a:rPr lang="en-IN" dirty="0" err="1" smtClean="0"/>
              <a:t>dayOfMonth</a:t>
            </a:r>
            <a:r>
              <a:rPr lang="en-IN" dirty="0"/>
              <a:t>): with the default time zone and locale.</a:t>
            </a:r>
          </a:p>
          <a:p>
            <a:pPr marL="0" indent="0">
              <a:buNone/>
            </a:pPr>
            <a:r>
              <a:rPr lang="en-IN" dirty="0" smtClean="0"/>
              <a:t>   3) </a:t>
            </a:r>
            <a:r>
              <a:rPr lang="en-IN" dirty="0" err="1" smtClean="0"/>
              <a:t>GregorianCalendar</a:t>
            </a:r>
            <a:r>
              <a:rPr lang="en-IN" dirty="0" smtClean="0"/>
              <a:t>(</a:t>
            </a:r>
            <a:r>
              <a:rPr lang="en-IN" dirty="0" err="1" smtClean="0"/>
              <a:t>int</a:t>
            </a:r>
            <a:r>
              <a:rPr lang="en-IN" dirty="0" smtClean="0"/>
              <a:t> </a:t>
            </a:r>
            <a:r>
              <a:rPr lang="en-IN" dirty="0"/>
              <a:t>year, </a:t>
            </a:r>
            <a:r>
              <a:rPr lang="en-IN" dirty="0" err="1"/>
              <a:t>int</a:t>
            </a:r>
            <a:r>
              <a:rPr lang="en-IN" dirty="0"/>
              <a:t> month, </a:t>
            </a:r>
            <a:r>
              <a:rPr lang="en-IN" dirty="0" err="1"/>
              <a:t>int</a:t>
            </a:r>
            <a:r>
              <a:rPr lang="en-IN" dirty="0"/>
              <a:t> </a:t>
            </a:r>
            <a:endParaRPr lang="en-IN" dirty="0" smtClean="0"/>
          </a:p>
          <a:p>
            <a:pPr marL="0" indent="0">
              <a:buNone/>
            </a:pPr>
            <a:r>
              <a:rPr lang="en-IN" dirty="0"/>
              <a:t> </a:t>
            </a:r>
            <a:r>
              <a:rPr lang="en-IN" dirty="0" smtClean="0"/>
              <a:t>      </a:t>
            </a:r>
            <a:r>
              <a:rPr lang="en-IN" dirty="0" err="1" smtClean="0"/>
              <a:t>dayOfMonth</a:t>
            </a:r>
            <a:r>
              <a:rPr lang="en-IN" dirty="0"/>
              <a:t>, </a:t>
            </a:r>
            <a:r>
              <a:rPr lang="en-IN" dirty="0" err="1"/>
              <a:t>int</a:t>
            </a:r>
            <a:r>
              <a:rPr lang="en-IN" dirty="0"/>
              <a:t> </a:t>
            </a:r>
            <a:r>
              <a:rPr lang="en-IN" dirty="0" err="1"/>
              <a:t>hourOfDay</a:t>
            </a:r>
            <a:r>
              <a:rPr lang="en-IN" dirty="0"/>
              <a:t>, </a:t>
            </a:r>
            <a:r>
              <a:rPr lang="en-IN" dirty="0" err="1"/>
              <a:t>int</a:t>
            </a:r>
            <a:r>
              <a:rPr lang="en-IN" dirty="0"/>
              <a:t> minute, </a:t>
            </a:r>
            <a:r>
              <a:rPr lang="en-IN" dirty="0" err="1"/>
              <a:t>int</a:t>
            </a:r>
            <a:r>
              <a:rPr lang="en-IN" dirty="0"/>
              <a:t> second)</a:t>
            </a:r>
          </a:p>
          <a:p>
            <a:pPr marL="0" indent="0">
              <a:buNone/>
            </a:pPr>
            <a:endParaRPr lang="en-IN" dirty="0"/>
          </a:p>
        </p:txBody>
      </p:sp>
    </p:spTree>
    <p:extLst>
      <p:ext uri="{BB962C8B-B14F-4D97-AF65-F5344CB8AC3E}">
        <p14:creationId xmlns:p14="http://schemas.microsoft.com/office/powerpoint/2010/main" val="1509298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51520" y="134578"/>
            <a:ext cx="8136904" cy="1638238"/>
          </a:xfrm>
          <a:prstGeom prst="rect">
            <a:avLst/>
          </a:prstGeom>
          <a:solidFill>
            <a:srgbClr val="ECF2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5395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cs typeface="Segoe UI" pitchFamily="34" charset="0"/>
              </a:rPr>
              <a:t>Example</a:t>
            </a:r>
            <a:r>
              <a:rPr kumimoji="0" lang="en-US" sz="2000" b="1" i="0" u="none" strike="noStrike" cap="none" normalizeH="0" dirty="0" smtClean="0">
                <a:ln>
                  <a:noFill/>
                </a:ln>
                <a:solidFill>
                  <a:srgbClr val="000000"/>
                </a:solidFill>
                <a:effectLst/>
                <a:cs typeface="Segoe UI"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Calendar cal1 = new </a:t>
            </a:r>
            <a:r>
              <a:rPr kumimoji="0" lang="en-US" sz="2000" b="0" i="0" u="none" strike="noStrike" cap="none" normalizeH="0" baseline="0" dirty="0" err="1" smtClean="0">
                <a:ln>
                  <a:noFill/>
                </a:ln>
                <a:solidFill>
                  <a:srgbClr val="000000"/>
                </a:solidFill>
                <a:effectLst/>
                <a:cs typeface="Arial" pitchFamily="34" charset="0"/>
              </a:rPr>
              <a:t>GregorianCalendar</a:t>
            </a:r>
            <a:r>
              <a:rPr kumimoji="0" lang="en-US" sz="2000" b="0" i="0" u="none" strike="noStrike" cap="none" normalizeH="0" baseline="0" dirty="0" smtClean="0">
                <a:ln>
                  <a:noFill/>
                </a:ln>
                <a:solidFill>
                  <a:srgbClr val="0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Calendar cal2 = new </a:t>
            </a:r>
            <a:r>
              <a:rPr kumimoji="0" lang="en-US" sz="2000" b="0" i="0" u="none" strike="noStrike" cap="none" normalizeH="0" baseline="0" dirty="0" err="1" smtClean="0">
                <a:ln>
                  <a:noFill/>
                </a:ln>
                <a:solidFill>
                  <a:srgbClr val="000000"/>
                </a:solidFill>
                <a:effectLst/>
                <a:cs typeface="Arial" pitchFamily="34" charset="0"/>
              </a:rPr>
              <a:t>GregorianCalendar</a:t>
            </a:r>
            <a:r>
              <a:rPr kumimoji="0" lang="en-US" sz="2000" b="0" i="0" u="none" strike="noStrike" cap="none" normalizeH="0" baseline="0" dirty="0" smtClean="0">
                <a:ln>
                  <a:noFill/>
                </a:ln>
                <a:solidFill>
                  <a:srgbClr val="000000"/>
                </a:solidFill>
                <a:effectLst/>
                <a:cs typeface="Arial" pitchFamily="34" charset="0"/>
              </a:rPr>
              <a:t>(2010, 9, 26); cal2.get(</a:t>
            </a:r>
            <a:r>
              <a:rPr kumimoji="0" lang="en-US" sz="2000" b="0" i="0" u="none" strike="noStrike" cap="none" normalizeH="0" baseline="0" dirty="0" err="1" smtClean="0">
                <a:ln>
                  <a:noFill/>
                </a:ln>
                <a:solidFill>
                  <a:srgbClr val="000000"/>
                </a:solidFill>
                <a:effectLst/>
                <a:cs typeface="Arial" pitchFamily="34" charset="0"/>
              </a:rPr>
              <a:t>Calendar.DAY_OF_WEEK</a:t>
            </a:r>
            <a:r>
              <a:rPr kumimoji="0" lang="en-US" sz="2000" b="0" i="0" u="none" strike="noStrike" cap="none" normalizeH="0" baseline="0" dirty="0" smtClean="0">
                <a:ln>
                  <a:noFill/>
                </a:ln>
                <a:solidFill>
                  <a:srgbClr val="000000"/>
                </a:solidFill>
                <a:effectLst/>
                <a:cs typeface="Arial" pitchFamily="34" charset="0"/>
              </a:rPr>
              <a:t>); </a:t>
            </a:r>
            <a:endParaRPr kumimoji="0" 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2259279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4"/>
            <a:ext cx="7467600" cy="562074"/>
          </a:xfrm>
        </p:spPr>
        <p:txBody>
          <a:bodyPr>
            <a:normAutofit/>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Vector Class</a:t>
            </a:r>
            <a:endParaRPr lang="en-IN" dirty="0"/>
          </a:p>
        </p:txBody>
      </p:sp>
      <p:sp>
        <p:nvSpPr>
          <p:cNvPr id="3" name="Content Placeholder 2"/>
          <p:cNvSpPr>
            <a:spLocks noGrp="1"/>
          </p:cNvSpPr>
          <p:nvPr>
            <p:ph sz="quarter" idx="1"/>
          </p:nvPr>
        </p:nvSpPr>
        <p:spPr>
          <a:xfrm>
            <a:off x="107504" y="548680"/>
            <a:ext cx="8640960" cy="6192688"/>
          </a:xfrm>
        </p:spPr>
        <p:txBody>
          <a:bodyPr>
            <a:normAutofit lnSpcReduction="10000"/>
          </a:bodyPr>
          <a:lstStyle/>
          <a:p>
            <a:r>
              <a:rPr lang="en-US" dirty="0"/>
              <a:t>Vector class contained in the package </a:t>
            </a:r>
            <a:r>
              <a:rPr lang="en-US" dirty="0" err="1"/>
              <a:t>java.util</a:t>
            </a:r>
            <a:r>
              <a:rPr lang="en-US" dirty="0"/>
              <a:t>.</a:t>
            </a:r>
          </a:p>
          <a:p>
            <a:r>
              <a:rPr lang="en-US" dirty="0"/>
              <a:t>Vector class can be used to create a generic dynamic array known as vector that can hold objects of any type and any number</a:t>
            </a:r>
            <a:r>
              <a:rPr lang="en-US" dirty="0" smtClean="0"/>
              <a:t>.</a:t>
            </a:r>
          </a:p>
          <a:p>
            <a:r>
              <a:rPr lang="en-US" dirty="0"/>
              <a:t>Syntax:</a:t>
            </a:r>
          </a:p>
          <a:p>
            <a:pPr marL="0" indent="0">
              <a:buNone/>
            </a:pPr>
            <a:r>
              <a:rPr lang="en-US" dirty="0" smtClean="0"/>
              <a:t>   Vector vect1 </a:t>
            </a:r>
            <a:r>
              <a:rPr lang="en-US" dirty="0"/>
              <a:t>= new Vector();</a:t>
            </a:r>
          </a:p>
          <a:p>
            <a:pPr marL="0" indent="0">
              <a:buNone/>
            </a:pPr>
            <a:r>
              <a:rPr lang="en-US" dirty="0" smtClean="0"/>
              <a:t>   Vector </a:t>
            </a:r>
            <a:r>
              <a:rPr lang="en-US" dirty="0"/>
              <a:t>list = new Vector (3);</a:t>
            </a:r>
          </a:p>
          <a:p>
            <a:r>
              <a:rPr lang="en-US" dirty="0" smtClean="0"/>
              <a:t>In </a:t>
            </a:r>
            <a:r>
              <a:rPr lang="en-US" dirty="0"/>
              <a:t>vector there is no need to define the size where as in array it is compulsory to give the size</a:t>
            </a:r>
            <a:r>
              <a:rPr lang="en-US" dirty="0" smtClean="0"/>
              <a:t>.</a:t>
            </a:r>
          </a:p>
          <a:p>
            <a:pPr>
              <a:buFont typeface="Wingdings" pitchFamily="2" charset="2"/>
              <a:buChar char="q"/>
            </a:pPr>
            <a:r>
              <a:rPr lang="en-US" b="1" dirty="0">
                <a:solidFill>
                  <a:srgbClr val="C00000"/>
                </a:solidFill>
              </a:rPr>
              <a:t>Difference between array and vector: </a:t>
            </a:r>
          </a:p>
          <a:p>
            <a:r>
              <a:rPr lang="en-US" dirty="0" smtClean="0"/>
              <a:t>Vector </a:t>
            </a:r>
            <a:r>
              <a:rPr lang="en-US" dirty="0"/>
              <a:t>is convenient to store the object without specifying its </a:t>
            </a:r>
            <a:r>
              <a:rPr lang="en-US" dirty="0" smtClean="0"/>
              <a:t>size. where as in </a:t>
            </a:r>
            <a:r>
              <a:rPr lang="en-US" dirty="0"/>
              <a:t>array this is not possible.</a:t>
            </a:r>
          </a:p>
          <a:p>
            <a:r>
              <a:rPr lang="en-US" dirty="0" smtClean="0"/>
              <a:t>A </a:t>
            </a:r>
            <a:r>
              <a:rPr lang="en-US" dirty="0"/>
              <a:t>vector can be used to store a list of objects that may be vary in size where as in array store fixed size object.</a:t>
            </a:r>
          </a:p>
          <a:p>
            <a:r>
              <a:rPr lang="en-US" dirty="0" smtClean="0"/>
              <a:t>We </a:t>
            </a:r>
            <a:r>
              <a:rPr lang="en-US" dirty="0"/>
              <a:t>can add and delete object in vector but it is not possible in an array.  </a:t>
            </a:r>
          </a:p>
          <a:p>
            <a:endParaRPr lang="en-US" dirty="0"/>
          </a:p>
          <a:p>
            <a:endParaRPr lang="en-US" dirty="0"/>
          </a:p>
          <a:p>
            <a:endParaRPr lang="en-IN" dirty="0"/>
          </a:p>
        </p:txBody>
      </p:sp>
    </p:spTree>
    <p:extLst>
      <p:ext uri="{BB962C8B-B14F-4D97-AF65-F5344CB8AC3E}">
        <p14:creationId xmlns:p14="http://schemas.microsoft.com/office/powerpoint/2010/main" val="3072443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16632"/>
            <a:ext cx="8496944" cy="2664296"/>
          </a:xfrm>
        </p:spPr>
        <p:txBody>
          <a:bodyPr>
            <a:normAutofit/>
          </a:bodyPr>
          <a:lstStyle/>
          <a:p>
            <a:pPr>
              <a:buFont typeface="Wingdings" pitchFamily="2" charset="2"/>
              <a:buChar char="q"/>
            </a:pPr>
            <a:r>
              <a:rPr lang="en-US" sz="2000" dirty="0"/>
              <a:t>Constraint of vector class:</a:t>
            </a:r>
          </a:p>
          <a:p>
            <a:r>
              <a:rPr lang="en-US" sz="2000" dirty="0" smtClean="0"/>
              <a:t>In </a:t>
            </a:r>
            <a:r>
              <a:rPr lang="en-US" sz="2000" dirty="0"/>
              <a:t>vector we can store only object, we can not directly store the simple data type.</a:t>
            </a:r>
          </a:p>
          <a:p>
            <a:r>
              <a:rPr lang="en-US" sz="2000" dirty="0"/>
              <a:t>Therefore we need to convert simple data type to object.</a:t>
            </a:r>
          </a:p>
          <a:p>
            <a:r>
              <a:rPr lang="en-US" sz="2000" dirty="0" smtClean="0"/>
              <a:t>Conversion </a:t>
            </a:r>
            <a:r>
              <a:rPr lang="en-US" sz="2000" dirty="0"/>
              <a:t>from simple data type to object is possible by using wrapper class. </a:t>
            </a:r>
            <a:endParaRPr lang="en-US" sz="2000" dirty="0" smtClean="0"/>
          </a:p>
          <a:p>
            <a:pPr>
              <a:buFont typeface="Wingdings" pitchFamily="2" charset="2"/>
              <a:buChar char="q"/>
            </a:pPr>
            <a:r>
              <a:rPr lang="en-US" sz="2000" b="1" u="sng" dirty="0">
                <a:solidFill>
                  <a:schemeClr val="accent2"/>
                </a:solidFill>
              </a:rPr>
              <a:t>Methods of </a:t>
            </a:r>
            <a:r>
              <a:rPr lang="en-US" sz="2000" b="1" u="sng" dirty="0" smtClean="0">
                <a:solidFill>
                  <a:schemeClr val="accent2"/>
                </a:solidFill>
              </a:rPr>
              <a:t>vector </a:t>
            </a:r>
            <a:r>
              <a:rPr lang="en-US" sz="2000" b="1" u="sng" dirty="0">
                <a:solidFill>
                  <a:schemeClr val="accent2"/>
                </a:solidFill>
              </a:rPr>
              <a:t>class:</a:t>
            </a:r>
          </a:p>
          <a:p>
            <a:pPr marL="0" indent="0">
              <a:buNone/>
            </a:pPr>
            <a:endParaRPr lang="en-US" sz="2000" dirty="0" smtClean="0"/>
          </a:p>
          <a:p>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717276451"/>
              </p:ext>
            </p:extLst>
          </p:nvPr>
        </p:nvGraphicFramePr>
        <p:xfrm>
          <a:off x="628600" y="2780928"/>
          <a:ext cx="7543800" cy="3960437"/>
        </p:xfrm>
        <a:graphic>
          <a:graphicData uri="http://schemas.openxmlformats.org/drawingml/2006/table">
            <a:tbl>
              <a:tblPr firstRow="1" bandRow="1">
                <a:tableStyleId>{5C22544A-7EE6-4342-B048-85BDC9FD1C3A}</a:tableStyleId>
              </a:tblPr>
              <a:tblGrid>
                <a:gridCol w="2438401"/>
                <a:gridCol w="5105399"/>
              </a:tblGrid>
              <a:tr h="421436">
                <a:tc>
                  <a:txBody>
                    <a:bodyPr/>
                    <a:lstStyle/>
                    <a:p>
                      <a:r>
                        <a:rPr lang="en-US" sz="1400" b="1" dirty="0" smtClean="0">
                          <a:solidFill>
                            <a:srgbClr val="002060"/>
                          </a:solidFill>
                        </a:rPr>
                        <a:t>Method</a:t>
                      </a:r>
                      <a:r>
                        <a:rPr lang="en-US" sz="1400" b="1" baseline="0" dirty="0" smtClean="0">
                          <a:solidFill>
                            <a:srgbClr val="002060"/>
                          </a:solidFill>
                        </a:rPr>
                        <a:t> call</a:t>
                      </a:r>
                      <a:endParaRPr lang="en-US" sz="1400" b="1"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b="1" dirty="0" smtClean="0">
                          <a:solidFill>
                            <a:srgbClr val="002060"/>
                          </a:solidFill>
                        </a:rPr>
                        <a:t>Task</a:t>
                      </a:r>
                      <a:r>
                        <a:rPr lang="en-US" sz="1400" b="1" baseline="0" dirty="0" smtClean="0">
                          <a:solidFill>
                            <a:srgbClr val="002060"/>
                          </a:solidFill>
                        </a:rPr>
                        <a:t> performed</a:t>
                      </a:r>
                      <a:endParaRPr lang="en-US" sz="1400" b="1"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21436">
                <a:tc>
                  <a:txBody>
                    <a:bodyPr/>
                    <a:lstStyle/>
                    <a:p>
                      <a:r>
                        <a:rPr lang="en-US" sz="1400" b="0" dirty="0" err="1" smtClean="0">
                          <a:solidFill>
                            <a:srgbClr val="002060"/>
                          </a:solidFill>
                        </a:rPr>
                        <a:t>list.addElement</a:t>
                      </a:r>
                      <a:r>
                        <a:rPr lang="en-US" sz="1400" b="0" baseline="0" dirty="0" smtClean="0">
                          <a:solidFill>
                            <a:srgbClr val="002060"/>
                          </a:solidFill>
                        </a:rPr>
                        <a:t> (item)</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002060"/>
                          </a:solidFill>
                        </a:rPr>
                        <a:t>Adds the item specified to</a:t>
                      </a:r>
                      <a:r>
                        <a:rPr lang="en-US" sz="1400" b="0" baseline="0" dirty="0" smtClean="0">
                          <a:solidFill>
                            <a:srgbClr val="002060"/>
                          </a:solidFill>
                        </a:rPr>
                        <a:t> the list at the end</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436">
                <a:tc>
                  <a:txBody>
                    <a:bodyPr/>
                    <a:lstStyle/>
                    <a:p>
                      <a:r>
                        <a:rPr lang="en-US" sz="1400" b="0" dirty="0" err="1" smtClean="0">
                          <a:solidFill>
                            <a:srgbClr val="002060"/>
                          </a:solidFill>
                        </a:rPr>
                        <a:t>List.elementAt</a:t>
                      </a:r>
                      <a:r>
                        <a:rPr lang="en-US" sz="1400" b="0" baseline="0" dirty="0" smtClean="0">
                          <a:solidFill>
                            <a:srgbClr val="002060"/>
                          </a:solidFill>
                        </a:rPr>
                        <a:t> (10)</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002060"/>
                          </a:solidFill>
                        </a:rPr>
                        <a:t>Gives the name</a:t>
                      </a:r>
                      <a:r>
                        <a:rPr lang="en-US" sz="1400" b="0" baseline="0" dirty="0" smtClean="0">
                          <a:solidFill>
                            <a:srgbClr val="002060"/>
                          </a:solidFill>
                        </a:rPr>
                        <a:t> of the 10</a:t>
                      </a:r>
                      <a:r>
                        <a:rPr lang="en-US" sz="1400" b="0" baseline="30000" dirty="0" smtClean="0">
                          <a:solidFill>
                            <a:srgbClr val="002060"/>
                          </a:solidFill>
                        </a:rPr>
                        <a:t>th</a:t>
                      </a:r>
                      <a:r>
                        <a:rPr lang="en-US" sz="1400" b="0" baseline="0" dirty="0" smtClean="0">
                          <a:solidFill>
                            <a:srgbClr val="002060"/>
                          </a:solidFill>
                        </a:rPr>
                        <a:t> object</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436">
                <a:tc>
                  <a:txBody>
                    <a:bodyPr/>
                    <a:lstStyle/>
                    <a:p>
                      <a:r>
                        <a:rPr lang="en-US" sz="1400" b="0" dirty="0" err="1" smtClean="0">
                          <a:solidFill>
                            <a:srgbClr val="002060"/>
                          </a:solidFill>
                        </a:rPr>
                        <a:t>List.size</a:t>
                      </a:r>
                      <a:r>
                        <a:rPr lang="en-US" sz="1400" b="0" dirty="0" smtClean="0">
                          <a:solidFill>
                            <a:srgbClr val="002060"/>
                          </a:solidFill>
                        </a:rPr>
                        <a:t>()</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002060"/>
                          </a:solidFill>
                        </a:rPr>
                        <a:t>Gives</a:t>
                      </a:r>
                      <a:r>
                        <a:rPr lang="en-US" sz="1400" b="0" baseline="0" dirty="0" smtClean="0">
                          <a:solidFill>
                            <a:srgbClr val="002060"/>
                          </a:solidFill>
                        </a:rPr>
                        <a:t> the number of object present</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436">
                <a:tc>
                  <a:txBody>
                    <a:bodyPr/>
                    <a:lstStyle/>
                    <a:p>
                      <a:r>
                        <a:rPr lang="en-US" sz="1400" b="0" dirty="0" err="1" smtClean="0">
                          <a:solidFill>
                            <a:srgbClr val="002060"/>
                          </a:solidFill>
                        </a:rPr>
                        <a:t>List.removeElement</a:t>
                      </a:r>
                      <a:r>
                        <a:rPr lang="en-US" sz="1400" b="0" dirty="0" smtClean="0">
                          <a:solidFill>
                            <a:srgbClr val="002060"/>
                          </a:solidFill>
                        </a:rPr>
                        <a:t> (item)</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002060"/>
                          </a:solidFill>
                        </a:rPr>
                        <a:t>Remove</a:t>
                      </a:r>
                      <a:r>
                        <a:rPr lang="en-US" sz="1400" b="0" baseline="0" dirty="0" smtClean="0">
                          <a:solidFill>
                            <a:srgbClr val="002060"/>
                          </a:solidFill>
                        </a:rPr>
                        <a:t> the specified item from the list</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436">
                <a:tc>
                  <a:txBody>
                    <a:bodyPr/>
                    <a:lstStyle/>
                    <a:p>
                      <a:r>
                        <a:rPr lang="en-US" sz="1400" b="0" dirty="0" err="1" smtClean="0">
                          <a:solidFill>
                            <a:srgbClr val="002060"/>
                          </a:solidFill>
                        </a:rPr>
                        <a:t>List.removeElementAt</a:t>
                      </a:r>
                      <a:r>
                        <a:rPr lang="en-US" sz="1400" b="0" dirty="0" smtClean="0">
                          <a:solidFill>
                            <a:srgbClr val="002060"/>
                          </a:solidFill>
                        </a:rPr>
                        <a:t> (n)</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002060"/>
                          </a:solidFill>
                        </a:rPr>
                        <a:t>Remove the items stored</a:t>
                      </a:r>
                      <a:r>
                        <a:rPr lang="en-US" sz="1400" b="0" baseline="0" dirty="0" smtClean="0">
                          <a:solidFill>
                            <a:srgbClr val="002060"/>
                          </a:solidFill>
                        </a:rPr>
                        <a:t> in the nth position of the list</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436">
                <a:tc>
                  <a:txBody>
                    <a:bodyPr/>
                    <a:lstStyle/>
                    <a:p>
                      <a:r>
                        <a:rPr lang="en-US" sz="1400" b="0" dirty="0" err="1" smtClean="0">
                          <a:solidFill>
                            <a:srgbClr val="002060"/>
                          </a:solidFill>
                        </a:rPr>
                        <a:t>List.removeAllElements</a:t>
                      </a:r>
                      <a:r>
                        <a:rPr lang="en-US" sz="1400" b="0" dirty="0" smtClean="0">
                          <a:solidFill>
                            <a:srgbClr val="002060"/>
                          </a:solidFill>
                        </a:rPr>
                        <a:t>()</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002060"/>
                          </a:solidFill>
                        </a:rPr>
                        <a:t>Removes</a:t>
                      </a:r>
                      <a:r>
                        <a:rPr lang="en-US" sz="1400" b="0" baseline="0" dirty="0" smtClean="0">
                          <a:solidFill>
                            <a:srgbClr val="002060"/>
                          </a:solidFill>
                        </a:rPr>
                        <a:t> all the elements from the list</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436">
                <a:tc>
                  <a:txBody>
                    <a:bodyPr/>
                    <a:lstStyle/>
                    <a:p>
                      <a:r>
                        <a:rPr lang="en-US" sz="1400" b="0" dirty="0" err="1" smtClean="0">
                          <a:solidFill>
                            <a:srgbClr val="002060"/>
                          </a:solidFill>
                        </a:rPr>
                        <a:t>List.copyInto</a:t>
                      </a:r>
                      <a:r>
                        <a:rPr lang="en-US" sz="1400" b="0" baseline="0" dirty="0" smtClean="0">
                          <a:solidFill>
                            <a:srgbClr val="002060"/>
                          </a:solidFill>
                        </a:rPr>
                        <a:t> (array)</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002060"/>
                          </a:solidFill>
                        </a:rPr>
                        <a:t>Copies</a:t>
                      </a:r>
                      <a:r>
                        <a:rPr lang="en-US" sz="1400" b="0" baseline="0" dirty="0" smtClean="0">
                          <a:solidFill>
                            <a:srgbClr val="002060"/>
                          </a:solidFill>
                        </a:rPr>
                        <a:t> all items from list to arrays</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8949">
                <a:tc>
                  <a:txBody>
                    <a:bodyPr/>
                    <a:lstStyle/>
                    <a:p>
                      <a:r>
                        <a:rPr lang="en-US" sz="1400" b="0" dirty="0" err="1" smtClean="0">
                          <a:solidFill>
                            <a:srgbClr val="002060"/>
                          </a:solidFill>
                        </a:rPr>
                        <a:t>List.insertElementAt</a:t>
                      </a:r>
                      <a:r>
                        <a:rPr lang="en-US" sz="1400" b="0" dirty="0" smtClean="0">
                          <a:solidFill>
                            <a:srgbClr val="002060"/>
                          </a:solidFill>
                        </a:rPr>
                        <a:t> (item, n)</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smtClean="0">
                          <a:solidFill>
                            <a:srgbClr val="002060"/>
                          </a:solidFill>
                        </a:rPr>
                        <a:t>Inserts the item at nth position</a:t>
                      </a:r>
                      <a:endParaRPr lang="en-US" sz="1400" b="0" dirty="0">
                        <a:solidFill>
                          <a:srgbClr val="002060"/>
                        </a:solidFill>
                      </a:endParaRPr>
                    </a:p>
                  </a:txBody>
                  <a:tcPr marT="45711" marB="457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34952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0"/>
            <a:ext cx="9144000" cy="701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285750" indent="-285750" eaLnBrk="1" hangingPunct="1">
              <a:buFont typeface="Wingdings" pitchFamily="2" charset="2"/>
              <a:buChar char="q"/>
            </a:pPr>
            <a:r>
              <a:rPr lang="en-US" b="1" dirty="0" smtClean="0">
                <a:latin typeface="+mn-lt"/>
              </a:rPr>
              <a:t>Example :-</a:t>
            </a:r>
            <a:endParaRPr lang="en-US" b="1" dirty="0">
              <a:latin typeface="+mn-lt"/>
            </a:endParaRPr>
          </a:p>
          <a:p>
            <a:pPr eaLnBrk="1" hangingPunct="1"/>
            <a:r>
              <a:rPr lang="en-US" sz="1400" dirty="0" smtClean="0">
                <a:latin typeface="+mn-lt"/>
              </a:rPr>
              <a:t>  </a:t>
            </a:r>
            <a:r>
              <a:rPr lang="en-US" sz="1600" dirty="0" smtClean="0">
                <a:latin typeface="+mn-lt"/>
              </a:rPr>
              <a:t>import </a:t>
            </a:r>
            <a:r>
              <a:rPr lang="en-US" sz="1600" dirty="0" err="1">
                <a:latin typeface="+mn-lt"/>
              </a:rPr>
              <a:t>java.util</a:t>
            </a:r>
            <a:r>
              <a:rPr lang="en-US" sz="1600" dirty="0">
                <a:latin typeface="+mn-lt"/>
              </a:rPr>
              <a:t>.*;</a:t>
            </a:r>
          </a:p>
          <a:p>
            <a:pPr eaLnBrk="1" hangingPunct="1"/>
            <a:r>
              <a:rPr lang="en-US" sz="1600" dirty="0" smtClean="0">
                <a:latin typeface="+mn-lt"/>
              </a:rPr>
              <a:t>  class </a:t>
            </a:r>
            <a:r>
              <a:rPr lang="en-US" sz="1600" dirty="0">
                <a:latin typeface="+mn-lt"/>
              </a:rPr>
              <a:t>vector1</a:t>
            </a:r>
          </a:p>
          <a:p>
            <a:pPr eaLnBrk="1" hangingPunct="1"/>
            <a:r>
              <a:rPr lang="en-US" sz="1600" dirty="0" smtClean="0">
                <a:latin typeface="+mn-lt"/>
              </a:rPr>
              <a:t>  {</a:t>
            </a:r>
            <a:endParaRPr lang="en-US" sz="1600" dirty="0">
              <a:latin typeface="+mn-lt"/>
            </a:endParaRPr>
          </a:p>
          <a:p>
            <a:pPr eaLnBrk="1" hangingPunct="1"/>
            <a:r>
              <a:rPr lang="en-US" sz="1600" dirty="0">
                <a:latin typeface="+mn-lt"/>
              </a:rPr>
              <a:t>   	 public static void main (String </a:t>
            </a:r>
            <a:r>
              <a:rPr lang="en-US" sz="1600" dirty="0" err="1">
                <a:latin typeface="+mn-lt"/>
              </a:rPr>
              <a:t>args</a:t>
            </a:r>
            <a:r>
              <a:rPr lang="en-US" sz="1600" dirty="0">
                <a:latin typeface="+mn-lt"/>
              </a:rPr>
              <a:t>[])</a:t>
            </a:r>
          </a:p>
          <a:p>
            <a:pPr eaLnBrk="1" hangingPunct="1"/>
            <a:r>
              <a:rPr lang="en-US" sz="1600" dirty="0">
                <a:latin typeface="+mn-lt"/>
              </a:rPr>
              <a:t>	{</a:t>
            </a:r>
          </a:p>
          <a:p>
            <a:pPr eaLnBrk="1" hangingPunct="1"/>
            <a:r>
              <a:rPr lang="en-US" sz="1600" dirty="0">
                <a:latin typeface="+mn-lt"/>
              </a:rPr>
              <a:t>	  	Vector list = new Vector();</a:t>
            </a:r>
          </a:p>
          <a:p>
            <a:pPr eaLnBrk="1" hangingPunct="1"/>
            <a:r>
              <a:rPr lang="en-US" sz="1600" dirty="0">
                <a:latin typeface="+mn-lt"/>
              </a:rPr>
              <a:t>	   	  </a:t>
            </a:r>
            <a:r>
              <a:rPr lang="en-US" sz="1600" dirty="0" err="1">
                <a:latin typeface="+mn-lt"/>
              </a:rPr>
              <a:t>list.add</a:t>
            </a:r>
            <a:r>
              <a:rPr lang="en-US" sz="1600" dirty="0">
                <a:latin typeface="+mn-lt"/>
              </a:rPr>
              <a:t> ("ADA");</a:t>
            </a:r>
          </a:p>
          <a:p>
            <a:pPr lvl="2" eaLnBrk="1" hangingPunct="1"/>
            <a:r>
              <a:rPr lang="en-US" sz="1600" dirty="0">
                <a:latin typeface="+mn-lt"/>
              </a:rPr>
              <a:t>	  </a:t>
            </a:r>
            <a:r>
              <a:rPr lang="en-US" sz="1600" dirty="0" err="1">
                <a:latin typeface="+mn-lt"/>
              </a:rPr>
              <a:t>list.add</a:t>
            </a:r>
            <a:r>
              <a:rPr lang="en-US" sz="1600" dirty="0">
                <a:latin typeface="+mn-lt"/>
              </a:rPr>
              <a:t> ("BASIC");</a:t>
            </a:r>
          </a:p>
          <a:p>
            <a:pPr lvl="2" eaLnBrk="1" hangingPunct="1"/>
            <a:r>
              <a:rPr lang="en-US" sz="1600" dirty="0">
                <a:latin typeface="+mn-lt"/>
              </a:rPr>
              <a:t>	  </a:t>
            </a:r>
            <a:r>
              <a:rPr lang="en-US" sz="1600" dirty="0" err="1">
                <a:latin typeface="+mn-lt"/>
              </a:rPr>
              <a:t>list.add</a:t>
            </a:r>
            <a:r>
              <a:rPr lang="en-US" sz="1600" dirty="0">
                <a:latin typeface="+mn-lt"/>
              </a:rPr>
              <a:t> ("C++");</a:t>
            </a:r>
          </a:p>
          <a:p>
            <a:pPr lvl="2" eaLnBrk="1" hangingPunct="1"/>
            <a:r>
              <a:rPr lang="en-US" sz="1600" dirty="0">
                <a:latin typeface="+mn-lt"/>
              </a:rPr>
              <a:t>	  </a:t>
            </a:r>
            <a:r>
              <a:rPr lang="en-US" sz="1600" dirty="0" err="1">
                <a:latin typeface="+mn-lt"/>
              </a:rPr>
              <a:t>list.add</a:t>
            </a:r>
            <a:r>
              <a:rPr lang="en-US" sz="1600" dirty="0">
                <a:latin typeface="+mn-lt"/>
              </a:rPr>
              <a:t> ("FORTRAN");</a:t>
            </a:r>
          </a:p>
          <a:p>
            <a:pPr lvl="2" eaLnBrk="1" hangingPunct="1"/>
            <a:r>
              <a:rPr lang="en-US" sz="1600" dirty="0">
                <a:latin typeface="+mn-lt"/>
              </a:rPr>
              <a:t>	  </a:t>
            </a:r>
            <a:r>
              <a:rPr lang="en-US" sz="1600" dirty="0" err="1">
                <a:latin typeface="+mn-lt"/>
              </a:rPr>
              <a:t>list.add</a:t>
            </a:r>
            <a:r>
              <a:rPr lang="en-US" sz="1600" dirty="0">
                <a:latin typeface="+mn-lt"/>
              </a:rPr>
              <a:t> ("JAVA");</a:t>
            </a:r>
          </a:p>
          <a:p>
            <a:pPr eaLnBrk="1" hangingPunct="1"/>
            <a:r>
              <a:rPr lang="en-US" sz="1600" dirty="0">
                <a:latin typeface="+mn-lt"/>
              </a:rPr>
              <a:t>	  </a:t>
            </a:r>
            <a:r>
              <a:rPr lang="en-US" sz="1600" dirty="0" smtClean="0">
                <a:latin typeface="+mn-lt"/>
              </a:rPr>
              <a:t>                  </a:t>
            </a:r>
            <a:r>
              <a:rPr lang="en-US" sz="1600" dirty="0" err="1">
                <a:latin typeface="+mn-lt"/>
              </a:rPr>
              <a:t>System.out.println</a:t>
            </a:r>
            <a:r>
              <a:rPr lang="en-US" sz="1600" dirty="0">
                <a:latin typeface="+mn-lt"/>
              </a:rPr>
              <a:t>("No. of object in </a:t>
            </a:r>
            <a:r>
              <a:rPr lang="en-US" sz="1600" dirty="0" err="1">
                <a:latin typeface="+mn-lt"/>
              </a:rPr>
              <a:t>verctor</a:t>
            </a:r>
            <a:r>
              <a:rPr lang="en-US" sz="1600" dirty="0">
                <a:latin typeface="+mn-lt"/>
              </a:rPr>
              <a:t> class are:"+</a:t>
            </a:r>
            <a:r>
              <a:rPr lang="en-US" sz="1600" dirty="0" err="1">
                <a:latin typeface="+mn-lt"/>
              </a:rPr>
              <a:t>list.size</a:t>
            </a:r>
            <a:r>
              <a:rPr lang="en-US" sz="1600" dirty="0">
                <a:latin typeface="+mn-lt"/>
              </a:rPr>
              <a:t>());</a:t>
            </a:r>
          </a:p>
          <a:p>
            <a:pPr eaLnBrk="1" hangingPunct="1"/>
            <a:r>
              <a:rPr lang="en-US" sz="1600" dirty="0">
                <a:latin typeface="+mn-lt"/>
              </a:rPr>
              <a:t>	  </a:t>
            </a:r>
          </a:p>
          <a:p>
            <a:pPr eaLnBrk="1" hangingPunct="1"/>
            <a:r>
              <a:rPr lang="en-US" sz="1600" dirty="0">
                <a:latin typeface="+mn-lt"/>
              </a:rPr>
              <a:t>	  	</a:t>
            </a:r>
            <a:r>
              <a:rPr lang="en-US" sz="1600" dirty="0" err="1">
                <a:latin typeface="+mn-lt"/>
              </a:rPr>
              <a:t>list.insertElementAt</a:t>
            </a:r>
            <a:r>
              <a:rPr lang="en-US" sz="1600" dirty="0">
                <a:latin typeface="+mn-lt"/>
              </a:rPr>
              <a:t>("VB", 2);</a:t>
            </a:r>
          </a:p>
          <a:p>
            <a:pPr eaLnBrk="1" hangingPunct="1"/>
            <a:r>
              <a:rPr lang="en-US" sz="1600" dirty="0">
                <a:latin typeface="+mn-lt"/>
              </a:rPr>
              <a:t>	  </a:t>
            </a:r>
          </a:p>
          <a:p>
            <a:pPr eaLnBrk="1" hangingPunct="1"/>
            <a:r>
              <a:rPr lang="en-US" sz="1600" dirty="0">
                <a:latin typeface="+mn-lt"/>
              </a:rPr>
              <a:t>	  	Enumeration </a:t>
            </a:r>
            <a:r>
              <a:rPr lang="en-US" sz="1600" dirty="0" err="1">
                <a:latin typeface="+mn-lt"/>
              </a:rPr>
              <a:t>vEnum</a:t>
            </a:r>
            <a:r>
              <a:rPr lang="en-US" sz="1600" dirty="0">
                <a:latin typeface="+mn-lt"/>
              </a:rPr>
              <a:t> = </a:t>
            </a:r>
            <a:r>
              <a:rPr lang="en-US" sz="1600" dirty="0" err="1">
                <a:latin typeface="+mn-lt"/>
              </a:rPr>
              <a:t>list.elements</a:t>
            </a:r>
            <a:r>
              <a:rPr lang="en-US" sz="1600" dirty="0">
                <a:latin typeface="+mn-lt"/>
              </a:rPr>
              <a:t>();</a:t>
            </a:r>
          </a:p>
          <a:p>
            <a:pPr eaLnBrk="1" hangingPunct="1"/>
            <a:r>
              <a:rPr lang="en-US" sz="1600" dirty="0">
                <a:latin typeface="+mn-lt"/>
              </a:rPr>
              <a:t>      </a:t>
            </a:r>
          </a:p>
          <a:p>
            <a:pPr eaLnBrk="1" hangingPunct="1"/>
            <a:r>
              <a:rPr lang="en-US" sz="1600" dirty="0">
                <a:latin typeface="+mn-lt"/>
              </a:rPr>
              <a:t>	  	</a:t>
            </a:r>
            <a:r>
              <a:rPr lang="en-US" sz="1600" dirty="0" err="1">
                <a:latin typeface="+mn-lt"/>
              </a:rPr>
              <a:t>System.out.println</a:t>
            </a:r>
            <a:r>
              <a:rPr lang="en-US" sz="1600" dirty="0">
                <a:latin typeface="+mn-lt"/>
              </a:rPr>
              <a:t>("\</a:t>
            </a:r>
            <a:r>
              <a:rPr lang="en-US" sz="1600" dirty="0" err="1">
                <a:latin typeface="+mn-lt"/>
              </a:rPr>
              <a:t>nElements</a:t>
            </a:r>
            <a:r>
              <a:rPr lang="en-US" sz="1600" dirty="0">
                <a:latin typeface="+mn-lt"/>
              </a:rPr>
              <a:t> in vector:");</a:t>
            </a:r>
          </a:p>
          <a:p>
            <a:pPr eaLnBrk="1" hangingPunct="1"/>
            <a:r>
              <a:rPr lang="en-US" sz="1600" dirty="0">
                <a:latin typeface="+mn-lt"/>
              </a:rPr>
              <a:t>      		while(</a:t>
            </a:r>
            <a:r>
              <a:rPr lang="en-US" sz="1600" dirty="0" err="1">
                <a:latin typeface="+mn-lt"/>
              </a:rPr>
              <a:t>vEnum.hasMoreElements</a:t>
            </a:r>
            <a:r>
              <a:rPr lang="en-US" sz="1600" dirty="0">
                <a:latin typeface="+mn-lt"/>
              </a:rPr>
              <a:t>())</a:t>
            </a:r>
          </a:p>
          <a:p>
            <a:pPr eaLnBrk="1" hangingPunct="1"/>
            <a:r>
              <a:rPr lang="en-US" sz="1600" dirty="0">
                <a:latin typeface="+mn-lt"/>
              </a:rPr>
              <a:t>	</a:t>
            </a:r>
            <a:r>
              <a:rPr lang="en-US" sz="1600" dirty="0" smtClean="0">
                <a:latin typeface="+mn-lt"/>
              </a:rPr>
              <a:t> </a:t>
            </a:r>
            <a:r>
              <a:rPr lang="en-US" sz="1600" dirty="0">
                <a:latin typeface="+mn-lt"/>
              </a:rPr>
              <a:t>	</a:t>
            </a:r>
            <a:r>
              <a:rPr lang="en-US" sz="1600" dirty="0" smtClean="0">
                <a:latin typeface="+mn-lt"/>
              </a:rPr>
              <a:t>        </a:t>
            </a:r>
            <a:r>
              <a:rPr lang="en-US" sz="1600" dirty="0" err="1" smtClean="0">
                <a:latin typeface="+mn-lt"/>
              </a:rPr>
              <a:t>System.out.print</a:t>
            </a:r>
            <a:r>
              <a:rPr lang="en-US" sz="1600" dirty="0" smtClean="0">
                <a:latin typeface="+mn-lt"/>
              </a:rPr>
              <a:t>(</a:t>
            </a:r>
            <a:r>
              <a:rPr lang="en-US" sz="1600" dirty="0" err="1" smtClean="0">
                <a:latin typeface="+mn-lt"/>
              </a:rPr>
              <a:t>vEnum.nextElement</a:t>
            </a:r>
            <a:r>
              <a:rPr lang="en-US" sz="1600" dirty="0">
                <a:latin typeface="+mn-lt"/>
              </a:rPr>
              <a:t>() + " ");</a:t>
            </a:r>
          </a:p>
          <a:p>
            <a:pPr eaLnBrk="1" hangingPunct="1"/>
            <a:r>
              <a:rPr lang="en-US" sz="1600" dirty="0">
                <a:latin typeface="+mn-lt"/>
              </a:rPr>
              <a:t>      		</a:t>
            </a:r>
            <a:r>
              <a:rPr lang="en-US" sz="1600" dirty="0" err="1">
                <a:latin typeface="+mn-lt"/>
              </a:rPr>
              <a:t>System.out.println</a:t>
            </a:r>
            <a:r>
              <a:rPr lang="en-US" sz="1600" dirty="0">
                <a:latin typeface="+mn-lt"/>
              </a:rPr>
              <a:t>("After Removing the element: ");</a:t>
            </a:r>
          </a:p>
          <a:p>
            <a:pPr eaLnBrk="1" hangingPunct="1"/>
            <a:r>
              <a:rPr lang="en-US" sz="1600" dirty="0" smtClean="0">
                <a:latin typeface="+mn-lt"/>
              </a:rPr>
              <a:t>                   </a:t>
            </a:r>
            <a:r>
              <a:rPr lang="en-US" sz="1600" dirty="0">
                <a:latin typeface="+mn-lt"/>
              </a:rPr>
              <a:t>	</a:t>
            </a:r>
            <a:r>
              <a:rPr lang="en-US" sz="1600" dirty="0" err="1">
                <a:latin typeface="+mn-lt"/>
              </a:rPr>
              <a:t>list.removeElementAt</a:t>
            </a:r>
            <a:r>
              <a:rPr lang="en-US" sz="1600" dirty="0">
                <a:latin typeface="+mn-lt"/>
              </a:rPr>
              <a:t>(2);</a:t>
            </a:r>
          </a:p>
          <a:p>
            <a:pPr eaLnBrk="1" hangingPunct="1"/>
            <a:r>
              <a:rPr lang="en-US" sz="1600" dirty="0">
                <a:latin typeface="+mn-lt"/>
              </a:rPr>
              <a:t>	</a:t>
            </a:r>
            <a:r>
              <a:rPr lang="en-US" sz="1600" dirty="0" smtClean="0">
                <a:latin typeface="+mn-lt"/>
              </a:rPr>
              <a:t>   </a:t>
            </a:r>
            <a:r>
              <a:rPr lang="en-US" sz="1600" dirty="0">
                <a:latin typeface="+mn-lt"/>
              </a:rPr>
              <a:t>	Enumeration e1 = </a:t>
            </a:r>
            <a:r>
              <a:rPr lang="en-US" sz="1600" dirty="0" err="1">
                <a:latin typeface="+mn-lt"/>
              </a:rPr>
              <a:t>list.elements</a:t>
            </a:r>
            <a:r>
              <a:rPr lang="en-US" sz="1600" dirty="0">
                <a:latin typeface="+mn-lt"/>
              </a:rPr>
              <a:t>();</a:t>
            </a:r>
          </a:p>
          <a:p>
            <a:pPr eaLnBrk="1" hangingPunct="1"/>
            <a:r>
              <a:rPr lang="en-US" sz="1600" dirty="0">
                <a:latin typeface="+mn-lt"/>
              </a:rPr>
              <a:t>		while(e1.hasMoreElements())</a:t>
            </a:r>
          </a:p>
          <a:p>
            <a:pPr eaLnBrk="1" hangingPunct="1"/>
            <a:r>
              <a:rPr lang="en-US" sz="1600" dirty="0">
                <a:latin typeface="+mn-lt"/>
              </a:rPr>
              <a:t>			         </a:t>
            </a:r>
            <a:r>
              <a:rPr lang="en-US" sz="1600" dirty="0" err="1">
                <a:latin typeface="+mn-lt"/>
              </a:rPr>
              <a:t>System.out.print</a:t>
            </a:r>
            <a:r>
              <a:rPr lang="en-US" sz="1600" dirty="0">
                <a:latin typeface="+mn-lt"/>
              </a:rPr>
              <a:t>(e1.nextElement() + " ");</a:t>
            </a:r>
          </a:p>
          <a:p>
            <a:pPr eaLnBrk="1" hangingPunct="1"/>
            <a:r>
              <a:rPr lang="en-US" sz="1600" dirty="0">
                <a:latin typeface="+mn-lt"/>
              </a:rPr>
              <a:t>	}</a:t>
            </a:r>
          </a:p>
          <a:p>
            <a:pPr eaLnBrk="1" hangingPunct="1"/>
            <a:r>
              <a:rPr lang="en-US" sz="1600" dirty="0" smtClean="0">
                <a:latin typeface="+mn-lt"/>
              </a:rPr>
              <a:t>     }</a:t>
            </a:r>
            <a:endParaRPr lang="en-US" sz="1600" dirty="0">
              <a:latin typeface="+mn-lt"/>
            </a:endParaRPr>
          </a:p>
        </p:txBody>
      </p:sp>
    </p:spTree>
    <p:extLst>
      <p:ext uri="{BB962C8B-B14F-4D97-AF65-F5344CB8AC3E}">
        <p14:creationId xmlns:p14="http://schemas.microsoft.com/office/powerpoint/2010/main" val="3105894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7467600" cy="504056"/>
          </a:xfrm>
        </p:spPr>
        <p:txBody>
          <a:bodyPr>
            <a:normAutofit fontScale="90000"/>
          </a:bodyPr>
          <a:lstStyle/>
          <a:p>
            <a:pPr algn="ctr"/>
            <a:r>
              <a:rPr lang="en-IN" b="1" i="1" dirty="0" err="1" smtClean="0">
                <a:solidFill>
                  <a:schemeClr val="accent1">
                    <a:lumMod val="75000"/>
                  </a:schemeClr>
                </a:solidFill>
                <a:effectLst>
                  <a:outerShdw blurRad="38100" dist="38100" dir="2700000" algn="tl">
                    <a:srgbClr val="000000">
                      <a:alpha val="43137"/>
                    </a:srgbClr>
                  </a:outerShdw>
                </a:effectLst>
              </a:rPr>
              <a:t>HashTable</a:t>
            </a:r>
            <a:r>
              <a:rPr lang="en-IN" b="1" i="1" dirty="0" smtClean="0">
                <a:solidFill>
                  <a:schemeClr val="accent1">
                    <a:lumMod val="75000"/>
                  </a:schemeClr>
                </a:solidFill>
                <a:effectLst>
                  <a:outerShdw blurRad="38100" dist="38100" dir="2700000" algn="tl">
                    <a:srgbClr val="000000">
                      <a:alpha val="43137"/>
                    </a:srgbClr>
                  </a:outerShdw>
                </a:effectLst>
              </a:rPr>
              <a:t> </a:t>
            </a:r>
            <a:r>
              <a:rPr lang="en-IN" b="1" i="1" dirty="0">
                <a:solidFill>
                  <a:schemeClr val="accent1">
                    <a:lumMod val="75000"/>
                  </a:schemeClr>
                </a:solidFill>
                <a:effectLst>
                  <a:outerShdw blurRad="38100" dist="38100" dir="2700000" algn="tl">
                    <a:srgbClr val="000000">
                      <a:alpha val="43137"/>
                    </a:srgbClr>
                  </a:outerShdw>
                </a:effectLst>
              </a:rPr>
              <a:t>Class</a:t>
            </a:r>
            <a:endParaRPr lang="en-IN" dirty="0"/>
          </a:p>
        </p:txBody>
      </p:sp>
      <p:sp>
        <p:nvSpPr>
          <p:cNvPr id="3" name="Content Placeholder 2"/>
          <p:cNvSpPr>
            <a:spLocks noGrp="1"/>
          </p:cNvSpPr>
          <p:nvPr>
            <p:ph sz="quarter" idx="1"/>
          </p:nvPr>
        </p:nvSpPr>
        <p:spPr>
          <a:xfrm>
            <a:off x="179512" y="476672"/>
            <a:ext cx="8568952" cy="6264696"/>
          </a:xfrm>
        </p:spPr>
        <p:txBody>
          <a:bodyPr/>
          <a:lstStyle/>
          <a:p>
            <a:r>
              <a:rPr lang="en-IN" dirty="0"/>
              <a:t>A </a:t>
            </a:r>
            <a:r>
              <a:rPr lang="en-IN" dirty="0" err="1"/>
              <a:t>Hashtable</a:t>
            </a:r>
            <a:r>
              <a:rPr lang="en-IN" dirty="0"/>
              <a:t> is an array of list. Each list is known as a bucket. The position of bucket is identified by calling the </a:t>
            </a:r>
            <a:r>
              <a:rPr lang="en-IN" dirty="0" err="1"/>
              <a:t>hashcode</a:t>
            </a:r>
            <a:r>
              <a:rPr lang="en-IN" dirty="0"/>
              <a:t>() method. A </a:t>
            </a:r>
            <a:r>
              <a:rPr lang="en-IN" dirty="0" err="1"/>
              <a:t>Hashtable</a:t>
            </a:r>
            <a:r>
              <a:rPr lang="en-IN" dirty="0"/>
              <a:t> contains values based on the key.</a:t>
            </a:r>
          </a:p>
          <a:p>
            <a:r>
              <a:rPr lang="en-IN" dirty="0"/>
              <a:t>It contains only unique elements.</a:t>
            </a:r>
          </a:p>
          <a:p>
            <a:r>
              <a:rPr lang="en-IN" dirty="0"/>
              <a:t>It may </a:t>
            </a:r>
            <a:r>
              <a:rPr lang="en-IN" dirty="0" smtClean="0"/>
              <a:t>not </a:t>
            </a:r>
            <a:r>
              <a:rPr lang="en-IN" dirty="0"/>
              <a:t>have any null key or value.</a:t>
            </a:r>
          </a:p>
          <a:p>
            <a:r>
              <a:rPr lang="en-IN" dirty="0"/>
              <a:t>It is synchronized</a:t>
            </a:r>
            <a:r>
              <a:rPr lang="en-IN" dirty="0" smtClean="0"/>
              <a:t>.</a:t>
            </a:r>
          </a:p>
          <a:p>
            <a:pPr>
              <a:buFont typeface="Wingdings" pitchFamily="2" charset="2"/>
              <a:buChar char="q"/>
            </a:pPr>
            <a:r>
              <a:rPr lang="en-IN" b="1" dirty="0" smtClean="0">
                <a:solidFill>
                  <a:srgbClr val="C00000"/>
                </a:solidFill>
              </a:rPr>
              <a:t>Methods :-</a:t>
            </a:r>
            <a:endParaRPr lang="en-IN" b="1" dirty="0">
              <a:solidFill>
                <a:srgbClr val="C00000"/>
              </a:solidFill>
            </a:endParaRPr>
          </a:p>
          <a:p>
            <a:pPr marL="0" indent="0">
              <a:buNone/>
            </a:pPr>
            <a:endParaRPr lang="en-IN" dirty="0"/>
          </a:p>
        </p:txBody>
      </p:sp>
    </p:spTree>
    <p:extLst>
      <p:ext uri="{BB962C8B-B14F-4D97-AF65-F5344CB8AC3E}">
        <p14:creationId xmlns:p14="http://schemas.microsoft.com/office/powerpoint/2010/main" val="2759056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343900"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377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8568952" cy="6217087"/>
          </a:xfrm>
          <a:prstGeom prst="rect">
            <a:avLst/>
          </a:prstGeom>
        </p:spPr>
        <p:txBody>
          <a:bodyPr wrap="square">
            <a:spAutoFit/>
          </a:bodyPr>
          <a:lstStyle/>
          <a:p>
            <a:pPr marL="285750" indent="-285750">
              <a:buFont typeface="Wingdings" pitchFamily="2" charset="2"/>
              <a:buChar char="q"/>
            </a:pPr>
            <a:r>
              <a:rPr lang="en-IN" sz="2000" b="1" dirty="0" smtClean="0"/>
              <a:t>Example :-</a:t>
            </a:r>
          </a:p>
          <a:p>
            <a:r>
              <a:rPr lang="en-IN" b="1" dirty="0" smtClean="0"/>
              <a:t>import</a:t>
            </a:r>
            <a:r>
              <a:rPr lang="en-IN" dirty="0"/>
              <a:t> </a:t>
            </a:r>
            <a:r>
              <a:rPr lang="en-IN" dirty="0" err="1"/>
              <a:t>java.util</a:t>
            </a:r>
            <a:r>
              <a:rPr lang="en-IN" dirty="0"/>
              <a:t>.*;  </a:t>
            </a:r>
          </a:p>
          <a:p>
            <a:r>
              <a:rPr lang="en-IN" b="1" dirty="0"/>
              <a:t>public</a:t>
            </a:r>
            <a:r>
              <a:rPr lang="en-IN" dirty="0"/>
              <a:t> </a:t>
            </a:r>
            <a:r>
              <a:rPr lang="en-IN" b="1" dirty="0"/>
              <a:t>class</a:t>
            </a:r>
            <a:r>
              <a:rPr lang="en-IN" dirty="0"/>
              <a:t> </a:t>
            </a:r>
            <a:r>
              <a:rPr lang="en-IN" dirty="0" err="1" smtClean="0"/>
              <a:t>HashtableExample</a:t>
            </a:r>
            <a:endParaRPr lang="en-IN" dirty="0" smtClean="0"/>
          </a:p>
          <a:p>
            <a:r>
              <a:rPr lang="en-IN" dirty="0" smtClean="0"/>
              <a:t>{</a:t>
            </a:r>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r>
              <a:rPr lang="en-IN" dirty="0"/>
              <a:t> {  </a:t>
            </a:r>
          </a:p>
          <a:p>
            <a:r>
              <a:rPr lang="en-IN" dirty="0"/>
              <a:t> </a:t>
            </a:r>
            <a:r>
              <a:rPr lang="en-IN" dirty="0" err="1" smtClean="0"/>
              <a:t>Hashtable</a:t>
            </a:r>
            <a:r>
              <a:rPr lang="en-IN" dirty="0" smtClean="0"/>
              <a:t>&lt;Integer</a:t>
            </a:r>
            <a:r>
              <a:rPr lang="en-IN" dirty="0"/>
              <a:t>, String&gt; map = </a:t>
            </a:r>
            <a:r>
              <a:rPr lang="en-IN" b="1" dirty="0"/>
              <a:t>new</a:t>
            </a:r>
            <a:r>
              <a:rPr lang="en-IN" dirty="0"/>
              <a:t> </a:t>
            </a:r>
            <a:r>
              <a:rPr lang="en-IN" dirty="0" err="1"/>
              <a:t>Hashtable</a:t>
            </a:r>
            <a:r>
              <a:rPr lang="en-IN" dirty="0"/>
              <a:t>&lt;Integer, String&gt;();           </a:t>
            </a:r>
          </a:p>
          <a:p>
            <a:r>
              <a:rPr lang="en-IN" dirty="0"/>
              <a:t>   </a:t>
            </a:r>
            <a:r>
              <a:rPr lang="en-IN" dirty="0" err="1"/>
              <a:t>map.put</a:t>
            </a:r>
            <a:r>
              <a:rPr lang="en-IN" dirty="0"/>
              <a:t>(102,"Let us C");  </a:t>
            </a:r>
          </a:p>
          <a:p>
            <a:r>
              <a:rPr lang="en-IN" dirty="0"/>
              <a:t>   </a:t>
            </a:r>
            <a:r>
              <a:rPr lang="en-IN" dirty="0" err="1"/>
              <a:t>map.put</a:t>
            </a:r>
            <a:r>
              <a:rPr lang="en-IN" dirty="0"/>
              <a:t>(103, "Operating System");  </a:t>
            </a:r>
          </a:p>
          <a:p>
            <a:r>
              <a:rPr lang="en-IN" dirty="0"/>
              <a:t>   </a:t>
            </a:r>
            <a:r>
              <a:rPr lang="en-IN" dirty="0" err="1"/>
              <a:t>map.put</a:t>
            </a:r>
            <a:r>
              <a:rPr lang="en-IN" dirty="0"/>
              <a:t>(101, "Data Communication and Networking"); </a:t>
            </a:r>
            <a:endParaRPr lang="en-IN" dirty="0" smtClean="0"/>
          </a:p>
          <a:p>
            <a:r>
              <a:rPr lang="en-IN" dirty="0"/>
              <a:t> </a:t>
            </a:r>
          </a:p>
          <a:p>
            <a:r>
              <a:rPr lang="en-IN" dirty="0"/>
              <a:t>   </a:t>
            </a:r>
            <a:r>
              <a:rPr lang="en-IN" dirty="0" err="1"/>
              <a:t>System.out.println</a:t>
            </a:r>
            <a:r>
              <a:rPr lang="en-IN" dirty="0"/>
              <a:t>("Values before remove: "+ map);    </a:t>
            </a:r>
          </a:p>
          <a:p>
            <a:r>
              <a:rPr lang="en-IN" dirty="0"/>
              <a:t>   </a:t>
            </a:r>
          </a:p>
          <a:p>
            <a:r>
              <a:rPr lang="en-IN" dirty="0"/>
              <a:t>   </a:t>
            </a:r>
            <a:r>
              <a:rPr lang="en-IN" dirty="0" err="1"/>
              <a:t>map.remove</a:t>
            </a:r>
            <a:r>
              <a:rPr lang="en-IN" dirty="0"/>
              <a:t>(102);  </a:t>
            </a:r>
          </a:p>
          <a:p>
            <a:r>
              <a:rPr lang="en-IN" dirty="0"/>
              <a:t>   </a:t>
            </a:r>
            <a:r>
              <a:rPr lang="en-IN" dirty="0" err="1"/>
              <a:t>System.out.println</a:t>
            </a:r>
            <a:r>
              <a:rPr lang="en-IN" dirty="0"/>
              <a:t>("Values after remove: "+ map);  </a:t>
            </a:r>
          </a:p>
          <a:p>
            <a:r>
              <a:rPr lang="en-IN" dirty="0"/>
              <a:t>   }      </a:t>
            </a:r>
          </a:p>
          <a:p>
            <a:r>
              <a:rPr lang="en-IN" dirty="0"/>
              <a:t>}  </a:t>
            </a:r>
          </a:p>
          <a:p>
            <a:r>
              <a:rPr lang="en-IN" dirty="0" smtClean="0"/>
              <a:t>Output :-</a:t>
            </a:r>
          </a:p>
          <a:p>
            <a:r>
              <a:rPr lang="en-IN" dirty="0"/>
              <a:t>Values before remove: {103=Operating System, 102=Let us C, 101=Data Communication and Networking</a:t>
            </a:r>
            <a:r>
              <a:rPr lang="en-IN"/>
              <a:t>} </a:t>
            </a:r>
            <a:endParaRPr lang="en-IN" smtClean="0"/>
          </a:p>
          <a:p>
            <a:r>
              <a:rPr lang="en-IN" smtClean="0"/>
              <a:t>Values </a:t>
            </a:r>
            <a:r>
              <a:rPr lang="en-IN" dirty="0"/>
              <a:t>after remove: {103=Operating System, 101=Data Communication and Networking}</a:t>
            </a:r>
          </a:p>
        </p:txBody>
      </p:sp>
    </p:spTree>
    <p:extLst>
      <p:ext uri="{BB962C8B-B14F-4D97-AF65-F5344CB8AC3E}">
        <p14:creationId xmlns:p14="http://schemas.microsoft.com/office/powerpoint/2010/main" val="180881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476672"/>
            <a:ext cx="8568952" cy="6381328"/>
          </a:xfrm>
        </p:spPr>
        <p:txBody>
          <a:bodyPr>
            <a:normAutofit lnSpcReduction="10000"/>
          </a:bodyPr>
          <a:lstStyle/>
          <a:p>
            <a:pPr>
              <a:buFont typeface="Wingdings" pitchFamily="2" charset="2"/>
              <a:buChar char="§"/>
            </a:pPr>
            <a:r>
              <a:rPr lang="en-IN" dirty="0"/>
              <a:t>Before generics, we can store any type of objects in collection i.e. non-generic. Now generics, forces the java programmer to </a:t>
            </a:r>
            <a:r>
              <a:rPr lang="en-IN" dirty="0" smtClean="0"/>
              <a:t>store </a:t>
            </a:r>
            <a:r>
              <a:rPr lang="en-IN" dirty="0"/>
              <a:t>specific type of objects</a:t>
            </a:r>
            <a:r>
              <a:rPr lang="en-IN" dirty="0" smtClean="0"/>
              <a:t>.</a:t>
            </a:r>
          </a:p>
          <a:p>
            <a:pPr>
              <a:buFont typeface="Wingdings" pitchFamily="2" charset="2"/>
              <a:buChar char="§"/>
            </a:pPr>
            <a:r>
              <a:rPr lang="en-IN" dirty="0"/>
              <a:t>classes like </a:t>
            </a:r>
            <a:r>
              <a:rPr lang="en-IN" dirty="0" err="1"/>
              <a:t>HashSet</a:t>
            </a:r>
            <a:r>
              <a:rPr lang="en-IN" dirty="0"/>
              <a:t>, </a:t>
            </a:r>
            <a:r>
              <a:rPr lang="en-IN" dirty="0" err="1"/>
              <a:t>ArrayList</a:t>
            </a:r>
            <a:r>
              <a:rPr lang="en-IN" dirty="0"/>
              <a:t>, </a:t>
            </a:r>
            <a:r>
              <a:rPr lang="en-IN" dirty="0" err="1"/>
              <a:t>HashMap</a:t>
            </a:r>
            <a:r>
              <a:rPr lang="en-IN" dirty="0"/>
              <a:t>, </a:t>
            </a:r>
            <a:r>
              <a:rPr lang="en-IN" dirty="0" err="1"/>
              <a:t>etc</a:t>
            </a:r>
            <a:r>
              <a:rPr lang="en-IN" dirty="0"/>
              <a:t> use generics very well. We can use them for any type</a:t>
            </a:r>
            <a:r>
              <a:rPr lang="en-IN" dirty="0" smtClean="0"/>
              <a:t>.</a:t>
            </a:r>
          </a:p>
          <a:p>
            <a:pPr>
              <a:buFont typeface="Wingdings" pitchFamily="2" charset="2"/>
              <a:buChar char="§"/>
            </a:pPr>
            <a:r>
              <a:rPr lang="en-IN" dirty="0"/>
              <a:t>we use &lt;&gt; to specify parameter types in generic class creation. To create objects of generic class, we use following syntax</a:t>
            </a:r>
            <a:r>
              <a:rPr lang="en-IN" dirty="0" smtClean="0"/>
              <a:t>.</a:t>
            </a:r>
          </a:p>
          <a:p>
            <a:pPr>
              <a:buFont typeface="Wingdings" pitchFamily="2" charset="2"/>
              <a:buChar char="§"/>
            </a:pPr>
            <a:r>
              <a:rPr lang="en-IN" dirty="0" smtClean="0">
                <a:solidFill>
                  <a:schemeClr val="accent3">
                    <a:lumMod val="75000"/>
                  </a:schemeClr>
                </a:solidFill>
              </a:rPr>
              <a:t>Syntax:- </a:t>
            </a:r>
            <a:r>
              <a:rPr lang="en-IN" dirty="0" err="1" smtClean="0"/>
              <a:t>BaseType</a:t>
            </a:r>
            <a:r>
              <a:rPr lang="en-IN" dirty="0" smtClean="0"/>
              <a:t> </a:t>
            </a:r>
            <a:r>
              <a:rPr lang="en-IN" dirty="0"/>
              <a:t>&lt;Type&gt; </a:t>
            </a:r>
            <a:r>
              <a:rPr lang="en-IN" dirty="0" err="1"/>
              <a:t>obj</a:t>
            </a:r>
            <a:r>
              <a:rPr lang="en-IN" dirty="0"/>
              <a:t> = new </a:t>
            </a:r>
            <a:r>
              <a:rPr lang="en-IN" dirty="0" err="1"/>
              <a:t>BaseType</a:t>
            </a:r>
            <a:r>
              <a:rPr lang="en-IN" dirty="0"/>
              <a:t> &lt;Type</a:t>
            </a:r>
            <a:r>
              <a:rPr lang="en-IN" dirty="0" smtClean="0"/>
              <a:t>&gt;()</a:t>
            </a:r>
          </a:p>
          <a:p>
            <a:pPr>
              <a:buFont typeface="Wingdings" pitchFamily="2" charset="2"/>
              <a:buChar char="v"/>
            </a:pPr>
            <a:r>
              <a:rPr lang="en-IN" dirty="0" smtClean="0"/>
              <a:t>Advantages of Generics :-</a:t>
            </a:r>
          </a:p>
          <a:p>
            <a:pPr marL="457200" indent="-457200">
              <a:buAutoNum type="arabicParenR"/>
            </a:pPr>
            <a:r>
              <a:rPr lang="en-IN" b="1" dirty="0" smtClean="0"/>
              <a:t>Type-safety </a:t>
            </a:r>
            <a:r>
              <a:rPr lang="en-IN" b="1" dirty="0"/>
              <a:t>:</a:t>
            </a:r>
            <a:r>
              <a:rPr lang="en-IN" dirty="0"/>
              <a:t> We can hold only a single type of objects in generics. It doesn’t allow to store other objects</a:t>
            </a:r>
            <a:r>
              <a:rPr lang="en-IN" dirty="0" smtClean="0"/>
              <a:t>.</a:t>
            </a:r>
          </a:p>
          <a:p>
            <a:pPr marL="457200" indent="-457200">
              <a:buAutoNum type="arabicParenR"/>
            </a:pPr>
            <a:r>
              <a:rPr lang="en-IN" b="1" dirty="0"/>
              <a:t>Type casting is not required:</a:t>
            </a:r>
            <a:r>
              <a:rPr lang="en-IN" dirty="0"/>
              <a:t> There is no need to typecast the object</a:t>
            </a:r>
            <a:r>
              <a:rPr lang="en-IN" dirty="0" smtClean="0"/>
              <a:t>.</a:t>
            </a:r>
          </a:p>
          <a:p>
            <a:pPr marL="457200" indent="-457200">
              <a:buAutoNum type="arabicParenR"/>
            </a:pPr>
            <a:r>
              <a:rPr lang="en-IN" b="1" dirty="0"/>
              <a:t>Compile-Time Checking:</a:t>
            </a:r>
            <a:r>
              <a:rPr lang="en-IN" dirty="0"/>
              <a:t> It is checked at compile time so problem will not occur at runtime. </a:t>
            </a:r>
          </a:p>
        </p:txBody>
      </p:sp>
      <p:sp>
        <p:nvSpPr>
          <p:cNvPr id="4" name="Title 1"/>
          <p:cNvSpPr txBox="1">
            <a:spLocks/>
          </p:cNvSpPr>
          <p:nvPr/>
        </p:nvSpPr>
        <p:spPr>
          <a:xfrm>
            <a:off x="457200" y="0"/>
            <a:ext cx="7467600" cy="534690"/>
          </a:xfrm>
          <a:prstGeom prst="rect">
            <a:avLst/>
          </a:prstGeom>
        </p:spPr>
        <p:txBody>
          <a:bodyPr vert="horz" anchor="b">
            <a:normAutofit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i="1" dirty="0" smtClean="0">
                <a:solidFill>
                  <a:schemeClr val="accent1">
                    <a:lumMod val="75000"/>
                  </a:schemeClr>
                </a:solidFill>
                <a:effectLst>
                  <a:outerShdw blurRad="38100" dist="38100" dir="2700000" algn="tl">
                    <a:srgbClr val="000000">
                      <a:alpha val="43137"/>
                    </a:srgbClr>
                  </a:outerShdw>
                </a:effectLst>
              </a:rPr>
              <a:t>Generics</a:t>
            </a:r>
            <a:endParaRPr lang="en-IN" b="1" i="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140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640960" cy="6357320"/>
          </a:xfrm>
        </p:spPr>
        <p:txBody>
          <a:bodyPr/>
          <a:lstStyle/>
          <a:p>
            <a:r>
              <a:rPr lang="en-IN" dirty="0">
                <a:solidFill>
                  <a:srgbClr val="C00000"/>
                </a:solidFill>
              </a:rPr>
              <a:t>Type </a:t>
            </a:r>
            <a:r>
              <a:rPr lang="en-IN" dirty="0" smtClean="0">
                <a:solidFill>
                  <a:srgbClr val="C00000"/>
                </a:solidFill>
              </a:rPr>
              <a:t>Parameters :-</a:t>
            </a:r>
            <a:endParaRPr lang="en-IN" dirty="0">
              <a:solidFill>
                <a:srgbClr val="C00000"/>
              </a:solidFill>
            </a:endParaRPr>
          </a:p>
          <a:p>
            <a:pPr marL="0" indent="0">
              <a:buNone/>
            </a:pPr>
            <a:r>
              <a:rPr lang="en-IN" dirty="0" smtClean="0"/>
              <a:t>    The </a:t>
            </a:r>
            <a:r>
              <a:rPr lang="en-IN" dirty="0"/>
              <a:t>type parameters naming conventions are important </a:t>
            </a:r>
            <a:endParaRPr lang="en-IN" dirty="0" smtClean="0"/>
          </a:p>
          <a:p>
            <a:pPr marL="0" indent="0">
              <a:buNone/>
            </a:pPr>
            <a:r>
              <a:rPr lang="en-IN" dirty="0" smtClean="0"/>
              <a:t>    to </a:t>
            </a:r>
            <a:r>
              <a:rPr lang="en-IN" dirty="0"/>
              <a:t>learn generics thoroughly. The commonly type </a:t>
            </a:r>
            <a:r>
              <a:rPr lang="en-IN" dirty="0" smtClean="0"/>
              <a:t>  </a:t>
            </a:r>
          </a:p>
          <a:p>
            <a:pPr marL="0" indent="0">
              <a:buNone/>
            </a:pPr>
            <a:r>
              <a:rPr lang="en-IN" dirty="0"/>
              <a:t> </a:t>
            </a:r>
            <a:r>
              <a:rPr lang="en-IN" dirty="0" smtClean="0"/>
              <a:t>   parameters </a:t>
            </a:r>
            <a:r>
              <a:rPr lang="en-IN" dirty="0"/>
              <a:t>are as follows:</a:t>
            </a:r>
          </a:p>
          <a:p>
            <a:pPr marL="0" indent="0">
              <a:buNone/>
            </a:pPr>
            <a:r>
              <a:rPr lang="en-IN" dirty="0" smtClean="0"/>
              <a:t>   &lt;T&gt; </a:t>
            </a:r>
            <a:r>
              <a:rPr lang="en-IN" dirty="0"/>
              <a:t>- Type</a:t>
            </a:r>
          </a:p>
          <a:p>
            <a:pPr marL="0" indent="0">
              <a:buNone/>
            </a:pPr>
            <a:r>
              <a:rPr lang="en-IN" dirty="0" smtClean="0"/>
              <a:t>   &lt;E&gt; </a:t>
            </a:r>
            <a:r>
              <a:rPr lang="en-IN" dirty="0"/>
              <a:t>- Element</a:t>
            </a:r>
          </a:p>
          <a:p>
            <a:pPr marL="0" indent="0">
              <a:buNone/>
            </a:pPr>
            <a:r>
              <a:rPr lang="en-IN" dirty="0" smtClean="0"/>
              <a:t>   &lt;K&gt; </a:t>
            </a:r>
            <a:r>
              <a:rPr lang="en-IN" dirty="0"/>
              <a:t>- Key</a:t>
            </a:r>
          </a:p>
          <a:p>
            <a:pPr marL="0" indent="0">
              <a:buNone/>
            </a:pPr>
            <a:r>
              <a:rPr lang="en-IN" dirty="0" smtClean="0"/>
              <a:t>   &lt;N&gt; </a:t>
            </a:r>
            <a:r>
              <a:rPr lang="en-IN" dirty="0"/>
              <a:t>- Number</a:t>
            </a:r>
          </a:p>
          <a:p>
            <a:pPr marL="0" indent="0">
              <a:buNone/>
            </a:pPr>
            <a:r>
              <a:rPr lang="en-IN" dirty="0" smtClean="0"/>
              <a:t>   &lt;V&gt; </a:t>
            </a:r>
            <a:r>
              <a:rPr lang="en-IN" dirty="0"/>
              <a:t>- Value</a:t>
            </a:r>
          </a:p>
          <a:p>
            <a:pPr marL="0" indent="0">
              <a:buNone/>
            </a:pPr>
            <a:r>
              <a:rPr lang="en-IN" dirty="0"/>
              <a:t/>
            </a:r>
            <a:br>
              <a:rPr lang="en-IN" dirty="0"/>
            </a:br>
            <a:endParaRPr lang="en-IN" dirty="0"/>
          </a:p>
        </p:txBody>
      </p:sp>
    </p:spTree>
    <p:extLst>
      <p:ext uri="{BB962C8B-B14F-4D97-AF65-F5344CB8AC3E}">
        <p14:creationId xmlns:p14="http://schemas.microsoft.com/office/powerpoint/2010/main" val="380790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7384"/>
            <a:ext cx="8568952" cy="7294305"/>
          </a:xfrm>
          <a:prstGeom prst="rect">
            <a:avLst/>
          </a:prstGeom>
        </p:spPr>
        <p:txBody>
          <a:bodyPr wrap="square">
            <a:spAutoFit/>
          </a:bodyPr>
          <a:lstStyle/>
          <a:p>
            <a:pPr marL="285750" indent="-285750">
              <a:buFont typeface="Wingdings" pitchFamily="2" charset="2"/>
              <a:buChar char="q"/>
            </a:pPr>
            <a:r>
              <a:rPr lang="en-IN" b="1" dirty="0" smtClean="0"/>
              <a:t>Example :-</a:t>
            </a:r>
          </a:p>
          <a:p>
            <a:r>
              <a:rPr lang="en-IN" b="1" dirty="0" smtClean="0"/>
              <a:t>import</a:t>
            </a:r>
            <a:r>
              <a:rPr lang="en-IN" dirty="0"/>
              <a:t> </a:t>
            </a:r>
            <a:r>
              <a:rPr lang="en-IN" dirty="0" err="1"/>
              <a:t>java.util</a:t>
            </a:r>
            <a:r>
              <a:rPr lang="en-IN" dirty="0"/>
              <a:t>.*;  </a:t>
            </a:r>
          </a:p>
          <a:p>
            <a:r>
              <a:rPr lang="en-IN" b="1" dirty="0"/>
              <a:t>class</a:t>
            </a:r>
            <a:r>
              <a:rPr lang="en-IN" dirty="0"/>
              <a:t> </a:t>
            </a:r>
            <a:r>
              <a:rPr lang="en-IN" dirty="0" smtClean="0"/>
              <a:t>Test</a:t>
            </a:r>
          </a:p>
          <a:p>
            <a:r>
              <a:rPr lang="en-IN" dirty="0" smtClean="0"/>
              <a:t>{</a:t>
            </a:r>
            <a:r>
              <a:rPr lang="en-IN" dirty="0"/>
              <a:t>  </a:t>
            </a:r>
          </a:p>
          <a:p>
            <a:r>
              <a:rPr lang="en-IN" b="1" dirty="0" smtClean="0"/>
              <a:t>    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r>
              <a:rPr lang="en-IN" dirty="0"/>
              <a:t> </a:t>
            </a:r>
            <a:r>
              <a:rPr lang="en-IN" dirty="0" smtClean="0"/>
              <a:t>  {</a:t>
            </a:r>
            <a:r>
              <a:rPr lang="en-IN" dirty="0"/>
              <a:t>  </a:t>
            </a:r>
          </a:p>
          <a:p>
            <a:r>
              <a:rPr lang="en-IN" dirty="0" smtClean="0"/>
              <a:t>      </a:t>
            </a:r>
            <a:r>
              <a:rPr lang="en-IN" dirty="0" err="1" smtClean="0"/>
              <a:t>ArrayList</a:t>
            </a:r>
            <a:r>
              <a:rPr lang="en-IN" dirty="0" smtClean="0"/>
              <a:t>&lt;String</a:t>
            </a:r>
            <a:r>
              <a:rPr lang="en-IN" dirty="0"/>
              <a:t>&gt; list=</a:t>
            </a:r>
            <a:r>
              <a:rPr lang="en-IN" b="1" dirty="0"/>
              <a:t>new</a:t>
            </a:r>
            <a:r>
              <a:rPr lang="en-IN" dirty="0"/>
              <a:t> </a:t>
            </a:r>
            <a:r>
              <a:rPr lang="en-IN" dirty="0" err="1"/>
              <a:t>ArrayList</a:t>
            </a:r>
            <a:r>
              <a:rPr lang="en-IN" dirty="0"/>
              <a:t>&lt;String&gt;();  </a:t>
            </a:r>
          </a:p>
          <a:p>
            <a:r>
              <a:rPr lang="en-IN" dirty="0" smtClean="0"/>
              <a:t>      </a:t>
            </a:r>
            <a:r>
              <a:rPr lang="en-IN" dirty="0" err="1" smtClean="0"/>
              <a:t>list.add</a:t>
            </a:r>
            <a:r>
              <a:rPr lang="en-IN" dirty="0" smtClean="0"/>
              <a:t>(“</a:t>
            </a:r>
            <a:r>
              <a:rPr lang="en-IN" dirty="0" err="1" smtClean="0"/>
              <a:t>Prakash</a:t>
            </a:r>
            <a:r>
              <a:rPr lang="en-IN" dirty="0" smtClean="0"/>
              <a:t>");</a:t>
            </a:r>
            <a:r>
              <a:rPr lang="en-IN" dirty="0"/>
              <a:t>  </a:t>
            </a:r>
          </a:p>
          <a:p>
            <a:r>
              <a:rPr lang="en-IN" dirty="0" smtClean="0"/>
              <a:t>      </a:t>
            </a:r>
            <a:r>
              <a:rPr lang="en-IN" dirty="0" err="1" smtClean="0"/>
              <a:t>list.add</a:t>
            </a:r>
            <a:r>
              <a:rPr lang="en-IN" dirty="0" smtClean="0"/>
              <a:t>(“</a:t>
            </a:r>
            <a:r>
              <a:rPr lang="en-IN" dirty="0" err="1" smtClean="0"/>
              <a:t>Rohan</a:t>
            </a:r>
            <a:r>
              <a:rPr lang="en-IN" dirty="0" smtClean="0"/>
              <a:t>");</a:t>
            </a:r>
            <a:r>
              <a:rPr lang="en-IN" dirty="0"/>
              <a:t>  </a:t>
            </a:r>
            <a:endParaRPr lang="en-IN" dirty="0" smtClean="0"/>
          </a:p>
          <a:p>
            <a:r>
              <a:rPr lang="en-IN" dirty="0" smtClean="0"/>
              <a:t>           </a:t>
            </a:r>
            <a:r>
              <a:rPr lang="en-IN" dirty="0"/>
              <a:t>  </a:t>
            </a:r>
          </a:p>
          <a:p>
            <a:r>
              <a:rPr lang="en-IN" dirty="0" smtClean="0"/>
              <a:t>      String</a:t>
            </a:r>
            <a:r>
              <a:rPr lang="en-IN" dirty="0"/>
              <a:t> s=</a:t>
            </a:r>
            <a:r>
              <a:rPr lang="en-IN" dirty="0" err="1"/>
              <a:t>list.get</a:t>
            </a:r>
            <a:r>
              <a:rPr lang="en-IN" dirty="0"/>
              <a:t>(1</a:t>
            </a:r>
            <a:r>
              <a:rPr lang="en-IN" dirty="0" smtClean="0"/>
              <a:t>);     //</a:t>
            </a:r>
            <a:r>
              <a:rPr lang="en-IN" dirty="0"/>
              <a:t>type casting is not required  </a:t>
            </a:r>
          </a:p>
          <a:p>
            <a:r>
              <a:rPr lang="en-IN" dirty="0" smtClean="0"/>
              <a:t>      </a:t>
            </a:r>
            <a:r>
              <a:rPr lang="en-IN" dirty="0" err="1" smtClean="0"/>
              <a:t>System.out.println</a:t>
            </a:r>
            <a:r>
              <a:rPr lang="en-IN" dirty="0"/>
              <a:t>("element is: "+s);  </a:t>
            </a:r>
          </a:p>
          <a:p>
            <a:r>
              <a:rPr lang="en-IN" dirty="0"/>
              <a:t>  </a:t>
            </a:r>
          </a:p>
          <a:p>
            <a:r>
              <a:rPr lang="en-IN" dirty="0" smtClean="0"/>
              <a:t>      Iterator&lt;String</a:t>
            </a:r>
            <a:r>
              <a:rPr lang="en-IN" dirty="0"/>
              <a:t>&gt; </a:t>
            </a:r>
            <a:r>
              <a:rPr lang="en-IN" dirty="0" err="1"/>
              <a:t>itr</a:t>
            </a:r>
            <a:r>
              <a:rPr lang="en-IN" dirty="0"/>
              <a:t>=</a:t>
            </a:r>
            <a:r>
              <a:rPr lang="en-IN" dirty="0" err="1"/>
              <a:t>list.iterator</a:t>
            </a:r>
            <a:r>
              <a:rPr lang="en-IN" dirty="0"/>
              <a:t>();  </a:t>
            </a:r>
          </a:p>
          <a:p>
            <a:r>
              <a:rPr lang="en-IN" b="1" dirty="0" smtClean="0"/>
              <a:t>      while</a:t>
            </a:r>
            <a:r>
              <a:rPr lang="en-IN" dirty="0" smtClean="0"/>
              <a:t>(</a:t>
            </a:r>
            <a:r>
              <a:rPr lang="en-IN" dirty="0" err="1" smtClean="0"/>
              <a:t>itr.hasNext</a:t>
            </a:r>
            <a:r>
              <a:rPr lang="en-IN" dirty="0" smtClean="0"/>
              <a:t>())</a:t>
            </a:r>
          </a:p>
          <a:p>
            <a:r>
              <a:rPr lang="en-IN" dirty="0"/>
              <a:t> </a:t>
            </a:r>
            <a:r>
              <a:rPr lang="en-IN" dirty="0" smtClean="0"/>
              <a:t>     {</a:t>
            </a:r>
            <a:r>
              <a:rPr lang="en-IN" dirty="0"/>
              <a:t>  </a:t>
            </a:r>
          </a:p>
          <a:p>
            <a:r>
              <a:rPr lang="en-IN" dirty="0" smtClean="0"/>
              <a:t>              </a:t>
            </a:r>
            <a:r>
              <a:rPr lang="en-IN" dirty="0" err="1" smtClean="0"/>
              <a:t>System.out.println</a:t>
            </a:r>
            <a:r>
              <a:rPr lang="en-IN" dirty="0" smtClean="0"/>
              <a:t>(</a:t>
            </a:r>
            <a:r>
              <a:rPr lang="en-IN" dirty="0" err="1" smtClean="0"/>
              <a:t>itr.next</a:t>
            </a:r>
            <a:r>
              <a:rPr lang="en-IN" dirty="0"/>
              <a:t>());  </a:t>
            </a:r>
          </a:p>
          <a:p>
            <a:r>
              <a:rPr lang="en-IN" dirty="0" smtClean="0"/>
              <a:t>       }</a:t>
            </a:r>
            <a:r>
              <a:rPr lang="en-IN" dirty="0"/>
              <a:t>  </a:t>
            </a:r>
          </a:p>
          <a:p>
            <a:r>
              <a:rPr lang="en-IN" dirty="0" smtClean="0"/>
              <a:t>    }</a:t>
            </a:r>
            <a:r>
              <a:rPr lang="en-IN" dirty="0"/>
              <a:t>  </a:t>
            </a:r>
          </a:p>
          <a:p>
            <a:r>
              <a:rPr lang="en-IN" dirty="0"/>
              <a:t>}  </a:t>
            </a:r>
            <a:endParaRPr lang="en-IN" dirty="0" smtClean="0"/>
          </a:p>
          <a:p>
            <a:endParaRPr lang="en-IN" dirty="0"/>
          </a:p>
          <a:p>
            <a:r>
              <a:rPr lang="en-IN" b="1" dirty="0" smtClean="0"/>
              <a:t>Output :-</a:t>
            </a:r>
          </a:p>
          <a:p>
            <a:r>
              <a:rPr lang="en-IN" dirty="0"/>
              <a:t>element is: </a:t>
            </a:r>
            <a:r>
              <a:rPr lang="en-IN" dirty="0" err="1" smtClean="0"/>
              <a:t>Rohan</a:t>
            </a:r>
            <a:endParaRPr lang="en-IN" dirty="0" smtClean="0"/>
          </a:p>
          <a:p>
            <a:r>
              <a:rPr lang="en-IN" dirty="0" err="1" smtClean="0"/>
              <a:t>Prakash</a:t>
            </a:r>
            <a:endParaRPr lang="en-IN" dirty="0" smtClean="0"/>
          </a:p>
          <a:p>
            <a:r>
              <a:rPr lang="en-IN" dirty="0" err="1" smtClean="0"/>
              <a:t>Rohan</a:t>
            </a:r>
            <a:endParaRPr lang="en-IN" dirty="0" smtClean="0"/>
          </a:p>
        </p:txBody>
      </p:sp>
    </p:spTree>
    <p:extLst>
      <p:ext uri="{BB962C8B-B14F-4D97-AF65-F5344CB8AC3E}">
        <p14:creationId xmlns:p14="http://schemas.microsoft.com/office/powerpoint/2010/main" val="146269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7467600" cy="634082"/>
          </a:xfrm>
        </p:spPr>
        <p:txBody>
          <a:bodyPr>
            <a:normAutofit fontScale="90000"/>
          </a:bodyPr>
          <a:lstStyle/>
          <a:p>
            <a:pPr algn="ctr"/>
            <a:r>
              <a:rPr lang="en-IN" b="1" i="1" dirty="0" smtClean="0">
                <a:solidFill>
                  <a:schemeClr val="accent1">
                    <a:lumMod val="75000"/>
                  </a:schemeClr>
                </a:solidFill>
                <a:effectLst>
                  <a:outerShdw blurRad="38100" dist="38100" dir="2700000" algn="tl">
                    <a:srgbClr val="000000">
                      <a:alpha val="43137"/>
                    </a:srgbClr>
                  </a:outerShdw>
                </a:effectLst>
              </a:rPr>
              <a:t/>
            </a:r>
            <a:br>
              <a:rPr lang="en-IN" b="1" i="1" dirty="0" smtClean="0">
                <a:solidFill>
                  <a:schemeClr val="accent1">
                    <a:lumMod val="75000"/>
                  </a:schemeClr>
                </a:solidFill>
                <a:effectLst>
                  <a:outerShdw blurRad="38100" dist="38100" dir="2700000" algn="tl">
                    <a:srgbClr val="000000">
                      <a:alpha val="43137"/>
                    </a:srgbClr>
                  </a:outerShdw>
                </a:effectLst>
              </a:rPr>
            </a:br>
            <a:r>
              <a:rPr lang="en-IN" b="1" i="1" dirty="0">
                <a:solidFill>
                  <a:schemeClr val="accent1">
                    <a:lumMod val="75000"/>
                  </a:schemeClr>
                </a:solidFill>
                <a:effectLst>
                  <a:outerShdw blurRad="38100" dist="38100" dir="2700000" algn="tl">
                    <a:srgbClr val="000000">
                      <a:alpha val="43137"/>
                    </a:srgbClr>
                  </a:outerShdw>
                </a:effectLst>
              </a:rPr>
              <a:t/>
            </a:r>
            <a:br>
              <a:rPr lang="en-IN" b="1" i="1" dirty="0">
                <a:solidFill>
                  <a:schemeClr val="accent1">
                    <a:lumMod val="75000"/>
                  </a:schemeClr>
                </a:solidFill>
                <a:effectLst>
                  <a:outerShdw blurRad="38100" dist="38100" dir="2700000" algn="tl">
                    <a:srgbClr val="000000">
                      <a:alpha val="43137"/>
                    </a:srgbClr>
                  </a:outerShdw>
                </a:effectLst>
              </a:rPr>
            </a:br>
            <a:r>
              <a:rPr lang="en-IN" b="1" i="1" dirty="0" smtClean="0">
                <a:solidFill>
                  <a:schemeClr val="accent1">
                    <a:lumMod val="75000"/>
                  </a:schemeClr>
                </a:solidFill>
                <a:effectLst>
                  <a:outerShdw blurRad="38100" dist="38100" dir="2700000" algn="tl">
                    <a:srgbClr val="000000">
                      <a:alpha val="43137"/>
                    </a:srgbClr>
                  </a:outerShdw>
                </a:effectLst>
              </a:rPr>
              <a:t/>
            </a:r>
            <a:br>
              <a:rPr lang="en-IN" b="1" i="1" dirty="0" smtClean="0">
                <a:solidFill>
                  <a:schemeClr val="accent1">
                    <a:lumMod val="75000"/>
                  </a:schemeClr>
                </a:solidFill>
                <a:effectLst>
                  <a:outerShdw blurRad="38100" dist="38100" dir="2700000" algn="tl">
                    <a:srgbClr val="000000">
                      <a:alpha val="43137"/>
                    </a:srgbClr>
                  </a:outerShdw>
                </a:effectLst>
              </a:rPr>
            </a:br>
            <a:r>
              <a:rPr lang="en-IN" b="1" i="1" dirty="0">
                <a:solidFill>
                  <a:schemeClr val="accent1">
                    <a:lumMod val="75000"/>
                  </a:schemeClr>
                </a:solidFill>
                <a:effectLst>
                  <a:outerShdw blurRad="38100" dist="38100" dir="2700000" algn="tl">
                    <a:srgbClr val="000000">
                      <a:alpha val="43137"/>
                    </a:srgbClr>
                  </a:outerShdw>
                </a:effectLst>
              </a:rPr>
              <a:t/>
            </a:r>
            <a:br>
              <a:rPr lang="en-IN" b="1" i="1" dirty="0">
                <a:solidFill>
                  <a:schemeClr val="accent1">
                    <a:lumMod val="75000"/>
                  </a:schemeClr>
                </a:solidFill>
                <a:effectLst>
                  <a:outerShdw blurRad="38100" dist="38100" dir="2700000" algn="tl">
                    <a:srgbClr val="000000">
                      <a:alpha val="43137"/>
                    </a:srgbClr>
                  </a:outerShdw>
                </a:effectLst>
              </a:rPr>
            </a:br>
            <a:r>
              <a:rPr lang="en-IN" b="1" i="1" dirty="0" smtClean="0">
                <a:solidFill>
                  <a:schemeClr val="accent1">
                    <a:lumMod val="75000"/>
                  </a:schemeClr>
                </a:solidFill>
                <a:effectLst>
                  <a:outerShdw blurRad="38100" dist="38100" dir="2700000" algn="tl">
                    <a:srgbClr val="000000">
                      <a:alpha val="43137"/>
                    </a:srgbClr>
                  </a:outerShdw>
                </a:effectLst>
              </a:rPr>
              <a:t/>
            </a:r>
            <a:br>
              <a:rPr lang="en-IN" b="1" i="1" dirty="0" smtClean="0">
                <a:solidFill>
                  <a:schemeClr val="accent1">
                    <a:lumMod val="75000"/>
                  </a:schemeClr>
                </a:solidFill>
                <a:effectLst>
                  <a:outerShdw blurRad="38100" dist="38100" dir="2700000" algn="tl">
                    <a:srgbClr val="000000">
                      <a:alpha val="43137"/>
                    </a:srgbClr>
                  </a:outerShdw>
                </a:effectLst>
              </a:rPr>
            </a:br>
            <a:r>
              <a:rPr lang="en-IN" b="1" i="1" dirty="0" smtClean="0">
                <a:solidFill>
                  <a:schemeClr val="accent1">
                    <a:lumMod val="75000"/>
                  </a:schemeClr>
                </a:solidFill>
                <a:effectLst>
                  <a:outerShdw blurRad="38100" dist="38100" dir="2700000" algn="tl">
                    <a:srgbClr val="000000">
                      <a:alpha val="43137"/>
                    </a:srgbClr>
                  </a:outerShdw>
                </a:effectLst>
              </a:rPr>
              <a:t>Generic Types</a:t>
            </a:r>
            <a:endParaRPr lang="en-IN" dirty="0"/>
          </a:p>
        </p:txBody>
      </p:sp>
      <p:sp>
        <p:nvSpPr>
          <p:cNvPr id="3" name="Content Placeholder 2"/>
          <p:cNvSpPr>
            <a:spLocks noGrp="1"/>
          </p:cNvSpPr>
          <p:nvPr>
            <p:ph sz="quarter" idx="1"/>
          </p:nvPr>
        </p:nvSpPr>
        <p:spPr>
          <a:xfrm>
            <a:off x="179512" y="332656"/>
            <a:ext cx="8568952" cy="1944216"/>
          </a:xfrm>
        </p:spPr>
        <p:txBody>
          <a:bodyPr>
            <a:normAutofit fontScale="92500" lnSpcReduction="10000"/>
          </a:bodyPr>
          <a:lstStyle/>
          <a:p>
            <a:r>
              <a:rPr lang="en-IN" dirty="0"/>
              <a:t>A </a:t>
            </a:r>
            <a:r>
              <a:rPr lang="en-IN" i="1" dirty="0"/>
              <a:t>generic type</a:t>
            </a:r>
            <a:r>
              <a:rPr lang="en-IN" dirty="0"/>
              <a:t> is a generic class or </a:t>
            </a:r>
            <a:r>
              <a:rPr lang="en-IN" dirty="0" smtClean="0"/>
              <a:t>interface.</a:t>
            </a:r>
          </a:p>
          <a:p>
            <a:r>
              <a:rPr lang="en-IN" dirty="0" smtClean="0"/>
              <a:t> </a:t>
            </a:r>
            <a:r>
              <a:rPr lang="en-IN" dirty="0"/>
              <a:t>Here, we are using </a:t>
            </a:r>
            <a:r>
              <a:rPr lang="en-IN" b="1" dirty="0"/>
              <a:t>T</a:t>
            </a:r>
            <a:r>
              <a:rPr lang="en-IN" dirty="0"/>
              <a:t> type parameter to create the generic class of specific type</a:t>
            </a:r>
            <a:r>
              <a:rPr lang="en-IN" dirty="0" smtClean="0"/>
              <a:t>.</a:t>
            </a:r>
          </a:p>
          <a:p>
            <a:r>
              <a:rPr lang="en-IN" dirty="0" smtClean="0"/>
              <a:t>Example :-</a:t>
            </a:r>
          </a:p>
          <a:p>
            <a:pPr marL="0" indent="0">
              <a:buNone/>
            </a:pPr>
            <a:r>
              <a:rPr lang="en-IN" dirty="0" smtClean="0"/>
              <a:t>    </a:t>
            </a:r>
          </a:p>
          <a:p>
            <a:endParaRPr lang="en-IN" dirty="0"/>
          </a:p>
        </p:txBody>
      </p:sp>
      <p:sp>
        <p:nvSpPr>
          <p:cNvPr id="5" name="Rectangle 4"/>
          <p:cNvSpPr/>
          <p:nvPr/>
        </p:nvSpPr>
        <p:spPr>
          <a:xfrm>
            <a:off x="539552" y="1772816"/>
            <a:ext cx="3456384" cy="3416320"/>
          </a:xfrm>
          <a:prstGeom prst="rect">
            <a:avLst/>
          </a:prstGeom>
        </p:spPr>
        <p:txBody>
          <a:bodyPr wrap="square">
            <a:spAutoFit/>
          </a:bodyPr>
          <a:lstStyle/>
          <a:p>
            <a:r>
              <a:rPr lang="en-IN" b="1" dirty="0"/>
              <a:t>class</a:t>
            </a:r>
            <a:r>
              <a:rPr lang="en-IN" dirty="0"/>
              <a:t> </a:t>
            </a:r>
            <a:r>
              <a:rPr lang="en-IN" dirty="0" err="1"/>
              <a:t>MyGen</a:t>
            </a:r>
            <a:r>
              <a:rPr lang="en-IN" dirty="0"/>
              <a:t>&lt;T</a:t>
            </a:r>
            <a:r>
              <a:rPr lang="en-IN" dirty="0" smtClean="0"/>
              <a:t>&gt;</a:t>
            </a:r>
          </a:p>
          <a:p>
            <a:r>
              <a:rPr lang="en-IN" dirty="0" smtClean="0"/>
              <a:t>{</a:t>
            </a:r>
            <a:r>
              <a:rPr lang="en-IN" dirty="0"/>
              <a:t>  </a:t>
            </a:r>
          </a:p>
          <a:p>
            <a:r>
              <a:rPr lang="en-IN" dirty="0" smtClean="0"/>
              <a:t>    T</a:t>
            </a:r>
            <a:r>
              <a:rPr lang="en-IN" dirty="0"/>
              <a:t> </a:t>
            </a:r>
            <a:r>
              <a:rPr lang="en-IN" dirty="0" err="1"/>
              <a:t>obj</a:t>
            </a:r>
            <a:r>
              <a:rPr lang="en-IN" dirty="0"/>
              <a:t>;  </a:t>
            </a:r>
          </a:p>
          <a:p>
            <a:r>
              <a:rPr lang="en-IN" b="1" dirty="0" smtClean="0"/>
              <a:t>    void</a:t>
            </a:r>
            <a:r>
              <a:rPr lang="en-IN" dirty="0"/>
              <a:t> add(T </a:t>
            </a:r>
            <a:r>
              <a:rPr lang="en-IN" dirty="0" err="1"/>
              <a:t>obj</a:t>
            </a:r>
            <a:r>
              <a:rPr lang="en-IN" dirty="0" smtClean="0"/>
              <a:t>)</a:t>
            </a:r>
          </a:p>
          <a:p>
            <a:r>
              <a:rPr lang="en-IN" dirty="0" smtClean="0"/>
              <a:t>   {</a:t>
            </a:r>
          </a:p>
          <a:p>
            <a:r>
              <a:rPr lang="en-IN" b="1" dirty="0" smtClean="0"/>
              <a:t>      this</a:t>
            </a:r>
            <a:r>
              <a:rPr lang="en-IN" dirty="0" smtClean="0"/>
              <a:t>.obj=</a:t>
            </a:r>
            <a:r>
              <a:rPr lang="en-IN" dirty="0" err="1" smtClean="0"/>
              <a:t>obj</a:t>
            </a:r>
            <a:r>
              <a:rPr lang="en-IN" dirty="0" smtClean="0"/>
              <a:t>;</a:t>
            </a:r>
          </a:p>
          <a:p>
            <a:r>
              <a:rPr lang="en-IN" dirty="0" smtClean="0"/>
              <a:t>   }</a:t>
            </a:r>
            <a:r>
              <a:rPr lang="en-IN" dirty="0"/>
              <a:t>  </a:t>
            </a:r>
          </a:p>
          <a:p>
            <a:r>
              <a:rPr lang="en-IN" dirty="0" smtClean="0"/>
              <a:t>   T</a:t>
            </a:r>
            <a:r>
              <a:rPr lang="en-IN" dirty="0"/>
              <a:t> get</a:t>
            </a:r>
            <a:r>
              <a:rPr lang="en-IN" dirty="0" smtClean="0"/>
              <a:t>()</a:t>
            </a:r>
          </a:p>
          <a:p>
            <a:r>
              <a:rPr lang="en-IN" dirty="0" smtClean="0"/>
              <a:t>   {</a:t>
            </a:r>
          </a:p>
          <a:p>
            <a:r>
              <a:rPr lang="en-IN" b="1" dirty="0" smtClean="0"/>
              <a:t>       return</a:t>
            </a:r>
            <a:r>
              <a:rPr lang="en-IN" dirty="0"/>
              <a:t> </a:t>
            </a:r>
            <a:r>
              <a:rPr lang="en-IN" dirty="0" err="1"/>
              <a:t>obj</a:t>
            </a:r>
            <a:r>
              <a:rPr lang="en-IN" dirty="0" smtClean="0"/>
              <a:t>;</a:t>
            </a:r>
          </a:p>
          <a:p>
            <a:r>
              <a:rPr lang="en-IN" dirty="0" smtClean="0"/>
              <a:t>    }</a:t>
            </a:r>
            <a:r>
              <a:rPr lang="en-IN" dirty="0"/>
              <a:t>  </a:t>
            </a:r>
          </a:p>
          <a:p>
            <a:r>
              <a:rPr lang="en-IN" dirty="0"/>
              <a:t>}  </a:t>
            </a:r>
          </a:p>
        </p:txBody>
      </p:sp>
      <p:sp>
        <p:nvSpPr>
          <p:cNvPr id="6" name="Rectangle 5"/>
          <p:cNvSpPr/>
          <p:nvPr/>
        </p:nvSpPr>
        <p:spPr>
          <a:xfrm>
            <a:off x="3635896" y="1988840"/>
            <a:ext cx="5112568" cy="3139321"/>
          </a:xfrm>
          <a:prstGeom prst="rect">
            <a:avLst/>
          </a:prstGeom>
        </p:spPr>
        <p:txBody>
          <a:bodyPr wrap="square">
            <a:spAutoFit/>
          </a:bodyPr>
          <a:lstStyle/>
          <a:p>
            <a:r>
              <a:rPr lang="en-IN" b="1" dirty="0"/>
              <a:t>class</a:t>
            </a:r>
            <a:r>
              <a:rPr lang="en-IN" dirty="0"/>
              <a:t> </a:t>
            </a:r>
            <a:r>
              <a:rPr lang="en-IN" dirty="0" err="1" smtClean="0"/>
              <a:t>TestGenerics</a:t>
            </a:r>
            <a:endParaRPr lang="en-IN" dirty="0" smtClean="0"/>
          </a:p>
          <a:p>
            <a:r>
              <a:rPr lang="en-IN" dirty="0" smtClean="0"/>
              <a:t>{</a:t>
            </a:r>
            <a:r>
              <a:rPr lang="en-IN" dirty="0"/>
              <a:t>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r>
              <a:rPr lang="en-IN" dirty="0" smtClean="0"/>
              <a:t>{</a:t>
            </a:r>
            <a:r>
              <a:rPr lang="en-IN" dirty="0"/>
              <a:t>  </a:t>
            </a:r>
          </a:p>
          <a:p>
            <a:r>
              <a:rPr lang="en-IN" dirty="0" err="1"/>
              <a:t>MyGen</a:t>
            </a:r>
            <a:r>
              <a:rPr lang="en-IN" dirty="0"/>
              <a:t>&lt;Integer&gt; m=</a:t>
            </a:r>
            <a:r>
              <a:rPr lang="en-IN" b="1" dirty="0"/>
              <a:t>new</a:t>
            </a:r>
            <a:r>
              <a:rPr lang="en-IN" dirty="0"/>
              <a:t> </a:t>
            </a:r>
            <a:r>
              <a:rPr lang="en-IN" dirty="0" err="1"/>
              <a:t>MyGen</a:t>
            </a:r>
            <a:r>
              <a:rPr lang="en-IN" dirty="0"/>
              <a:t>&lt;Integer&gt;();  </a:t>
            </a:r>
          </a:p>
          <a:p>
            <a:r>
              <a:rPr lang="en-IN" dirty="0" smtClean="0"/>
              <a:t> </a:t>
            </a:r>
            <a:r>
              <a:rPr lang="en-IN" dirty="0" err="1" smtClean="0"/>
              <a:t>m.add</a:t>
            </a:r>
            <a:r>
              <a:rPr lang="en-IN" dirty="0" smtClean="0"/>
              <a:t>(2</a:t>
            </a:r>
            <a:r>
              <a:rPr lang="en-IN" dirty="0"/>
              <a:t>);  </a:t>
            </a:r>
          </a:p>
          <a:p>
            <a:r>
              <a:rPr lang="en-IN" dirty="0"/>
              <a:t>//</a:t>
            </a:r>
            <a:r>
              <a:rPr lang="en-IN" dirty="0" err="1"/>
              <a:t>m.add</a:t>
            </a:r>
            <a:r>
              <a:rPr lang="en-IN" dirty="0"/>
              <a:t>("</a:t>
            </a:r>
            <a:r>
              <a:rPr lang="en-IN" dirty="0" err="1"/>
              <a:t>vivek</a:t>
            </a:r>
            <a:r>
              <a:rPr lang="en-IN" dirty="0"/>
              <a:t>");//Compile time error  </a:t>
            </a:r>
          </a:p>
          <a:p>
            <a:r>
              <a:rPr lang="en-IN" dirty="0" err="1"/>
              <a:t>System.out.println</a:t>
            </a:r>
            <a:r>
              <a:rPr lang="en-IN" dirty="0"/>
              <a:t>(</a:t>
            </a:r>
            <a:r>
              <a:rPr lang="en-IN" dirty="0" err="1"/>
              <a:t>m.get</a:t>
            </a:r>
            <a:r>
              <a:rPr lang="en-IN" dirty="0"/>
              <a:t>());  </a:t>
            </a:r>
          </a:p>
          <a:p>
            <a:r>
              <a:rPr lang="en-IN" dirty="0" smtClean="0"/>
              <a:t>}</a:t>
            </a:r>
          </a:p>
          <a:p>
            <a:r>
              <a:rPr lang="en-IN" dirty="0" smtClean="0"/>
              <a:t>}</a:t>
            </a:r>
            <a:r>
              <a:rPr lang="en-IN" dirty="0"/>
              <a:t>  </a:t>
            </a:r>
          </a:p>
        </p:txBody>
      </p:sp>
    </p:spTree>
    <p:extLst>
      <p:ext uri="{BB962C8B-B14F-4D97-AF65-F5344CB8AC3E}">
        <p14:creationId xmlns:p14="http://schemas.microsoft.com/office/powerpoint/2010/main" val="171398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7467600" cy="652934"/>
          </a:xfrm>
        </p:spPr>
        <p:txBody>
          <a:bodyPr>
            <a:normAutofit/>
          </a:bodyPr>
          <a:lstStyle/>
          <a:p>
            <a:pPr algn="ctr"/>
            <a:r>
              <a:rPr lang="en-IN" b="1" i="1" dirty="0">
                <a:solidFill>
                  <a:schemeClr val="accent1">
                    <a:lumMod val="75000"/>
                  </a:schemeClr>
                </a:solidFill>
                <a:effectLst>
                  <a:outerShdw blurRad="38100" dist="38100" dir="2700000" algn="tl">
                    <a:srgbClr val="000000">
                      <a:alpha val="43137"/>
                    </a:srgbClr>
                  </a:outerShdw>
                </a:effectLst>
              </a:rPr>
              <a:t>Generic </a:t>
            </a:r>
            <a:r>
              <a:rPr lang="en-IN" b="1" i="1" dirty="0" smtClean="0">
                <a:solidFill>
                  <a:schemeClr val="accent1">
                    <a:lumMod val="75000"/>
                  </a:schemeClr>
                </a:solidFill>
                <a:effectLst>
                  <a:outerShdw blurRad="38100" dist="38100" dir="2700000" algn="tl">
                    <a:srgbClr val="000000">
                      <a:alpha val="43137"/>
                    </a:srgbClr>
                  </a:outerShdw>
                </a:effectLst>
              </a:rPr>
              <a:t>Methods</a:t>
            </a:r>
            <a:endParaRPr lang="en-IN" dirty="0"/>
          </a:p>
        </p:txBody>
      </p:sp>
      <p:sp>
        <p:nvSpPr>
          <p:cNvPr id="3" name="Content Placeholder 2"/>
          <p:cNvSpPr>
            <a:spLocks noGrp="1"/>
          </p:cNvSpPr>
          <p:nvPr>
            <p:ph sz="quarter" idx="1"/>
          </p:nvPr>
        </p:nvSpPr>
        <p:spPr>
          <a:xfrm>
            <a:off x="179512" y="404664"/>
            <a:ext cx="8568952" cy="1296144"/>
          </a:xfrm>
        </p:spPr>
        <p:txBody>
          <a:bodyPr/>
          <a:lstStyle/>
          <a:p>
            <a:r>
              <a:rPr lang="en-IN" dirty="0"/>
              <a:t>Like generic class, we can create generic method that can accept any type of argument</a:t>
            </a:r>
            <a:r>
              <a:rPr lang="en-IN" dirty="0" smtClean="0"/>
              <a:t>.</a:t>
            </a:r>
          </a:p>
          <a:p>
            <a:r>
              <a:rPr lang="en-IN" dirty="0" smtClean="0"/>
              <a:t>Example :-</a:t>
            </a:r>
            <a:endParaRPr lang="en-IN" dirty="0"/>
          </a:p>
        </p:txBody>
      </p:sp>
      <p:sp>
        <p:nvSpPr>
          <p:cNvPr id="4" name="Rectangle 3"/>
          <p:cNvSpPr/>
          <p:nvPr/>
        </p:nvSpPr>
        <p:spPr>
          <a:xfrm>
            <a:off x="611560" y="1700808"/>
            <a:ext cx="8136904" cy="5355312"/>
          </a:xfrm>
          <a:prstGeom prst="rect">
            <a:avLst/>
          </a:prstGeom>
        </p:spPr>
        <p:txBody>
          <a:bodyPr wrap="square">
            <a:spAutoFit/>
          </a:bodyPr>
          <a:lstStyle/>
          <a:p>
            <a:r>
              <a:rPr lang="en-IN" b="1" dirty="0"/>
              <a:t>public</a:t>
            </a:r>
            <a:r>
              <a:rPr lang="en-IN" dirty="0"/>
              <a:t> </a:t>
            </a:r>
            <a:r>
              <a:rPr lang="en-IN" b="1" dirty="0"/>
              <a:t>class</a:t>
            </a:r>
            <a:r>
              <a:rPr lang="en-IN" dirty="0"/>
              <a:t> </a:t>
            </a:r>
            <a:r>
              <a:rPr lang="en-IN" dirty="0" smtClean="0"/>
              <a:t>Test</a:t>
            </a:r>
          </a:p>
          <a:p>
            <a:r>
              <a:rPr lang="en-IN" dirty="0" smtClean="0"/>
              <a:t>{</a:t>
            </a:r>
            <a:r>
              <a:rPr lang="en-IN" dirty="0"/>
              <a:t>  </a:t>
            </a:r>
          </a:p>
          <a:p>
            <a:r>
              <a:rPr lang="en-IN" dirty="0"/>
              <a:t>   </a:t>
            </a:r>
            <a:r>
              <a:rPr lang="en-IN" b="1" dirty="0"/>
              <a:t>public</a:t>
            </a:r>
            <a:r>
              <a:rPr lang="en-IN" dirty="0"/>
              <a:t> </a:t>
            </a:r>
            <a:r>
              <a:rPr lang="en-IN" b="1" dirty="0"/>
              <a:t>static</a:t>
            </a:r>
            <a:r>
              <a:rPr lang="en-IN" dirty="0"/>
              <a:t> &lt; E &gt; </a:t>
            </a:r>
            <a:r>
              <a:rPr lang="en-IN" b="1" dirty="0"/>
              <a:t>void</a:t>
            </a:r>
            <a:r>
              <a:rPr lang="en-IN" dirty="0"/>
              <a:t> </a:t>
            </a:r>
            <a:r>
              <a:rPr lang="en-IN" dirty="0" err="1"/>
              <a:t>printArray</a:t>
            </a:r>
            <a:r>
              <a:rPr lang="en-IN" dirty="0"/>
              <a:t>(E[] elements) {  </a:t>
            </a:r>
          </a:p>
          <a:p>
            <a:r>
              <a:rPr lang="en-IN" dirty="0"/>
              <a:t>        </a:t>
            </a:r>
            <a:r>
              <a:rPr lang="en-IN" b="1" dirty="0"/>
              <a:t>for</a:t>
            </a:r>
            <a:r>
              <a:rPr lang="en-IN" dirty="0"/>
              <a:t> ( E element : elements){          </a:t>
            </a:r>
          </a:p>
          <a:p>
            <a:r>
              <a:rPr lang="en-IN" dirty="0"/>
              <a:t>            </a:t>
            </a:r>
            <a:r>
              <a:rPr lang="en-IN" dirty="0" err="1"/>
              <a:t>System.out.println</a:t>
            </a:r>
            <a:r>
              <a:rPr lang="en-IN" dirty="0"/>
              <a:t>(element );  </a:t>
            </a:r>
          </a:p>
          <a:p>
            <a:r>
              <a:rPr lang="en-IN" dirty="0"/>
              <a:t>         }  </a:t>
            </a:r>
          </a:p>
          <a:p>
            <a:r>
              <a:rPr lang="en-IN" dirty="0"/>
              <a:t>         </a:t>
            </a:r>
            <a:r>
              <a:rPr lang="en-IN" dirty="0" err="1"/>
              <a:t>System.out.println</a:t>
            </a:r>
            <a:r>
              <a:rPr lang="en-IN" dirty="0"/>
              <a:t>();  </a:t>
            </a:r>
          </a:p>
          <a:p>
            <a:r>
              <a:rPr lang="en-IN" dirty="0"/>
              <a:t>    }  </a:t>
            </a:r>
          </a:p>
          <a:p>
            <a:r>
              <a:rPr lang="en-IN" dirty="0"/>
              <a:t>    </a:t>
            </a:r>
            <a:r>
              <a:rPr lang="en-IN" b="1" dirty="0"/>
              <a:t>public</a:t>
            </a:r>
            <a:r>
              <a:rPr lang="en-IN" dirty="0"/>
              <a:t> </a:t>
            </a:r>
            <a:r>
              <a:rPr lang="en-IN" b="1" dirty="0"/>
              <a:t>static</a:t>
            </a:r>
            <a:r>
              <a:rPr lang="en-IN" dirty="0"/>
              <a:t> </a:t>
            </a:r>
            <a:r>
              <a:rPr lang="en-IN" b="1" dirty="0"/>
              <a:t>void</a:t>
            </a:r>
            <a:r>
              <a:rPr lang="en-IN" dirty="0"/>
              <a:t> main( String </a:t>
            </a:r>
            <a:r>
              <a:rPr lang="en-IN" dirty="0" err="1"/>
              <a:t>args</a:t>
            </a:r>
            <a:r>
              <a:rPr lang="en-IN" dirty="0"/>
              <a:t>[] ) {  </a:t>
            </a:r>
          </a:p>
          <a:p>
            <a:r>
              <a:rPr lang="en-IN" dirty="0"/>
              <a:t>        Integer[] </a:t>
            </a:r>
            <a:r>
              <a:rPr lang="en-IN" dirty="0" err="1"/>
              <a:t>intArray</a:t>
            </a:r>
            <a:r>
              <a:rPr lang="en-IN" dirty="0"/>
              <a:t> = { 10, 20, 30, 40, 50 };  </a:t>
            </a:r>
          </a:p>
          <a:p>
            <a:r>
              <a:rPr lang="en-IN" dirty="0"/>
              <a:t>        Character[] </a:t>
            </a:r>
            <a:r>
              <a:rPr lang="en-IN" dirty="0" err="1"/>
              <a:t>charArray</a:t>
            </a:r>
            <a:r>
              <a:rPr lang="en-IN" dirty="0"/>
              <a:t> = { 'J', 'A', 'V', </a:t>
            </a:r>
            <a:r>
              <a:rPr lang="en-IN" dirty="0" smtClean="0"/>
              <a:t>'A'};</a:t>
            </a:r>
            <a:r>
              <a:rPr lang="en-IN" dirty="0"/>
              <a:t>  </a:t>
            </a:r>
          </a:p>
          <a:p>
            <a:r>
              <a:rPr lang="en-IN" dirty="0"/>
              <a:t>  </a:t>
            </a:r>
          </a:p>
          <a:p>
            <a:r>
              <a:rPr lang="en-IN" dirty="0"/>
              <a:t>        </a:t>
            </a:r>
            <a:r>
              <a:rPr lang="en-IN" dirty="0" err="1"/>
              <a:t>System.out.println</a:t>
            </a:r>
            <a:r>
              <a:rPr lang="en-IN" dirty="0"/>
              <a:t>( "Printing Integer Array" );  </a:t>
            </a:r>
          </a:p>
          <a:p>
            <a:r>
              <a:rPr lang="en-IN" dirty="0"/>
              <a:t>        </a:t>
            </a:r>
            <a:r>
              <a:rPr lang="en-IN" dirty="0" err="1"/>
              <a:t>printArray</a:t>
            </a:r>
            <a:r>
              <a:rPr lang="en-IN" dirty="0"/>
              <a:t>( </a:t>
            </a:r>
            <a:r>
              <a:rPr lang="en-IN" dirty="0" err="1"/>
              <a:t>intArray</a:t>
            </a:r>
            <a:r>
              <a:rPr lang="en-IN" dirty="0"/>
              <a:t>  );   </a:t>
            </a:r>
          </a:p>
          <a:p>
            <a:r>
              <a:rPr lang="en-IN" dirty="0"/>
              <a:t>  </a:t>
            </a:r>
          </a:p>
          <a:p>
            <a:r>
              <a:rPr lang="en-IN" dirty="0"/>
              <a:t>       </a:t>
            </a:r>
            <a:r>
              <a:rPr lang="en-IN" dirty="0" err="1"/>
              <a:t>System.out.println</a:t>
            </a:r>
            <a:r>
              <a:rPr lang="en-IN" dirty="0"/>
              <a:t>( "Printing Character Array" );  </a:t>
            </a:r>
          </a:p>
          <a:p>
            <a:r>
              <a:rPr lang="en-IN" dirty="0"/>
              <a:t>        </a:t>
            </a:r>
            <a:r>
              <a:rPr lang="en-IN" dirty="0" err="1"/>
              <a:t>printArray</a:t>
            </a:r>
            <a:r>
              <a:rPr lang="en-IN" dirty="0"/>
              <a:t>( </a:t>
            </a:r>
            <a:r>
              <a:rPr lang="en-IN" dirty="0" err="1"/>
              <a:t>charArray</a:t>
            </a:r>
            <a:r>
              <a:rPr lang="en-IN" dirty="0"/>
              <a:t> );   </a:t>
            </a:r>
          </a:p>
          <a:p>
            <a:r>
              <a:rPr lang="en-IN" dirty="0"/>
              <a:t>    }   </a:t>
            </a:r>
          </a:p>
          <a:p>
            <a:r>
              <a:rPr lang="en-IN" dirty="0"/>
              <a:t>}  </a:t>
            </a:r>
          </a:p>
        </p:txBody>
      </p:sp>
    </p:spTree>
    <p:extLst>
      <p:ext uri="{BB962C8B-B14F-4D97-AF65-F5344CB8AC3E}">
        <p14:creationId xmlns:p14="http://schemas.microsoft.com/office/powerpoint/2010/main" val="633326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4254</TotalTime>
  <Words>1825</Words>
  <Application>Microsoft Office PowerPoint</Application>
  <PresentationFormat>On-screen Show (4:3)</PresentationFormat>
  <Paragraphs>579</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Oriel</vt:lpstr>
      <vt:lpstr>Generics, Packages and Util Packages (UNIT-III)</vt:lpstr>
      <vt:lpstr>List Implementations</vt:lpstr>
      <vt:lpstr>PowerPoint Presentation</vt:lpstr>
      <vt:lpstr>PowerPoint Presentation</vt:lpstr>
      <vt:lpstr>PowerPoint Presentation</vt:lpstr>
      <vt:lpstr>PowerPoint Presentation</vt:lpstr>
      <vt:lpstr>PowerPoint Presentation</vt:lpstr>
      <vt:lpstr>     Generic Types</vt:lpstr>
      <vt:lpstr>Generic Methods</vt:lpstr>
      <vt:lpstr>Diamond</vt:lpstr>
      <vt:lpstr>Raw Type</vt:lpstr>
      <vt:lpstr>PowerPoint Presentation</vt:lpstr>
      <vt:lpstr>Bounded Type</vt:lpstr>
      <vt:lpstr>PowerPoint Presentation</vt:lpstr>
      <vt:lpstr>Inheritance and Subtypes</vt:lpstr>
      <vt:lpstr>PowerPoint Presentation</vt:lpstr>
      <vt:lpstr>Wildcards</vt:lpstr>
      <vt:lpstr>Packages</vt:lpstr>
      <vt:lpstr>What is Package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Util Package</vt:lpstr>
      <vt:lpstr>Random Class</vt:lpstr>
      <vt:lpstr>PowerPoint Presentation</vt:lpstr>
      <vt:lpstr>PowerPoint Presentation</vt:lpstr>
      <vt:lpstr>Date Class</vt:lpstr>
      <vt:lpstr>PowerPoint Presentation</vt:lpstr>
      <vt:lpstr>PowerPoint Presentation</vt:lpstr>
      <vt:lpstr>Calendar Class</vt:lpstr>
      <vt:lpstr>PowerPoint Presentation</vt:lpstr>
      <vt:lpstr>PowerPoint Presentation</vt:lpstr>
      <vt:lpstr>PowerPoint Presentation</vt:lpstr>
      <vt:lpstr>Gregorian Calendar Class</vt:lpstr>
      <vt:lpstr>PowerPoint Presentation</vt:lpstr>
      <vt:lpstr>Vector Class</vt:lpstr>
      <vt:lpstr>PowerPoint Presentation</vt:lpstr>
      <vt:lpstr>PowerPoint Presentation</vt:lpstr>
      <vt:lpstr>HashTable Class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Language            Basics- Language Basics (UNIT-I)</dc:title>
  <dc:creator>DCS</dc:creator>
  <cp:lastModifiedBy>DCS</cp:lastModifiedBy>
  <cp:revision>429</cp:revision>
  <dcterms:created xsi:type="dcterms:W3CDTF">2018-07-18T04:02:25Z</dcterms:created>
  <dcterms:modified xsi:type="dcterms:W3CDTF">2018-10-04T06:07:13Z</dcterms:modified>
</cp:coreProperties>
</file>