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023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02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FFF39D"/>
                </a:solidFill>
              </a:rPr>
              <a:pPr/>
              <a:t>8/13/2018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38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3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DF1469-91EE-4566-B6F3-5526569A9D0C}" type="datetimeFigureOut">
              <a:rPr lang="en-US" smtClean="0">
                <a:solidFill>
                  <a:srgbClr val="575F6D"/>
                </a:solidFill>
              </a:rPr>
              <a:pPr/>
              <a:t>8/13/2018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BD606D-FBCD-4AA4-B4E7-63FA4CABD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31640" y="1268760"/>
            <a:ext cx="7632848" cy="4104456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Inheritance, Interface And Other Class Concepts</a:t>
            </a:r>
            <a:br>
              <a:rPr lang="en-US" sz="60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60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(UNIT-II)</a:t>
            </a:r>
            <a:endParaRPr lang="en-US" sz="6000" i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512" y="-27384"/>
            <a:ext cx="7308304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1400" dirty="0" smtClean="0"/>
              <a:t>Example :-</a:t>
            </a:r>
            <a:endParaRPr lang="en-US" sz="1400" dirty="0"/>
          </a:p>
          <a:p>
            <a:pPr eaLnBrk="1" hangingPunct="1"/>
            <a:r>
              <a:rPr lang="en-US" sz="1400" dirty="0" smtClean="0"/>
              <a:t>Class </a:t>
            </a:r>
            <a:r>
              <a:rPr lang="en-US" sz="1400" dirty="0"/>
              <a:t>A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	public void </a:t>
            </a:r>
            <a:r>
              <a:rPr lang="en-US" sz="1400" dirty="0" err="1"/>
              <a:t>methodA</a:t>
            </a:r>
            <a:r>
              <a:rPr lang="en-US" sz="1400" dirty="0"/>
              <a:t>()</a:t>
            </a:r>
          </a:p>
          <a:p>
            <a:pPr eaLnBrk="1" hangingPunct="1"/>
            <a:r>
              <a:rPr lang="en-US" sz="1400" dirty="0"/>
              <a:t>	 { </a:t>
            </a:r>
          </a:p>
          <a:p>
            <a:pPr eaLnBrk="1" hangingPunct="1"/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("method of Class A"); </a:t>
            </a:r>
          </a:p>
          <a:p>
            <a:pPr eaLnBrk="1" hangingPunct="1"/>
            <a:r>
              <a:rPr lang="en-US" sz="1400" dirty="0"/>
              <a:t>	} </a:t>
            </a:r>
          </a:p>
          <a:p>
            <a:pPr eaLnBrk="1" hangingPunct="1"/>
            <a:r>
              <a:rPr lang="en-US" sz="1400" dirty="0"/>
              <a:t>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Class B extends A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	public void </a:t>
            </a:r>
            <a:r>
              <a:rPr lang="en-US" sz="1400" dirty="0" err="1"/>
              <a:t>methodB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	{ </a:t>
            </a:r>
          </a:p>
          <a:p>
            <a:pPr eaLnBrk="1" hangingPunct="1"/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("method of Class B"); </a:t>
            </a:r>
          </a:p>
          <a:p>
            <a:pPr eaLnBrk="1" hangingPunct="1"/>
            <a:r>
              <a:rPr lang="en-US" sz="1400" dirty="0"/>
              <a:t>	}</a:t>
            </a:r>
          </a:p>
          <a:p>
            <a:pPr eaLnBrk="1" hangingPunct="1"/>
            <a:r>
              <a:rPr lang="en-US" sz="1400" dirty="0"/>
              <a:t> 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Class C extends A 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	 public void </a:t>
            </a:r>
            <a:r>
              <a:rPr lang="en-US" sz="1400" dirty="0" err="1"/>
              <a:t>methodC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	{ </a:t>
            </a:r>
          </a:p>
          <a:p>
            <a:pPr eaLnBrk="1" hangingPunct="1"/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("method of Class C"); </a:t>
            </a:r>
          </a:p>
          <a:p>
            <a:pPr eaLnBrk="1" hangingPunct="1"/>
            <a:r>
              <a:rPr lang="en-US" sz="1400" dirty="0"/>
              <a:t>	} </a:t>
            </a:r>
          </a:p>
          <a:p>
            <a:pPr eaLnBrk="1" hangingPunct="1"/>
            <a:r>
              <a:rPr lang="en-US" sz="1400" dirty="0"/>
              <a:t>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Class D extends A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	public void </a:t>
            </a:r>
            <a:r>
              <a:rPr lang="en-US" sz="1400" dirty="0" err="1"/>
              <a:t>methodD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	{ </a:t>
            </a:r>
          </a:p>
          <a:p>
            <a:pPr eaLnBrk="1" hangingPunct="1"/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("method of Class D"); </a:t>
            </a:r>
          </a:p>
          <a:p>
            <a:pPr eaLnBrk="1" hangingPunct="1"/>
            <a:r>
              <a:rPr lang="en-US" sz="1400" dirty="0"/>
              <a:t>	} </a:t>
            </a:r>
          </a:p>
          <a:p>
            <a:pPr eaLnBrk="1" hangingPunct="1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5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016" y="97462"/>
            <a:ext cx="860444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Class </a:t>
            </a:r>
            <a:r>
              <a:rPr lang="en-US" sz="1400" dirty="0" err="1"/>
              <a:t>MyClass</a:t>
            </a:r>
            <a:r>
              <a:rPr lang="en-US" sz="1400" dirty="0"/>
              <a:t> 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	</a:t>
            </a:r>
            <a:r>
              <a:rPr lang="en-US" sz="1400" dirty="0" smtClean="0"/>
              <a:t>public </a:t>
            </a:r>
            <a:r>
              <a:rPr lang="en-US" sz="1400" dirty="0"/>
              <a:t>static void main(String </a:t>
            </a:r>
            <a:r>
              <a:rPr lang="en-US" sz="1400" dirty="0" err="1"/>
              <a:t>args</a:t>
            </a:r>
            <a:r>
              <a:rPr lang="en-US" sz="1400" dirty="0"/>
              <a:t>[]) </a:t>
            </a:r>
          </a:p>
          <a:p>
            <a:pPr eaLnBrk="1" hangingPunct="1"/>
            <a:r>
              <a:rPr lang="en-US" sz="1400" dirty="0"/>
              <a:t>	{ </a:t>
            </a:r>
          </a:p>
          <a:p>
            <a:pPr eaLnBrk="1" hangingPunct="1"/>
            <a:r>
              <a:rPr lang="en-US" sz="1400" dirty="0"/>
              <a:t>		B obj1 = new B(); </a:t>
            </a:r>
          </a:p>
          <a:p>
            <a:pPr eaLnBrk="1" hangingPunct="1"/>
            <a:r>
              <a:rPr lang="en-US" sz="1400" dirty="0"/>
              <a:t>		C obj2 = new C(); </a:t>
            </a:r>
          </a:p>
          <a:p>
            <a:pPr eaLnBrk="1" hangingPunct="1"/>
            <a:r>
              <a:rPr lang="en-US" sz="1400" dirty="0"/>
              <a:t>		D obj3 = new D();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		obj1.methodA(); </a:t>
            </a:r>
          </a:p>
          <a:p>
            <a:pPr eaLnBrk="1" hangingPunct="1"/>
            <a:r>
              <a:rPr lang="en-US" sz="1400" dirty="0"/>
              <a:t>		obj2.methodA(); </a:t>
            </a:r>
          </a:p>
          <a:p>
            <a:pPr eaLnBrk="1" hangingPunct="1"/>
            <a:r>
              <a:rPr lang="en-US" sz="1400" dirty="0"/>
              <a:t>		obj3.methodA(); </a:t>
            </a:r>
          </a:p>
          <a:p>
            <a:pPr eaLnBrk="1" hangingPunct="1"/>
            <a:r>
              <a:rPr lang="en-US" sz="1400" dirty="0"/>
              <a:t>	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}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Output:</a:t>
            </a:r>
          </a:p>
          <a:p>
            <a:pPr eaLnBrk="1" hangingPunct="1"/>
            <a:r>
              <a:rPr lang="en-US" sz="1400" dirty="0"/>
              <a:t>method of Class A</a:t>
            </a:r>
            <a:br>
              <a:rPr lang="en-US" sz="1400" dirty="0"/>
            </a:br>
            <a:r>
              <a:rPr lang="en-US" sz="1400" dirty="0"/>
              <a:t>method of Class A</a:t>
            </a:r>
            <a:br>
              <a:rPr lang="en-US" sz="1400" dirty="0"/>
            </a:br>
            <a:r>
              <a:rPr lang="en-US" sz="1400" dirty="0"/>
              <a:t>method of Class A</a:t>
            </a:r>
          </a:p>
          <a:p>
            <a:pPr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64096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5) Hybrid </a:t>
            </a:r>
            <a:r>
              <a:rPr lang="en-US" b="1" dirty="0" smtClean="0"/>
              <a:t>Inheritance :-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In simple terms you can say that Hybrid inheritance is a combination of</a:t>
            </a:r>
            <a:r>
              <a:rPr lang="en-US" b="1" dirty="0"/>
              <a:t> </a:t>
            </a:r>
            <a:r>
              <a:rPr lang="en-US" b="1" dirty="0" smtClean="0"/>
              <a:t>all type of </a:t>
            </a:r>
            <a:r>
              <a:rPr lang="en-US" b="1" dirty="0"/>
              <a:t>inheritance.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using </a:t>
            </a:r>
            <a:r>
              <a:rPr lang="en-US" b="1" dirty="0"/>
              <a:t>interfaces</a:t>
            </a:r>
            <a:r>
              <a:rPr lang="en-US" dirty="0"/>
              <a:t> you can have multiple as well as </a:t>
            </a:r>
            <a:r>
              <a:rPr lang="en-US" b="1" dirty="0"/>
              <a:t>hybrid inheritance</a:t>
            </a:r>
            <a:r>
              <a:rPr lang="en-US" dirty="0"/>
              <a:t> in Java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57463"/>
            <a:ext cx="3816424" cy="303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8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580926"/>
          </a:xfrm>
        </p:spPr>
        <p:txBody>
          <a:bodyPr/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620688"/>
            <a:ext cx="8568952" cy="5853264"/>
          </a:xfrm>
        </p:spPr>
        <p:txBody>
          <a:bodyPr/>
          <a:lstStyle/>
          <a:p>
            <a:r>
              <a:rPr lang="en-IN" dirty="0" smtClean="0"/>
              <a:t>One form can be used for more than one purpose then it is known as polymorphism.</a:t>
            </a:r>
          </a:p>
          <a:p>
            <a:r>
              <a:rPr lang="en-IN" dirty="0" smtClean="0"/>
              <a:t>For Example : (+) sign is used to addition of two numbers as well as </a:t>
            </a:r>
            <a:r>
              <a:rPr lang="en-IN" dirty="0" err="1" smtClean="0"/>
              <a:t>concate</a:t>
            </a:r>
            <a:r>
              <a:rPr lang="en-IN" dirty="0" smtClean="0"/>
              <a:t>  two strings.</a:t>
            </a:r>
          </a:p>
          <a:p>
            <a:r>
              <a:rPr lang="en-IN" dirty="0"/>
              <a:t>Polymorphism is derived from 2 </a:t>
            </a:r>
            <a:r>
              <a:rPr lang="en-IN" dirty="0" err="1"/>
              <a:t>greek</a:t>
            </a:r>
            <a:r>
              <a:rPr lang="en-IN" dirty="0"/>
              <a:t> words: poly and morphs. The word "poly" means many and "morphs" means forms. So polymorphism means many forms</a:t>
            </a:r>
            <a:r>
              <a:rPr lang="en-IN" dirty="0" smtClean="0"/>
              <a:t>.</a:t>
            </a:r>
          </a:p>
          <a:p>
            <a:r>
              <a:rPr lang="en-IN" dirty="0"/>
              <a:t>There are two types of polymorphism in java: compile time polymorphism and runtime polymorphism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We can perform polymorphism in java by method overloading and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42607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67600" cy="43204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Overloading :-</a:t>
            </a:r>
            <a:endParaRPr lang="en-IN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496944" cy="6309320"/>
          </a:xfrm>
        </p:spPr>
        <p:txBody>
          <a:bodyPr>
            <a:normAutofit/>
          </a:bodyPr>
          <a:lstStyle/>
          <a:p>
            <a:r>
              <a:rPr lang="en-IN" dirty="0"/>
              <a:t>If a class has multiple methods having same name but different in </a:t>
            </a:r>
            <a:r>
              <a:rPr lang="en-IN" dirty="0" smtClean="0"/>
              <a:t>parameters and return type, </a:t>
            </a:r>
            <a:r>
              <a:rPr lang="en-IN" dirty="0"/>
              <a:t>it is known as </a:t>
            </a:r>
            <a:r>
              <a:rPr lang="en-IN" b="1" dirty="0"/>
              <a:t>Method Overloading</a:t>
            </a:r>
            <a:r>
              <a:rPr lang="en-IN" dirty="0" smtClean="0"/>
              <a:t>.</a:t>
            </a:r>
          </a:p>
          <a:p>
            <a:r>
              <a:rPr lang="en-IN" dirty="0"/>
              <a:t>Suppose you have to perform addition of the given numbers but there can be any number of arguments, </a:t>
            </a:r>
            <a:r>
              <a:rPr lang="en-IN" dirty="0" smtClean="0"/>
              <a:t>you can write </a:t>
            </a:r>
            <a:r>
              <a:rPr lang="en-IN" dirty="0"/>
              <a:t>the method such as </a:t>
            </a:r>
            <a:r>
              <a:rPr lang="en-IN" dirty="0" smtClean="0"/>
              <a:t>add(</a:t>
            </a:r>
            <a:r>
              <a:rPr lang="en-IN" dirty="0" err="1" smtClean="0"/>
              <a:t>int,int</a:t>
            </a:r>
            <a:r>
              <a:rPr lang="en-IN" dirty="0"/>
              <a:t>) for two parameters, and </a:t>
            </a:r>
            <a:r>
              <a:rPr lang="en-IN" dirty="0" smtClean="0"/>
              <a:t>add(</a:t>
            </a:r>
            <a:r>
              <a:rPr lang="en-IN" dirty="0" err="1" smtClean="0"/>
              <a:t>int,int,int</a:t>
            </a:r>
            <a:r>
              <a:rPr lang="en-IN" dirty="0"/>
              <a:t>) for three </a:t>
            </a:r>
            <a:r>
              <a:rPr lang="en-IN" dirty="0" smtClean="0"/>
              <a:t>parameters.</a:t>
            </a:r>
          </a:p>
          <a:p>
            <a:r>
              <a:rPr lang="en-IN" dirty="0"/>
              <a:t>There are two ways to overload the method in java</a:t>
            </a:r>
          </a:p>
          <a:p>
            <a:pPr marL="0" indent="0">
              <a:buNone/>
            </a:pPr>
            <a:r>
              <a:rPr lang="en-IN" dirty="0" smtClean="0"/>
              <a:t>     1)By </a:t>
            </a:r>
            <a:r>
              <a:rPr lang="en-IN" dirty="0"/>
              <a:t>changing number of arguments</a:t>
            </a:r>
          </a:p>
          <a:p>
            <a:pPr marL="0" indent="0">
              <a:buNone/>
            </a:pPr>
            <a:r>
              <a:rPr lang="en-IN" dirty="0" smtClean="0"/>
              <a:t>     2)By </a:t>
            </a:r>
            <a:r>
              <a:rPr lang="en-IN" dirty="0"/>
              <a:t>changing the data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6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4624"/>
            <a:ext cx="81369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000" b="1" dirty="0" smtClean="0"/>
              <a:t>Example :-</a:t>
            </a:r>
          </a:p>
          <a:p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Adder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</a:t>
            </a:r>
            <a:r>
              <a:rPr lang="en-IN" b="1" dirty="0" err="1" smtClean="0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  {</a:t>
            </a:r>
          </a:p>
          <a:p>
            <a:r>
              <a:rPr lang="en-IN" b="1" dirty="0" smtClean="0"/>
              <a:t>             return</a:t>
            </a:r>
            <a:r>
              <a:rPr lang="en-IN" dirty="0" smtClean="0"/>
              <a:t> 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}  </a:t>
            </a:r>
          </a:p>
          <a:p>
            <a:r>
              <a:rPr lang="en-IN" b="1" dirty="0" smtClean="0"/>
              <a:t>       </a:t>
            </a:r>
            <a:r>
              <a:rPr lang="en-IN" b="1" dirty="0" err="1" smtClean="0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  {</a:t>
            </a:r>
          </a:p>
          <a:p>
            <a:r>
              <a:rPr lang="en-IN" b="1" dirty="0" smtClean="0"/>
              <a:t>             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    }</a:t>
            </a:r>
            <a:r>
              <a:rPr lang="en-IN" dirty="0"/>
              <a:t>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Test1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 smtClean="0"/>
              <a:t>     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 </a:t>
            </a:r>
            <a:r>
              <a:rPr lang="en-IN" dirty="0" err="1"/>
              <a:t>args</a:t>
            </a:r>
            <a:r>
              <a:rPr lang="en-IN" dirty="0"/>
              <a:t>[] )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{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Adder a1=new Adder();</a:t>
            </a:r>
            <a:endParaRPr lang="en-IN" dirty="0"/>
          </a:p>
          <a:p>
            <a:r>
              <a:rPr lang="en-IN" dirty="0" smtClean="0"/>
              <a:t>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(a1.add(5,10));</a:t>
            </a:r>
            <a:r>
              <a:rPr lang="en-IN" dirty="0"/>
              <a:t>  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(a1.add(10,20,30));</a:t>
            </a:r>
            <a:r>
              <a:rPr lang="en-IN" dirty="0"/>
              <a:t>  </a:t>
            </a:r>
          </a:p>
          <a:p>
            <a:r>
              <a:rPr lang="en-IN" dirty="0" smtClean="0"/>
              <a:t>      }</a:t>
            </a:r>
          </a:p>
          <a:p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b="1" dirty="0" smtClean="0"/>
              <a:t>Output :-</a:t>
            </a:r>
            <a:endParaRPr lang="en-IN" b="1" dirty="0"/>
          </a:p>
          <a:p>
            <a:r>
              <a:rPr lang="en-IN" dirty="0" smtClean="0"/>
              <a:t>15</a:t>
            </a:r>
          </a:p>
          <a:p>
            <a:r>
              <a:rPr lang="en-IN" dirty="0" smtClean="0"/>
              <a:t>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36" y="44624"/>
            <a:ext cx="7467600" cy="50405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620688"/>
            <a:ext cx="8568952" cy="60486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subclass (child class) has the same method as declared in the parent class, it is known as </a:t>
            </a:r>
            <a:r>
              <a:rPr lang="en-IN" b="1" dirty="0"/>
              <a:t>method overriding in java</a:t>
            </a:r>
            <a:r>
              <a:rPr lang="en-IN" dirty="0"/>
              <a:t>.</a:t>
            </a:r>
          </a:p>
          <a:p>
            <a:r>
              <a:rPr lang="en-IN" dirty="0"/>
              <a:t>In other words, If subclass provides the specific implementation of the method that has been provided by one of its parent class, it is known as method overriding</a:t>
            </a:r>
            <a:r>
              <a:rPr lang="en-IN" dirty="0" smtClean="0"/>
              <a:t>.</a:t>
            </a:r>
          </a:p>
          <a:p>
            <a:r>
              <a:rPr lang="en-IN" dirty="0"/>
              <a:t>Rules for Java Method Overriding</a:t>
            </a:r>
          </a:p>
          <a:p>
            <a:pPr marL="0" indent="0">
              <a:buNone/>
            </a:pPr>
            <a:r>
              <a:rPr lang="en-IN" dirty="0" smtClean="0"/>
              <a:t>    1) method </a:t>
            </a:r>
            <a:r>
              <a:rPr lang="en-IN" dirty="0"/>
              <a:t>must have same name as in the parent class</a:t>
            </a:r>
          </a:p>
          <a:p>
            <a:pPr marL="0" indent="0">
              <a:buNone/>
            </a:pPr>
            <a:r>
              <a:rPr lang="en-IN" dirty="0" smtClean="0"/>
              <a:t>    2) method </a:t>
            </a:r>
            <a:r>
              <a:rPr lang="en-IN" dirty="0"/>
              <a:t>must have same parameter as in the parent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class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    3) must </a:t>
            </a:r>
            <a:r>
              <a:rPr lang="en-IN" dirty="0"/>
              <a:t>be IS-A relationship (inheritance</a:t>
            </a:r>
            <a:r>
              <a:rPr lang="en-IN" dirty="0" smtClean="0"/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IN" dirty="0"/>
              <a:t>One significant advantage of method overriding is that a class can give its specific execution to an inherited method without having the modification in the parent </a:t>
            </a:r>
            <a:r>
              <a:rPr lang="en-IN" dirty="0" smtClean="0"/>
              <a:t>class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It also hide methods and fields of  </a:t>
            </a:r>
            <a:r>
              <a:rPr lang="en-IN" dirty="0"/>
              <a:t>p</a:t>
            </a:r>
            <a:r>
              <a:rPr lang="en-IN" dirty="0" smtClean="0"/>
              <a:t>arent class.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4624"/>
            <a:ext cx="84969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b="1" dirty="0" smtClean="0"/>
              <a:t>Example :-</a:t>
            </a:r>
          </a:p>
          <a:p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Vehicle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 smtClean="0"/>
              <a:t>       void</a:t>
            </a:r>
            <a:r>
              <a:rPr lang="en-IN" dirty="0"/>
              <a:t> run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{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/>
              <a:t>("Vehicle is running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}</a:t>
            </a:r>
            <a:r>
              <a:rPr lang="en-IN" dirty="0"/>
              <a:t>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class</a:t>
            </a:r>
            <a:r>
              <a:rPr lang="en-IN" dirty="0"/>
              <a:t> Bike2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smtClean="0"/>
              <a:t>Vehicle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 smtClean="0"/>
              <a:t>        void</a:t>
            </a:r>
            <a:r>
              <a:rPr lang="en-IN" dirty="0"/>
              <a:t> run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  {</a:t>
            </a:r>
          </a:p>
          <a:p>
            <a:r>
              <a:rPr lang="en-IN" dirty="0" smtClean="0"/>
              <a:t>             </a:t>
            </a:r>
            <a:r>
              <a:rPr lang="en-IN" dirty="0" err="1" smtClean="0"/>
              <a:t>System.out.println</a:t>
            </a:r>
            <a:r>
              <a:rPr lang="en-IN" dirty="0"/>
              <a:t>("Bike is running safely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 }</a:t>
            </a:r>
            <a:r>
              <a:rPr lang="en-IN" dirty="0"/>
              <a:t>  </a:t>
            </a:r>
          </a:p>
          <a:p>
            <a:r>
              <a:rPr lang="en-IN" dirty="0"/>
              <a:t>  </a:t>
            </a:r>
          </a:p>
          <a:p>
            <a:r>
              <a:rPr lang="en-IN" b="1" dirty="0" smtClean="0"/>
              <a:t>        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r>
              <a:rPr lang="en-IN" dirty="0"/>
              <a:t> </a:t>
            </a:r>
            <a:r>
              <a:rPr lang="en-IN" dirty="0" smtClean="0"/>
              <a:t>       {</a:t>
            </a:r>
            <a:r>
              <a:rPr lang="en-IN" dirty="0"/>
              <a:t>  </a:t>
            </a:r>
          </a:p>
          <a:p>
            <a:r>
              <a:rPr lang="en-IN" dirty="0" smtClean="0"/>
              <a:t>             Bike2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Bike2();  </a:t>
            </a:r>
          </a:p>
          <a:p>
            <a:r>
              <a:rPr lang="en-IN" dirty="0" smtClean="0"/>
              <a:t>             </a:t>
            </a:r>
            <a:r>
              <a:rPr lang="en-IN" dirty="0" err="1" smtClean="0"/>
              <a:t>obj.run</a:t>
            </a:r>
            <a:r>
              <a:rPr lang="en-IN" dirty="0"/>
              <a:t>();  </a:t>
            </a:r>
          </a:p>
          <a:p>
            <a:r>
              <a:rPr lang="en-IN" dirty="0" smtClean="0"/>
              <a:t>         }</a:t>
            </a:r>
          </a:p>
          <a:p>
            <a:r>
              <a:rPr lang="en-IN" dirty="0" smtClean="0"/>
              <a:t>}</a:t>
            </a:r>
          </a:p>
          <a:p>
            <a:r>
              <a:rPr lang="en-IN" b="1" dirty="0" smtClean="0"/>
              <a:t>Output :-</a:t>
            </a:r>
            <a:r>
              <a:rPr lang="en-IN" b="1" dirty="0"/>
              <a:t> 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/>
              <a:t>Bike is running safely</a:t>
            </a:r>
          </a:p>
        </p:txBody>
      </p:sp>
    </p:spTree>
    <p:extLst>
      <p:ext uri="{BB962C8B-B14F-4D97-AF65-F5344CB8AC3E}">
        <p14:creationId xmlns:p14="http://schemas.microsoft.com/office/powerpoint/2010/main" val="41198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568952" cy="5925272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super</a:t>
            </a:r>
            <a:r>
              <a:rPr lang="en-IN" dirty="0"/>
              <a:t> keyword in java is a reference variable which is used to refer immediate parent class object</a:t>
            </a:r>
            <a:r>
              <a:rPr lang="en-IN" dirty="0" smtClean="0"/>
              <a:t>.</a:t>
            </a:r>
          </a:p>
          <a:p>
            <a:r>
              <a:rPr lang="en-IN" dirty="0"/>
              <a:t>Usage of java super Keyword</a:t>
            </a:r>
          </a:p>
          <a:p>
            <a:pPr marL="0" indent="0">
              <a:buNone/>
            </a:pPr>
            <a:r>
              <a:rPr lang="en-IN" dirty="0" smtClean="0"/>
              <a:t>    1) super </a:t>
            </a:r>
            <a:r>
              <a:rPr lang="en-IN" dirty="0"/>
              <a:t>can be used to refer immediate parent class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instance </a:t>
            </a:r>
            <a:r>
              <a:rPr lang="en-IN" dirty="0"/>
              <a:t>variable.</a:t>
            </a:r>
          </a:p>
          <a:p>
            <a:pPr marL="0" indent="0">
              <a:buNone/>
            </a:pPr>
            <a:r>
              <a:rPr lang="en-IN" dirty="0" smtClean="0"/>
              <a:t>    2) super </a:t>
            </a:r>
            <a:r>
              <a:rPr lang="en-IN" dirty="0"/>
              <a:t>can be used to invoke immediate parent class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method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    3) super</a:t>
            </a:r>
            <a:r>
              <a:rPr lang="en-IN" dirty="0"/>
              <a:t>() can be used to invoke immediate parent class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constructor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3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-99392"/>
            <a:ext cx="8496944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000" b="1" dirty="0" smtClean="0"/>
              <a:t>Example :-</a:t>
            </a:r>
          </a:p>
          <a:p>
            <a:r>
              <a:rPr lang="en-IN" b="1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Animal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dirty="0"/>
              <a:t>String </a:t>
            </a:r>
            <a:r>
              <a:rPr lang="en-IN" dirty="0" err="1"/>
              <a:t>color</a:t>
            </a:r>
            <a:r>
              <a:rPr lang="en-IN" dirty="0"/>
              <a:t>="white";  </a:t>
            </a:r>
          </a:p>
          <a:p>
            <a:r>
              <a:rPr lang="en-IN" dirty="0"/>
              <a:t>}  </a:t>
            </a:r>
            <a:endParaRPr lang="en-IN" dirty="0" smtClean="0"/>
          </a:p>
          <a:p>
            <a:r>
              <a:rPr lang="en-IN" b="1" dirty="0" smtClean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smtClean="0"/>
              <a:t>Animal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dirty="0"/>
              <a:t>String </a:t>
            </a:r>
            <a:r>
              <a:rPr lang="en-IN" dirty="0" err="1"/>
              <a:t>color</a:t>
            </a:r>
            <a:r>
              <a:rPr lang="en-IN" dirty="0"/>
              <a:t>="black";  </a:t>
            </a:r>
          </a:p>
          <a:p>
            <a:r>
              <a:rPr lang="en-IN" b="1" dirty="0" smtClean="0"/>
              <a:t>      void</a:t>
            </a:r>
            <a:r>
              <a:rPr lang="en-IN" dirty="0"/>
              <a:t> </a:t>
            </a:r>
            <a:r>
              <a:rPr lang="en-IN" dirty="0" err="1"/>
              <a:t>printColor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{</a:t>
            </a:r>
            <a:r>
              <a:rPr lang="en-IN" dirty="0"/>
              <a:t>  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color</a:t>
            </a:r>
            <a:r>
              <a:rPr lang="en-IN" dirty="0" smtClean="0"/>
              <a:t>);     //</a:t>
            </a:r>
            <a:r>
              <a:rPr lang="en-IN" dirty="0"/>
              <a:t>prints </a:t>
            </a:r>
            <a:r>
              <a:rPr lang="en-IN" dirty="0" err="1"/>
              <a:t>color</a:t>
            </a:r>
            <a:r>
              <a:rPr lang="en-IN" dirty="0"/>
              <a:t> of Dog class  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b="1" dirty="0" err="1" smtClean="0"/>
              <a:t>super</a:t>
            </a:r>
            <a:r>
              <a:rPr lang="en-IN" dirty="0" err="1" smtClean="0"/>
              <a:t>.color</a:t>
            </a:r>
            <a:r>
              <a:rPr lang="en-IN" dirty="0" smtClean="0"/>
              <a:t>);          //</a:t>
            </a:r>
            <a:r>
              <a:rPr lang="en-IN" dirty="0"/>
              <a:t>prints </a:t>
            </a:r>
            <a:r>
              <a:rPr lang="en-IN" dirty="0" err="1"/>
              <a:t>color</a:t>
            </a:r>
            <a:r>
              <a:rPr lang="en-IN" dirty="0"/>
              <a:t> of Animal class  </a:t>
            </a:r>
          </a:p>
          <a:p>
            <a:r>
              <a:rPr lang="en-IN" dirty="0" smtClean="0"/>
              <a:t>       }</a:t>
            </a:r>
            <a:r>
              <a:rPr lang="en-IN" dirty="0"/>
              <a:t>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TestSuper1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dirty="0"/>
              <a:t>Dog d=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r>
              <a:rPr lang="en-IN" dirty="0" err="1"/>
              <a:t>d.printColor</a:t>
            </a:r>
            <a:r>
              <a:rPr lang="en-IN" dirty="0"/>
              <a:t>();  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b="1" dirty="0" smtClean="0"/>
              <a:t>Output:-</a:t>
            </a:r>
          </a:p>
          <a:p>
            <a:r>
              <a:rPr lang="en-IN" dirty="0"/>
              <a:t>b</a:t>
            </a:r>
            <a:r>
              <a:rPr lang="en-IN" dirty="0" smtClean="0"/>
              <a:t>lack</a:t>
            </a:r>
          </a:p>
          <a:p>
            <a:r>
              <a:rPr lang="en-IN" dirty="0" smtClean="0"/>
              <a:t>white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678706"/>
            <a:ext cx="8568952" cy="5795246"/>
          </a:xfrm>
        </p:spPr>
        <p:txBody>
          <a:bodyPr>
            <a:normAutofit/>
          </a:bodyPr>
          <a:lstStyle/>
          <a:p>
            <a:r>
              <a:rPr lang="en-IN" dirty="0" smtClean="0"/>
              <a:t>Inheritance </a:t>
            </a:r>
            <a:r>
              <a:rPr lang="en-IN" dirty="0"/>
              <a:t>in java is that you can create new classes </a:t>
            </a:r>
            <a:r>
              <a:rPr lang="en-IN" dirty="0" smtClean="0"/>
              <a:t>from </a:t>
            </a:r>
            <a:r>
              <a:rPr lang="en-IN" dirty="0"/>
              <a:t>existing classes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When you inherit from an existing class, you can reuse methods and fields of parent class. Moreover, you can add new methods and fields in your current class also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also </a:t>
            </a:r>
            <a:r>
              <a:rPr lang="en-IN" dirty="0"/>
              <a:t>known as </a:t>
            </a:r>
            <a:r>
              <a:rPr lang="en-IN" i="1" dirty="0"/>
              <a:t>parent-child</a:t>
            </a:r>
            <a:r>
              <a:rPr lang="en-IN" dirty="0"/>
              <a:t> relationship</a:t>
            </a:r>
            <a:r>
              <a:rPr lang="en-IN" dirty="0" smtClean="0"/>
              <a:t>.</a:t>
            </a:r>
          </a:p>
          <a:p>
            <a:r>
              <a:rPr lang="en-US" dirty="0"/>
              <a:t>In the terminology of Java, a class that is inherited is called a superclass. The new class is called a subclass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i="1" u="sng" dirty="0" smtClean="0"/>
              <a:t>Syntax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    class</a:t>
            </a:r>
            <a:r>
              <a:rPr lang="en-US" dirty="0"/>
              <a:t> Subclass-name extends Superclass-name  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  //methods and fields  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r>
              <a:rPr lang="en-US" dirty="0"/>
              <a:t>  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7467600" cy="56207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en-IN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0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456056"/>
            <a:ext cx="8496944" cy="5997280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final keyword</a:t>
            </a:r>
            <a:r>
              <a:rPr lang="en-IN" dirty="0"/>
              <a:t> in java is used to restrict the user. The java final keyword can be used in many </a:t>
            </a:r>
            <a:r>
              <a:rPr lang="en-IN" dirty="0" smtClean="0"/>
              <a:t>context</a:t>
            </a:r>
            <a:r>
              <a:rPr lang="en-IN" dirty="0"/>
              <a:t> 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1) variable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2) method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3) class</a:t>
            </a:r>
          </a:p>
          <a:p>
            <a:pPr>
              <a:buFont typeface="Wingdings" pitchFamily="2" charset="2"/>
              <a:buChar char="q"/>
            </a:pPr>
            <a:r>
              <a:rPr lang="en-IN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Variable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If you make any variable as final, you cannot change the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value </a:t>
            </a:r>
            <a:r>
              <a:rPr lang="en-IN" dirty="0"/>
              <a:t>of final variable(It will be constant).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56895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sz="2400" b="1" dirty="0" smtClean="0"/>
              <a:t>Example:-</a:t>
            </a:r>
          </a:p>
          <a:p>
            <a:endParaRPr lang="en-IN" b="1" dirty="0"/>
          </a:p>
          <a:p>
            <a:r>
              <a:rPr lang="en-IN" sz="2000" b="1" dirty="0" smtClean="0"/>
              <a:t>class</a:t>
            </a:r>
            <a:r>
              <a:rPr lang="en-IN" sz="2000" dirty="0"/>
              <a:t> </a:t>
            </a:r>
            <a:r>
              <a:rPr lang="en-IN" sz="2000" dirty="0" smtClean="0"/>
              <a:t>Bike</a:t>
            </a:r>
          </a:p>
          <a:p>
            <a:r>
              <a:rPr lang="en-IN" sz="2000" dirty="0" smtClean="0"/>
              <a:t>{</a:t>
            </a:r>
            <a:r>
              <a:rPr lang="en-IN" sz="2000" dirty="0"/>
              <a:t>  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   </a:t>
            </a:r>
            <a:r>
              <a:rPr lang="en-IN" sz="2000" b="1" dirty="0" smtClean="0"/>
              <a:t>final</a:t>
            </a: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 </a:t>
            </a:r>
            <a:r>
              <a:rPr lang="en-IN" sz="2000" dirty="0" smtClean="0"/>
              <a:t>speed=90;</a:t>
            </a:r>
            <a:r>
              <a:rPr lang="en-IN" sz="2000" dirty="0"/>
              <a:t>  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   </a:t>
            </a:r>
            <a:r>
              <a:rPr lang="en-IN" sz="2000" b="1" dirty="0" smtClean="0"/>
              <a:t>void</a:t>
            </a:r>
            <a:r>
              <a:rPr lang="en-IN" sz="2000" dirty="0"/>
              <a:t> run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     {</a:t>
            </a:r>
            <a:r>
              <a:rPr lang="en-IN" sz="2000" dirty="0"/>
              <a:t>  </a:t>
            </a:r>
          </a:p>
          <a:p>
            <a:r>
              <a:rPr lang="en-IN" sz="2000" dirty="0"/>
              <a:t>  </a:t>
            </a:r>
            <a:r>
              <a:rPr lang="en-IN" sz="2000" dirty="0" smtClean="0"/>
              <a:t>           speed=400</a:t>
            </a:r>
            <a:r>
              <a:rPr lang="en-IN" sz="2000" dirty="0"/>
              <a:t>;  </a:t>
            </a:r>
          </a:p>
          <a:p>
            <a:r>
              <a:rPr lang="en-IN" sz="2000" dirty="0" smtClean="0"/>
              <a:t>     </a:t>
            </a:r>
            <a:r>
              <a:rPr lang="en-IN" sz="2000" dirty="0"/>
              <a:t> }  </a:t>
            </a:r>
          </a:p>
          <a:p>
            <a:r>
              <a:rPr lang="en-IN" sz="2000" dirty="0" smtClean="0"/>
              <a:t>      </a:t>
            </a:r>
            <a:r>
              <a:rPr lang="en-IN" sz="2000" dirty="0"/>
              <a:t>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 smtClean="0"/>
              <a:t>[])</a:t>
            </a:r>
          </a:p>
          <a:p>
            <a:r>
              <a:rPr lang="en-IN" sz="2000" dirty="0" smtClean="0"/>
              <a:t>      {</a:t>
            </a:r>
            <a:r>
              <a:rPr lang="en-IN" sz="2000" dirty="0"/>
              <a:t>  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           Bike</a:t>
            </a:r>
            <a:r>
              <a:rPr lang="en-IN" sz="2000" dirty="0"/>
              <a:t> </a:t>
            </a:r>
            <a:r>
              <a:rPr lang="en-IN" sz="2000" dirty="0" smtClean="0"/>
              <a:t>b=</a:t>
            </a:r>
            <a:r>
              <a:rPr lang="en-IN" sz="2000" b="1" dirty="0" smtClean="0"/>
              <a:t>new</a:t>
            </a:r>
            <a:r>
              <a:rPr lang="en-IN" sz="2000" dirty="0"/>
              <a:t>  </a:t>
            </a:r>
            <a:r>
              <a:rPr lang="en-IN" sz="2000" dirty="0" smtClean="0"/>
              <a:t>Bike();</a:t>
            </a:r>
            <a:r>
              <a:rPr lang="en-IN" sz="2000" dirty="0"/>
              <a:t>  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           </a:t>
            </a:r>
            <a:r>
              <a:rPr lang="en-IN" sz="2000" dirty="0" err="1" smtClean="0"/>
              <a:t>b.run</a:t>
            </a:r>
            <a:r>
              <a:rPr lang="en-IN" sz="2000" dirty="0"/>
              <a:t>();  </a:t>
            </a:r>
          </a:p>
          <a:p>
            <a:r>
              <a:rPr lang="en-IN" sz="2000" dirty="0" smtClean="0"/>
              <a:t>      </a:t>
            </a:r>
            <a:r>
              <a:rPr lang="en-IN" sz="2000" dirty="0"/>
              <a:t> }  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/>
          </a:p>
          <a:p>
            <a:r>
              <a:rPr lang="en-IN" sz="2000" b="1" dirty="0" smtClean="0"/>
              <a:t>Output :-</a:t>
            </a:r>
          </a:p>
          <a:p>
            <a:r>
              <a:rPr lang="en-IN" sz="2000" dirty="0"/>
              <a:t>Compile Time Error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858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35526"/>
            <a:ext cx="8568952" cy="670584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sz="3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IN" sz="3400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IN" sz="3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sz="3400" dirty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900" dirty="0" smtClean="0"/>
              <a:t>If </a:t>
            </a:r>
            <a:r>
              <a:rPr lang="en-IN" sz="2900" dirty="0"/>
              <a:t>you make any method as final, you cannot override it</a:t>
            </a:r>
            <a:r>
              <a:rPr lang="en-IN" sz="2900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Example</a:t>
            </a:r>
            <a:r>
              <a:rPr lang="en-IN" b="1" dirty="0"/>
              <a:t>:-</a:t>
            </a:r>
          </a:p>
          <a:p>
            <a:pPr marL="0" indent="0">
              <a:buNone/>
            </a:pPr>
            <a:r>
              <a:rPr lang="en-IN" dirty="0" smtClean="0"/>
              <a:t>class</a:t>
            </a:r>
            <a:r>
              <a:rPr lang="en-IN" dirty="0"/>
              <a:t> </a:t>
            </a:r>
            <a:r>
              <a:rPr lang="en-IN" dirty="0" smtClean="0"/>
              <a:t>Bike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    </a:t>
            </a:r>
            <a:r>
              <a:rPr lang="en-IN" dirty="0"/>
              <a:t> final void run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  {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System.out.println</a:t>
            </a:r>
            <a:r>
              <a:rPr lang="en-IN" dirty="0"/>
              <a:t>("running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smtClean="0"/>
              <a:t>class</a:t>
            </a:r>
            <a:r>
              <a:rPr lang="en-IN" dirty="0"/>
              <a:t> Honda extends </a:t>
            </a:r>
            <a:r>
              <a:rPr lang="en-IN" dirty="0" smtClean="0"/>
              <a:t>Bike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     </a:t>
            </a:r>
            <a:r>
              <a:rPr lang="en-IN" dirty="0"/>
              <a:t> void run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/>
              <a:t>("running safely with 100kmph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public static void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       Honda</a:t>
            </a:r>
            <a:r>
              <a:rPr lang="en-IN" dirty="0"/>
              <a:t> </a:t>
            </a:r>
            <a:r>
              <a:rPr lang="en-IN" dirty="0" smtClean="0"/>
              <a:t>h=</a:t>
            </a:r>
            <a:r>
              <a:rPr lang="en-IN" dirty="0"/>
              <a:t> new Honda();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       </a:t>
            </a:r>
            <a:r>
              <a:rPr lang="en-IN" dirty="0" err="1" smtClean="0"/>
              <a:t>h.run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     </a:t>
            </a: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2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67416"/>
            <a:ext cx="8496944" cy="66019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IN" b="1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If </a:t>
            </a:r>
            <a:r>
              <a:rPr lang="en-IN" dirty="0"/>
              <a:t>you make any class as final, you cannot extend it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Example:-</a:t>
            </a:r>
          </a:p>
          <a:p>
            <a:pPr marL="0" indent="0">
              <a:buNone/>
            </a:pPr>
            <a:r>
              <a:rPr lang="en-IN" sz="1800" b="1" dirty="0" smtClean="0"/>
              <a:t>   </a:t>
            </a:r>
            <a:r>
              <a:rPr lang="en-IN" sz="1800" dirty="0"/>
              <a:t>final class </a:t>
            </a:r>
            <a:r>
              <a:rPr lang="en-IN" sz="1800" dirty="0" smtClean="0"/>
              <a:t>Bike</a:t>
            </a:r>
          </a:p>
          <a:p>
            <a:pPr marL="0" indent="0">
              <a:buNone/>
            </a:pPr>
            <a:r>
              <a:rPr lang="en-IN" sz="1800" dirty="0" smtClean="0"/>
              <a:t>   {</a:t>
            </a:r>
          </a:p>
          <a:p>
            <a:pPr marL="0" indent="0">
              <a:buNone/>
            </a:pPr>
            <a:r>
              <a:rPr lang="en-IN" sz="1800" dirty="0" smtClean="0"/>
              <a:t>    }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smtClean="0"/>
              <a:t>  class</a:t>
            </a:r>
            <a:r>
              <a:rPr lang="en-IN" sz="1800" dirty="0"/>
              <a:t> </a:t>
            </a:r>
            <a:r>
              <a:rPr lang="en-IN" sz="1800" dirty="0" smtClean="0"/>
              <a:t>Honda</a:t>
            </a:r>
            <a:r>
              <a:rPr lang="en-IN" sz="1800" dirty="0"/>
              <a:t> extends </a:t>
            </a:r>
            <a:r>
              <a:rPr lang="en-IN" sz="1800" dirty="0" smtClean="0"/>
              <a:t>Bike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{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smtClean="0"/>
              <a:t>       void</a:t>
            </a:r>
            <a:r>
              <a:rPr lang="en-IN" sz="1800" dirty="0"/>
              <a:t> run</a:t>
            </a:r>
            <a:r>
              <a:rPr lang="en-IN" sz="1800" dirty="0" smtClean="0"/>
              <a:t>()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{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</a:t>
            </a:r>
            <a:r>
              <a:rPr lang="en-IN" sz="1800" dirty="0" err="1" smtClean="0"/>
              <a:t>System.out.println</a:t>
            </a:r>
            <a:r>
              <a:rPr lang="en-IN" sz="1800" dirty="0"/>
              <a:t>("running safely with 100kmph</a:t>
            </a:r>
            <a:r>
              <a:rPr lang="en-IN" sz="1800" dirty="0" smtClean="0"/>
              <a:t>");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}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/>
              <a:t>  public static void main(String </a:t>
            </a:r>
            <a:r>
              <a:rPr lang="en-IN" sz="1800" dirty="0" err="1"/>
              <a:t>args</a:t>
            </a:r>
            <a:r>
              <a:rPr lang="en-IN" sz="1800" dirty="0" smtClean="0"/>
              <a:t>[])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{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smtClean="0"/>
              <a:t>         Honda</a:t>
            </a:r>
            <a:r>
              <a:rPr lang="en-IN" sz="1800" dirty="0"/>
              <a:t> </a:t>
            </a:r>
            <a:r>
              <a:rPr lang="en-IN" sz="1800" dirty="0" smtClean="0"/>
              <a:t>h=</a:t>
            </a:r>
            <a:r>
              <a:rPr lang="en-IN" sz="1800" dirty="0"/>
              <a:t> new Honda1();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smtClean="0"/>
              <a:t>         </a:t>
            </a:r>
            <a:r>
              <a:rPr lang="en-IN" sz="1800" dirty="0" err="1" smtClean="0"/>
              <a:t>h.run</a:t>
            </a:r>
            <a:r>
              <a:rPr lang="en-IN" sz="1800" dirty="0"/>
              <a:t>();  </a:t>
            </a:r>
          </a:p>
          <a:p>
            <a:pPr marL="0" indent="0">
              <a:buNone/>
            </a:pPr>
            <a:r>
              <a:rPr lang="en-IN" sz="1800" dirty="0"/>
              <a:t>  </a:t>
            </a:r>
            <a:r>
              <a:rPr lang="en-IN" sz="1800" dirty="0" smtClean="0"/>
              <a:t>     }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 smtClean="0"/>
              <a:t>    }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7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Hashcode</a:t>
            </a:r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476671"/>
            <a:ext cx="8496944" cy="2455238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hashcode</a:t>
            </a:r>
            <a:r>
              <a:rPr lang="en-IN" dirty="0"/>
              <a:t>() method returns an integer </a:t>
            </a:r>
            <a:r>
              <a:rPr lang="en-IN" dirty="0" smtClean="0"/>
              <a:t>value </a:t>
            </a:r>
            <a:r>
              <a:rPr lang="en-IN" dirty="0"/>
              <a:t>that refers to the memory address of object. </a:t>
            </a:r>
            <a:endParaRPr lang="en-IN" dirty="0" smtClean="0"/>
          </a:p>
          <a:p>
            <a:r>
              <a:rPr lang="en-IN" dirty="0"/>
              <a:t>Each object has a reference id i.e. nothing but a </a:t>
            </a:r>
            <a:r>
              <a:rPr lang="en-IN" dirty="0" err="1"/>
              <a:t>hashcode</a:t>
            </a:r>
            <a:r>
              <a:rPr lang="en-IN" dirty="0"/>
              <a:t> number. </a:t>
            </a:r>
            <a:endParaRPr lang="en-IN" dirty="0" smtClean="0"/>
          </a:p>
          <a:p>
            <a:r>
              <a:rPr lang="en-IN" sz="2000" b="1" dirty="0" smtClean="0"/>
              <a:t>Example:-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9552" y="2564904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class One </a:t>
            </a:r>
            <a:br>
              <a:rPr lang="en-IN" sz="2000" dirty="0"/>
            </a:br>
            <a:r>
              <a:rPr lang="en-IN" sz="2000" dirty="0"/>
              <a:t>{ </a:t>
            </a:r>
            <a:br>
              <a:rPr lang="en-IN" sz="2000" dirty="0"/>
            </a:b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 </a:t>
            </a:r>
            <a:br>
              <a:rPr lang="en-IN" sz="2000" dirty="0"/>
            </a:br>
            <a:r>
              <a:rPr lang="en-IN" sz="2000" dirty="0"/>
              <a:t>{ </a:t>
            </a:r>
            <a:br>
              <a:rPr lang="en-IN" sz="2000" dirty="0"/>
            </a:br>
            <a:r>
              <a:rPr lang="en-IN" sz="2000" dirty="0"/>
              <a:t>One o=new One(); </a:t>
            </a:r>
            <a:br>
              <a:rPr lang="en-IN" sz="2000" dirty="0"/>
            </a:b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o.hashCode</a:t>
            </a:r>
            <a:r>
              <a:rPr lang="en-IN" sz="2000" dirty="0"/>
              <a:t>()); </a:t>
            </a:r>
            <a:br>
              <a:rPr lang="en-IN" sz="2000" dirty="0"/>
            </a:br>
            <a:r>
              <a:rPr lang="en-IN" sz="2000" dirty="0"/>
              <a:t>} </a:t>
            </a:r>
            <a:br>
              <a:rPr lang="en-IN" sz="2000" dirty="0"/>
            </a:br>
            <a:r>
              <a:rPr lang="en-IN" sz="2000" dirty="0"/>
              <a:t>} 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Output</a:t>
            </a:r>
            <a:r>
              <a:rPr lang="en-IN" sz="2000" b="1" dirty="0" smtClean="0"/>
              <a:t>:-</a:t>
            </a:r>
          </a:p>
          <a:p>
            <a:r>
              <a:rPr lang="en-IN" sz="2000" b="1" dirty="0" smtClean="0"/>
              <a:t> </a:t>
            </a:r>
            <a:r>
              <a:rPr lang="en-IN" sz="2000" dirty="0"/>
              <a:t>4072869 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10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Equals()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404664"/>
            <a:ext cx="8496944" cy="1944216"/>
          </a:xfrm>
        </p:spPr>
        <p:txBody>
          <a:bodyPr/>
          <a:lstStyle/>
          <a:p>
            <a:r>
              <a:rPr lang="en-IN" b="1" dirty="0"/>
              <a:t>equals()</a:t>
            </a:r>
            <a:r>
              <a:rPr lang="en-IN" dirty="0"/>
              <a:t> method compares the two given strings based on the content of the string. If any character is not matched, it returns false. If all characters are matched, it returns true</a:t>
            </a:r>
            <a:r>
              <a:rPr lang="en-IN" dirty="0" smtClean="0"/>
              <a:t>.</a:t>
            </a:r>
          </a:p>
          <a:p>
            <a:r>
              <a:rPr lang="en-IN" sz="2000" b="1" dirty="0" smtClean="0"/>
              <a:t>Example:-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39552" y="2327969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EqualsExample</a:t>
            </a:r>
            <a:endParaRPr lang="en-IN" dirty="0" smtClean="0"/>
          </a:p>
          <a:p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r>
              <a:rPr lang="en-IN" b="1" dirty="0" smtClean="0"/>
              <a:t>     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    {</a:t>
            </a:r>
            <a:r>
              <a:rPr lang="en-IN" dirty="0"/>
              <a:t>  </a:t>
            </a:r>
          </a:p>
          <a:p>
            <a:r>
              <a:rPr lang="en-IN" dirty="0" smtClean="0"/>
              <a:t>           String</a:t>
            </a:r>
            <a:r>
              <a:rPr lang="en-IN" dirty="0"/>
              <a:t> s1="</a:t>
            </a:r>
            <a:r>
              <a:rPr lang="en-IN" dirty="0" err="1"/>
              <a:t>javatpoint</a:t>
            </a:r>
            <a:r>
              <a:rPr lang="en-IN" dirty="0"/>
              <a:t>";  </a:t>
            </a:r>
          </a:p>
          <a:p>
            <a:r>
              <a:rPr lang="en-IN" dirty="0" smtClean="0"/>
              <a:t>           String</a:t>
            </a:r>
            <a:r>
              <a:rPr lang="en-IN" dirty="0"/>
              <a:t> s2="</a:t>
            </a:r>
            <a:r>
              <a:rPr lang="en-IN" dirty="0" err="1"/>
              <a:t>javatpoint</a:t>
            </a:r>
            <a:r>
              <a:rPr lang="en-IN" dirty="0"/>
              <a:t>";  </a:t>
            </a:r>
          </a:p>
          <a:p>
            <a:r>
              <a:rPr lang="en-IN" dirty="0" smtClean="0"/>
              <a:t>           String</a:t>
            </a:r>
            <a:r>
              <a:rPr lang="en-IN" dirty="0"/>
              <a:t> s3="JAVATPOINT";  </a:t>
            </a:r>
          </a:p>
          <a:p>
            <a:r>
              <a:rPr lang="en-IN" dirty="0" smtClean="0"/>
              <a:t>           String</a:t>
            </a:r>
            <a:r>
              <a:rPr lang="en-IN" dirty="0"/>
              <a:t> s4="python";  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(s1.equals(s2));</a:t>
            </a:r>
            <a:r>
              <a:rPr lang="en-IN" dirty="0"/>
              <a:t>  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(s1.equals(s3));</a:t>
            </a:r>
            <a:r>
              <a:rPr lang="en-IN" dirty="0"/>
              <a:t>  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(s1.equals(s4));</a:t>
            </a:r>
            <a:r>
              <a:rPr lang="en-IN" dirty="0"/>
              <a:t>  </a:t>
            </a:r>
          </a:p>
          <a:p>
            <a:r>
              <a:rPr lang="en-IN" dirty="0" smtClean="0"/>
              <a:t>     }</a:t>
            </a:r>
          </a:p>
          <a:p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b="1" dirty="0" smtClean="0"/>
              <a:t>Output:-    </a:t>
            </a:r>
            <a:r>
              <a:rPr lang="en-IN" dirty="0"/>
              <a:t>true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false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</a:t>
            </a:r>
            <a:r>
              <a:rPr lang="en-IN" dirty="0"/>
              <a:t>false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289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Clone()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476672"/>
            <a:ext cx="8568952" cy="6192688"/>
          </a:xfrm>
        </p:spPr>
        <p:txBody>
          <a:bodyPr/>
          <a:lstStyle/>
          <a:p>
            <a:r>
              <a:rPr lang="en-IN" dirty="0"/>
              <a:t>Using clone(),it can be used to create a copy of an existing object. </a:t>
            </a:r>
            <a:endParaRPr lang="en-IN" dirty="0" smtClean="0"/>
          </a:p>
          <a:p>
            <a:r>
              <a:rPr lang="en-IN" sz="2000" b="1" dirty="0" smtClean="0"/>
              <a:t>Example :-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    </a:t>
            </a:r>
            <a:r>
              <a:rPr lang="en-IN" sz="2000" dirty="0" err="1" smtClean="0"/>
              <a:t>MyClass</a:t>
            </a:r>
            <a:r>
              <a:rPr lang="en-IN" sz="2000" dirty="0" smtClean="0"/>
              <a:t> m1=new </a:t>
            </a:r>
            <a:r>
              <a:rPr lang="en-IN" sz="2000" dirty="0" err="1"/>
              <a:t>MyClass</a:t>
            </a:r>
            <a:r>
              <a:rPr lang="en-IN" sz="2000" dirty="0"/>
              <a:t>(); 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    </a:t>
            </a:r>
            <a:r>
              <a:rPr lang="en-IN" sz="2000" dirty="0" err="1" smtClean="0"/>
              <a:t>MyClass</a:t>
            </a:r>
            <a:r>
              <a:rPr lang="en-IN" sz="2000" dirty="0" smtClean="0"/>
              <a:t> m2=m1.clone</a:t>
            </a:r>
            <a:r>
              <a:rPr lang="en-IN" sz="2000" dirty="0"/>
              <a:t>(); 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9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476672"/>
            <a:ext cx="8640960" cy="5997280"/>
          </a:xfrm>
        </p:spPr>
        <p:txBody>
          <a:bodyPr/>
          <a:lstStyle/>
          <a:p>
            <a:r>
              <a:rPr lang="en-IN" dirty="0"/>
              <a:t>If you want to represent any object as </a:t>
            </a:r>
            <a:r>
              <a:rPr lang="en-IN" dirty="0" smtClean="0"/>
              <a:t>a string</a:t>
            </a:r>
            <a:r>
              <a:rPr lang="en-IN" dirty="0"/>
              <a:t>, </a:t>
            </a:r>
            <a:r>
              <a:rPr lang="en-IN" b="1" dirty="0" err="1"/>
              <a:t>toString</a:t>
            </a:r>
            <a:r>
              <a:rPr lang="en-IN" b="1" dirty="0"/>
              <a:t>() method</a:t>
            </a:r>
            <a:r>
              <a:rPr lang="en-IN" dirty="0"/>
              <a:t> comes into existence.</a:t>
            </a:r>
          </a:p>
          <a:p>
            <a:r>
              <a:rPr lang="en-IN" dirty="0"/>
              <a:t>The </a:t>
            </a:r>
            <a:r>
              <a:rPr lang="en-IN" dirty="0" err="1"/>
              <a:t>toString</a:t>
            </a:r>
            <a:r>
              <a:rPr lang="en-IN" dirty="0"/>
              <a:t>() method returns the string representation of the object.</a:t>
            </a:r>
          </a:p>
          <a:p>
            <a:r>
              <a:rPr lang="en-IN" dirty="0"/>
              <a:t>If you print any object, java compiler internally invokes the </a:t>
            </a:r>
            <a:r>
              <a:rPr lang="en-IN" dirty="0" err="1"/>
              <a:t>toString</a:t>
            </a:r>
            <a:r>
              <a:rPr lang="en-IN" dirty="0"/>
              <a:t>() method on the object.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99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 &amp;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96944" cy="5925272"/>
          </a:xfrm>
        </p:spPr>
        <p:txBody>
          <a:bodyPr/>
          <a:lstStyle/>
          <a:p>
            <a:r>
              <a:rPr lang="en-IN" dirty="0"/>
              <a:t>A class that is declared using “</a:t>
            </a:r>
            <a:r>
              <a:rPr lang="en-IN" b="1" dirty="0"/>
              <a:t>abstract</a:t>
            </a:r>
            <a:r>
              <a:rPr lang="en-IN" dirty="0"/>
              <a:t>” keyword is known as abstract class. </a:t>
            </a:r>
            <a:endParaRPr lang="en-IN" dirty="0" smtClean="0"/>
          </a:p>
          <a:p>
            <a:r>
              <a:rPr lang="en-US" dirty="0">
                <a:solidFill>
                  <a:srgbClr val="000000"/>
                </a:solidFill>
              </a:rPr>
              <a:t>Abstract methods are define with a keyword abstract. A class containing at least one abstract method is called abstract class.</a:t>
            </a:r>
          </a:p>
          <a:p>
            <a:r>
              <a:rPr lang="en-IN" dirty="0" smtClean="0"/>
              <a:t>Abstract method does not have any body part.</a:t>
            </a:r>
          </a:p>
          <a:p>
            <a:r>
              <a:rPr lang="en-US" dirty="0">
                <a:solidFill>
                  <a:srgbClr val="000000"/>
                </a:solidFill>
              </a:rPr>
              <a:t>Since abstract class do not have concrete methods so object for abstract classes cannot be created.</a:t>
            </a:r>
          </a:p>
          <a:p>
            <a:r>
              <a:rPr lang="en-IN" dirty="0" smtClean="0"/>
              <a:t>A </a:t>
            </a:r>
            <a:r>
              <a:rPr lang="en-IN" dirty="0"/>
              <a:t>normal class(non-abstract class) cannot have abstract methods</a:t>
            </a:r>
            <a:r>
              <a:rPr lang="en-IN" dirty="0" smtClean="0"/>
              <a:t>.</a:t>
            </a:r>
          </a:p>
          <a:p>
            <a:r>
              <a:rPr lang="en-IN" dirty="0"/>
              <a:t>Example :- </a:t>
            </a:r>
            <a:r>
              <a:rPr lang="en-IN" dirty="0" smtClean="0"/>
              <a:t>G</a:t>
            </a:r>
            <a:r>
              <a:rPr lang="en-US" dirty="0" err="1" smtClean="0">
                <a:solidFill>
                  <a:srgbClr val="000000"/>
                </a:solidFill>
              </a:rPr>
              <a:t>eometrical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shapes such as circle, rectangle and triangle. All of them have certain common properties like </a:t>
            </a:r>
            <a:r>
              <a:rPr lang="en-US" dirty="0" smtClean="0">
                <a:solidFill>
                  <a:srgbClr val="000000"/>
                </a:solidFill>
              </a:rPr>
              <a:t>area.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common properties can be abstracted and brought under a common class. 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1899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4624"/>
            <a:ext cx="8424936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abstract class shape</a:t>
            </a:r>
          </a:p>
          <a:p>
            <a:pPr eaLnBrk="1" hangingPunct="1"/>
            <a:r>
              <a:rPr lang="en-US" sz="2000" dirty="0"/>
              <a:t>{</a:t>
            </a:r>
          </a:p>
          <a:p>
            <a:pPr eaLnBrk="1" hangingPunct="1"/>
            <a:r>
              <a:rPr lang="en-US" sz="2000" dirty="0"/>
              <a:t>	double </a:t>
            </a:r>
            <a:r>
              <a:rPr lang="en-US" sz="2000" dirty="0" smtClean="0"/>
              <a:t>pi=3.14 , area</a:t>
            </a:r>
            <a:r>
              <a:rPr lang="en-US" sz="2000" dirty="0"/>
              <a:t>;</a:t>
            </a:r>
          </a:p>
          <a:p>
            <a:pPr eaLnBrk="1" hangingPunct="1"/>
            <a:r>
              <a:rPr lang="en-US" sz="2000" dirty="0"/>
              <a:t>	abstract void area();</a:t>
            </a:r>
          </a:p>
          <a:p>
            <a:pPr eaLnBrk="1" hangingPunct="1"/>
            <a:r>
              <a:rPr lang="en-US" sz="2000" dirty="0"/>
              <a:t>	</a:t>
            </a:r>
          </a:p>
          <a:p>
            <a:pPr eaLnBrk="1" hangingPunct="1"/>
            <a:r>
              <a:rPr lang="en-US" sz="2000" dirty="0"/>
              <a:t>}</a:t>
            </a:r>
          </a:p>
          <a:p>
            <a:pPr eaLnBrk="1" hangingPunct="1"/>
            <a:r>
              <a:rPr lang="en-US" sz="2000" dirty="0"/>
              <a:t>class circle extends shape</a:t>
            </a:r>
          </a:p>
          <a:p>
            <a:pPr eaLnBrk="1" hangingPunct="1"/>
            <a:r>
              <a:rPr lang="en-US" sz="2000" dirty="0"/>
              <a:t>{</a:t>
            </a:r>
          </a:p>
          <a:p>
            <a:pPr eaLnBrk="1" hangingPunct="1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r;</a:t>
            </a:r>
          </a:p>
          <a:p>
            <a:pPr eaLnBrk="1" hangingPunct="1"/>
            <a:r>
              <a:rPr lang="en-US" sz="2000" dirty="0"/>
              <a:t>	circle(</a:t>
            </a:r>
            <a:r>
              <a:rPr lang="en-US" sz="2000" dirty="0" err="1"/>
              <a:t>int</a:t>
            </a:r>
            <a:r>
              <a:rPr lang="en-US" sz="2000" dirty="0"/>
              <a:t> radius)</a:t>
            </a:r>
          </a:p>
          <a:p>
            <a:pPr eaLnBrk="1" hangingPunct="1"/>
            <a:r>
              <a:rPr lang="en-US" sz="2000" dirty="0"/>
              <a:t>	{</a:t>
            </a:r>
          </a:p>
          <a:p>
            <a:pPr eaLnBrk="1" hangingPunct="1"/>
            <a:r>
              <a:rPr lang="en-US" sz="2000" dirty="0"/>
              <a:t>		r=radius;</a:t>
            </a:r>
          </a:p>
          <a:p>
            <a:pPr eaLnBrk="1" hangingPunct="1"/>
            <a:r>
              <a:rPr lang="en-US" sz="2000" dirty="0"/>
              <a:t>	}</a:t>
            </a:r>
          </a:p>
          <a:p>
            <a:pPr eaLnBrk="1" hangingPunct="1"/>
            <a:r>
              <a:rPr lang="en-US" sz="2000" dirty="0"/>
              <a:t>	void area()</a:t>
            </a:r>
          </a:p>
          <a:p>
            <a:pPr eaLnBrk="1" hangingPunct="1"/>
            <a:r>
              <a:rPr lang="en-US" sz="2000" dirty="0"/>
              <a:t>	{</a:t>
            </a:r>
          </a:p>
          <a:p>
            <a:pPr eaLnBrk="1" hangingPunct="1"/>
            <a:r>
              <a:rPr lang="en-US" sz="2000" dirty="0"/>
              <a:t>		area=(pi*r*r);</a:t>
            </a:r>
          </a:p>
          <a:p>
            <a:pPr eaLnBrk="1" hangingPunct="1"/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("Area for Circle Is:  "+area);</a:t>
            </a:r>
          </a:p>
          <a:p>
            <a:pPr eaLnBrk="1" hangingPunct="1"/>
            <a:r>
              <a:rPr lang="en-US" sz="2000" dirty="0"/>
              <a:t>	}</a:t>
            </a:r>
          </a:p>
          <a:p>
            <a:pPr eaLnBrk="1" hangingPunct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5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20891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Example:</a:t>
            </a:r>
          </a:p>
          <a:p>
            <a:r>
              <a:rPr lang="en-US" dirty="0"/>
              <a:t>class Employee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	float salary=40000;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class Programmer extends Employee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	 </a:t>
            </a:r>
            <a:r>
              <a:rPr lang="en-US" dirty="0" err="1"/>
              <a:t>int</a:t>
            </a:r>
            <a:r>
              <a:rPr lang="en-US" dirty="0"/>
              <a:t> bonus=10000;  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	 public static void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	{  </a:t>
            </a:r>
          </a:p>
          <a:p>
            <a:pPr lvl="3"/>
            <a:r>
              <a:rPr lang="en-US" dirty="0"/>
              <a:t>   Programmer p=new Programmer();  </a:t>
            </a:r>
          </a:p>
          <a:p>
            <a:pPr lvl="3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("Programmer salary is:"+</a:t>
            </a:r>
            <a:r>
              <a:rPr lang="en-US" dirty="0" err="1"/>
              <a:t>p.salary</a:t>
            </a:r>
            <a:r>
              <a:rPr lang="en-US" dirty="0"/>
              <a:t>);  </a:t>
            </a:r>
          </a:p>
          <a:p>
            <a:pPr lvl="3"/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("Bonus of Programmer is:"+</a:t>
            </a:r>
            <a:r>
              <a:rPr lang="en-US" dirty="0" err="1"/>
              <a:t>p.bonus</a:t>
            </a:r>
            <a:r>
              <a:rPr lang="en-US" dirty="0"/>
              <a:t>);  </a:t>
            </a:r>
          </a:p>
          <a:p>
            <a:r>
              <a:rPr lang="en-US" dirty="0"/>
              <a:t>	}  </a:t>
            </a:r>
          </a:p>
          <a:p>
            <a:r>
              <a:rPr lang="en-US" dirty="0"/>
              <a:t>}  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Programmer salary is:40000.0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Bonus of programmer is:10000</a:t>
            </a:r>
          </a:p>
        </p:txBody>
      </p:sp>
    </p:spTree>
    <p:extLst>
      <p:ext uri="{BB962C8B-B14F-4D97-AF65-F5344CB8AC3E}">
        <p14:creationId xmlns:p14="http://schemas.microsoft.com/office/powerpoint/2010/main" val="553338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110653"/>
            <a:ext cx="8568952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class rectangle extends shape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 , b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rectangle(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x,int</a:t>
            </a:r>
            <a:r>
              <a:rPr lang="en-US" dirty="0"/>
              <a:t> y)</a:t>
            </a:r>
          </a:p>
          <a:p>
            <a:pPr eaLnBrk="1" hangingPunct="1"/>
            <a:r>
              <a:rPr lang="en-US" dirty="0"/>
              <a:t>	{</a:t>
            </a:r>
          </a:p>
          <a:p>
            <a:pPr eaLnBrk="1" hangingPunct="1"/>
            <a:r>
              <a:rPr lang="en-US" dirty="0"/>
              <a:t>		l=x;</a:t>
            </a:r>
          </a:p>
          <a:p>
            <a:pPr eaLnBrk="1" hangingPunct="1"/>
            <a:r>
              <a:rPr lang="en-US" dirty="0"/>
              <a:t>		b=y;</a:t>
            </a:r>
          </a:p>
          <a:p>
            <a:pPr eaLnBrk="1" hangingPunct="1"/>
            <a:r>
              <a:rPr lang="en-US" dirty="0"/>
              <a:t>	}	</a:t>
            </a:r>
          </a:p>
          <a:p>
            <a:pPr eaLnBrk="1" hangingPunct="1"/>
            <a:r>
              <a:rPr lang="en-US" dirty="0"/>
              <a:t>	void area()</a:t>
            </a:r>
          </a:p>
          <a:p>
            <a:pPr eaLnBrk="1" hangingPunct="1"/>
            <a:r>
              <a:rPr lang="en-US" dirty="0"/>
              <a:t>	{</a:t>
            </a:r>
          </a:p>
          <a:p>
            <a:pPr eaLnBrk="1" hangingPunct="1"/>
            <a:r>
              <a:rPr lang="en-US" dirty="0"/>
              <a:t>		area=2*(</a:t>
            </a:r>
            <a:r>
              <a:rPr lang="en-US" dirty="0" err="1"/>
              <a:t>l+b</a:t>
            </a:r>
            <a:r>
              <a:rPr lang="en-US" dirty="0"/>
              <a:t>);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("Area of </a:t>
            </a:r>
            <a:r>
              <a:rPr lang="en-US" dirty="0" err="1"/>
              <a:t>rectangel</a:t>
            </a:r>
            <a:r>
              <a:rPr lang="en-US" dirty="0"/>
              <a:t> is:  "+area);</a:t>
            </a:r>
          </a:p>
          <a:p>
            <a:pPr eaLnBrk="1" hangingPunct="1"/>
            <a:r>
              <a:rPr lang="en-US" dirty="0"/>
              <a:t>	}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class </a:t>
            </a:r>
            <a:r>
              <a:rPr lang="en-US" dirty="0" smtClean="0"/>
              <a:t>demo</a:t>
            </a:r>
            <a:endParaRPr lang="en-US" dirty="0"/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eaLnBrk="1" hangingPunct="1"/>
            <a:r>
              <a:rPr lang="en-US" dirty="0"/>
              <a:t>	{</a:t>
            </a:r>
          </a:p>
          <a:p>
            <a:pPr eaLnBrk="1" hangingPunct="1"/>
            <a:r>
              <a:rPr lang="en-US" dirty="0"/>
              <a:t>		circle </a:t>
            </a:r>
            <a:r>
              <a:rPr lang="en-US" dirty="0" smtClean="0"/>
              <a:t>c=new </a:t>
            </a:r>
            <a:r>
              <a:rPr lang="en-US" dirty="0"/>
              <a:t>circle(10);</a:t>
            </a:r>
          </a:p>
          <a:p>
            <a:pPr eaLnBrk="1" hangingPunct="1"/>
            <a:r>
              <a:rPr lang="en-US" dirty="0"/>
              <a:t>		rectangle </a:t>
            </a:r>
            <a:r>
              <a:rPr lang="en-US" dirty="0" smtClean="0"/>
              <a:t>r=new </a:t>
            </a:r>
            <a:r>
              <a:rPr lang="en-US" dirty="0"/>
              <a:t>rectangle(2,7);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err="1" smtClean="0"/>
              <a:t>c.area</a:t>
            </a:r>
            <a:r>
              <a:rPr lang="en-US" dirty="0"/>
              <a:t>();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err="1" smtClean="0"/>
              <a:t>r.area</a:t>
            </a:r>
            <a:r>
              <a:rPr lang="en-US" dirty="0"/>
              <a:t>();</a:t>
            </a:r>
          </a:p>
          <a:p>
            <a:pPr eaLnBrk="1" hangingPunct="1"/>
            <a:r>
              <a:rPr lang="en-US" dirty="0"/>
              <a:t>	}</a:t>
            </a:r>
          </a:p>
          <a:p>
            <a:pPr eaLnBrk="1" hangingPunct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37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24936" cy="59252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 Single </a:t>
            </a:r>
            <a:r>
              <a:rPr lang="en-US" b="1" dirty="0" smtClean="0"/>
              <a:t>Inheritance :-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 smtClean="0"/>
              <a:t> Single inheritance</a:t>
            </a:r>
            <a:r>
              <a:rPr lang="en-US" dirty="0" smtClean="0"/>
              <a:t> is easy to understand. When one class extends another class then it is known as single inheritance. The below diagram shows that class B extends only one class which is A. Here A is a </a:t>
            </a:r>
            <a:r>
              <a:rPr lang="en-US" b="1" dirty="0" smtClean="0"/>
              <a:t>parent class</a:t>
            </a:r>
            <a:r>
              <a:rPr lang="en-US" dirty="0" smtClean="0"/>
              <a:t> of B and B would be  a </a:t>
            </a:r>
            <a:r>
              <a:rPr lang="en-US" b="1" dirty="0" smtClean="0"/>
              <a:t>child class</a:t>
            </a:r>
            <a:r>
              <a:rPr lang="en-US" dirty="0" smtClean="0"/>
              <a:t> of A.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1368152" cy="247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3543399"/>
            <a:ext cx="515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Parent Class or Super Class or Base Class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4983559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Child Class or derived class or sub class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0571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6024" y="121850"/>
            <a:ext cx="853244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sz="2000" b="1" dirty="0" smtClean="0"/>
              <a:t>Example:-</a:t>
            </a:r>
            <a:endParaRPr lang="en-US" sz="2000" b="1" dirty="0"/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Class </a:t>
            </a:r>
            <a:r>
              <a:rPr lang="en-US" sz="1600" dirty="0"/>
              <a:t>A </a:t>
            </a:r>
          </a:p>
          <a:p>
            <a:pPr eaLnBrk="1" hangingPunct="1"/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     public void </a:t>
            </a:r>
            <a:r>
              <a:rPr lang="en-US" sz="1600" dirty="0" err="1"/>
              <a:t>methodA</a:t>
            </a:r>
            <a:r>
              <a:rPr lang="en-US" sz="1600" dirty="0"/>
              <a:t>() </a:t>
            </a:r>
          </a:p>
          <a:p>
            <a:pPr eaLnBrk="1" hangingPunct="1"/>
            <a:r>
              <a:rPr lang="en-US" sz="1600" dirty="0"/>
              <a:t>        { </a:t>
            </a:r>
          </a:p>
          <a:p>
            <a:pPr eaLnBrk="1" hangingPunct="1"/>
            <a:r>
              <a:rPr lang="en-US" sz="1600" dirty="0"/>
              <a:t>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("Base class method");</a:t>
            </a:r>
          </a:p>
          <a:p>
            <a:pPr eaLnBrk="1" hangingPunct="1"/>
            <a:r>
              <a:rPr lang="en-US" sz="1600" dirty="0"/>
              <a:t>        }</a:t>
            </a:r>
          </a:p>
          <a:p>
            <a:pPr eaLnBrk="1" hangingPunct="1"/>
            <a:r>
              <a:rPr lang="en-US" sz="1600" dirty="0"/>
              <a:t> } 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Class B extends A </a:t>
            </a:r>
          </a:p>
          <a:p>
            <a:pPr eaLnBrk="1" hangingPunct="1"/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     public void </a:t>
            </a:r>
            <a:r>
              <a:rPr lang="en-US" sz="1600" dirty="0" err="1"/>
              <a:t>methodB</a:t>
            </a:r>
            <a:r>
              <a:rPr lang="en-US" sz="1600" dirty="0"/>
              <a:t>() </a:t>
            </a:r>
          </a:p>
          <a:p>
            <a:pPr eaLnBrk="1" hangingPunct="1"/>
            <a:r>
              <a:rPr lang="en-US" sz="1600" dirty="0"/>
              <a:t>         { </a:t>
            </a:r>
          </a:p>
          <a:p>
            <a:pPr eaLnBrk="1" hangingPunct="1"/>
            <a:r>
              <a:rPr lang="en-US" sz="1600" dirty="0"/>
              <a:t>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("Child class method"); </a:t>
            </a:r>
          </a:p>
          <a:p>
            <a:pPr eaLnBrk="1" hangingPunct="1"/>
            <a:r>
              <a:rPr lang="en-US" sz="1600" dirty="0"/>
              <a:t>         }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       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</a:t>
            </a:r>
          </a:p>
          <a:p>
            <a:pPr eaLnBrk="1" hangingPunct="1"/>
            <a:r>
              <a:rPr lang="en-US" sz="1600" dirty="0"/>
              <a:t>       { </a:t>
            </a:r>
          </a:p>
          <a:p>
            <a:pPr eaLnBrk="1" hangingPunct="1"/>
            <a:r>
              <a:rPr lang="en-US" sz="1600" dirty="0"/>
              <a:t>                   B </a:t>
            </a:r>
            <a:r>
              <a:rPr lang="en-US" sz="1600" dirty="0" err="1"/>
              <a:t>obj</a:t>
            </a:r>
            <a:r>
              <a:rPr lang="en-US" sz="1600" dirty="0"/>
              <a:t> = new B(); </a:t>
            </a:r>
          </a:p>
          <a:p>
            <a:pPr eaLnBrk="1" hangingPunct="1"/>
            <a:r>
              <a:rPr lang="en-US" sz="1600" dirty="0"/>
              <a:t>                   </a:t>
            </a:r>
            <a:r>
              <a:rPr lang="en-US" sz="1600" dirty="0" err="1"/>
              <a:t>obj.methodA</a:t>
            </a:r>
            <a:r>
              <a:rPr lang="en-US" sz="1600" dirty="0"/>
              <a:t>(); //calling super class method </a:t>
            </a:r>
            <a:r>
              <a:rPr lang="en-US" sz="1600" dirty="0" err="1"/>
              <a:t>obj.methodB</a:t>
            </a:r>
            <a:r>
              <a:rPr lang="en-US" sz="1600" dirty="0"/>
              <a:t>(); //calling local method </a:t>
            </a:r>
          </a:p>
          <a:p>
            <a:pPr eaLnBrk="1" hangingPunct="1"/>
            <a:r>
              <a:rPr lang="en-US" sz="1600" dirty="0"/>
              <a:t>       } 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6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8712968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2) Multiple </a:t>
            </a:r>
            <a:r>
              <a:rPr lang="en-US" b="1" dirty="0" smtClean="0"/>
              <a:t>Inheritance :-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Multiple Inheritance</a:t>
            </a:r>
            <a:r>
              <a:rPr lang="en-US" dirty="0"/>
              <a:t>” refers to the concept of one class extending (Or inherits) more than one base class. </a:t>
            </a:r>
            <a:r>
              <a:rPr lang="en-US" dirty="0" smtClean="0"/>
              <a:t>The </a:t>
            </a:r>
            <a:r>
              <a:rPr lang="en-US" dirty="0"/>
              <a:t>problem with “multiple inheritance” is that the derived class will have to manage the dependency on </a:t>
            </a:r>
            <a:r>
              <a:rPr lang="en-US" dirty="0" smtClean="0"/>
              <a:t>more than one </a:t>
            </a:r>
            <a:r>
              <a:rPr lang="en-US" dirty="0"/>
              <a:t>base classes.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57" y="2417068"/>
            <a:ext cx="3697759" cy="26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2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568952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3) Multilevel </a:t>
            </a:r>
            <a:r>
              <a:rPr lang="en-US" b="1" dirty="0" smtClean="0"/>
              <a:t>Inheritance :-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One class is derived from base class and another class is derived from derived </a:t>
            </a:r>
            <a:r>
              <a:rPr lang="en-US" dirty="0" smtClean="0"/>
              <a:t>class. As you can see in below flow diagram C is subclass or child class of B and B is a child class of 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56" y="2204864"/>
            <a:ext cx="156284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90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6024" y="-27384"/>
            <a:ext cx="853244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q"/>
            </a:pPr>
            <a:r>
              <a:rPr lang="en-US" b="1" dirty="0" smtClean="0"/>
              <a:t>Example :-</a:t>
            </a:r>
            <a:endParaRPr lang="en-US" b="1" dirty="0"/>
          </a:p>
          <a:p>
            <a:pPr eaLnBrk="1" hangingPunct="1"/>
            <a:r>
              <a:rPr lang="en-US" sz="1400" dirty="0"/>
              <a:t>Class X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       public void </a:t>
            </a:r>
            <a:r>
              <a:rPr lang="en-US" sz="1400" dirty="0" err="1"/>
              <a:t>methodX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      { </a:t>
            </a:r>
          </a:p>
          <a:p>
            <a:pPr eaLnBrk="1" hangingPunct="1"/>
            <a:r>
              <a:rPr lang="en-US" sz="1400" dirty="0"/>
              <a:t>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("Class X method");</a:t>
            </a:r>
          </a:p>
          <a:p>
            <a:pPr eaLnBrk="1" hangingPunct="1"/>
            <a:r>
              <a:rPr lang="en-US" sz="1400" dirty="0"/>
              <a:t>      } </a:t>
            </a:r>
          </a:p>
          <a:p>
            <a:pPr eaLnBrk="1" hangingPunct="1"/>
            <a:r>
              <a:rPr lang="en-US" sz="1400" dirty="0"/>
              <a:t>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Class Y extends X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        public void </a:t>
            </a:r>
            <a:r>
              <a:rPr lang="en-US" sz="1400" dirty="0" err="1"/>
              <a:t>methodY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       { </a:t>
            </a:r>
          </a:p>
          <a:p>
            <a:pPr eaLnBrk="1" hangingPunct="1"/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("class Y method"); </a:t>
            </a:r>
          </a:p>
          <a:p>
            <a:pPr eaLnBrk="1" hangingPunct="1"/>
            <a:r>
              <a:rPr lang="en-US" sz="1400" dirty="0"/>
              <a:t>       } </a:t>
            </a:r>
          </a:p>
          <a:p>
            <a:pPr eaLnBrk="1" hangingPunct="1"/>
            <a:r>
              <a:rPr lang="en-US" sz="1400" dirty="0"/>
              <a:t>} 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Class Z extends Y </a:t>
            </a:r>
          </a:p>
          <a:p>
            <a:pPr eaLnBrk="1" hangingPunct="1"/>
            <a:r>
              <a:rPr lang="en-US" sz="1400" dirty="0"/>
              <a:t>{ </a:t>
            </a:r>
          </a:p>
          <a:p>
            <a:pPr eaLnBrk="1" hangingPunct="1"/>
            <a:r>
              <a:rPr lang="en-US" sz="1400" dirty="0"/>
              <a:t>         public void </a:t>
            </a:r>
            <a:r>
              <a:rPr lang="en-US" sz="1400" dirty="0" err="1"/>
              <a:t>methodZ</a:t>
            </a:r>
            <a:r>
              <a:rPr lang="en-US" sz="1400" dirty="0"/>
              <a:t>() </a:t>
            </a:r>
          </a:p>
          <a:p>
            <a:pPr eaLnBrk="1" hangingPunct="1"/>
            <a:r>
              <a:rPr lang="en-US" sz="1400" dirty="0"/>
              <a:t>         { </a:t>
            </a:r>
          </a:p>
          <a:p>
            <a:pPr eaLnBrk="1" hangingPunct="1"/>
            <a:r>
              <a:rPr lang="en-US" sz="1400" dirty="0"/>
              <a:t>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("class Z method"); </a:t>
            </a:r>
          </a:p>
          <a:p>
            <a:pPr eaLnBrk="1" hangingPunct="1"/>
            <a:r>
              <a:rPr lang="en-US" sz="1400" dirty="0"/>
              <a:t>         } </a:t>
            </a:r>
          </a:p>
          <a:p>
            <a:pPr eaLnBrk="1" hangingPunct="1"/>
            <a:r>
              <a:rPr lang="en-US" sz="1400" dirty="0"/>
              <a:t>    </a:t>
            </a:r>
          </a:p>
          <a:p>
            <a:pPr eaLnBrk="1" hangingPunct="1"/>
            <a:r>
              <a:rPr lang="en-US" sz="1400" dirty="0"/>
              <a:t> 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</a:t>
            </a:r>
          </a:p>
          <a:p>
            <a:pPr eaLnBrk="1" hangingPunct="1"/>
            <a:r>
              <a:rPr lang="en-US" sz="1400" dirty="0"/>
              <a:t>    { </a:t>
            </a:r>
          </a:p>
          <a:p>
            <a:pPr eaLnBrk="1" hangingPunct="1"/>
            <a:r>
              <a:rPr lang="en-US" sz="1400" dirty="0"/>
              <a:t>                Z </a:t>
            </a:r>
            <a:r>
              <a:rPr lang="en-US" sz="1400" dirty="0" err="1"/>
              <a:t>obj</a:t>
            </a:r>
            <a:r>
              <a:rPr lang="en-US" sz="1400" dirty="0"/>
              <a:t> = new Z(); </a:t>
            </a:r>
          </a:p>
          <a:p>
            <a:pPr eaLnBrk="1" hangingPunct="1"/>
            <a:r>
              <a:rPr lang="en-US" sz="1400" dirty="0"/>
              <a:t>                </a:t>
            </a:r>
            <a:r>
              <a:rPr lang="en-US" sz="1400" dirty="0" err="1"/>
              <a:t>obj.methodX</a:t>
            </a:r>
            <a:r>
              <a:rPr lang="en-US" sz="1400" dirty="0"/>
              <a:t>(); </a:t>
            </a:r>
            <a:endParaRPr lang="en-US" sz="1400" dirty="0" smtClean="0"/>
          </a:p>
          <a:p>
            <a:pPr eaLnBrk="1" hangingPunct="1"/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obj.methodY</a:t>
            </a:r>
            <a:r>
              <a:rPr lang="en-US" sz="1400" dirty="0"/>
              <a:t>(); </a:t>
            </a:r>
          </a:p>
          <a:p>
            <a:pPr eaLnBrk="1" hangingPunct="1"/>
            <a:r>
              <a:rPr lang="en-US" sz="1400" dirty="0"/>
              <a:t>                </a:t>
            </a:r>
            <a:r>
              <a:rPr lang="en-US" sz="1400" dirty="0" err="1"/>
              <a:t>obj.methodZ</a:t>
            </a:r>
            <a:r>
              <a:rPr lang="en-US" sz="1400" dirty="0"/>
              <a:t>(); </a:t>
            </a:r>
          </a:p>
          <a:p>
            <a:pPr eaLnBrk="1" hangingPunct="1"/>
            <a:r>
              <a:rPr lang="en-US" sz="1400" dirty="0"/>
              <a:t>    } </a:t>
            </a:r>
          </a:p>
          <a:p>
            <a:pPr eaLnBrk="1" hangingPunct="1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9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1673"/>
            <a:ext cx="8568952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4) Hierarchical Inheritance</a:t>
            </a:r>
          </a:p>
          <a:p>
            <a:pPr marL="0" indent="0">
              <a:buNone/>
            </a:pPr>
            <a:r>
              <a:rPr lang="en-US" dirty="0"/>
              <a:t>In such kind of inheritance one class is inherited by many</a:t>
            </a:r>
            <a:r>
              <a:rPr lang="en-US" b="1" dirty="0"/>
              <a:t> sub classes</a:t>
            </a:r>
            <a:r>
              <a:rPr lang="en-US" dirty="0"/>
              <a:t>. In below example class B,C and D </a:t>
            </a:r>
            <a:r>
              <a:rPr lang="en-US" b="1" dirty="0"/>
              <a:t>inherits</a:t>
            </a:r>
            <a:r>
              <a:rPr lang="en-US" dirty="0"/>
              <a:t> the same class A. A is </a:t>
            </a:r>
            <a:r>
              <a:rPr lang="en-US" b="1" dirty="0"/>
              <a:t>parent class (or base class)</a:t>
            </a:r>
            <a:r>
              <a:rPr lang="en-US" dirty="0"/>
              <a:t> of B,C &amp; 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3"/>
            <a:ext cx="3316957" cy="234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0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884</Words>
  <Application>Microsoft Office PowerPoint</Application>
  <PresentationFormat>On-screen Show (4:3)</PresentationFormat>
  <Paragraphs>402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Inheritance, Interface And Other Class Concepts (UNIT-II)</vt:lpstr>
      <vt:lpstr>PowerPoint Presentation</vt:lpstr>
      <vt:lpstr>PowerPoint Presentation</vt:lpstr>
      <vt:lpstr> Type Of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 Overloading :-</vt:lpstr>
      <vt:lpstr>PowerPoint Presentation</vt:lpstr>
      <vt:lpstr>Overriding :-</vt:lpstr>
      <vt:lpstr>PowerPoint Presentation</vt:lpstr>
      <vt:lpstr>Super Keyword</vt:lpstr>
      <vt:lpstr>PowerPoint Presentation</vt:lpstr>
      <vt:lpstr>Final Keyword</vt:lpstr>
      <vt:lpstr>PowerPoint Presentation</vt:lpstr>
      <vt:lpstr>PowerPoint Presentation</vt:lpstr>
      <vt:lpstr>PowerPoint Presentation</vt:lpstr>
      <vt:lpstr>Hashcode() method</vt:lpstr>
      <vt:lpstr>Equals() method</vt:lpstr>
      <vt:lpstr>Clone() method</vt:lpstr>
      <vt:lpstr>ToString() method</vt:lpstr>
      <vt:lpstr>Abstract Class &amp;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Language            Basics- Language Basics (UNIT-I)</dc:title>
  <dc:creator>DCS</dc:creator>
  <cp:lastModifiedBy>DCS</cp:lastModifiedBy>
  <cp:revision>258</cp:revision>
  <dcterms:created xsi:type="dcterms:W3CDTF">2018-07-18T04:02:25Z</dcterms:created>
  <dcterms:modified xsi:type="dcterms:W3CDTF">2018-08-13T05:40:42Z</dcterms:modified>
</cp:coreProperties>
</file>