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utfit SemiBold" charset="0"/>
      <p:regular r:id="rId17"/>
      <p:bold r:id="rId18"/>
    </p:embeddedFont>
    <p:embeddedFont>
      <p:font typeface="Outfit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D55686B-D429-4640-998C-CE2FCD9E7104}">
  <a:tblStyle styleId="{0D55686B-D429-4640-998C-CE2FCD9E710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897008B-F175-4CFF-99CB-AC1ED8A72E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72914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05346259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05346259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a4c8834ed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32a4c8834ed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ed1f5c81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32ed1f5c81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b1913747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32b1913747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ed1f5c81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32ed1f5c81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ed1f5c81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32ed1f5c81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a4c883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2a4c8834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105346259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105346259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a4c8834ed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32a4c8834ed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a4c8834ed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32a4c8834ed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a4c8834e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32a4c8834e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ed1f5c8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32ed1f5c8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SLIDES_API1053462598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SLIDES_API1053462598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a4c8834ed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32a4c8834ed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4876617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clanthology.org/2021.acl-tutorials.1.pdf" TargetMode="External"/><Relationship Id="rId5" Type="http://schemas.openxmlformats.org/officeDocument/2006/relationships/hyperlink" Target="https://aclanthology.org/2022.aacl-main.76/" TargetMode="External"/><Relationship Id="rId4" Type="http://schemas.openxmlformats.org/officeDocument/2006/relationships/hyperlink" Target="https://arxiv.org/abs/2412.06229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070350" y="0"/>
            <a:ext cx="0" cy="13971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13"/>
          <p:cNvSpPr/>
          <p:nvPr/>
        </p:nvSpPr>
        <p:spPr>
          <a:xfrm>
            <a:off x="4419600" y="1368425"/>
            <a:ext cx="3795900" cy="1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Context - Aware Personalized AI Debater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9937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430225" y="3154150"/>
            <a:ext cx="459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The Future of Context-Aware AI Debater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22"/>
          <p:cNvCxnSpPr/>
          <p:nvPr/>
        </p:nvCxnSpPr>
        <p:spPr>
          <a:xfrm rot="10800000" flipH="1">
            <a:off x="356050" y="269100"/>
            <a:ext cx="1653900" cy="30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22"/>
          <p:cNvSpPr/>
          <p:nvPr/>
        </p:nvSpPr>
        <p:spPr>
          <a:xfrm>
            <a:off x="483975" y="329745"/>
            <a:ext cx="8538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dirty="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Flowchart</a:t>
            </a:r>
            <a:endParaRPr sz="3200" b="0" i="0" u="none" strike="noStrike" cap="none" dirty="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1087080"/>
            <a:ext cx="5976504" cy="365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23"/>
          <p:cNvCxnSpPr/>
          <p:nvPr/>
        </p:nvCxnSpPr>
        <p:spPr>
          <a:xfrm rot="10800000" flipH="1">
            <a:off x="356050" y="269100"/>
            <a:ext cx="1653900" cy="30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p23"/>
          <p:cNvSpPr/>
          <p:nvPr/>
        </p:nvSpPr>
        <p:spPr>
          <a:xfrm>
            <a:off x="483975" y="185875"/>
            <a:ext cx="8538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Tech Stack</a:t>
            </a:r>
            <a:endParaRPr sz="3200" b="0" i="0" u="none" strike="noStrike" cap="none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graphicFrame>
        <p:nvGraphicFramePr>
          <p:cNvPr id="160" name="Google Shape;160;p23"/>
          <p:cNvGraphicFramePr/>
          <p:nvPr/>
        </p:nvGraphicFramePr>
        <p:xfrm>
          <a:off x="952500" y="785250"/>
          <a:ext cx="7239000" cy="4205970"/>
        </p:xfrm>
        <a:graphic>
          <a:graphicData uri="http://schemas.openxmlformats.org/drawingml/2006/table">
            <a:tbl>
              <a:tblPr>
                <a:noFill/>
                <a:tableStyleId>{8897008B-F175-4CFF-99CB-AC1ED8A72E47}</a:tableStyleId>
              </a:tblPr>
              <a:tblGrid>
                <a:gridCol w="2413000"/>
                <a:gridCol w="2413000"/>
                <a:gridCol w="2413000"/>
              </a:tblGrid>
              <a:tr h="37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utfit"/>
                          <a:ea typeface="Outfit"/>
                          <a:cs typeface="Outfit"/>
                          <a:sym typeface="Outfit"/>
                        </a:rPr>
                        <a:t>Component</a:t>
                      </a:r>
                      <a:endParaRPr b="1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utfit"/>
                          <a:ea typeface="Outfit"/>
                          <a:cs typeface="Outfit"/>
                          <a:sym typeface="Outfit"/>
                        </a:rPr>
                        <a:t>Tool/ Framework</a:t>
                      </a:r>
                      <a:endParaRPr b="1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utfit"/>
                          <a:ea typeface="Outfit"/>
                          <a:cs typeface="Outfit"/>
                          <a:sym typeface="Outfit"/>
                        </a:rPr>
                        <a:t>Alternatives</a:t>
                      </a:r>
                      <a:endParaRPr b="1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</a:tr>
              <a:tr h="37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Voice input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pyaudio, streamlit-webrtc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speech_recognition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58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Speech-to-Text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Whisper, Google Speech-to-Text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OpenAI Whisper API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58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 Preprocessing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spaCy, NLTK, Hugging Face Tokenizers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Preprocessing Code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LLM (Model)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OpenAI GPT, Llama 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Falcon, Bloom, GPT-J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58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LLM Hosting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OpenAI API, Hugging Face Inference API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Self-hosted LangChain Models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Text-to-Speech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 Cloud TTS, pyttsx3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Amazon Polly, Azure TTS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UI Framework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Streamlit, streamlit-webrtc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Flask, FastAPI + React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7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Real-Time Audio Streaming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streamlit-webrtc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Flask SocketIO</a:t>
                      </a: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356050" y="269100"/>
            <a:ext cx="1653900" cy="30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636375" y="414475"/>
            <a:ext cx="8538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USP</a:t>
            </a:r>
            <a:endParaRPr sz="3200" b="0" i="0" u="none" strike="noStrike" cap="none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951375" y="1246325"/>
            <a:ext cx="7326000" cy="32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Voice &amp; Text-Based Interaction:</a:t>
            </a:r>
            <a:r>
              <a:rPr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Supports multimodal debate formats for a more immersive experience.</a:t>
            </a:r>
            <a:endParaRPr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Real-Time Knowledge Integration:</a:t>
            </a:r>
            <a:r>
              <a:rPr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Retrieves and incorporates the latest facts, policies, and current affairs.</a:t>
            </a:r>
            <a:endParaRPr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Multi-Perspective Analysis:</a:t>
            </a:r>
            <a:r>
              <a:rPr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Presents diverse viewpoints to enhance critical thinking.</a:t>
            </a:r>
            <a:endParaRPr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25"/>
          <p:cNvCxnSpPr/>
          <p:nvPr/>
        </p:nvCxnSpPr>
        <p:spPr>
          <a:xfrm rot="10800000" flipH="1">
            <a:off x="356050" y="269100"/>
            <a:ext cx="1653900" cy="30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5"/>
          <p:cNvSpPr/>
          <p:nvPr/>
        </p:nvSpPr>
        <p:spPr>
          <a:xfrm>
            <a:off x="483975" y="490675"/>
            <a:ext cx="8538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Conclusion</a:t>
            </a:r>
            <a:endParaRPr sz="3200" b="0" i="0" u="none" strike="noStrike" cap="none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707175" y="1642375"/>
            <a:ext cx="8058600" cy="27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Bridges the Gap: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Adapts to users’ knowledge, debate style, and real-time events.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Enhances Preparation: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Improves reasoning, articulation, and rebuttal skills.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Dynamic Learning: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Evolves with user interactions and personalized feedback.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Real-Time Relevance: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Integrates current affairs and industry updates.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Innovative Edge: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AI-driven personalization for engaging debates.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Future Potential: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Expandable to academics, corporate, and legal fields.</a:t>
            </a:r>
            <a:endParaRPr sz="1600">
              <a:solidFill>
                <a:schemeClr val="dk2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6"/>
          <p:cNvCxnSpPr/>
          <p:nvPr/>
        </p:nvCxnSpPr>
        <p:spPr>
          <a:xfrm rot="10800000" flipH="1">
            <a:off x="356050" y="269100"/>
            <a:ext cx="1653900" cy="30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26"/>
          <p:cNvSpPr/>
          <p:nvPr/>
        </p:nvSpPr>
        <p:spPr>
          <a:xfrm>
            <a:off x="2922375" y="2090875"/>
            <a:ext cx="2928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Thank You !!</a:t>
            </a:r>
            <a:endParaRPr sz="3200" b="0" i="0" u="none" strike="noStrike" cap="none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1143000" y="508000"/>
            <a:ext cx="3717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 b="0" i="0" u="none" strike="noStrike" cap="none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Team Members</a:t>
            </a:r>
            <a:endParaRPr sz="3200" b="0" i="0" u="none" strike="noStrike" cap="none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graphicFrame>
        <p:nvGraphicFramePr>
          <p:cNvPr id="65" name="Google Shape;65;p14"/>
          <p:cNvGraphicFramePr/>
          <p:nvPr/>
        </p:nvGraphicFramePr>
        <p:xfrm>
          <a:off x="987000" y="1569225"/>
          <a:ext cx="7919175" cy="2764875"/>
        </p:xfrm>
        <a:graphic>
          <a:graphicData uri="http://schemas.openxmlformats.org/drawingml/2006/table">
            <a:tbl>
              <a:tblPr>
                <a:noFill/>
                <a:tableStyleId>{0D55686B-D429-4640-998C-CE2FCD9E7104}</a:tableStyleId>
              </a:tblPr>
              <a:tblGrid>
                <a:gridCol w="2276250"/>
                <a:gridCol w="2403425"/>
                <a:gridCol w="3239500"/>
              </a:tblGrid>
              <a:tr h="8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 b="1" u="none" strike="noStrike" cap="none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Roll Number</a:t>
                      </a:r>
                      <a:endParaRPr sz="20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u="none" strike="noStrike" cap="none"/>
                        <a:t>PRN</a:t>
                      </a:r>
                      <a:endParaRPr sz="20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b="1" u="none" strike="noStrike" cap="none"/>
                        <a:t>Name</a:t>
                      </a:r>
                      <a:endParaRPr sz="2000" b="1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38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/>
                        <a:t>381014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/>
                        <a:t>22210087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/>
                        <a:t>Mrinmayee Deshpande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/>
                        <a:t>381020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/>
                        <a:t>22210638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/>
                        <a:t>Dipali Gangarde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60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/>
                        <a:t>381017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/>
                        <a:t>22210283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/>
                        <a:t>Aniket Dhage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143000" y="508000"/>
            <a:ext cx="2286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Table of Contents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810000" y="50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01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318000" y="50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Problem Statement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810000" y="101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02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318000" y="101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Objectives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810000" y="152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03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318000" y="152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Benefits and Impact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810000" y="2032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04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318000" y="2032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Literature Survey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810000" y="2540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05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318000" y="2540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Idea Details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810000" y="29972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06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318000" y="29972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System Architecture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810000" y="34544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07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318000" y="34544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Flowchart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810000" y="39116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08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4318000" y="39116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Tech Stack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810000" y="43688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09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4318000" y="43688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USP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3810000" y="47498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10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4318000" y="47498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Conclusion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 rot="10800000" flipH="1">
            <a:off x="356050" y="269100"/>
            <a:ext cx="1653900" cy="30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16"/>
          <p:cNvSpPr/>
          <p:nvPr/>
        </p:nvSpPr>
        <p:spPr>
          <a:xfrm>
            <a:off x="483975" y="490675"/>
            <a:ext cx="8538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Problem Statement</a:t>
            </a:r>
            <a:endParaRPr sz="3200" b="0" i="0" u="none" strike="noStrike" cap="none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11300" y="1486975"/>
            <a:ext cx="8115600" cy="29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</a:pPr>
            <a:r>
              <a:rPr lang="en"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Competitive exam aspirants and job seekers need structured debates to improve reasoning and articulation. However, existing AI debate systems </a:t>
            </a:r>
            <a:r>
              <a:rPr lang="en" sz="1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lack personalization, contextual awareness, and real-time relevance</a:t>
            </a:r>
            <a:r>
              <a:rPr lang="en"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, making them ineffective for adaptive learning. Their </a:t>
            </a:r>
            <a:r>
              <a:rPr lang="en" sz="1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generic and rigid arguments</a:t>
            </a:r>
            <a:r>
              <a:rPr lang="en"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fail to align with users’ knowledge, past debates, and industry needs, limiting deep analysis and logical rebuttals.</a:t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</a:pPr>
            <a:r>
              <a:rPr lang="en"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 context-aware personalized AI debater can adapt to users' debate styles, offer real-time insights, and provide interactive feedback. By using AI-driven learning, dynamic content updates, and tailored argumentation, it can boost engagement, enhance analytical thinking, and improve exam and interview preparation.</a:t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7"/>
          <p:cNvCxnSpPr/>
          <p:nvPr/>
        </p:nvCxnSpPr>
        <p:spPr>
          <a:xfrm rot="10800000" flipH="1">
            <a:off x="356050" y="269100"/>
            <a:ext cx="1653900" cy="30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17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Photo by </a:t>
            </a:r>
            <a:r>
              <a:rPr lang="en" sz="800" b="0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Pexels</a:t>
            </a:r>
            <a:endParaRPr sz="800" b="0" i="0" u="sng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607000" y="1177825"/>
            <a:ext cx="3732600" cy="381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658025" y="1187464"/>
            <a:ext cx="1564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Objectives</a:t>
            </a:r>
            <a:r>
              <a:rPr lang="en" sz="18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- </a:t>
            </a:r>
            <a:endParaRPr sz="1800" b="1" i="0" u="none" strike="noStrike" cap="non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23800" y="1714900"/>
            <a:ext cx="3732600" cy="31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utfit"/>
              <a:buChar char="●"/>
            </a:pPr>
            <a:r>
              <a:rPr lang="en" sz="16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Enhance Reasoning &amp; Articulation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- Structured debates to improve logical reasoning and communication.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utfit"/>
              <a:buChar char="●"/>
            </a:pPr>
            <a:r>
              <a:rPr lang="en" sz="16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Adaptability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- Various debate formats (academic, casual)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utfit"/>
              <a:buChar char="●"/>
            </a:pPr>
            <a:r>
              <a:rPr lang="en" sz="16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Multi-Modal Support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- Enables text and speech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utfit"/>
              <a:buChar char="●"/>
            </a:pPr>
            <a:r>
              <a:rPr lang="en" sz="16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Personalized Debates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- Use NLP and GenAI to tailor topics and difficulty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483975" y="490675"/>
            <a:ext cx="8538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Objectives</a:t>
            </a:r>
            <a:endParaRPr sz="3200" b="0" i="0" u="none" strike="noStrike" cap="none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200" y="1177825"/>
            <a:ext cx="4622776" cy="2144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9200" y="3387625"/>
            <a:ext cx="4622775" cy="160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8"/>
          <p:cNvCxnSpPr/>
          <p:nvPr/>
        </p:nvCxnSpPr>
        <p:spPr>
          <a:xfrm rot="10800000" flipH="1">
            <a:off x="356050" y="269100"/>
            <a:ext cx="1653900" cy="30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8"/>
          <p:cNvSpPr/>
          <p:nvPr/>
        </p:nvSpPr>
        <p:spPr>
          <a:xfrm>
            <a:off x="483975" y="262075"/>
            <a:ext cx="8538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Benefits and Impact</a:t>
            </a:r>
            <a:endParaRPr sz="3200" b="0" i="0" u="none" strike="noStrike" cap="none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8100" y="937975"/>
            <a:ext cx="5347799" cy="410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9"/>
          <p:cNvCxnSpPr/>
          <p:nvPr/>
        </p:nvCxnSpPr>
        <p:spPr>
          <a:xfrm rot="10800000" flipH="1">
            <a:off x="356050" y="269100"/>
            <a:ext cx="1653900" cy="30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p19"/>
          <p:cNvSpPr/>
          <p:nvPr/>
        </p:nvSpPr>
        <p:spPr>
          <a:xfrm>
            <a:off x="483975" y="262075"/>
            <a:ext cx="8538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Literature Survey</a:t>
            </a:r>
            <a:endParaRPr sz="3200" b="0" i="0" u="none" strike="noStrike" cap="none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718238" y="1291375"/>
          <a:ext cx="8069475" cy="3661135"/>
        </p:xfrm>
        <a:graphic>
          <a:graphicData uri="http://schemas.openxmlformats.org/drawingml/2006/table">
            <a:tbl>
              <a:tblPr>
                <a:noFill/>
                <a:tableStyleId>{8897008B-F175-4CFF-99CB-AC1ED8A72E47}</a:tableStyleId>
              </a:tblPr>
              <a:tblGrid>
                <a:gridCol w="1078825"/>
                <a:gridCol w="3100150"/>
                <a:gridCol w="3890500"/>
              </a:tblGrid>
              <a:tr h="58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utfit"/>
                          <a:ea typeface="Outfit"/>
                          <a:cs typeface="Outfit"/>
                          <a:sym typeface="Outfit"/>
                        </a:rPr>
                        <a:t>Sr. No.</a:t>
                      </a:r>
                      <a:endParaRPr b="1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utfit"/>
                          <a:ea typeface="Outfit"/>
                          <a:cs typeface="Outfit"/>
                          <a:sym typeface="Outfit"/>
                        </a:rPr>
                        <a:t>Title of the paper</a:t>
                      </a:r>
                      <a:endParaRPr b="1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utfit"/>
                          <a:ea typeface="Outfit"/>
                          <a:cs typeface="Outfit"/>
                          <a:sym typeface="Outfit"/>
                        </a:rPr>
                        <a:t>Main Findings</a:t>
                      </a:r>
                      <a:endParaRPr b="1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</a:tr>
              <a:tr h="56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1.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  <a:hlinkClick r:id="rId3"/>
                        </a:rPr>
                        <a:t>Can ChatGPT be a debate partner?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Introduces DEBO which enhances critical thinking and provides performance analytics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</a:tr>
              <a:tr h="56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2.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  <a:hlinkClick r:id="rId4"/>
                        </a:rPr>
                        <a:t>LLMs as debate partners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AI system performed similarly to human participants and achieved slightly high score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</a:tr>
              <a:tr h="56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3.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  <a:hlinkClick r:id="rId5"/>
                        </a:rPr>
                        <a:t>Persona or Context? Virtual Sales Assistant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Introduced a new metric called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Persuasiveness Measurement Rate (PMeR)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Outfit"/>
                          <a:ea typeface="Outfit"/>
                          <a:cs typeface="Outfit"/>
                          <a:sym typeface="Outfit"/>
                        </a:rPr>
                        <a:t> to assess persuasive capabilities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4.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ighlight>
                            <a:srgbClr val="FFFFFF"/>
                          </a:highlight>
                          <a:latin typeface="Outfit"/>
                          <a:ea typeface="Outfit"/>
                          <a:cs typeface="Outfit"/>
                          <a:sym typeface="Outfit"/>
                          <a:hlinkClick r:id="rId6"/>
                        </a:rPr>
                        <a:t>Advances in Debating Technologies: Building AI That Can Debate Humans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454B"/>
                          </a:solidFill>
                          <a:highlight>
                            <a:srgbClr val="FFFFFF"/>
                          </a:highlight>
                          <a:latin typeface="Outfit"/>
                          <a:ea typeface="Outfit"/>
                          <a:cs typeface="Outfit"/>
                          <a:sym typeface="Outfit"/>
                        </a:rPr>
                        <a:t>Advances in debating technologies, including the development of AI systems like Project Debater that can debate human experts on complex topics.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726950" y="254375"/>
            <a:ext cx="50799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Idea Details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4381500" y="1714500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1014500" y="1429600"/>
            <a:ext cx="7339200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utfit"/>
              <a:buChar char="●"/>
            </a:pPr>
            <a:r>
              <a:rPr lang="en" sz="16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Input: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User selects or provides a debate topic.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utfit"/>
              <a:buChar char="●"/>
            </a:pPr>
            <a:r>
              <a:rPr lang="en" sz="16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Processing: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AI analyzes user’s past interactions, preferences, and retrieves relevant data.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utfit"/>
              <a:buChar char="●"/>
            </a:pPr>
            <a:r>
              <a:rPr lang="en" sz="16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Output: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AI generates logical, personalized arguments and counters based on debate flow.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utfit"/>
              <a:buChar char="●"/>
            </a:pPr>
            <a:r>
              <a:rPr lang="en" sz="16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Feedback Loop: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System refines responses based on real-time user feedback.</a:t>
            </a:r>
            <a:endParaRPr sz="16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21"/>
          <p:cNvCxnSpPr/>
          <p:nvPr/>
        </p:nvCxnSpPr>
        <p:spPr>
          <a:xfrm rot="10800000" flipH="1">
            <a:off x="356050" y="269100"/>
            <a:ext cx="1653900" cy="3000"/>
          </a:xfrm>
          <a:prstGeom prst="straightConnector1">
            <a:avLst/>
          </a:prstGeom>
          <a:noFill/>
          <a:ln w="635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p21"/>
          <p:cNvSpPr/>
          <p:nvPr/>
        </p:nvSpPr>
        <p:spPr>
          <a:xfrm>
            <a:off x="483975" y="185875"/>
            <a:ext cx="85380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System Architecture</a:t>
            </a:r>
            <a:endParaRPr sz="3200" b="0" i="0" u="none" strike="noStrike" cap="none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125" y="877375"/>
            <a:ext cx="6233026" cy="41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</Words>
  <Application>Microsoft Office PowerPoint</Application>
  <PresentationFormat>On-screen Show (16:9)</PresentationFormat>
  <Paragraphs>111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Outfit SemiBold</vt:lpstr>
      <vt:lpstr>Outfit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</cp:revision>
  <dcterms:modified xsi:type="dcterms:W3CDTF">2025-01-30T14:32:20Z</dcterms:modified>
</cp:coreProperties>
</file>