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339" r:id="rId2"/>
    <p:sldId id="341" r:id="rId3"/>
    <p:sldId id="281" r:id="rId4"/>
    <p:sldId id="295" r:id="rId5"/>
    <p:sldId id="260" r:id="rId6"/>
    <p:sldId id="343" r:id="rId7"/>
    <p:sldId id="345" r:id="rId8"/>
    <p:sldId id="350" r:id="rId9"/>
    <p:sldId id="349" r:id="rId10"/>
    <p:sldId id="346" r:id="rId11"/>
    <p:sldId id="34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183" autoAdjust="0"/>
    <p:restoredTop sz="94660" autoAdjust="0"/>
  </p:normalViewPr>
  <p:slideViewPr>
    <p:cSldViewPr snapToGrid="0">
      <p:cViewPr varScale="1">
        <p:scale>
          <a:sx n="71" d="100"/>
          <a:sy n="71" d="100"/>
        </p:scale>
        <p:origin x="-516" y="-90"/>
      </p:cViewPr>
      <p:guideLst>
        <p:guide orient="horz" pos="2160"/>
        <p:guide pos="3840"/>
      </p:guideLst>
    </p:cSldViewPr>
  </p:slideViewPr>
  <p:outlineViewPr>
    <p:cViewPr>
      <p:scale>
        <a:sx n="33" d="100"/>
        <a:sy n="33" d="100"/>
      </p:scale>
      <p:origin x="18" y="0"/>
    </p:cViewPr>
  </p:outlineViewPr>
  <p:notesTextViewPr>
    <p:cViewPr>
      <p:scale>
        <a:sx n="1" d="1"/>
        <a:sy n="1" d="1"/>
      </p:scale>
      <p:origin x="0" y="0"/>
    </p:cViewPr>
  </p:notesTextViewPr>
  <p:sorterViewPr>
    <p:cViewPr>
      <p:scale>
        <a:sx n="100" d="100"/>
        <a:sy n="100" d="100"/>
      </p:scale>
      <p:origin x="0" y="-1356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9535C-3C4C-4054-B1E1-4D3093877328}" type="datetimeFigureOut">
              <a:rPr lang="en-US" smtClean="0"/>
              <a:pPr/>
              <a:t>11/21/2016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0B6B36-A961-4EF2-8F00-52D39FFA1A18}" type="slidenum">
              <a:rPr lang="en-US" smtClean="0"/>
              <a:pPr/>
              <a:t>‹#›</a:t>
            </a:fld>
            <a:endParaRPr lang="en-US" dirty="0"/>
          </a:p>
        </p:txBody>
      </p:sp>
    </p:spTree>
    <p:extLst>
      <p:ext uri="{BB962C8B-B14F-4D97-AF65-F5344CB8AC3E}">
        <p14:creationId xmlns="" xmlns:p14="http://schemas.microsoft.com/office/powerpoint/2010/main" val="246091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0A3A5C7-DC42-4DAF-811F-20F0D830339A}" type="slidenum">
              <a:rPr lang="en-US" smtClean="0"/>
              <a:pPr/>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A3A5C7-DC42-4DAF-811F-20F0D830339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9221216" y="3009902"/>
            <a:ext cx="609600" cy="441325"/>
          </a:xfrm>
        </p:spPr>
        <p:txBody>
          <a:bodyPr/>
          <a:lstStyle/>
          <a:p>
            <a:fld id="{80A3A5C7-DC42-4DAF-811F-20F0D830339A}"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80A3A5C7-DC42-4DAF-811F-20F0D830339A}"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0A3A5C7-DC42-4DAF-811F-20F0D830339A}" type="slidenum">
              <a:rPr lang="en-US" smtClean="0"/>
              <a:pPr/>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9D74B2C0-4C74-4A6D-936C-2B38CA3F1190}"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A3A5C7-DC42-4DAF-811F-20F0D830339A}"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80A3A5C7-DC42-4DAF-811F-20F0D830339A}"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80A3A5C7-DC42-4DAF-811F-20F0D830339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80A3A5C7-DC42-4DAF-811F-20F0D830339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80A3A5C7-DC42-4DAF-811F-20F0D830339A}"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9D74B2C0-4C74-4A6D-936C-2B38CA3F1190}" type="datetimeFigureOut">
              <a:rPr lang="en-US" smtClean="0"/>
              <a:pPr/>
              <a:t>11/21/2016</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828800" y="312739"/>
            <a:ext cx="609600" cy="441325"/>
          </a:xfrm>
        </p:spPr>
        <p:txBody>
          <a:bodyPr/>
          <a:lstStyle/>
          <a:p>
            <a:fld id="{80A3A5C7-DC42-4DAF-811F-20F0D830339A}"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7717536" y="6404984"/>
            <a:ext cx="4059936" cy="365760"/>
          </a:xfrm>
        </p:spPr>
        <p:txBody>
          <a:bodyPr/>
          <a:lstStyle/>
          <a:p>
            <a:fld id="{9D74B2C0-4C74-4A6D-936C-2B38CA3F1190}" type="datetimeFigureOut">
              <a:rPr lang="en-US" smtClean="0"/>
              <a:pPr/>
              <a:t>11/21/2016</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9D74B2C0-4C74-4A6D-936C-2B38CA3F1190}" type="datetimeFigureOut">
              <a:rPr lang="en-US" smtClean="0"/>
              <a:pPr/>
              <a:t>11/21/2016</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0A3A5C7-DC42-4DAF-811F-20F0D830339A}"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4.png"/><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image" Target="../media/image5.jpeg"/><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package" Target="../embeddings/Microsoft_Office_Word_Document1.docx"/><Relationship Id="rId5" Type="http://schemas.openxmlformats.org/officeDocument/2006/relationships/image" Target="../media/image4.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47863" y="512763"/>
            <a:ext cx="10244137" cy="679450"/>
          </a:xfrm>
        </p:spPr>
        <p:txBody>
          <a:bodyPr>
            <a:normAutofit fontScale="90000"/>
          </a:bodyPr>
          <a:lstStyle/>
          <a:p>
            <a:r>
              <a:rPr lang="en-IN" sz="4800" dirty="0" smtClean="0">
                <a:solidFill>
                  <a:schemeClr val="tx1"/>
                </a:solidFill>
              </a:rPr>
              <a:t>Call Routing System In Call </a:t>
            </a:r>
            <a:r>
              <a:rPr lang="en-IN" sz="4800" dirty="0" err="1" smtClean="0">
                <a:solidFill>
                  <a:schemeClr val="tx1"/>
                </a:solidFill>
              </a:rPr>
              <a:t>Center</a:t>
            </a:r>
            <a:endParaRPr lang="en-IN" sz="4800" dirty="0">
              <a:solidFill>
                <a:schemeClr val="tx1"/>
              </a:solidFill>
            </a:endParaRPr>
          </a:p>
        </p:txBody>
      </p:sp>
      <p:pic>
        <p:nvPicPr>
          <p:cNvPr id="4" name="Content Placeholder 3" descr="logo.png"/>
          <p:cNvPicPr>
            <a:picLocks noGrp="1" noChangeAspect="1"/>
          </p:cNvPicPr>
          <p:nvPr>
            <p:ph sz="quarter" idx="4294967295"/>
          </p:nvPr>
        </p:nvPicPr>
        <p:blipFill>
          <a:blip r:embed="rId2" cstate="print"/>
          <a:stretch>
            <a:fillRect/>
          </a:stretch>
        </p:blipFill>
        <p:spPr>
          <a:xfrm>
            <a:off x="443751" y="207963"/>
            <a:ext cx="1522413" cy="1344612"/>
          </a:xfrm>
        </p:spPr>
      </p:pic>
      <p:sp>
        <p:nvSpPr>
          <p:cNvPr id="5" name="Rectangle 4"/>
          <p:cNvSpPr/>
          <p:nvPr/>
        </p:nvSpPr>
        <p:spPr>
          <a:xfrm>
            <a:off x="1216754" y="2559519"/>
            <a:ext cx="9144000" cy="3077766"/>
          </a:xfrm>
          <a:prstGeom prst="rect">
            <a:avLst/>
          </a:prstGeom>
        </p:spPr>
        <p:txBody>
          <a:bodyPr wrap="square">
            <a:spAutoFit/>
          </a:bodyPr>
          <a:lstStyle/>
          <a:p>
            <a:pPr algn="ctr"/>
            <a:r>
              <a:rPr lang="en-IN" sz="2200" b="1" dirty="0" smtClean="0">
                <a:latin typeface="Times New Roman" pitchFamily="18" charset="0"/>
                <a:cs typeface="Times New Roman" pitchFamily="18" charset="0"/>
              </a:rPr>
              <a:t>GROUP NO 16</a:t>
            </a:r>
          </a:p>
          <a:p>
            <a:pPr algn="ctr">
              <a:buNone/>
            </a:pPr>
            <a:endParaRPr lang="en-IN" dirty="0" smtClean="0">
              <a:latin typeface="Times New Roman" pitchFamily="18" charset="0"/>
              <a:cs typeface="Times New Roman" pitchFamily="18" charset="0"/>
            </a:endParaRPr>
          </a:p>
          <a:p>
            <a:pPr algn="ctr">
              <a:buNone/>
            </a:pPr>
            <a:r>
              <a:rPr lang="en-IN" dirty="0" err="1" smtClean="0">
                <a:latin typeface="Times New Roman" pitchFamily="18" charset="0"/>
                <a:cs typeface="Times New Roman" pitchFamily="18" charset="0"/>
              </a:rPr>
              <a:t>Vishal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Garg</a:t>
            </a:r>
            <a:r>
              <a:rPr lang="en-IN" dirty="0" smtClean="0">
                <a:latin typeface="Times New Roman" pitchFamily="18" charset="0"/>
                <a:cs typeface="Times New Roman" pitchFamily="18" charset="0"/>
              </a:rPr>
              <a:t>       -201612064</a:t>
            </a:r>
          </a:p>
          <a:p>
            <a:pPr algn="ctr">
              <a:buNone/>
            </a:pPr>
            <a:r>
              <a:rPr lang="en-IN" dirty="0" smtClean="0">
                <a:latin typeface="Times New Roman" pitchFamily="18" charset="0"/>
                <a:cs typeface="Times New Roman" pitchFamily="18" charset="0"/>
              </a:rPr>
              <a:t>Dip Halani         -201612012</a:t>
            </a:r>
          </a:p>
          <a:p>
            <a:pPr algn="ctr">
              <a:buNone/>
            </a:pPr>
            <a:r>
              <a:rPr lang="en-IN" dirty="0" err="1" smtClean="0">
                <a:latin typeface="Times New Roman" pitchFamily="18" charset="0"/>
                <a:cs typeface="Times New Roman" pitchFamily="18" charset="0"/>
              </a:rPr>
              <a:t>Savan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Luhar</a:t>
            </a:r>
            <a:r>
              <a:rPr lang="en-IN" dirty="0" smtClean="0">
                <a:latin typeface="Times New Roman" pitchFamily="18" charset="0"/>
                <a:cs typeface="Times New Roman" pitchFamily="18" charset="0"/>
              </a:rPr>
              <a:t>       -201612081</a:t>
            </a:r>
          </a:p>
          <a:p>
            <a:pPr algn="ctr">
              <a:buNone/>
            </a:pPr>
            <a:r>
              <a:rPr lang="en-IN" dirty="0" err="1" smtClean="0">
                <a:latin typeface="Times New Roman" pitchFamily="18" charset="0"/>
                <a:cs typeface="Times New Roman" pitchFamily="18" charset="0"/>
              </a:rPr>
              <a:t>Riddhi</a:t>
            </a:r>
            <a:r>
              <a:rPr lang="en-IN" dirty="0" smtClean="0">
                <a:latin typeface="Times New Roman" pitchFamily="18" charset="0"/>
                <a:cs typeface="Times New Roman" pitchFamily="18" charset="0"/>
              </a:rPr>
              <a:t> Patel        -201612044</a:t>
            </a:r>
          </a:p>
          <a:p>
            <a:pPr algn="ctr">
              <a:buNone/>
            </a:pPr>
            <a:r>
              <a:rPr lang="en-IN" dirty="0" err="1" smtClean="0">
                <a:latin typeface="Times New Roman" pitchFamily="18" charset="0"/>
                <a:cs typeface="Times New Roman" pitchFamily="18" charset="0"/>
              </a:rPr>
              <a:t>Aastha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Dwivedi</a:t>
            </a:r>
            <a:r>
              <a:rPr lang="en-IN" dirty="0" smtClean="0">
                <a:latin typeface="Times New Roman" pitchFamily="18" charset="0"/>
                <a:cs typeface="Times New Roman" pitchFamily="18" charset="0"/>
              </a:rPr>
              <a:t> -201612082</a:t>
            </a:r>
          </a:p>
          <a:p>
            <a:pPr algn="ctr">
              <a:buNone/>
            </a:pPr>
            <a:endParaRPr lang="en-IN" dirty="0" smtClean="0">
              <a:latin typeface="Times New Roman" pitchFamily="18" charset="0"/>
              <a:cs typeface="Times New Roman" pitchFamily="18" charset="0"/>
            </a:endParaRPr>
          </a:p>
          <a:p>
            <a:pPr algn="ctr"/>
            <a:r>
              <a:rPr lang="en-IN" dirty="0" smtClean="0">
                <a:latin typeface="Times New Roman" pitchFamily="18" charset="0"/>
                <a:cs typeface="Times New Roman" pitchFamily="18" charset="0"/>
              </a:rPr>
              <a:t>Group mentor-    </a:t>
            </a:r>
            <a:r>
              <a:rPr lang="en-IN" dirty="0" err="1" smtClean="0">
                <a:latin typeface="Times New Roman" pitchFamily="18" charset="0"/>
                <a:cs typeface="Times New Roman" pitchFamily="18" charset="0"/>
              </a:rPr>
              <a:t>Harshit</a:t>
            </a:r>
            <a:r>
              <a:rPr lang="en-IN" dirty="0" smtClean="0">
                <a:latin typeface="Times New Roman" pitchFamily="18" charset="0"/>
                <a:cs typeface="Times New Roman" pitchFamily="18" charset="0"/>
              </a:rPr>
              <a:t> Shah</a:t>
            </a:r>
          </a:p>
          <a:p>
            <a:pPr algn="ctr"/>
            <a:endParaRPr lang="en-IN" sz="25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963"/>
            <a:ext cx="12192000" cy="6824073"/>
          </a:xfrm>
          <a:prstGeom prst="rect">
            <a:avLst/>
          </a:prstGeom>
        </p:spPr>
      </p:pic>
    </p:spTree>
    <p:extLst>
      <p:ext uri="{BB962C8B-B14F-4D97-AF65-F5344CB8AC3E}">
        <p14:creationId xmlns:p14="http://schemas.microsoft.com/office/powerpoint/2010/main" xmlns="" val="428645540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xmlns="" val="37452441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025205" y="1796527"/>
            <a:ext cx="184731" cy="369332"/>
          </a:xfrm>
          <a:prstGeom prst="rect">
            <a:avLst/>
          </a:prstGeom>
          <a:noFill/>
        </p:spPr>
        <p:txBody>
          <a:bodyPr wrap="none" rtlCol="0">
            <a:spAutoFit/>
          </a:bodyPr>
          <a:lstStyle/>
          <a:p>
            <a:endParaRPr lang="en-US" dirty="0"/>
          </a:p>
        </p:txBody>
      </p:sp>
      <p:pic>
        <p:nvPicPr>
          <p:cNvPr id="3" name="Picture 2">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885712" y="6052455"/>
            <a:ext cx="1126741" cy="718457"/>
          </a:xfrm>
          <a:prstGeom prst="rect">
            <a:avLst/>
          </a:prstGeom>
        </p:spPr>
      </p:pic>
      <p:sp>
        <p:nvSpPr>
          <p:cNvPr id="4" name="Content Placeholder 3"/>
          <p:cNvSpPr>
            <a:spLocks noGrp="1"/>
          </p:cNvSpPr>
          <p:nvPr>
            <p:ph sz="quarter" idx="1"/>
          </p:nvPr>
        </p:nvSpPr>
        <p:spPr/>
        <p:txBody>
          <a:bodyPr/>
          <a:lstStyle/>
          <a:p>
            <a:endParaRPr lang="en-US"/>
          </a:p>
        </p:txBody>
      </p:sp>
      <p:pic>
        <p:nvPicPr>
          <p:cNvPr id="11" name="Picture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0" y="-61638"/>
            <a:ext cx="12192000" cy="6919638"/>
          </a:xfrm>
          <a:prstGeom prst="rect">
            <a:avLst/>
          </a:prstGeom>
        </p:spPr>
      </p:pic>
      <p:sp>
        <p:nvSpPr>
          <p:cNvPr id="13" name="Rectangle 12">
            <a:hlinkClick r:id="rId5" action="ppaction://hlinksldjump"/>
          </p:cNvPr>
          <p:cNvSpPr/>
          <p:nvPr/>
        </p:nvSpPr>
        <p:spPr>
          <a:xfrm>
            <a:off x="763981" y="1385454"/>
            <a:ext cx="4267200" cy="89262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2060"/>
                </a:solidFill>
              </a:rPr>
              <a:t>Project Profile</a:t>
            </a:r>
            <a:endParaRPr lang="en-US" sz="3200" dirty="0">
              <a:solidFill>
                <a:srgbClr val="002060"/>
              </a:solidFill>
            </a:endParaRPr>
          </a:p>
        </p:txBody>
      </p:sp>
      <p:sp>
        <p:nvSpPr>
          <p:cNvPr id="15" name="Rectangle 14">
            <a:hlinkClick r:id="rId6" action="ppaction://hlinksldjump"/>
          </p:cNvPr>
          <p:cNvSpPr/>
          <p:nvPr/>
        </p:nvSpPr>
        <p:spPr>
          <a:xfrm>
            <a:off x="827317" y="3313222"/>
            <a:ext cx="4267200" cy="89262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2060"/>
                </a:solidFill>
              </a:rPr>
              <a:t>System </a:t>
            </a:r>
            <a:r>
              <a:rPr lang="en-US" sz="3200" dirty="0">
                <a:solidFill>
                  <a:srgbClr val="002060"/>
                </a:solidFill>
              </a:rPr>
              <a:t>R</a:t>
            </a:r>
            <a:r>
              <a:rPr lang="en-US" sz="3200" dirty="0" smtClean="0">
                <a:solidFill>
                  <a:srgbClr val="002060"/>
                </a:solidFill>
              </a:rPr>
              <a:t>equirement </a:t>
            </a:r>
            <a:r>
              <a:rPr lang="en-US" sz="3200" dirty="0">
                <a:solidFill>
                  <a:srgbClr val="002060"/>
                </a:solidFill>
              </a:rPr>
              <a:t>and </a:t>
            </a:r>
            <a:r>
              <a:rPr lang="en-US" sz="3200" dirty="0" smtClean="0">
                <a:solidFill>
                  <a:srgbClr val="002060"/>
                </a:solidFill>
              </a:rPr>
              <a:t>Specification</a:t>
            </a:r>
            <a:endParaRPr lang="en-US" sz="3200" dirty="0">
              <a:solidFill>
                <a:srgbClr val="002060"/>
              </a:solidFill>
            </a:endParaRPr>
          </a:p>
        </p:txBody>
      </p:sp>
      <p:sp>
        <p:nvSpPr>
          <p:cNvPr id="16" name="Rectangle 15">
            <a:hlinkClick r:id="rId7" action="ppaction://hlinksldjump"/>
          </p:cNvPr>
          <p:cNvSpPr/>
          <p:nvPr/>
        </p:nvSpPr>
        <p:spPr>
          <a:xfrm>
            <a:off x="7044339" y="1444551"/>
            <a:ext cx="4267200" cy="89262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2060"/>
                </a:solidFill>
              </a:rPr>
              <a:t>Diagram</a:t>
            </a:r>
            <a:endParaRPr lang="en-US" sz="3200" dirty="0">
              <a:solidFill>
                <a:srgbClr val="002060"/>
              </a:solidFill>
            </a:endParaRPr>
          </a:p>
        </p:txBody>
      </p:sp>
      <p:sp>
        <p:nvSpPr>
          <p:cNvPr id="17" name="Rectangle 16">
            <a:hlinkClick r:id="rId8" action="ppaction://hlinksldjump"/>
          </p:cNvPr>
          <p:cNvSpPr/>
          <p:nvPr/>
        </p:nvSpPr>
        <p:spPr>
          <a:xfrm>
            <a:off x="859333" y="5093692"/>
            <a:ext cx="4267200" cy="89262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2060"/>
                </a:solidFill>
              </a:rPr>
              <a:t>Data Structure</a:t>
            </a:r>
            <a:endParaRPr lang="en-US" sz="3200" dirty="0">
              <a:solidFill>
                <a:srgbClr val="002060"/>
              </a:solidFill>
            </a:endParaRPr>
          </a:p>
        </p:txBody>
      </p:sp>
      <p:sp>
        <p:nvSpPr>
          <p:cNvPr id="21" name="Rectangle 20">
            <a:hlinkClick r:id="rId9" action="ppaction://hlinksldjump"/>
          </p:cNvPr>
          <p:cNvSpPr/>
          <p:nvPr/>
        </p:nvSpPr>
        <p:spPr>
          <a:xfrm>
            <a:off x="7067438" y="3295124"/>
            <a:ext cx="4267200" cy="89262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2060"/>
                </a:solidFill>
              </a:rPr>
              <a:t>Future Scope</a:t>
            </a:r>
          </a:p>
        </p:txBody>
      </p:sp>
      <p:sp>
        <p:nvSpPr>
          <p:cNvPr id="23" name="TextBox 22"/>
          <p:cNvSpPr txBox="1"/>
          <p:nvPr/>
        </p:nvSpPr>
        <p:spPr>
          <a:xfrm>
            <a:off x="5111931" y="246685"/>
            <a:ext cx="1752403" cy="830997"/>
          </a:xfrm>
          <a:prstGeom prst="rect">
            <a:avLst/>
          </a:prstGeom>
          <a:noFill/>
        </p:spPr>
        <p:txBody>
          <a:bodyPr wrap="none" rtlCol="0">
            <a:spAutoFit/>
          </a:bodyPr>
          <a:lstStyle/>
          <a:p>
            <a:pPr algn="ctr"/>
            <a:r>
              <a:rPr lang="en-US" sz="4800" dirty="0" smtClean="0">
                <a:solidFill>
                  <a:schemeClr val="bg1"/>
                </a:solidFill>
              </a:rPr>
              <a:t>Index</a:t>
            </a:r>
            <a:endParaRPr lang="en-US" sz="4800" dirty="0">
              <a:solidFill>
                <a:schemeClr val="bg1"/>
              </a:solidFill>
            </a:endParaRPr>
          </a:p>
        </p:txBody>
      </p:sp>
    </p:spTree>
    <p:extLst>
      <p:ext uri="{BB962C8B-B14F-4D97-AF65-F5344CB8AC3E}">
        <p14:creationId xmlns="" xmlns:p14="http://schemas.microsoft.com/office/powerpoint/2010/main" val="114601420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dell\Desktop\saurabh ppt\project profile.jpg"/>
          <p:cNvPicPr>
            <a:picLocks noChangeAspect="1" noChangeArrowheads="1"/>
          </p:cNvPicPr>
          <p:nvPr/>
        </p:nvPicPr>
        <p:blipFill>
          <a:blip r:embed="rId2" cstate="print"/>
          <a:srcRect/>
          <a:stretch>
            <a:fillRect/>
          </a:stretch>
        </p:blipFill>
        <p:spPr bwMode="auto">
          <a:xfrm>
            <a:off x="0" y="0"/>
            <a:ext cx="12322176" cy="6897688"/>
          </a:xfrm>
          <a:prstGeom prst="rect">
            <a:avLst/>
          </a:prstGeom>
          <a:noFill/>
        </p:spPr>
      </p:pic>
      <p:sp>
        <p:nvSpPr>
          <p:cNvPr id="4" name="Content Placeholder 3"/>
          <p:cNvSpPr>
            <a:spLocks noGrp="1"/>
          </p:cNvSpPr>
          <p:nvPr>
            <p:ph sz="half" idx="1"/>
          </p:nvPr>
        </p:nvSpPr>
        <p:spPr>
          <a:xfrm>
            <a:off x="5721926" y="1925783"/>
            <a:ext cx="5832763" cy="3602181"/>
          </a:xfrm>
          <a:ln>
            <a:solidFill>
              <a:srgbClr val="00B0F0"/>
            </a:solidFill>
          </a:ln>
        </p:spPr>
        <p:style>
          <a:lnRef idx="0">
            <a:scrgbClr r="0" g="0" b="0"/>
          </a:lnRef>
          <a:fillRef idx="1001">
            <a:schemeClr val="lt1"/>
          </a:fillRef>
          <a:effectRef idx="0">
            <a:scrgbClr r="0" g="0" b="0"/>
          </a:effectRef>
          <a:fontRef idx="major"/>
        </p:style>
        <p:txBody>
          <a:bodyPr>
            <a:normAutofit fontScale="70000" lnSpcReduction="20000"/>
          </a:bodyPr>
          <a:lstStyle/>
          <a:p>
            <a:pPr algn="ctr">
              <a:lnSpc>
                <a:spcPct val="150000"/>
              </a:lnSpc>
              <a:buNone/>
            </a:pPr>
            <a:r>
              <a:rPr lang="en-US" dirty="0" smtClean="0">
                <a:latin typeface="Quicksand" panose="02070303000000060000" pitchFamily="18" charset="0"/>
              </a:rPr>
              <a:t>		</a:t>
            </a:r>
            <a:r>
              <a:rPr lang="en-US" sz="3600" b="1" dirty="0" smtClean="0">
                <a:latin typeface="Times New Roman" pitchFamily="18" charset="0"/>
                <a:cs typeface="Times New Roman" pitchFamily="18" charset="0"/>
              </a:rPr>
              <a:t>Project Definition</a:t>
            </a:r>
          </a:p>
          <a:p>
            <a:pPr>
              <a:lnSpc>
                <a:spcPct val="150000"/>
              </a:lnSpc>
              <a:buNone/>
            </a:pPr>
            <a:r>
              <a:rPr lang="en-US" sz="20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Call routing system also known as automatic call distributor(ACD) is used to rout calls to agents working in agencies. This system uses queues to place calls to various agents based on various factors such as language, order of arrival and vacancy of the agents. Caller will have options based on language available. If the agents of that particular language are available to the caller then call will be dispatch to one of those agents.</a:t>
            </a:r>
            <a:endParaRPr lang="en-US" sz="1700" dirty="0" smtClean="0">
              <a:latin typeface="Times New Roman" pitchFamily="18" charset="0"/>
              <a:cs typeface="Times New Roman" pitchFamily="18" charset="0"/>
            </a:endParaRPr>
          </a:p>
          <a:p>
            <a:pPr>
              <a:lnSpc>
                <a:spcPct val="150000"/>
              </a:lnSpc>
              <a:buNone/>
            </a:pPr>
            <a:endParaRPr lang="en-US" sz="1200" b="1" dirty="0" smtClean="0">
              <a:latin typeface="Times New Roman" pitchFamily="18" charset="0"/>
              <a:cs typeface="Times New Roman" pitchFamily="18" charset="0"/>
            </a:endParaRPr>
          </a:p>
          <a:p>
            <a:pPr>
              <a:buNone/>
            </a:pPr>
            <a:r>
              <a:rPr lang="en-IN" sz="2800" dirty="0" smtClean="0"/>
              <a:t> 	</a:t>
            </a:r>
            <a:r>
              <a:rPr lang="en-IN" sz="2400" dirty="0" smtClean="0"/>
              <a:t> </a:t>
            </a:r>
          </a:p>
          <a:p>
            <a:pPr>
              <a:lnSpc>
                <a:spcPct val="150000"/>
              </a:lnSpc>
              <a:buNone/>
            </a:pPr>
            <a:endParaRPr lang="en-US" sz="2800" b="1" dirty="0" smtClean="0">
              <a:latin typeface="Times New Roman" pitchFamily="18" charset="0"/>
              <a:cs typeface="Times New Roman" pitchFamily="18" charset="0"/>
            </a:endParaRPr>
          </a:p>
          <a:p>
            <a:pPr>
              <a:lnSpc>
                <a:spcPct val="150000"/>
              </a:lnSpc>
              <a:buNone/>
            </a:pPr>
            <a:endParaRPr lang="en-US" dirty="0" smtClean="0">
              <a:latin typeface="Quicksand" panose="02070303000000060000" pitchFamily="18" charset="0"/>
            </a:endParaRPr>
          </a:p>
        </p:txBody>
      </p:sp>
      <p:pic>
        <p:nvPicPr>
          <p:cNvPr id="7" name="Picture 6">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885712" y="6052455"/>
            <a:ext cx="1126741" cy="718457"/>
          </a:xfrm>
          <a:prstGeom prst="rect">
            <a:avLst/>
          </a:prstGeom>
        </p:spPr>
      </p:pic>
      <p:pic>
        <p:nvPicPr>
          <p:cNvPr id="9" name="Picture 8" descr="final.png"/>
          <p:cNvPicPr>
            <a:picLocks noChangeAspect="1"/>
          </p:cNvPicPr>
          <p:nvPr/>
        </p:nvPicPr>
        <p:blipFill>
          <a:blip r:embed="rId5" cstate="print"/>
          <a:stretch>
            <a:fillRect/>
          </a:stretch>
        </p:blipFill>
        <p:spPr>
          <a:xfrm>
            <a:off x="-850639" y="2037434"/>
            <a:ext cx="5963282" cy="3731312"/>
          </a:xfrm>
          <a:prstGeom prst="rect">
            <a:avLst/>
          </a:prstGeom>
        </p:spPr>
      </p:pic>
    </p:spTree>
    <p:extLst>
      <p:ext uri="{BB962C8B-B14F-4D97-AF65-F5344CB8AC3E}">
        <p14:creationId xmlns="" xmlns:p14="http://schemas.microsoft.com/office/powerpoint/2010/main" val="7756390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dell\Desktop\saurabh ppt\project profile.jpg"/>
          <p:cNvPicPr>
            <a:picLocks noChangeAspect="1" noChangeArrowheads="1"/>
          </p:cNvPicPr>
          <p:nvPr/>
        </p:nvPicPr>
        <p:blipFill>
          <a:blip r:embed="rId2" cstate="print"/>
          <a:srcRect/>
          <a:stretch>
            <a:fillRect/>
          </a:stretch>
        </p:blipFill>
        <p:spPr bwMode="auto">
          <a:xfrm>
            <a:off x="0" y="-13855"/>
            <a:ext cx="12322176" cy="6897688"/>
          </a:xfrm>
          <a:prstGeom prst="rect">
            <a:avLst/>
          </a:prstGeom>
          <a:noFill/>
        </p:spPr>
      </p:pic>
      <p:sp>
        <p:nvSpPr>
          <p:cNvPr id="4" name="Content Placeholder 3"/>
          <p:cNvSpPr>
            <a:spLocks noGrp="1"/>
          </p:cNvSpPr>
          <p:nvPr>
            <p:ph sz="half" idx="1"/>
          </p:nvPr>
        </p:nvSpPr>
        <p:spPr>
          <a:xfrm>
            <a:off x="1574800" y="2091429"/>
            <a:ext cx="8826500" cy="3204471"/>
          </a:xfrm>
          <a:ln>
            <a:solidFill>
              <a:srgbClr val="00B0F0"/>
            </a:solidFill>
          </a:ln>
        </p:spPr>
        <p:style>
          <a:lnRef idx="0">
            <a:scrgbClr r="0" g="0" b="0"/>
          </a:lnRef>
          <a:fillRef idx="1001">
            <a:schemeClr val="lt1"/>
          </a:fillRef>
          <a:effectRef idx="0">
            <a:scrgbClr r="0" g="0" b="0"/>
          </a:effectRef>
          <a:fontRef idx="major"/>
        </p:style>
        <p:txBody>
          <a:bodyPr>
            <a:normAutofit/>
          </a:bodyPr>
          <a:lstStyle/>
          <a:p>
            <a:pPr>
              <a:lnSpc>
                <a:spcPct val="150000"/>
              </a:lnSpc>
              <a:buNone/>
            </a:pPr>
            <a:r>
              <a:rPr lang="en-US" dirty="0" smtClean="0">
                <a:latin typeface="Quicksand" panose="02070303000000060000" pitchFamily="18" charset="0"/>
              </a:rPr>
              <a:t>		                    </a:t>
            </a:r>
            <a:r>
              <a:rPr lang="en-US" sz="3600" b="1" dirty="0" smtClean="0">
                <a:latin typeface="Times New Roman" pitchFamily="18" charset="0"/>
                <a:cs typeface="Times New Roman" pitchFamily="18" charset="0"/>
              </a:rPr>
              <a:t>Purpose of the project</a:t>
            </a:r>
          </a:p>
          <a:p>
            <a:pPr>
              <a:buNone/>
            </a:pPr>
            <a:endParaRPr lang="en-IN" sz="2000" dirty="0" smtClean="0"/>
          </a:p>
          <a:p>
            <a:pPr lvl="0">
              <a:buClr>
                <a:srgbClr val="00B0F0"/>
              </a:buClr>
              <a:buNone/>
            </a:pPr>
            <a:r>
              <a:rPr lang="en-US" sz="2000" dirty="0" smtClean="0"/>
              <a:t>	To learn the implementation of data structure, </a:t>
            </a:r>
            <a:r>
              <a:rPr lang="en-US" sz="1800" dirty="0" smtClean="0"/>
              <a:t>algorithms and object oriented concepts in real</a:t>
            </a:r>
            <a:r>
              <a:rPr lang="en-US" sz="2000" dirty="0" smtClean="0"/>
              <a:t> life projects.</a:t>
            </a:r>
            <a:endParaRPr lang="en-IN" sz="2000" dirty="0" smtClean="0"/>
          </a:p>
          <a:p>
            <a:pPr>
              <a:lnSpc>
                <a:spcPct val="150000"/>
              </a:lnSpc>
              <a:buNone/>
            </a:pPr>
            <a:endParaRPr lang="en-US" sz="2800" b="1" dirty="0" smtClean="0">
              <a:latin typeface="Times New Roman" pitchFamily="18" charset="0"/>
              <a:cs typeface="Times New Roman" pitchFamily="18" charset="0"/>
            </a:endParaRPr>
          </a:p>
          <a:p>
            <a:pPr>
              <a:lnSpc>
                <a:spcPct val="150000"/>
              </a:lnSpc>
              <a:buNone/>
            </a:pPr>
            <a:endParaRPr lang="en-US" dirty="0" smtClean="0">
              <a:latin typeface="Quicksand" panose="02070303000000060000" pitchFamily="18" charset="0"/>
            </a:endParaRPr>
          </a:p>
        </p:txBody>
      </p:sp>
      <p:cxnSp>
        <p:nvCxnSpPr>
          <p:cNvPr id="10" name="Straight Connector 9"/>
          <p:cNvCxnSpPr/>
          <p:nvPr/>
        </p:nvCxnSpPr>
        <p:spPr>
          <a:xfrm flipV="1">
            <a:off x="1574800" y="3124200"/>
            <a:ext cx="8877300" cy="2540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5">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885712" y="6074226"/>
            <a:ext cx="1126741" cy="718457"/>
          </a:xfrm>
          <a:prstGeom prst="rect">
            <a:avLst/>
          </a:prstGeom>
        </p:spPr>
      </p:pic>
    </p:spTree>
    <p:extLst>
      <p:ext uri="{BB962C8B-B14F-4D97-AF65-F5344CB8AC3E}">
        <p14:creationId xmlns="" xmlns:p14="http://schemas.microsoft.com/office/powerpoint/2010/main" val="77563904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ell\Desktop\saurabh ppt\System Requirement and Specification.jpg"/>
          <p:cNvPicPr>
            <a:picLocks noChangeAspect="1" noChangeArrowheads="1"/>
          </p:cNvPicPr>
          <p:nvPr/>
        </p:nvPicPr>
        <p:blipFill>
          <a:blip r:embed="rId2" cstate="print"/>
          <a:srcRect/>
          <a:stretch>
            <a:fillRect/>
          </a:stretch>
        </p:blipFill>
        <p:spPr bwMode="auto">
          <a:xfrm>
            <a:off x="-65088" y="3175"/>
            <a:ext cx="12322176" cy="6897688"/>
          </a:xfrm>
          <a:prstGeom prst="rect">
            <a:avLst/>
          </a:prstGeom>
          <a:noFill/>
        </p:spPr>
      </p:pic>
      <p:sp>
        <p:nvSpPr>
          <p:cNvPr id="4" name="Content Placeholder 3"/>
          <p:cNvSpPr>
            <a:spLocks noGrp="1"/>
          </p:cNvSpPr>
          <p:nvPr>
            <p:ph sz="quarter" idx="1"/>
          </p:nvPr>
        </p:nvSpPr>
        <p:spPr>
          <a:xfrm flipH="1">
            <a:off x="5346700" y="5283200"/>
            <a:ext cx="127000" cy="492372"/>
          </a:xfrm>
        </p:spPr>
        <p:txBody>
          <a:bodyPr>
            <a:normAutofit/>
          </a:bodyPr>
          <a:lstStyle/>
          <a:p>
            <a:pPr>
              <a:buNone/>
            </a:pPr>
            <a:r>
              <a:rPr lang="en-IN" sz="2000" b="1" dirty="0" smtClean="0"/>
              <a:t>          </a:t>
            </a:r>
            <a:endParaRPr lang="en-US" sz="2000" dirty="0">
              <a:latin typeface="Quicksand" panose="02070303000000060000" pitchFamily="18" charset="0"/>
            </a:endParaRPr>
          </a:p>
        </p:txBody>
      </p:sp>
      <p:sp>
        <p:nvSpPr>
          <p:cNvPr id="6" name="Content Placeholder 3"/>
          <p:cNvSpPr txBox="1">
            <a:spLocks/>
          </p:cNvSpPr>
          <p:nvPr/>
        </p:nvSpPr>
        <p:spPr>
          <a:xfrm>
            <a:off x="3926610" y="1376765"/>
            <a:ext cx="4610099" cy="5020571"/>
          </a:xfrm>
          <a:prstGeom prst="rect">
            <a:avLst/>
          </a:prstGeom>
          <a:ln>
            <a:solidFill>
              <a:srgbClr val="00B0F0"/>
            </a:solidFill>
          </a:ln>
        </p:spPr>
        <p:style>
          <a:lnRef idx="0">
            <a:scrgbClr r="0" g="0" b="0"/>
          </a:lnRef>
          <a:fillRef idx="1001">
            <a:schemeClr val="lt1"/>
          </a:fillRef>
          <a:effectRef idx="0">
            <a:scrgbClr r="0" g="0" b="0"/>
          </a:effectRef>
          <a:fontRef idx="major"/>
        </p:style>
        <p:txBody>
          <a:bodyPr vert="horz">
            <a:noAutofit/>
          </a:bodyPr>
          <a:lstStyle/>
          <a:p>
            <a:r>
              <a:rPr lang="en-IN" sz="1600" b="1" dirty="0" smtClean="0">
                <a:latin typeface="Times New Roman" pitchFamily="18" charset="0"/>
                <a:cs typeface="Times New Roman" pitchFamily="18" charset="0"/>
              </a:rPr>
              <a:t>	</a:t>
            </a:r>
          </a:p>
          <a:p>
            <a:r>
              <a:rPr lang="en-IN" sz="1600" b="1" dirty="0" smtClean="0">
                <a:latin typeface="Times New Roman" pitchFamily="18" charset="0"/>
                <a:cs typeface="Times New Roman" pitchFamily="18" charset="0"/>
              </a:rPr>
              <a:t>Software Requirement</a:t>
            </a: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Web Browser(Preferably chrome)</a:t>
            </a:r>
          </a:p>
          <a:p>
            <a:r>
              <a:rPr lang="en-US" sz="1600" b="1" dirty="0" smtClean="0">
                <a:latin typeface="Times New Roman" pitchFamily="18" charset="0"/>
                <a:cs typeface="Times New Roman" pitchFamily="18" charset="0"/>
              </a:rPr>
              <a:t>Web server</a:t>
            </a: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Apache Tomcat</a:t>
            </a:r>
          </a:p>
          <a:p>
            <a:r>
              <a:rPr lang="en-IN" sz="1600" dirty="0" smtClean="0">
                <a:latin typeface="Times New Roman" pitchFamily="18" charset="0"/>
                <a:cs typeface="Times New Roman" pitchFamily="18" charset="0"/>
              </a:rPr>
              <a:t>	</a:t>
            </a:r>
            <a:r>
              <a:rPr lang="en-IN" sz="1600" dirty="0" smtClean="0"/>
              <a:t> </a:t>
            </a:r>
          </a:p>
          <a:p>
            <a:r>
              <a:rPr lang="en-IN" sz="1600" b="1" dirty="0" smtClean="0">
                <a:latin typeface="Times New Roman" pitchFamily="18" charset="0"/>
                <a:cs typeface="Times New Roman" pitchFamily="18" charset="0"/>
              </a:rPr>
              <a:t>Front-end Technology</a:t>
            </a:r>
            <a:endParaRPr lang="en-IN" sz="1600" dirty="0" smtClean="0">
              <a:latin typeface="Times New Roman" pitchFamily="18" charset="0"/>
              <a:cs typeface="Times New Roman" pitchFamily="18" charset="0"/>
            </a:endParaRPr>
          </a:p>
          <a:p>
            <a:r>
              <a:rPr lang="en-IN" sz="1050" b="1" dirty="0" smtClean="0">
                <a:latin typeface="Times New Roman" pitchFamily="18" charset="0"/>
                <a:cs typeface="Times New Roman" pitchFamily="18" charset="0"/>
              </a:rPr>
              <a:t> </a:t>
            </a:r>
            <a:endParaRPr lang="en-IN" sz="1000" dirty="0" smtClean="0">
              <a:latin typeface="Times New Roman" pitchFamily="18" charset="0"/>
              <a:cs typeface="Times New Roman" pitchFamily="18" charset="0"/>
            </a:endParaRPr>
          </a:p>
          <a:p>
            <a:pPr lvl="2"/>
            <a:r>
              <a:rPr lang="en-US" sz="1400" dirty="0" smtClean="0">
                <a:latin typeface="Times New Roman" pitchFamily="18" charset="0"/>
                <a:cs typeface="Times New Roman" pitchFamily="18" charset="0"/>
              </a:rPr>
              <a:t>JSP-</a:t>
            </a:r>
            <a:r>
              <a:rPr lang="en-US" sz="1400" dirty="0" err="1" smtClean="0">
                <a:latin typeface="Times New Roman" pitchFamily="18" charset="0"/>
                <a:cs typeface="Times New Roman" pitchFamily="18" charset="0"/>
              </a:rPr>
              <a:t>Servlet</a:t>
            </a:r>
            <a:endParaRPr lang="en-IN" sz="1400"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 </a:t>
            </a:r>
            <a:endParaRPr lang="en-IN" sz="1400" dirty="0" smtClean="0">
              <a:latin typeface="Times New Roman" pitchFamily="18" charset="0"/>
              <a:cs typeface="Times New Roman" pitchFamily="18" charset="0"/>
            </a:endParaRPr>
          </a:p>
          <a:p>
            <a:pPr lvl="2"/>
            <a:r>
              <a:rPr lang="en-IN" sz="1400" dirty="0" smtClean="0">
                <a:latin typeface="Times New Roman" pitchFamily="18" charset="0"/>
                <a:cs typeface="Times New Roman" pitchFamily="18" charset="0"/>
              </a:rPr>
              <a:t>Materialize CSS</a:t>
            </a:r>
          </a:p>
          <a:p>
            <a:pPr lvl="2"/>
            <a:endParaRPr lang="en-IN" sz="10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Front-end Tools</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Eclipse</a:t>
            </a:r>
            <a:endParaRPr lang="en-IN" sz="1000" dirty="0" smtClean="0">
              <a:latin typeface="Times New Roman" pitchFamily="18" charset="0"/>
              <a:cs typeface="Times New Roman" pitchFamily="18" charset="0"/>
            </a:endParaRPr>
          </a:p>
          <a:p>
            <a:r>
              <a:rPr lang="en-IN" sz="800" dirty="0" smtClean="0">
                <a:latin typeface="Times New Roman" pitchFamily="18" charset="0"/>
                <a:cs typeface="Times New Roman" pitchFamily="18" charset="0"/>
              </a:rPr>
              <a:t> </a:t>
            </a:r>
            <a:endParaRPr lang="en-IN" sz="700" dirty="0" smtClean="0">
              <a:latin typeface="Times New Roman" pitchFamily="18" charset="0"/>
              <a:cs typeface="Times New Roman" pitchFamily="18" charset="0"/>
            </a:endParaRPr>
          </a:p>
          <a:p>
            <a:pPr>
              <a:buNone/>
            </a:pPr>
            <a:endParaRPr kumimoji="0" lang="en-US" sz="1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5" name="Picture 4">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885712" y="6052455"/>
            <a:ext cx="1126741" cy="718457"/>
          </a:xfrm>
          <a:prstGeom prst="rect">
            <a:avLst/>
          </a:prstGeom>
        </p:spPr>
      </p:pic>
    </p:spTree>
    <p:extLst>
      <p:ext uri="{BB962C8B-B14F-4D97-AF65-F5344CB8AC3E}">
        <p14:creationId xmlns="" xmlns:p14="http://schemas.microsoft.com/office/powerpoint/2010/main" val="233327494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807528" y="3124200"/>
            <a:ext cx="8534400" cy="1752600"/>
          </a:xfrm>
        </p:spPr>
        <p:txBody>
          <a:bodyPr/>
          <a:lstStyle/>
          <a:p>
            <a:pPr algn="l">
              <a:buFont typeface="Arial" pitchFamily="34" charset="0"/>
              <a:buChar char="•"/>
            </a:pPr>
            <a:r>
              <a:rPr lang="en-IN" sz="2400" dirty="0" smtClean="0"/>
              <a:t>  </a:t>
            </a:r>
            <a:r>
              <a:rPr lang="en-IN" sz="2400" dirty="0" smtClean="0">
                <a:latin typeface="Times New Roman" pitchFamily="18" charset="0"/>
                <a:cs typeface="Times New Roman" pitchFamily="18" charset="0"/>
              </a:rPr>
              <a:t>Queue</a:t>
            </a:r>
          </a:p>
          <a:p>
            <a:pPr algn="l">
              <a:buFont typeface="Arial" pitchFamily="34" charset="0"/>
              <a:buChar char="•"/>
            </a:pPr>
            <a:r>
              <a:rPr lang="en-IN" sz="2400" dirty="0" smtClean="0">
                <a:latin typeface="Times New Roman" pitchFamily="18" charset="0"/>
                <a:cs typeface="Times New Roman" pitchFamily="18" charset="0"/>
              </a:rPr>
              <a:t>  ArrayList</a:t>
            </a:r>
          </a:p>
          <a:p>
            <a:pPr algn="l">
              <a:buFont typeface="Arial" pitchFamily="34" charset="0"/>
              <a:buChar char="•"/>
            </a:pPr>
            <a:r>
              <a:rPr lang="en-IN" sz="2400" dirty="0" smtClean="0">
                <a:latin typeface="Times New Roman" pitchFamily="18" charset="0"/>
                <a:cs typeface="Times New Roman" pitchFamily="18" charset="0"/>
              </a:rPr>
              <a:t>  Hashmap</a:t>
            </a:r>
          </a:p>
          <a:p>
            <a:pPr algn="l">
              <a:buFont typeface="Arial" pitchFamily="34" charset="0"/>
              <a:buChar char="•"/>
            </a:pPr>
            <a:endParaRPr lang="en-IN" dirty="0" smtClean="0"/>
          </a:p>
        </p:txBody>
      </p:sp>
      <p:sp>
        <p:nvSpPr>
          <p:cNvPr id="3" name="Title 2"/>
          <p:cNvSpPr>
            <a:spLocks noGrp="1"/>
          </p:cNvSpPr>
          <p:nvPr>
            <p:ph type="ctrTitle"/>
          </p:nvPr>
        </p:nvSpPr>
        <p:spPr/>
        <p:txBody>
          <a:bodyPr/>
          <a:lstStyle/>
          <a:p>
            <a:r>
              <a:rPr lang="en-IN" dirty="0" smtClean="0">
                <a:solidFill>
                  <a:schemeClr val="tx1"/>
                </a:solidFill>
              </a:rPr>
              <a:t>Data structures </a:t>
            </a:r>
            <a:endParaRPr lang="en-IN" dirty="0">
              <a:solidFill>
                <a:schemeClr val="tx1"/>
              </a:solidFill>
            </a:endParaRPr>
          </a:p>
        </p:txBody>
      </p:sp>
      <p:pic>
        <p:nvPicPr>
          <p:cNvPr id="2050" name="Picture 2" descr="C:\Users\dell\Desktop\data structure.jpg"/>
          <p:cNvPicPr>
            <a:picLocks noChangeAspect="1" noChangeArrowheads="1"/>
          </p:cNvPicPr>
          <p:nvPr/>
        </p:nvPicPr>
        <p:blipFill>
          <a:blip r:embed="rId2"/>
          <a:srcRect/>
          <a:stretch>
            <a:fillRect/>
          </a:stretch>
        </p:blipFill>
        <p:spPr bwMode="auto">
          <a:xfrm>
            <a:off x="-130176" y="-39688"/>
            <a:ext cx="12322176" cy="6897688"/>
          </a:xfrm>
          <a:prstGeom prst="rect">
            <a:avLst/>
          </a:prstGeom>
          <a:noFill/>
        </p:spPr>
      </p:pic>
      <p:sp>
        <p:nvSpPr>
          <p:cNvPr id="6" name="Rectangle 5"/>
          <p:cNvSpPr/>
          <p:nvPr/>
        </p:nvSpPr>
        <p:spPr>
          <a:xfrm>
            <a:off x="3048000" y="2690336"/>
            <a:ext cx="6096000" cy="2246769"/>
          </a:xfrm>
          <a:prstGeom prst="rect">
            <a:avLst/>
          </a:prstGeom>
        </p:spPr>
        <p:txBody>
          <a:bodyPr>
            <a:spAutoFit/>
          </a:bodyPr>
          <a:lstStyle/>
          <a:p>
            <a:pPr>
              <a:buFont typeface="Wingdings" pitchFamily="2" charset="2"/>
              <a:buChar char="Ø"/>
            </a:pPr>
            <a:r>
              <a:rPr lang="en-IN" sz="2800" dirty="0" smtClean="0">
                <a:latin typeface="Times New Roman" pitchFamily="18" charset="0"/>
                <a:cs typeface="Times New Roman" pitchFamily="18" charset="0"/>
              </a:rPr>
              <a:t>Queue</a:t>
            </a: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err="1" smtClean="0">
                <a:latin typeface="Times New Roman" pitchFamily="18" charset="0"/>
                <a:cs typeface="Times New Roman" pitchFamily="18" charset="0"/>
              </a:rPr>
              <a:t>ArrayList</a:t>
            </a:r>
            <a:endParaRPr lang="en-IN" sz="2800" dirty="0" smtClean="0">
              <a:latin typeface="Times New Roman" pitchFamily="18" charset="0"/>
              <a:cs typeface="Times New Roman" pitchFamily="18" charset="0"/>
            </a:endParaRP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err="1" smtClean="0">
                <a:latin typeface="Times New Roman" pitchFamily="18" charset="0"/>
                <a:cs typeface="Times New Roman" pitchFamily="18" charset="0"/>
              </a:rPr>
              <a:t>HashMap</a:t>
            </a:r>
            <a:endParaRPr lang="en-IN" sz="2800" dirty="0" smtClean="0">
              <a:latin typeface="Times New Roman" pitchFamily="18" charset="0"/>
              <a:cs typeface="Times New Roman" pitchFamily="18" charset="0"/>
            </a:endParaRPr>
          </a:p>
        </p:txBody>
      </p:sp>
      <p:pic>
        <p:nvPicPr>
          <p:cNvPr id="7" name="Picture 6">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21142" y="6095997"/>
            <a:ext cx="756624" cy="718457"/>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Other Concepts Used</a:t>
            </a:r>
            <a:r>
              <a:rPr lang="en-IN" dirty="0" smtClean="0"/>
              <a:t>	</a:t>
            </a:r>
            <a:endParaRPr lang="en-IN" dirty="0"/>
          </a:p>
        </p:txBody>
      </p:sp>
      <p:sp>
        <p:nvSpPr>
          <p:cNvPr id="3" name="Content Placeholder 2"/>
          <p:cNvSpPr>
            <a:spLocks noGrp="1"/>
          </p:cNvSpPr>
          <p:nvPr>
            <p:ph sz="quarter" idx="1"/>
          </p:nvPr>
        </p:nvSpPr>
        <p:spPr/>
        <p:txBody>
          <a:bodyPr/>
          <a:lstStyle/>
          <a:p>
            <a:r>
              <a:rPr lang="en-IN" dirty="0" smtClean="0"/>
              <a:t>Thread</a:t>
            </a:r>
          </a:p>
          <a:p>
            <a:r>
              <a:rPr lang="en-IN" dirty="0" smtClean="0"/>
              <a:t>OOP approach</a:t>
            </a:r>
            <a:endParaRPr lang="en-IN" dirty="0"/>
          </a:p>
        </p:txBody>
      </p:sp>
      <p:pic>
        <p:nvPicPr>
          <p:cNvPr id="4" name="Picture 3">
            <a:hlinkClick r:id="rId2" action="ppaction://hlinksldjump"/>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321142" y="6095997"/>
            <a:ext cx="756624" cy="71845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3446"/>
            <a:ext cx="12192000" cy="6844553"/>
          </a:xfrm>
          <a:prstGeom prst="rect">
            <a:avLst/>
          </a:prstGeom>
        </p:spPr>
      </p:pic>
      <p:pic>
        <p:nvPicPr>
          <p:cNvPr id="6" name="Picture 5">
            <a:hlinkClick r:id="rId4" action="ppaction://hlinksldjump"/>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1321142" y="6095997"/>
            <a:ext cx="756624" cy="718457"/>
          </a:xfrm>
          <a:prstGeom prst="rect">
            <a:avLst/>
          </a:prstGeom>
        </p:spPr>
      </p:pic>
      <p:graphicFrame>
        <p:nvGraphicFramePr>
          <p:cNvPr id="1026" name="Object 2"/>
          <p:cNvGraphicFramePr>
            <a:graphicFrameLocks noChangeAspect="1"/>
          </p:cNvGraphicFramePr>
          <p:nvPr/>
        </p:nvGraphicFramePr>
        <p:xfrm>
          <a:off x="2944906" y="1358153"/>
          <a:ext cx="4155141" cy="5204011"/>
        </p:xfrm>
        <a:graphic>
          <a:graphicData uri="http://schemas.openxmlformats.org/presentationml/2006/ole">
            <p:oleObj spid="_x0000_s20482" name="Document" r:id="rId6" imgW="5940848" imgH="9366930" progId="Word.Document.12">
              <p:embed/>
            </p:oleObj>
          </a:graphicData>
        </a:graphic>
      </p:graphicFrame>
    </p:spTree>
    <p:extLst>
      <p:ext uri="{BB962C8B-B14F-4D97-AF65-F5344CB8AC3E}">
        <p14:creationId xmlns="" xmlns:p14="http://schemas.microsoft.com/office/powerpoint/2010/main" val="293254925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endParaRPr lang="en-IN"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38" y="19858"/>
            <a:ext cx="12192000" cy="6824074"/>
          </a:xfrm>
          <a:prstGeom prst="rect">
            <a:avLst/>
          </a:prstGeom>
        </p:spPr>
      </p:pic>
      <p:sp>
        <p:nvSpPr>
          <p:cNvPr id="7" name="TextBox 6"/>
          <p:cNvSpPr txBox="1"/>
          <p:nvPr/>
        </p:nvSpPr>
        <p:spPr>
          <a:xfrm>
            <a:off x="1645432" y="2096516"/>
            <a:ext cx="7897090" cy="1508105"/>
          </a:xfrm>
          <a:prstGeom prst="rect">
            <a:avLst/>
          </a:prstGeom>
          <a:noFill/>
        </p:spPr>
        <p:txBody>
          <a:bodyPr wrap="square" rtlCol="0">
            <a:spAutoFit/>
          </a:bodyPr>
          <a:lstStyle/>
          <a:p>
            <a:pPr lvl="1">
              <a:buFont typeface="Wingdings" pitchFamily="2" charset="2"/>
              <a:buChar char="§"/>
            </a:pPr>
            <a:r>
              <a:rPr lang="en-IN" sz="2400" dirty="0" smtClean="0"/>
              <a:t>  Optimizing Algorithm</a:t>
            </a:r>
          </a:p>
          <a:p>
            <a:pPr lvl="1"/>
            <a:endParaRPr lang="en-IN" sz="2000" dirty="0" smtClean="0"/>
          </a:p>
          <a:p>
            <a:pPr lvl="1">
              <a:buFont typeface="Wingdings" pitchFamily="2" charset="2"/>
              <a:buChar char="§"/>
            </a:pPr>
            <a:r>
              <a:rPr lang="en-IN" sz="2400" dirty="0" smtClean="0"/>
              <a:t>  Disconnecting waiting call automatically after fixed time        	</a:t>
            </a:r>
            <a:endParaRPr lang="en-IN" sz="2400" dirty="0"/>
          </a:p>
        </p:txBody>
      </p:sp>
      <p:pic>
        <p:nvPicPr>
          <p:cNvPr id="6" name="Picture 5">
            <a:hlinkClick r:id="rId3" action="ppaction://hlinksldjump"/>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21142" y="6095997"/>
            <a:ext cx="756624" cy="71845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2615</TotalTime>
  <Words>74</Words>
  <Application>Microsoft Office PowerPoint</Application>
  <PresentationFormat>Custom</PresentationFormat>
  <Paragraphs>57</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Civic</vt:lpstr>
      <vt:lpstr>Document</vt:lpstr>
      <vt:lpstr>Call Routing System In Call Center</vt:lpstr>
      <vt:lpstr>Slide 2</vt:lpstr>
      <vt:lpstr>Slide 3</vt:lpstr>
      <vt:lpstr>Slide 4</vt:lpstr>
      <vt:lpstr>Slide 5</vt:lpstr>
      <vt:lpstr>Data structures </vt:lpstr>
      <vt:lpstr>Other Concepts Used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dc:creator>
  <cp:lastModifiedBy>dell</cp:lastModifiedBy>
  <cp:revision>259</cp:revision>
  <dcterms:created xsi:type="dcterms:W3CDTF">2015-03-13T01:09:07Z</dcterms:created>
  <dcterms:modified xsi:type="dcterms:W3CDTF">2016-11-21T10:34:14Z</dcterms:modified>
</cp:coreProperties>
</file>