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65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9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4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4018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51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601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385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66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2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23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0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0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4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02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81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0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380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ttps:/docs.oracle.com/cd/B28359_01/server.111/b28318/datatype.htm#i3253" TargetMode="External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https:/docs.oracle.com/cd/B28359_01/server.111/b28318/datatype.htm#i3237" TargetMode="External"/><Relationship Id="rId5" Type="http://schemas.openxmlformats.org/officeDocument/2006/relationships/hyperlink" Target="http://https:/docs.oracle.com/cd/B28359_01/server.111/b28318/datatype.htm#i1847" TargetMode="External"/><Relationship Id="rId4" Type="http://schemas.openxmlformats.org/officeDocument/2006/relationships/hyperlink" Target="http://https:/docs.oracle.com/cd/B28359_01/server.111/b28318/datatype.htm#i16209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8" t="10516" r="4848" b="13240"/>
          <a:stretch/>
        </p:blipFill>
        <p:spPr>
          <a:xfrm>
            <a:off x="257578" y="213376"/>
            <a:ext cx="2333221" cy="1422242"/>
          </a:xfrm>
          <a:prstGeom prst="rect">
            <a:avLst/>
          </a:prstGeom>
        </p:spPr>
      </p:pic>
      <p:sp>
        <p:nvSpPr>
          <p:cNvPr id="3" name="Text Box26"/>
          <p:cNvSpPr txBox="1"/>
          <p:nvPr/>
        </p:nvSpPr>
        <p:spPr>
          <a:xfrm>
            <a:off x="2870847" y="464795"/>
            <a:ext cx="6955733" cy="152355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ct val="150000"/>
              </a:lnSpc>
            </a:pPr>
            <a:r>
              <a:rPr lang="en-US" altLang="zh-CN" sz="4400" b="1" spc="-181" dirty="0" smtClean="0">
                <a:latin typeface="Century"/>
                <a:ea typeface="Century"/>
                <a:cs typeface="Century"/>
              </a:rPr>
              <a:t>Intro</a:t>
            </a:r>
            <a:r>
              <a:rPr lang="en-US" altLang="zh-CN" sz="4400" b="1" spc="-219" dirty="0" smtClean="0">
                <a:latin typeface="Century"/>
                <a:ea typeface="Century"/>
                <a:cs typeface="Century"/>
              </a:rPr>
              <a:t> </a:t>
            </a:r>
            <a:r>
              <a:rPr lang="en-US" altLang="zh-CN" sz="4400" b="1" spc="-176" dirty="0">
                <a:latin typeface="Century"/>
                <a:ea typeface="Century"/>
                <a:cs typeface="Century"/>
              </a:rPr>
              <a:t>to</a:t>
            </a:r>
            <a:r>
              <a:rPr lang="en-US" altLang="zh-CN" sz="4400" b="1" spc="-204" dirty="0">
                <a:latin typeface="Century"/>
                <a:ea typeface="Century"/>
                <a:cs typeface="Century"/>
              </a:rPr>
              <a:t> </a:t>
            </a:r>
            <a:r>
              <a:rPr lang="en-US" altLang="zh-CN" sz="4400" b="1" spc="-178" dirty="0">
                <a:latin typeface="Century"/>
                <a:ea typeface="Century"/>
                <a:cs typeface="Century"/>
              </a:rPr>
              <a:t>Oracle</a:t>
            </a:r>
            <a:r>
              <a:rPr lang="en-US" altLang="zh-CN" sz="4400" b="1" spc="-179" dirty="0">
                <a:latin typeface="Century"/>
                <a:ea typeface="Century"/>
                <a:cs typeface="Century"/>
              </a:rPr>
              <a:t> </a:t>
            </a:r>
            <a:r>
              <a:rPr lang="en-US" altLang="zh-CN" sz="4400" b="1" spc="-178" dirty="0" smtClean="0">
                <a:latin typeface="Century"/>
                <a:ea typeface="Century"/>
                <a:cs typeface="Century"/>
              </a:rPr>
              <a:t>Data types</a:t>
            </a:r>
            <a:r>
              <a:rPr lang="en-US" altLang="zh-CN" sz="4400" b="1" dirty="0" smtClean="0">
                <a:latin typeface="Century"/>
                <a:ea typeface="Century"/>
                <a:cs typeface="Century"/>
              </a:rPr>
              <a:t> </a:t>
            </a:r>
            <a:endParaRPr lang="en-US" altLang="zh-CN" sz="2000" dirty="0">
              <a:latin typeface="Corbel"/>
              <a:ea typeface="Century"/>
              <a:cs typeface="Century"/>
            </a:endParaRPr>
          </a:p>
          <a:p>
            <a:pPr algn="l" rtl="0">
              <a:lnSpc>
                <a:spcPct val="150000"/>
              </a:lnSpc>
            </a:pPr>
            <a:r>
              <a:rPr lang="en-US" altLang="zh-CN" sz="2000" spc="-3" dirty="0" smtClean="0">
                <a:latin typeface="Calibri"/>
                <a:ea typeface="Calibri"/>
                <a:cs typeface="Calibri"/>
              </a:rPr>
              <a:t>Oracle</a:t>
            </a:r>
            <a:r>
              <a:rPr lang="en-US" altLang="zh-CN" sz="2000" dirty="0" smtClean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5" dirty="0">
                <a:latin typeface="Calibri"/>
                <a:ea typeface="Calibri"/>
                <a:cs typeface="Calibri"/>
              </a:rPr>
              <a:t>provides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the</a:t>
            </a:r>
            <a:r>
              <a:rPr lang="en-US" altLang="zh-CN" sz="2000" spc="1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6" dirty="0" smtClean="0">
                <a:latin typeface="Calibri"/>
                <a:ea typeface="Calibri"/>
                <a:cs typeface="Calibri"/>
              </a:rPr>
              <a:t>following</a:t>
            </a:r>
            <a:r>
              <a:rPr lang="en-US" altLang="zh-CN" sz="2000" spc="-9" dirty="0" smtClean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5" dirty="0">
                <a:latin typeface="Calibri"/>
                <a:ea typeface="Calibri"/>
                <a:cs typeface="Calibri"/>
              </a:rPr>
              <a:t>categories</a:t>
            </a:r>
            <a:r>
              <a:rPr lang="en-US" altLang="zh-CN" sz="2000" spc="5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of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2" dirty="0">
                <a:latin typeface="Calibri"/>
                <a:ea typeface="Calibri"/>
                <a:cs typeface="Calibri"/>
              </a:rPr>
              <a:t>built-in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5" dirty="0">
                <a:latin typeface="Calibri"/>
                <a:ea typeface="Calibri"/>
                <a:cs typeface="Calibri"/>
              </a:rPr>
              <a:t>datatypes:</a:t>
            </a:r>
            <a:endParaRPr lang="en-US" altLang="zh-CN" sz="2000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 Box27"/>
          <p:cNvSpPr txBox="1"/>
          <p:nvPr/>
        </p:nvSpPr>
        <p:spPr>
          <a:xfrm>
            <a:off x="3012515" y="2440577"/>
            <a:ext cx="3760638" cy="63094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/>
            <a:endParaRPr dirty="0"/>
          </a:p>
          <a:p>
            <a:pPr algn="l" rtl="0"/>
            <a:r>
              <a:rPr lang="en-US" altLang="zh-CN" sz="2000" spc="0" dirty="0">
                <a:latin typeface="Corbel"/>
                <a:ea typeface="Corbel"/>
                <a:cs typeface="Corbel"/>
                <a:hlinkClick r:id="rId3"/>
              </a:rPr>
              <a:t>–</a:t>
            </a:r>
            <a:r>
              <a:rPr lang="en-US" altLang="zh-CN" sz="2000" spc="1143" dirty="0">
                <a:latin typeface="Corbel"/>
                <a:ea typeface="Corbel"/>
                <a:cs typeface="Corbel"/>
                <a:hlinkClick r:id="rId3"/>
              </a:rPr>
              <a:t> </a:t>
            </a:r>
            <a:r>
              <a:rPr lang="en-US" altLang="zh-CN" sz="2000" spc="-1" dirty="0">
                <a:latin typeface="Calibri"/>
                <a:ea typeface="Calibri"/>
                <a:cs typeface="Calibri"/>
                <a:hlinkClick r:id="rId3"/>
              </a:rPr>
              <a:t>Overview</a:t>
            </a:r>
            <a:r>
              <a:rPr lang="en-US" altLang="zh-CN" sz="2000" dirty="0">
                <a:latin typeface="Calibri"/>
                <a:ea typeface="Calibri"/>
                <a:cs typeface="Calibri"/>
                <a:hlinkClick r:id="rId3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  <a:hlinkClick r:id="rId3"/>
              </a:rPr>
              <a:t>of</a:t>
            </a:r>
            <a:r>
              <a:rPr lang="en-US" altLang="zh-CN" sz="2000" spc="-8" dirty="0">
                <a:latin typeface="Calibri"/>
                <a:ea typeface="Calibri"/>
                <a:cs typeface="Calibri"/>
                <a:hlinkClick r:id="rId3"/>
              </a:rPr>
              <a:t> </a:t>
            </a:r>
            <a:r>
              <a:rPr lang="en-US" altLang="zh-CN" sz="2000" spc="-4" dirty="0">
                <a:latin typeface="Calibri"/>
                <a:ea typeface="Calibri"/>
                <a:cs typeface="Calibri"/>
                <a:hlinkClick r:id="rId3"/>
              </a:rPr>
              <a:t>Character</a:t>
            </a:r>
            <a:r>
              <a:rPr lang="en-US" altLang="zh-CN" sz="2000" dirty="0">
                <a:latin typeface="Calibri"/>
                <a:ea typeface="Calibri"/>
                <a:cs typeface="Calibri"/>
                <a:hlinkClick r:id="rId3"/>
              </a:rPr>
              <a:t> </a:t>
            </a:r>
            <a:r>
              <a:rPr lang="en-US" altLang="zh-CN" sz="2000" spc="-5" dirty="0">
                <a:latin typeface="Calibri"/>
                <a:ea typeface="Calibri"/>
                <a:cs typeface="Calibri"/>
                <a:hlinkClick r:id="rId3"/>
              </a:rPr>
              <a:t>Datatypes</a:t>
            </a:r>
            <a:endParaRPr lang="en-US" altLang="zh-CN" sz="2000" dirty="0">
              <a:latin typeface="Calibri"/>
              <a:ea typeface="Calibri"/>
              <a:cs typeface="Calibri"/>
            </a:endParaRPr>
          </a:p>
        </p:txBody>
      </p:sp>
      <p:sp>
        <p:nvSpPr>
          <p:cNvPr id="5" name="Text Box28"/>
          <p:cNvSpPr txBox="1"/>
          <p:nvPr/>
        </p:nvSpPr>
        <p:spPr>
          <a:xfrm>
            <a:off x="3012515" y="3011324"/>
            <a:ext cx="3639987" cy="63094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/>
            <a:endParaRPr dirty="0"/>
          </a:p>
          <a:p>
            <a:pPr algn="l" rtl="0"/>
            <a:r>
              <a:rPr lang="en-US" altLang="zh-CN" sz="2000" spc="0" dirty="0">
                <a:latin typeface="Corbel"/>
                <a:ea typeface="Corbel"/>
                <a:cs typeface="Corbel"/>
                <a:hlinkClick r:id="rId4"/>
              </a:rPr>
              <a:t>–</a:t>
            </a:r>
            <a:r>
              <a:rPr lang="en-US" altLang="zh-CN" sz="2000" spc="1143" dirty="0">
                <a:latin typeface="Corbel"/>
                <a:ea typeface="Corbel"/>
                <a:cs typeface="Corbel"/>
                <a:hlinkClick r:id="rId4"/>
              </a:rPr>
              <a:t> </a:t>
            </a:r>
            <a:r>
              <a:rPr lang="en-US" altLang="zh-CN" sz="2000" spc="-1" dirty="0">
                <a:latin typeface="Calibri"/>
                <a:ea typeface="Calibri"/>
                <a:cs typeface="Calibri"/>
                <a:hlinkClick r:id="rId4"/>
              </a:rPr>
              <a:t>Overview</a:t>
            </a:r>
            <a:r>
              <a:rPr lang="en-US" altLang="zh-CN" sz="2000" dirty="0">
                <a:latin typeface="Calibri"/>
                <a:ea typeface="Calibri"/>
                <a:cs typeface="Calibri"/>
                <a:hlinkClick r:id="rId4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  <a:hlinkClick r:id="rId4"/>
              </a:rPr>
              <a:t>of</a:t>
            </a:r>
            <a:r>
              <a:rPr lang="en-US" altLang="zh-CN" sz="2000" spc="-8" dirty="0">
                <a:latin typeface="Calibri"/>
                <a:ea typeface="Calibri"/>
                <a:cs typeface="Calibri"/>
                <a:hlinkClick r:id="rId4"/>
              </a:rPr>
              <a:t> </a:t>
            </a:r>
            <a:r>
              <a:rPr lang="en-US" altLang="zh-CN" sz="2000" spc="2" dirty="0">
                <a:latin typeface="Calibri"/>
                <a:ea typeface="Calibri"/>
                <a:cs typeface="Calibri"/>
                <a:hlinkClick r:id="rId4"/>
              </a:rPr>
              <a:t>Numeric</a:t>
            </a:r>
            <a:r>
              <a:rPr lang="en-US" altLang="zh-CN" sz="2000" dirty="0">
                <a:latin typeface="Calibri"/>
                <a:ea typeface="Calibri"/>
                <a:cs typeface="Calibri"/>
                <a:hlinkClick r:id="rId4"/>
              </a:rPr>
              <a:t> </a:t>
            </a:r>
            <a:r>
              <a:rPr lang="en-US" altLang="zh-CN" sz="2000" spc="-5" dirty="0">
                <a:latin typeface="Calibri"/>
                <a:ea typeface="Calibri"/>
                <a:cs typeface="Calibri"/>
                <a:hlinkClick r:id="rId4"/>
              </a:rPr>
              <a:t>Datatypes</a:t>
            </a:r>
            <a:endParaRPr lang="en-US" altLang="zh-CN" sz="2000" dirty="0">
              <a:latin typeface="Calibri"/>
              <a:ea typeface="Calibri"/>
              <a:cs typeface="Calibri"/>
            </a:endParaRPr>
          </a:p>
        </p:txBody>
      </p:sp>
      <p:sp>
        <p:nvSpPr>
          <p:cNvPr id="6" name="Text Box29"/>
          <p:cNvSpPr txBox="1"/>
          <p:nvPr/>
        </p:nvSpPr>
        <p:spPr>
          <a:xfrm>
            <a:off x="3012515" y="3696665"/>
            <a:ext cx="3185383" cy="63094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/>
            <a:endParaRPr dirty="0"/>
          </a:p>
          <a:p>
            <a:pPr algn="l" rtl="0"/>
            <a:r>
              <a:rPr lang="en-US" altLang="zh-CN" sz="2000" spc="0" dirty="0">
                <a:latin typeface="Corbel"/>
                <a:ea typeface="Corbel"/>
                <a:cs typeface="Corbel"/>
                <a:hlinkClick r:id="rId5"/>
              </a:rPr>
              <a:t>–</a:t>
            </a:r>
            <a:r>
              <a:rPr lang="en-US" altLang="zh-CN" sz="2000" spc="1143" dirty="0">
                <a:latin typeface="Corbel"/>
                <a:ea typeface="Corbel"/>
                <a:cs typeface="Corbel"/>
                <a:hlinkClick r:id="rId5"/>
              </a:rPr>
              <a:t> </a:t>
            </a:r>
            <a:r>
              <a:rPr lang="en-US" altLang="zh-CN" sz="2000" spc="-1" dirty="0">
                <a:latin typeface="Calibri"/>
                <a:ea typeface="Calibri"/>
                <a:cs typeface="Calibri"/>
                <a:hlinkClick r:id="rId5"/>
              </a:rPr>
              <a:t>Overview</a:t>
            </a:r>
            <a:r>
              <a:rPr lang="en-US" altLang="zh-CN" sz="2000" dirty="0">
                <a:latin typeface="Calibri"/>
                <a:ea typeface="Calibri"/>
                <a:cs typeface="Calibri"/>
                <a:hlinkClick r:id="rId5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  <a:hlinkClick r:id="rId5"/>
              </a:rPr>
              <a:t>of</a:t>
            </a:r>
            <a:r>
              <a:rPr lang="en-US" altLang="zh-CN" sz="2000" spc="-8" dirty="0">
                <a:latin typeface="Calibri"/>
                <a:ea typeface="Calibri"/>
                <a:cs typeface="Calibri"/>
                <a:hlinkClick r:id="rId5"/>
              </a:rPr>
              <a:t> </a:t>
            </a:r>
            <a:r>
              <a:rPr lang="en-US" altLang="zh-CN" sz="2000" spc="-41" dirty="0">
                <a:latin typeface="Calibri"/>
                <a:ea typeface="Calibri"/>
                <a:cs typeface="Calibri"/>
                <a:hlinkClick r:id="rId5"/>
              </a:rPr>
              <a:t>DATE</a:t>
            </a:r>
            <a:r>
              <a:rPr lang="en-US" altLang="zh-CN" sz="2000" spc="-16" dirty="0">
                <a:latin typeface="Calibri"/>
                <a:ea typeface="Calibri"/>
                <a:cs typeface="Calibri"/>
                <a:hlinkClick r:id="rId5"/>
              </a:rPr>
              <a:t> </a:t>
            </a:r>
            <a:r>
              <a:rPr lang="en-US" altLang="zh-CN" sz="2000" spc="-6" dirty="0">
                <a:latin typeface="Calibri"/>
                <a:ea typeface="Calibri"/>
                <a:cs typeface="Calibri"/>
                <a:hlinkClick r:id="rId5"/>
              </a:rPr>
              <a:t>Datatype</a:t>
            </a:r>
            <a:endParaRPr lang="en-US" altLang="zh-CN" sz="2000" dirty="0">
              <a:latin typeface="Calibri"/>
              <a:ea typeface="Calibri"/>
              <a:cs typeface="Calibri"/>
            </a:endParaRPr>
          </a:p>
        </p:txBody>
      </p:sp>
      <p:sp>
        <p:nvSpPr>
          <p:cNvPr id="7" name="Text Box30"/>
          <p:cNvSpPr txBox="1"/>
          <p:nvPr/>
        </p:nvSpPr>
        <p:spPr>
          <a:xfrm>
            <a:off x="3012515" y="4382007"/>
            <a:ext cx="3164499" cy="63094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/>
            <a:endParaRPr dirty="0"/>
          </a:p>
          <a:p>
            <a:pPr algn="l" rtl="0"/>
            <a:r>
              <a:rPr lang="en-US" altLang="zh-CN" sz="2000" spc="0" dirty="0">
                <a:latin typeface="Corbel"/>
                <a:ea typeface="Corbel"/>
                <a:cs typeface="Corbel"/>
                <a:hlinkClick r:id="rId6"/>
              </a:rPr>
              <a:t>–</a:t>
            </a:r>
            <a:r>
              <a:rPr lang="en-US" altLang="zh-CN" sz="2000" spc="1143" dirty="0">
                <a:latin typeface="Corbel"/>
                <a:ea typeface="Corbel"/>
                <a:cs typeface="Corbel"/>
                <a:hlinkClick r:id="rId6"/>
              </a:rPr>
              <a:t> </a:t>
            </a:r>
            <a:r>
              <a:rPr lang="en-US" altLang="zh-CN" sz="2000" spc="-1" dirty="0">
                <a:latin typeface="Calibri"/>
                <a:ea typeface="Calibri"/>
                <a:cs typeface="Calibri"/>
                <a:hlinkClick r:id="rId6"/>
              </a:rPr>
              <a:t>Overview</a:t>
            </a:r>
            <a:r>
              <a:rPr lang="en-US" altLang="zh-CN" sz="2000" dirty="0">
                <a:latin typeface="Calibri"/>
                <a:ea typeface="Calibri"/>
                <a:cs typeface="Calibri"/>
                <a:hlinkClick r:id="rId6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  <a:hlinkClick r:id="rId6"/>
              </a:rPr>
              <a:t>of</a:t>
            </a:r>
            <a:r>
              <a:rPr lang="en-US" altLang="zh-CN" sz="2000" spc="-8" dirty="0">
                <a:latin typeface="Calibri"/>
                <a:ea typeface="Calibri"/>
                <a:cs typeface="Calibri"/>
                <a:hlinkClick r:id="rId6"/>
              </a:rPr>
              <a:t> </a:t>
            </a:r>
            <a:r>
              <a:rPr lang="en-US" altLang="zh-CN" sz="2000" spc="-13" dirty="0">
                <a:latin typeface="Calibri"/>
                <a:ea typeface="Calibri"/>
                <a:cs typeface="Calibri"/>
                <a:hlinkClick r:id="rId6"/>
              </a:rPr>
              <a:t>LOB</a:t>
            </a:r>
            <a:r>
              <a:rPr lang="en-US" altLang="zh-CN" sz="2000" dirty="0">
                <a:latin typeface="Calibri"/>
                <a:ea typeface="Calibri"/>
                <a:cs typeface="Calibri"/>
                <a:hlinkClick r:id="rId6"/>
              </a:rPr>
              <a:t> </a:t>
            </a:r>
            <a:r>
              <a:rPr lang="en-US" altLang="zh-CN" sz="2000" spc="-5" dirty="0">
                <a:latin typeface="Calibri"/>
                <a:ea typeface="Calibri"/>
                <a:cs typeface="Calibri"/>
                <a:hlinkClick r:id="rId6"/>
              </a:rPr>
              <a:t>Datatypes</a:t>
            </a:r>
            <a:endParaRPr lang="en-US" altLang="zh-CN" sz="2000" dirty="0">
              <a:latin typeface="Calibri"/>
              <a:ea typeface="Calibri"/>
              <a:cs typeface="Calibri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870847" y="2236793"/>
            <a:ext cx="7535282" cy="2575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44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8" t="10516" r="4848" b="13240"/>
          <a:stretch/>
        </p:blipFill>
        <p:spPr>
          <a:xfrm>
            <a:off x="257578" y="213376"/>
            <a:ext cx="2333221" cy="1422242"/>
          </a:xfrm>
          <a:prstGeom prst="rect">
            <a:avLst/>
          </a:prstGeom>
        </p:spPr>
      </p:pic>
      <p:sp>
        <p:nvSpPr>
          <p:cNvPr id="11" name="Text Box191"/>
          <p:cNvSpPr txBox="1"/>
          <p:nvPr/>
        </p:nvSpPr>
        <p:spPr>
          <a:xfrm>
            <a:off x="3151571" y="924497"/>
            <a:ext cx="5423254" cy="7130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5204"/>
              </a:lnSpc>
            </a:pPr>
            <a:r>
              <a:rPr lang="en-US" altLang="zh-CN" sz="4400" b="1" spc="-176" dirty="0">
                <a:latin typeface="Century"/>
                <a:ea typeface="Century"/>
                <a:cs typeface="Century"/>
              </a:rPr>
              <a:t>What</a:t>
            </a:r>
            <a:r>
              <a:rPr lang="en-US" altLang="zh-CN" sz="4400" b="1" spc="-216" dirty="0">
                <a:latin typeface="Century"/>
                <a:ea typeface="Century"/>
                <a:cs typeface="Century"/>
              </a:rPr>
              <a:t> </a:t>
            </a:r>
            <a:r>
              <a:rPr lang="en-US" altLang="zh-CN" sz="4400" b="1" spc="-174" dirty="0">
                <a:latin typeface="Century"/>
                <a:ea typeface="Century"/>
                <a:cs typeface="Century"/>
              </a:rPr>
              <a:t>is</a:t>
            </a:r>
            <a:r>
              <a:rPr lang="en-US" altLang="zh-CN" sz="4400" b="1" spc="-180" dirty="0">
                <a:latin typeface="Century"/>
                <a:ea typeface="Century"/>
                <a:cs typeface="Century"/>
              </a:rPr>
              <a:t> </a:t>
            </a:r>
            <a:r>
              <a:rPr lang="en-US" altLang="zh-CN" sz="4400" b="1" spc="-181" dirty="0">
                <a:latin typeface="Century"/>
                <a:ea typeface="Century"/>
                <a:cs typeface="Century"/>
              </a:rPr>
              <a:t>Primary</a:t>
            </a:r>
            <a:r>
              <a:rPr lang="en-US" altLang="zh-CN" sz="4400" b="1" spc="-221" dirty="0">
                <a:latin typeface="Century"/>
                <a:ea typeface="Century"/>
                <a:cs typeface="Century"/>
              </a:rPr>
              <a:t> </a:t>
            </a:r>
            <a:r>
              <a:rPr lang="en-US" altLang="zh-CN" sz="4400" b="1" spc="-172" dirty="0">
                <a:latin typeface="Century"/>
                <a:ea typeface="Century"/>
                <a:cs typeface="Century"/>
              </a:rPr>
              <a:t>key</a:t>
            </a:r>
            <a:endParaRPr lang="en-US" altLang="zh-CN" sz="4400" dirty="0">
              <a:latin typeface="Century"/>
              <a:ea typeface="Century"/>
              <a:cs typeface="Century"/>
            </a:endParaRPr>
          </a:p>
        </p:txBody>
      </p:sp>
      <p:sp>
        <p:nvSpPr>
          <p:cNvPr id="12" name="Text Box192"/>
          <p:cNvSpPr txBox="1"/>
          <p:nvPr/>
        </p:nvSpPr>
        <p:spPr>
          <a:xfrm>
            <a:off x="3025394" y="2216951"/>
            <a:ext cx="8219894" cy="93108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marL="320040" indent="-320040" algn="l" rtl="0">
              <a:lnSpc>
                <a:spcPts val="2284"/>
              </a:lnSpc>
            </a:pPr>
            <a:r>
              <a:rPr lang="en-US" altLang="zh-CN" sz="2000" spc="0" dirty="0">
                <a:latin typeface="Corbel"/>
                <a:ea typeface="Corbel"/>
                <a:cs typeface="Corbel"/>
              </a:rPr>
              <a:t>–</a:t>
            </a:r>
            <a:r>
              <a:rPr lang="en-US" altLang="zh-CN" sz="2000" spc="1143" dirty="0">
                <a:latin typeface="Corbel"/>
                <a:ea typeface="Corbel"/>
                <a:cs typeface="Corbel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A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1" dirty="0">
                <a:latin typeface="Calibri"/>
                <a:ea typeface="Calibri"/>
                <a:cs typeface="Calibri"/>
              </a:rPr>
              <a:t>primary</a:t>
            </a:r>
            <a:r>
              <a:rPr lang="en-US" altLang="zh-CN" sz="2000" spc="1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21" dirty="0">
                <a:latin typeface="Calibri"/>
                <a:ea typeface="Calibri"/>
                <a:cs typeface="Calibri"/>
              </a:rPr>
              <a:t>key</a:t>
            </a:r>
            <a:r>
              <a:rPr lang="en-US" altLang="zh-CN" sz="2000" spc="-14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is</a:t>
            </a:r>
            <a:r>
              <a:rPr lang="en-US" altLang="zh-CN" sz="2000" spc="1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a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2" dirty="0">
                <a:latin typeface="Calibri"/>
                <a:ea typeface="Calibri"/>
                <a:cs typeface="Calibri"/>
              </a:rPr>
              <a:t>single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field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3" dirty="0">
                <a:latin typeface="Calibri"/>
                <a:ea typeface="Calibri"/>
                <a:cs typeface="Calibri"/>
              </a:rPr>
              <a:t>or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1" dirty="0">
                <a:latin typeface="Calibri"/>
                <a:ea typeface="Calibri"/>
                <a:cs typeface="Calibri"/>
              </a:rPr>
              <a:t>combination</a:t>
            </a:r>
            <a:r>
              <a:rPr lang="en-US" altLang="zh-CN" sz="2000" spc="-11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of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fields</a:t>
            </a:r>
            <a:r>
              <a:rPr lang="en-US" altLang="zh-CN" sz="2000" spc="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3" dirty="0">
                <a:latin typeface="Calibri"/>
                <a:ea typeface="Calibri"/>
                <a:cs typeface="Calibri"/>
              </a:rPr>
              <a:t>that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5" dirty="0">
                <a:latin typeface="Calibri"/>
                <a:ea typeface="Calibri"/>
                <a:cs typeface="Calibri"/>
              </a:rPr>
              <a:t>contains</a:t>
            </a:r>
            <a:r>
              <a:rPr lang="en-US" altLang="zh-CN" sz="2000" spc="-1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a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4" dirty="0">
                <a:latin typeface="Calibri"/>
                <a:ea typeface="Calibri"/>
                <a:cs typeface="Calibri"/>
              </a:rPr>
              <a:t>unique</a:t>
            </a:r>
            <a:r>
              <a:rPr lang="en-US" altLang="zh-CN" sz="2000" spc="-5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7" dirty="0">
                <a:latin typeface="Calibri"/>
                <a:ea typeface="Calibri"/>
                <a:cs typeface="Calibri"/>
              </a:rPr>
              <a:t>record.</a:t>
            </a:r>
            <a:r>
              <a:rPr lang="en-US" altLang="zh-CN" sz="2000" spc="-17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It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3" dirty="0">
                <a:latin typeface="Calibri"/>
                <a:ea typeface="Calibri"/>
                <a:cs typeface="Calibri"/>
              </a:rPr>
              <a:t>must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5" dirty="0">
                <a:latin typeface="Calibri"/>
                <a:ea typeface="Calibri"/>
                <a:cs typeface="Calibri"/>
              </a:rPr>
              <a:t>be</a:t>
            </a:r>
            <a:r>
              <a:rPr lang="en-US" altLang="zh-CN" sz="2000" spc="-14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filled.</a:t>
            </a:r>
            <a:r>
              <a:rPr lang="en-US" altLang="zh-CN" sz="2000" spc="1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4" dirty="0">
                <a:latin typeface="Calibri"/>
                <a:ea typeface="Calibri"/>
                <a:cs typeface="Calibri"/>
              </a:rPr>
              <a:t>None</a:t>
            </a:r>
            <a:r>
              <a:rPr lang="en-US" altLang="zh-CN" sz="2000" spc="-2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of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the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2" dirty="0">
                <a:latin typeface="Calibri"/>
                <a:ea typeface="Calibri"/>
                <a:cs typeface="Calibri"/>
              </a:rPr>
              <a:t>field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of</a:t>
            </a:r>
            <a:r>
              <a:rPr lang="en-US" altLang="zh-CN" sz="2000" spc="-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2" dirty="0">
                <a:latin typeface="Calibri"/>
                <a:ea typeface="Calibri"/>
                <a:cs typeface="Calibri"/>
              </a:rPr>
              <a:t>primary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21" dirty="0">
                <a:latin typeface="Calibri"/>
                <a:ea typeface="Calibri"/>
                <a:cs typeface="Calibri"/>
              </a:rPr>
              <a:t>key</a:t>
            </a:r>
            <a:r>
              <a:rPr lang="en-US" altLang="zh-CN" sz="2000" spc="-14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can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7" dirty="0">
                <a:latin typeface="Calibri"/>
                <a:ea typeface="Calibri"/>
                <a:cs typeface="Calibri"/>
              </a:rPr>
              <a:t>contain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a</a:t>
            </a:r>
            <a:r>
              <a:rPr lang="en-US" altLang="zh-CN" sz="2000" spc="-5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3" dirty="0">
                <a:latin typeface="Calibri"/>
                <a:ea typeface="Calibri"/>
                <a:cs typeface="Calibri"/>
              </a:rPr>
              <a:t>null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2" dirty="0">
                <a:latin typeface="Calibri"/>
                <a:ea typeface="Calibri"/>
                <a:cs typeface="Calibri"/>
              </a:rPr>
              <a:t>value.</a:t>
            </a:r>
            <a:r>
              <a:rPr lang="en-US" altLang="zh-CN" sz="2000" spc="-13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A</a:t>
            </a:r>
            <a:r>
              <a:rPr lang="en-US" altLang="zh-CN" sz="2000" spc="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3" dirty="0">
                <a:latin typeface="Calibri"/>
                <a:ea typeface="Calibri"/>
                <a:cs typeface="Calibri"/>
              </a:rPr>
              <a:t>table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can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15" dirty="0">
                <a:latin typeface="Calibri"/>
                <a:ea typeface="Calibri"/>
                <a:cs typeface="Calibri"/>
              </a:rPr>
              <a:t>have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2" dirty="0">
                <a:latin typeface="Calibri"/>
                <a:ea typeface="Calibri"/>
                <a:cs typeface="Calibri"/>
              </a:rPr>
              <a:t>only</a:t>
            </a:r>
            <a:r>
              <a:rPr lang="en-US" altLang="zh-CN" sz="2000" spc="-1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2" dirty="0">
                <a:latin typeface="Calibri"/>
                <a:ea typeface="Calibri"/>
                <a:cs typeface="Calibri"/>
              </a:rPr>
              <a:t>one</a:t>
            </a:r>
            <a:r>
              <a:rPr lang="en-US" altLang="zh-CN" sz="2000" spc="-1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2" dirty="0">
                <a:latin typeface="Calibri"/>
                <a:ea typeface="Calibri"/>
                <a:cs typeface="Calibri"/>
              </a:rPr>
              <a:t>primary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49" dirty="0">
                <a:latin typeface="Calibri"/>
                <a:ea typeface="Calibri"/>
                <a:cs typeface="Calibri"/>
              </a:rPr>
              <a:t>key.</a:t>
            </a:r>
            <a:endParaRPr lang="en-US" altLang="zh-CN" sz="2000" dirty="0">
              <a:latin typeface="Calibri"/>
              <a:ea typeface="Calibri"/>
              <a:cs typeface="Calibri"/>
            </a:endParaRPr>
          </a:p>
        </p:txBody>
      </p:sp>
      <p:sp>
        <p:nvSpPr>
          <p:cNvPr id="13" name="Text Box193"/>
          <p:cNvSpPr txBox="1"/>
          <p:nvPr/>
        </p:nvSpPr>
        <p:spPr>
          <a:xfrm>
            <a:off x="3025394" y="3254567"/>
            <a:ext cx="5360114" cy="30630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018"/>
              </a:lnSpc>
            </a:pPr>
            <a:r>
              <a:rPr lang="en-US" altLang="zh-CN" sz="2000" spc="0" dirty="0">
                <a:latin typeface="Corbel"/>
                <a:ea typeface="Corbel"/>
                <a:cs typeface="Corbel"/>
              </a:rPr>
              <a:t>–</a:t>
            </a:r>
            <a:r>
              <a:rPr lang="en-US" altLang="zh-CN" sz="2000" spc="1143" dirty="0">
                <a:latin typeface="Corbel"/>
                <a:ea typeface="Corbel"/>
                <a:cs typeface="Corbel"/>
              </a:rPr>
              <a:t> </a:t>
            </a:r>
            <a:r>
              <a:rPr lang="en-US" altLang="zh-CN" sz="2000" b="1" spc="-7" dirty="0">
                <a:latin typeface="Calibri"/>
                <a:ea typeface="Calibri"/>
                <a:cs typeface="Calibri"/>
              </a:rPr>
              <a:t>Oracle</a:t>
            </a:r>
            <a:r>
              <a:rPr lang="en-US" altLang="zh-CN" sz="2000" b="1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b="1" spc="-29" dirty="0">
                <a:latin typeface="Calibri"/>
                <a:ea typeface="Calibri"/>
                <a:cs typeface="Calibri"/>
              </a:rPr>
              <a:t>CREATE</a:t>
            </a:r>
            <a:r>
              <a:rPr lang="en-US" altLang="zh-CN" sz="2000" b="1" spc="-14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b="1" spc="-27" dirty="0">
                <a:latin typeface="Calibri"/>
                <a:ea typeface="Calibri"/>
                <a:cs typeface="Calibri"/>
              </a:rPr>
              <a:t>TABLE</a:t>
            </a:r>
            <a:r>
              <a:rPr lang="en-US" altLang="zh-CN" sz="2000" b="1" spc="-1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b="1" spc="-4" dirty="0">
                <a:latin typeface="Calibri"/>
                <a:ea typeface="Calibri"/>
                <a:cs typeface="Calibri"/>
              </a:rPr>
              <a:t>Example</a:t>
            </a:r>
            <a:r>
              <a:rPr lang="en-US" altLang="zh-CN" sz="2000" b="1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b="1" spc="1" dirty="0">
                <a:latin typeface="Calibri"/>
                <a:ea typeface="Calibri"/>
                <a:cs typeface="Calibri"/>
              </a:rPr>
              <a:t>with</a:t>
            </a:r>
            <a:r>
              <a:rPr lang="en-US" altLang="zh-CN" sz="2000" b="1" spc="-1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b="1" spc="3" dirty="0">
                <a:latin typeface="Calibri"/>
                <a:ea typeface="Calibri"/>
                <a:cs typeface="Calibri"/>
              </a:rPr>
              <a:t>primary</a:t>
            </a:r>
            <a:r>
              <a:rPr lang="en-US" altLang="zh-CN" sz="2000" b="1" spc="-1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b="1" spc="-26" dirty="0">
                <a:latin typeface="Calibri"/>
                <a:ea typeface="Calibri"/>
                <a:cs typeface="Calibri"/>
              </a:rPr>
              <a:t>key</a:t>
            </a:r>
            <a:endParaRPr lang="en-US" altLang="zh-CN" sz="2000" dirty="0">
              <a:latin typeface="Calibri"/>
              <a:ea typeface="Calibri"/>
              <a:cs typeface="Calibri"/>
            </a:endParaRPr>
          </a:p>
        </p:txBody>
      </p:sp>
      <p:sp>
        <p:nvSpPr>
          <p:cNvPr id="14" name="Text Box194"/>
          <p:cNvSpPr txBox="1"/>
          <p:nvPr/>
        </p:nvSpPr>
        <p:spPr>
          <a:xfrm>
            <a:off x="3851311" y="3844547"/>
            <a:ext cx="1834367" cy="22826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1404"/>
              </a:lnSpc>
            </a:pPr>
            <a:r>
              <a:rPr lang="en-US" altLang="zh-CN" sz="1400" i="1" spc="-19" dirty="0">
                <a:latin typeface="Calibri"/>
                <a:ea typeface="Calibri"/>
                <a:cs typeface="Calibri"/>
              </a:rPr>
              <a:t>CREATE</a:t>
            </a:r>
            <a:r>
              <a:rPr lang="en-US" altLang="zh-CN" sz="1400" i="1" spc="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i="1" spc="-19" dirty="0">
                <a:latin typeface="Calibri"/>
                <a:ea typeface="Calibri"/>
                <a:cs typeface="Calibri"/>
              </a:rPr>
              <a:t>TABLE</a:t>
            </a:r>
            <a:r>
              <a:rPr lang="en-US" altLang="zh-CN" sz="1400" i="1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i="1" spc="0" dirty="0">
                <a:latin typeface="Calibri"/>
                <a:ea typeface="Calibri"/>
                <a:cs typeface="Calibri"/>
              </a:rPr>
              <a:t>customers</a:t>
            </a:r>
            <a:endParaRPr lang="en-US" altLang="zh-CN" sz="1400" dirty="0">
              <a:latin typeface="Calibri"/>
              <a:ea typeface="Calibri"/>
              <a:cs typeface="Calibri"/>
            </a:endParaRPr>
          </a:p>
        </p:txBody>
      </p:sp>
      <p:sp>
        <p:nvSpPr>
          <p:cNvPr id="15" name="Text Box195"/>
          <p:cNvSpPr txBox="1"/>
          <p:nvPr/>
        </p:nvSpPr>
        <p:spPr>
          <a:xfrm>
            <a:off x="3851311" y="4175255"/>
            <a:ext cx="2729905" cy="22826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1404"/>
              </a:lnSpc>
            </a:pPr>
            <a:r>
              <a:rPr lang="en-US" altLang="zh-CN" sz="1400" i="1" spc="0" dirty="0">
                <a:latin typeface="Calibri"/>
                <a:ea typeface="Calibri"/>
                <a:cs typeface="Calibri"/>
              </a:rPr>
              <a:t>(</a:t>
            </a:r>
            <a:r>
              <a:rPr lang="en-US" altLang="zh-CN" sz="1400" i="1" spc="-9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i="1" spc="1" dirty="0">
                <a:latin typeface="Calibri"/>
                <a:ea typeface="Calibri"/>
                <a:cs typeface="Calibri"/>
              </a:rPr>
              <a:t>customer_id</a:t>
            </a:r>
            <a:r>
              <a:rPr lang="en-US" altLang="zh-CN" sz="1400" i="1" spc="-23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i="1" spc="1" dirty="0">
                <a:latin typeface="Calibri"/>
                <a:ea typeface="Calibri"/>
                <a:cs typeface="Calibri"/>
              </a:rPr>
              <a:t>number(10)</a:t>
            </a:r>
            <a:r>
              <a:rPr lang="en-US" altLang="zh-CN" sz="1400" i="1" spc="9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i="1" spc="-10" dirty="0">
                <a:latin typeface="Calibri"/>
                <a:ea typeface="Calibri"/>
                <a:cs typeface="Calibri"/>
              </a:rPr>
              <a:t>NOT</a:t>
            </a:r>
            <a:r>
              <a:rPr lang="en-US" altLang="zh-CN" sz="1400" i="1" spc="-15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i="1" spc="2" dirty="0">
                <a:latin typeface="Calibri"/>
                <a:ea typeface="Calibri"/>
                <a:cs typeface="Calibri"/>
              </a:rPr>
              <a:t>NULL,</a:t>
            </a:r>
            <a:endParaRPr lang="en-US" altLang="zh-CN" sz="1400" dirty="0">
              <a:latin typeface="Calibri"/>
              <a:ea typeface="Calibri"/>
              <a:cs typeface="Calibri"/>
            </a:endParaRPr>
          </a:p>
        </p:txBody>
      </p:sp>
      <p:sp>
        <p:nvSpPr>
          <p:cNvPr id="16" name="Text Box196"/>
          <p:cNvSpPr txBox="1"/>
          <p:nvPr/>
        </p:nvSpPr>
        <p:spPr>
          <a:xfrm>
            <a:off x="3930559" y="4504439"/>
            <a:ext cx="2992033" cy="22826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1404"/>
              </a:lnSpc>
            </a:pPr>
            <a:r>
              <a:rPr lang="en-US" altLang="zh-CN" sz="1400" i="1" spc="1" dirty="0">
                <a:latin typeface="Calibri"/>
                <a:ea typeface="Calibri"/>
                <a:cs typeface="Calibri"/>
              </a:rPr>
              <a:t>customer_name</a:t>
            </a:r>
            <a:r>
              <a:rPr lang="en-US" altLang="zh-CN" sz="1400" i="1" spc="-2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i="1" spc="0" dirty="0">
                <a:latin typeface="Calibri"/>
                <a:ea typeface="Calibri"/>
                <a:cs typeface="Calibri"/>
              </a:rPr>
              <a:t>varchar2(50)</a:t>
            </a:r>
            <a:r>
              <a:rPr lang="en-US" altLang="zh-CN" sz="1400" i="1" spc="24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i="1" spc="-10" dirty="0">
                <a:latin typeface="Calibri"/>
                <a:ea typeface="Calibri"/>
                <a:cs typeface="Calibri"/>
              </a:rPr>
              <a:t>NOT</a:t>
            </a:r>
            <a:r>
              <a:rPr lang="en-US" altLang="zh-CN" sz="1400" i="1" spc="-15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i="1" spc="2" dirty="0">
                <a:latin typeface="Calibri"/>
                <a:ea typeface="Calibri"/>
                <a:cs typeface="Calibri"/>
              </a:rPr>
              <a:t>NULL,</a:t>
            </a:r>
            <a:endParaRPr lang="en-US" altLang="zh-CN" sz="1400" dirty="0">
              <a:latin typeface="Calibri"/>
              <a:ea typeface="Calibri"/>
              <a:cs typeface="Calibri"/>
            </a:endParaRPr>
          </a:p>
        </p:txBody>
      </p:sp>
      <p:sp>
        <p:nvSpPr>
          <p:cNvPr id="17" name="Text Box197"/>
          <p:cNvSpPr txBox="1"/>
          <p:nvPr/>
        </p:nvSpPr>
        <p:spPr>
          <a:xfrm>
            <a:off x="3930559" y="4833623"/>
            <a:ext cx="1305000" cy="22826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1404"/>
              </a:lnSpc>
            </a:pPr>
            <a:r>
              <a:rPr lang="en-US" altLang="zh-CN" sz="1400" i="1" spc="3" dirty="0">
                <a:latin typeface="Calibri"/>
                <a:ea typeface="Calibri"/>
                <a:cs typeface="Calibri"/>
              </a:rPr>
              <a:t>city</a:t>
            </a:r>
            <a:r>
              <a:rPr lang="en-US" altLang="zh-CN" sz="1400" i="1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i="1" spc="-1" dirty="0">
                <a:latin typeface="Calibri"/>
                <a:ea typeface="Calibri"/>
                <a:cs typeface="Calibri"/>
              </a:rPr>
              <a:t>varchar2(50),</a:t>
            </a:r>
            <a:endParaRPr lang="en-US" altLang="zh-CN" sz="1400" dirty="0">
              <a:latin typeface="Calibri"/>
              <a:ea typeface="Calibri"/>
              <a:cs typeface="Calibri"/>
            </a:endParaRPr>
          </a:p>
        </p:txBody>
      </p:sp>
      <p:sp>
        <p:nvSpPr>
          <p:cNvPr id="18" name="Text Box198"/>
          <p:cNvSpPr txBox="1"/>
          <p:nvPr/>
        </p:nvSpPr>
        <p:spPr>
          <a:xfrm>
            <a:off x="3930559" y="5164712"/>
            <a:ext cx="4070403" cy="22826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1404"/>
              </a:lnSpc>
            </a:pPr>
            <a:r>
              <a:rPr lang="en-US" altLang="zh-CN" sz="1400" i="1" spc="-1" dirty="0">
                <a:latin typeface="Calibri"/>
                <a:ea typeface="Calibri"/>
                <a:cs typeface="Calibri"/>
              </a:rPr>
              <a:t>CONSTRAINT</a:t>
            </a:r>
            <a:r>
              <a:rPr lang="en-US" altLang="zh-CN" sz="1400" i="1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i="1" spc="1" dirty="0">
                <a:latin typeface="Calibri"/>
                <a:ea typeface="Calibri"/>
                <a:cs typeface="Calibri"/>
              </a:rPr>
              <a:t>customers_pk</a:t>
            </a:r>
            <a:r>
              <a:rPr lang="en-US" altLang="zh-CN" sz="1400" i="1" spc="-19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i="1" spc="-1" dirty="0">
                <a:latin typeface="Calibri"/>
                <a:ea typeface="Calibri"/>
                <a:cs typeface="Calibri"/>
              </a:rPr>
              <a:t>PRIMARY</a:t>
            </a:r>
            <a:r>
              <a:rPr lang="en-US" altLang="zh-CN" sz="1400" i="1" spc="-15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i="1" spc="2" dirty="0">
                <a:latin typeface="Calibri"/>
                <a:ea typeface="Calibri"/>
                <a:cs typeface="Calibri"/>
              </a:rPr>
              <a:t>KEY</a:t>
            </a:r>
            <a:r>
              <a:rPr lang="en-US" altLang="zh-CN" sz="1400" i="1" spc="-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i="1" spc="0" dirty="0">
                <a:latin typeface="Calibri"/>
                <a:ea typeface="Calibri"/>
                <a:cs typeface="Calibri"/>
              </a:rPr>
              <a:t>(customer_id)</a:t>
            </a:r>
            <a:endParaRPr lang="en-US" altLang="zh-CN" sz="1400" dirty="0">
              <a:latin typeface="Calibri"/>
              <a:ea typeface="Calibri"/>
              <a:cs typeface="Calibri"/>
            </a:endParaRPr>
          </a:p>
        </p:txBody>
      </p:sp>
      <p:sp>
        <p:nvSpPr>
          <p:cNvPr id="19" name="Text Box199"/>
          <p:cNvSpPr txBox="1"/>
          <p:nvPr/>
        </p:nvSpPr>
        <p:spPr>
          <a:xfrm>
            <a:off x="3851311" y="5493846"/>
            <a:ext cx="139227" cy="22826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404"/>
              </a:lnSpc>
            </a:pPr>
            <a:r>
              <a:rPr lang="en-US" altLang="zh-CN" sz="1400" i="1" spc="0" dirty="0">
                <a:latin typeface="Calibri"/>
                <a:ea typeface="Calibri"/>
                <a:cs typeface="Calibri"/>
              </a:rPr>
              <a:t>);</a:t>
            </a:r>
            <a:endParaRPr lang="en-US" altLang="zh-CN" sz="1400">
              <a:latin typeface="Calibri"/>
              <a:ea typeface="Calibri"/>
              <a:cs typeface="Calibri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3025394" y="1914385"/>
            <a:ext cx="7535282" cy="2575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57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8" t="10516" r="4848" b="13240"/>
          <a:stretch/>
        </p:blipFill>
        <p:spPr>
          <a:xfrm>
            <a:off x="257578" y="213376"/>
            <a:ext cx="2333221" cy="1422242"/>
          </a:xfrm>
          <a:prstGeom prst="rect">
            <a:avLst/>
          </a:prstGeom>
        </p:spPr>
      </p:pic>
      <p:sp>
        <p:nvSpPr>
          <p:cNvPr id="11" name="Text Box202"/>
          <p:cNvSpPr txBox="1"/>
          <p:nvPr/>
        </p:nvSpPr>
        <p:spPr>
          <a:xfrm>
            <a:off x="3025394" y="503431"/>
            <a:ext cx="5869826" cy="7130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5204"/>
              </a:lnSpc>
            </a:pPr>
            <a:r>
              <a:rPr lang="en-US" altLang="zh-CN" sz="4400" b="1" spc="-178" dirty="0">
                <a:latin typeface="Century"/>
                <a:ea typeface="Century"/>
                <a:cs typeface="Century"/>
              </a:rPr>
              <a:t>Oracle</a:t>
            </a:r>
            <a:r>
              <a:rPr lang="en-US" altLang="zh-CN" sz="4400" b="1" spc="-465" dirty="0">
                <a:latin typeface="Century"/>
                <a:ea typeface="Century"/>
                <a:cs typeface="Century"/>
              </a:rPr>
              <a:t> </a:t>
            </a:r>
            <a:r>
              <a:rPr lang="en-US" altLang="zh-CN" sz="4400" b="1" spc="-222" dirty="0">
                <a:latin typeface="Century"/>
                <a:ea typeface="Century"/>
                <a:cs typeface="Century"/>
              </a:rPr>
              <a:t>ALTER</a:t>
            </a:r>
            <a:r>
              <a:rPr lang="en-US" altLang="zh-CN" sz="4400" b="1" spc="-223" dirty="0">
                <a:latin typeface="Century"/>
                <a:ea typeface="Century"/>
                <a:cs typeface="Century"/>
              </a:rPr>
              <a:t> </a:t>
            </a:r>
            <a:r>
              <a:rPr lang="en-US" altLang="zh-CN" sz="4400" b="1" spc="-225" dirty="0">
                <a:latin typeface="Century"/>
                <a:ea typeface="Century"/>
                <a:cs typeface="Century"/>
              </a:rPr>
              <a:t>TABLE</a:t>
            </a:r>
            <a:endParaRPr lang="en-US" altLang="zh-CN" sz="4400" dirty="0">
              <a:latin typeface="Century"/>
              <a:ea typeface="Century"/>
              <a:cs typeface="Century"/>
            </a:endParaRPr>
          </a:p>
        </p:txBody>
      </p:sp>
      <p:sp>
        <p:nvSpPr>
          <p:cNvPr id="12" name="Text Box203"/>
          <p:cNvSpPr txBox="1"/>
          <p:nvPr/>
        </p:nvSpPr>
        <p:spPr>
          <a:xfrm>
            <a:off x="3203970" y="1164661"/>
            <a:ext cx="2756337" cy="7130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5201"/>
              </a:lnSpc>
            </a:pPr>
            <a:r>
              <a:rPr lang="en-US" altLang="zh-CN" sz="4400" b="1" spc="-178" dirty="0">
                <a:latin typeface="Century"/>
                <a:ea typeface="Century"/>
                <a:cs typeface="Century"/>
              </a:rPr>
              <a:t>Statement</a:t>
            </a:r>
            <a:endParaRPr lang="en-US" altLang="zh-CN" sz="4400" dirty="0">
              <a:latin typeface="Century"/>
              <a:ea typeface="Century"/>
              <a:cs typeface="Century"/>
            </a:endParaRPr>
          </a:p>
        </p:txBody>
      </p:sp>
      <p:sp>
        <p:nvSpPr>
          <p:cNvPr id="13" name="Text Box204"/>
          <p:cNvSpPr txBox="1"/>
          <p:nvPr/>
        </p:nvSpPr>
        <p:spPr>
          <a:xfrm>
            <a:off x="3025394" y="2420586"/>
            <a:ext cx="7987396" cy="58484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marL="320040" indent="-320040" algn="l" rtl="0">
              <a:lnSpc>
                <a:spcPts val="2100"/>
              </a:lnSpc>
            </a:pPr>
            <a:r>
              <a:rPr lang="en-US" altLang="zh-CN" sz="1900" spc="0" dirty="0">
                <a:latin typeface="Corbel"/>
                <a:ea typeface="Corbel"/>
                <a:cs typeface="Corbel"/>
              </a:rPr>
              <a:t>–</a:t>
            </a:r>
            <a:r>
              <a:rPr lang="en-US" altLang="zh-CN" sz="1900" spc="1212" dirty="0">
                <a:latin typeface="Corbel"/>
                <a:ea typeface="Corbel"/>
                <a:cs typeface="Corbel"/>
              </a:rPr>
              <a:t> </a:t>
            </a:r>
            <a:r>
              <a:rPr lang="en-US" altLang="zh-CN" sz="1900" spc="0" dirty="0">
                <a:latin typeface="Calibri"/>
                <a:ea typeface="Calibri"/>
                <a:cs typeface="Calibri"/>
              </a:rPr>
              <a:t>In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6" dirty="0">
                <a:latin typeface="Calibri"/>
                <a:ea typeface="Calibri"/>
                <a:cs typeface="Calibri"/>
              </a:rPr>
              <a:t>Oracle,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32" dirty="0">
                <a:latin typeface="Calibri"/>
                <a:ea typeface="Calibri"/>
                <a:cs typeface="Calibri"/>
              </a:rPr>
              <a:t>ALTER</a:t>
            </a:r>
            <a:r>
              <a:rPr lang="en-US" altLang="zh-CN" sz="1900" spc="24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32" dirty="0">
                <a:latin typeface="Calibri"/>
                <a:ea typeface="Calibri"/>
                <a:cs typeface="Calibri"/>
              </a:rPr>
              <a:t>TABLE</a:t>
            </a:r>
            <a:r>
              <a:rPr lang="en-US" altLang="zh-CN" sz="1900" spc="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11" dirty="0">
                <a:latin typeface="Calibri"/>
                <a:ea typeface="Calibri"/>
                <a:cs typeface="Calibri"/>
              </a:rPr>
              <a:t>statement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2" dirty="0">
                <a:latin typeface="Calibri"/>
                <a:ea typeface="Calibri"/>
                <a:cs typeface="Calibri"/>
              </a:rPr>
              <a:t>specifies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6" dirty="0">
                <a:latin typeface="Calibri"/>
                <a:ea typeface="Calibri"/>
                <a:cs typeface="Calibri"/>
              </a:rPr>
              <a:t>how</a:t>
            </a:r>
            <a:r>
              <a:rPr lang="en-US" altLang="zh-CN" sz="1900" spc="17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13" dirty="0">
                <a:latin typeface="Calibri"/>
                <a:ea typeface="Calibri"/>
                <a:cs typeface="Calibri"/>
              </a:rPr>
              <a:t>to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2" dirty="0">
                <a:latin typeface="Calibri"/>
                <a:ea typeface="Calibri"/>
                <a:cs typeface="Calibri"/>
              </a:rPr>
              <a:t>add,</a:t>
            </a:r>
            <a:r>
              <a:rPr lang="en-US" altLang="zh-CN" sz="1900" spc="11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20" dirty="0">
                <a:latin typeface="Calibri"/>
                <a:ea typeface="Calibri"/>
                <a:cs typeface="Calibri"/>
              </a:rPr>
              <a:t>modify,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12" dirty="0">
                <a:latin typeface="Calibri"/>
                <a:ea typeface="Calibri"/>
                <a:cs typeface="Calibri"/>
              </a:rPr>
              <a:t>drop</a:t>
            </a:r>
            <a:r>
              <a:rPr lang="en-US" altLang="zh-CN" sz="1900" spc="1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0" dirty="0">
                <a:latin typeface="Calibri"/>
                <a:ea typeface="Calibri"/>
                <a:cs typeface="Calibri"/>
              </a:rPr>
              <a:t>or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7" dirty="0">
                <a:latin typeface="Calibri"/>
                <a:ea typeface="Calibri"/>
                <a:cs typeface="Calibri"/>
              </a:rPr>
              <a:t>delete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4" dirty="0">
                <a:latin typeface="Calibri"/>
                <a:ea typeface="Calibri"/>
                <a:cs typeface="Calibri"/>
              </a:rPr>
              <a:t>columns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0" dirty="0">
                <a:latin typeface="Calibri"/>
                <a:ea typeface="Calibri"/>
                <a:cs typeface="Calibri"/>
              </a:rPr>
              <a:t>in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0" dirty="0">
                <a:latin typeface="Calibri"/>
                <a:ea typeface="Calibri"/>
                <a:cs typeface="Calibri"/>
              </a:rPr>
              <a:t>a</a:t>
            </a:r>
            <a:r>
              <a:rPr lang="en-US" altLang="zh-CN" sz="1900" spc="-5" dirty="0">
                <a:latin typeface="Calibri"/>
                <a:ea typeface="Calibri"/>
                <a:cs typeface="Calibri"/>
              </a:rPr>
              <a:t> table.</a:t>
            </a:r>
            <a:r>
              <a:rPr lang="en-US" altLang="zh-CN" sz="1900" spc="14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0" dirty="0">
                <a:latin typeface="Calibri"/>
                <a:ea typeface="Calibri"/>
                <a:cs typeface="Calibri"/>
              </a:rPr>
              <a:t>It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7" dirty="0">
                <a:latin typeface="Calibri"/>
                <a:ea typeface="Calibri"/>
                <a:cs typeface="Calibri"/>
              </a:rPr>
              <a:t>is </a:t>
            </a:r>
            <a:r>
              <a:rPr lang="en-US" altLang="zh-CN" sz="1900" spc="-2" dirty="0">
                <a:latin typeface="Calibri"/>
                <a:ea typeface="Calibri"/>
                <a:cs typeface="Calibri"/>
              </a:rPr>
              <a:t>also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0" dirty="0">
                <a:latin typeface="Calibri"/>
                <a:ea typeface="Calibri"/>
                <a:cs typeface="Calibri"/>
              </a:rPr>
              <a:t>used</a:t>
            </a:r>
            <a:r>
              <a:rPr lang="en-US" altLang="zh-CN" sz="1900" spc="-5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15" dirty="0">
                <a:latin typeface="Calibri"/>
                <a:ea typeface="Calibri"/>
                <a:cs typeface="Calibri"/>
              </a:rPr>
              <a:t>to</a:t>
            </a:r>
            <a:r>
              <a:rPr lang="en-US" altLang="zh-CN" sz="1900" spc="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5" dirty="0">
                <a:latin typeface="Calibri"/>
                <a:ea typeface="Calibri"/>
                <a:cs typeface="Calibri"/>
              </a:rPr>
              <a:t>rename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0" dirty="0">
                <a:latin typeface="Calibri"/>
                <a:ea typeface="Calibri"/>
                <a:cs typeface="Calibri"/>
              </a:rPr>
              <a:t>a</a:t>
            </a:r>
            <a:r>
              <a:rPr lang="en-US" altLang="zh-CN" sz="1900" spc="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6" dirty="0">
                <a:latin typeface="Calibri"/>
                <a:ea typeface="Calibri"/>
                <a:cs typeface="Calibri"/>
              </a:rPr>
              <a:t>table</a:t>
            </a:r>
            <a:endParaRPr lang="en-US" altLang="zh-CN" sz="1900" dirty="0">
              <a:latin typeface="Calibri"/>
              <a:ea typeface="Calibri"/>
              <a:cs typeface="Calibri"/>
            </a:endParaRPr>
          </a:p>
        </p:txBody>
      </p:sp>
      <p:sp>
        <p:nvSpPr>
          <p:cNvPr id="14" name="Text Box205"/>
          <p:cNvSpPr txBox="1"/>
          <p:nvPr/>
        </p:nvSpPr>
        <p:spPr>
          <a:xfrm>
            <a:off x="3025394" y="3120102"/>
            <a:ext cx="3297247" cy="29335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07"/>
              </a:lnSpc>
            </a:pPr>
            <a:r>
              <a:rPr lang="en-US" altLang="zh-CN" sz="1900" spc="0" dirty="0">
                <a:latin typeface="Corbel"/>
                <a:ea typeface="Corbel"/>
                <a:cs typeface="Corbel"/>
              </a:rPr>
              <a:t>–</a:t>
            </a:r>
            <a:r>
              <a:rPr lang="en-US" altLang="zh-CN" sz="1900" spc="1212" dirty="0">
                <a:latin typeface="Corbel"/>
                <a:ea typeface="Corbel"/>
                <a:cs typeface="Corbel"/>
              </a:rPr>
              <a:t> </a:t>
            </a:r>
            <a:r>
              <a:rPr lang="en-US" altLang="zh-CN" sz="1900" b="1" spc="0" dirty="0">
                <a:latin typeface="Calibri"/>
                <a:ea typeface="Calibri"/>
                <a:cs typeface="Calibri"/>
              </a:rPr>
              <a:t>How</a:t>
            </a:r>
            <a:r>
              <a:rPr lang="en-US" altLang="zh-CN" sz="1900" b="1" spc="-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b="1" spc="-12" dirty="0">
                <a:latin typeface="Calibri"/>
                <a:ea typeface="Calibri"/>
                <a:cs typeface="Calibri"/>
              </a:rPr>
              <a:t>to</a:t>
            </a:r>
            <a:r>
              <a:rPr lang="en-US" altLang="zh-CN" sz="1900" b="1" spc="11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b="1" spc="0" dirty="0">
                <a:latin typeface="Calibri"/>
                <a:ea typeface="Calibri"/>
                <a:cs typeface="Calibri"/>
              </a:rPr>
              <a:t>add</a:t>
            </a:r>
            <a:r>
              <a:rPr lang="en-US" altLang="zh-CN" sz="1900" b="1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b="1" spc="-2" dirty="0">
                <a:latin typeface="Calibri"/>
                <a:ea typeface="Calibri"/>
                <a:cs typeface="Calibri"/>
              </a:rPr>
              <a:t>column</a:t>
            </a:r>
            <a:r>
              <a:rPr lang="en-US" altLang="zh-CN" sz="1900" b="1" spc="12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b="1" spc="0" dirty="0">
                <a:latin typeface="Calibri"/>
                <a:ea typeface="Calibri"/>
                <a:cs typeface="Calibri"/>
              </a:rPr>
              <a:t>in</a:t>
            </a:r>
            <a:r>
              <a:rPr lang="en-US" altLang="zh-CN" sz="1900" b="1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b="1" spc="0" dirty="0">
                <a:latin typeface="Calibri"/>
                <a:ea typeface="Calibri"/>
                <a:cs typeface="Calibri"/>
              </a:rPr>
              <a:t>a</a:t>
            </a:r>
            <a:r>
              <a:rPr lang="en-US" altLang="zh-CN" sz="1900" b="1" spc="-9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b="1" spc="-6" dirty="0">
                <a:latin typeface="Calibri"/>
                <a:ea typeface="Calibri"/>
                <a:cs typeface="Calibri"/>
              </a:rPr>
              <a:t>table</a:t>
            </a:r>
            <a:endParaRPr lang="en-US" altLang="zh-CN" sz="1900">
              <a:latin typeface="Calibri"/>
              <a:ea typeface="Calibri"/>
              <a:cs typeface="Calibri"/>
            </a:endParaRPr>
          </a:p>
        </p:txBody>
      </p:sp>
      <p:sp>
        <p:nvSpPr>
          <p:cNvPr id="15" name="Text Box206"/>
          <p:cNvSpPr txBox="1"/>
          <p:nvPr/>
        </p:nvSpPr>
        <p:spPr>
          <a:xfrm>
            <a:off x="3981394" y="3557819"/>
            <a:ext cx="5761519" cy="2673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1706"/>
              </a:lnSpc>
            </a:pPr>
            <a:r>
              <a:rPr lang="en-US" altLang="zh-CN" sz="1700" spc="-23" dirty="0">
                <a:latin typeface="Calibri"/>
                <a:ea typeface="Calibri"/>
                <a:cs typeface="Calibri"/>
              </a:rPr>
              <a:t>ALTER</a:t>
            </a:r>
            <a:r>
              <a:rPr lang="en-US" altLang="zh-CN" sz="1700" spc="-13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700" spc="-26" dirty="0">
                <a:latin typeface="Calibri"/>
                <a:ea typeface="Calibri"/>
                <a:cs typeface="Calibri"/>
              </a:rPr>
              <a:t>TABLE</a:t>
            </a:r>
            <a:r>
              <a:rPr lang="en-US" altLang="zh-CN" sz="17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700" spc="1" dirty="0">
                <a:latin typeface="Calibri"/>
                <a:ea typeface="Calibri"/>
                <a:cs typeface="Calibri"/>
              </a:rPr>
              <a:t>table_name</a:t>
            </a:r>
            <a:r>
              <a:rPr lang="en-US" altLang="zh-CN" sz="1700" spc="744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700" spc="0" dirty="0">
                <a:latin typeface="Calibri"/>
                <a:ea typeface="Calibri"/>
                <a:cs typeface="Calibri"/>
              </a:rPr>
              <a:t>ADD</a:t>
            </a:r>
            <a:r>
              <a:rPr lang="en-US" altLang="zh-CN" sz="1700" spc="2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700" spc="1" dirty="0">
                <a:latin typeface="Calibri"/>
                <a:ea typeface="Calibri"/>
                <a:cs typeface="Calibri"/>
              </a:rPr>
              <a:t>column_name</a:t>
            </a:r>
            <a:r>
              <a:rPr lang="en-US" altLang="zh-CN" sz="1700" spc="-17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700" spc="1" dirty="0">
                <a:latin typeface="Calibri"/>
                <a:ea typeface="Calibri"/>
                <a:cs typeface="Calibri"/>
              </a:rPr>
              <a:t>column-definition;</a:t>
            </a:r>
            <a:endParaRPr lang="en-US" altLang="zh-CN" sz="1700" dirty="0">
              <a:latin typeface="Calibri"/>
              <a:ea typeface="Calibri"/>
              <a:cs typeface="Calibri"/>
            </a:endParaRPr>
          </a:p>
        </p:txBody>
      </p:sp>
      <p:sp>
        <p:nvSpPr>
          <p:cNvPr id="16" name="Text Box207"/>
          <p:cNvSpPr txBox="1"/>
          <p:nvPr/>
        </p:nvSpPr>
        <p:spPr>
          <a:xfrm>
            <a:off x="3025394" y="3902168"/>
            <a:ext cx="956000" cy="29335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1896"/>
              </a:lnSpc>
            </a:pPr>
            <a:r>
              <a:rPr lang="en-US" altLang="zh-CN" sz="1900" b="1" spc="-3" dirty="0">
                <a:latin typeface="Calibri"/>
                <a:ea typeface="Calibri"/>
                <a:cs typeface="Calibri"/>
              </a:rPr>
              <a:t>Example:</a:t>
            </a:r>
            <a:endParaRPr lang="en-US" altLang="zh-CN" sz="1900" dirty="0">
              <a:latin typeface="Calibri"/>
              <a:ea typeface="Calibri"/>
              <a:cs typeface="Calibri"/>
            </a:endParaRPr>
          </a:p>
        </p:txBody>
      </p:sp>
      <p:sp>
        <p:nvSpPr>
          <p:cNvPr id="17" name="Text Box208"/>
          <p:cNvSpPr txBox="1"/>
          <p:nvPr/>
        </p:nvSpPr>
        <p:spPr>
          <a:xfrm>
            <a:off x="3981394" y="4340114"/>
            <a:ext cx="5203681" cy="2673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1704"/>
              </a:lnSpc>
            </a:pPr>
            <a:r>
              <a:rPr lang="en-US" altLang="zh-CN" sz="1700" spc="-23" dirty="0">
                <a:latin typeface="Calibri"/>
                <a:ea typeface="Calibri"/>
                <a:cs typeface="Calibri"/>
              </a:rPr>
              <a:t>ALTER</a:t>
            </a:r>
            <a:r>
              <a:rPr lang="en-US" altLang="zh-CN" sz="1700" spc="-13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700" spc="-26" dirty="0">
                <a:latin typeface="Calibri"/>
                <a:ea typeface="Calibri"/>
                <a:cs typeface="Calibri"/>
              </a:rPr>
              <a:t>TABLE</a:t>
            </a:r>
            <a:r>
              <a:rPr lang="en-US" altLang="zh-CN" sz="17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700" spc="-2" dirty="0">
                <a:latin typeface="Calibri"/>
                <a:ea typeface="Calibri"/>
                <a:cs typeface="Calibri"/>
              </a:rPr>
              <a:t>customers</a:t>
            </a:r>
            <a:r>
              <a:rPr lang="en-US" altLang="zh-CN" sz="1700" spc="112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700" spc="0" dirty="0">
                <a:latin typeface="Calibri"/>
                <a:ea typeface="Calibri"/>
                <a:cs typeface="Calibri"/>
              </a:rPr>
              <a:t>ADD</a:t>
            </a:r>
            <a:r>
              <a:rPr lang="en-US" altLang="zh-CN" sz="1700" spc="2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700" spc="0" dirty="0">
                <a:latin typeface="Calibri"/>
                <a:ea typeface="Calibri"/>
                <a:cs typeface="Calibri"/>
              </a:rPr>
              <a:t>customer_age</a:t>
            </a:r>
            <a:r>
              <a:rPr lang="en-US" altLang="zh-CN" sz="1700" spc="-2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700" spc="-3" dirty="0">
                <a:latin typeface="Calibri"/>
                <a:ea typeface="Calibri"/>
                <a:cs typeface="Calibri"/>
              </a:rPr>
              <a:t>varchar2(50);</a:t>
            </a:r>
            <a:endParaRPr lang="en-US" altLang="zh-CN" sz="1700" dirty="0">
              <a:latin typeface="Calibri"/>
              <a:ea typeface="Calibri"/>
              <a:cs typeface="Calibri"/>
            </a:endParaRPr>
          </a:p>
        </p:txBody>
      </p:sp>
      <p:sp>
        <p:nvSpPr>
          <p:cNvPr id="18" name="Text Box209"/>
          <p:cNvSpPr txBox="1"/>
          <p:nvPr/>
        </p:nvSpPr>
        <p:spPr>
          <a:xfrm>
            <a:off x="3025394" y="4685504"/>
            <a:ext cx="4634124" cy="29335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1907"/>
              </a:lnSpc>
            </a:pPr>
            <a:r>
              <a:rPr lang="en-US" altLang="zh-CN" sz="1900" spc="0" dirty="0">
                <a:latin typeface="Corbel"/>
                <a:ea typeface="Corbel"/>
                <a:cs typeface="Corbel"/>
              </a:rPr>
              <a:t>–</a:t>
            </a:r>
            <a:r>
              <a:rPr lang="en-US" altLang="zh-CN" sz="1900" spc="1212" dirty="0">
                <a:latin typeface="Corbel"/>
                <a:ea typeface="Corbel"/>
                <a:cs typeface="Corbel"/>
              </a:rPr>
              <a:t> </a:t>
            </a:r>
            <a:r>
              <a:rPr lang="en-US" altLang="zh-CN" sz="1900" b="1" spc="0" dirty="0">
                <a:latin typeface="Calibri"/>
                <a:ea typeface="Calibri"/>
                <a:cs typeface="Calibri"/>
              </a:rPr>
              <a:t>How</a:t>
            </a:r>
            <a:r>
              <a:rPr lang="en-US" altLang="zh-CN" sz="1900" b="1" spc="-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b="1" spc="-12" dirty="0">
                <a:latin typeface="Calibri"/>
                <a:ea typeface="Calibri"/>
                <a:cs typeface="Calibri"/>
              </a:rPr>
              <a:t>to</a:t>
            </a:r>
            <a:r>
              <a:rPr lang="en-US" altLang="zh-CN" sz="1900" b="1" spc="11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b="1" spc="2" dirty="0">
                <a:latin typeface="Calibri"/>
                <a:ea typeface="Calibri"/>
                <a:cs typeface="Calibri"/>
              </a:rPr>
              <a:t>modify</a:t>
            </a:r>
            <a:r>
              <a:rPr lang="en-US" altLang="zh-CN" sz="1900" b="1" spc="-1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b="1" spc="0" dirty="0">
                <a:latin typeface="Calibri"/>
                <a:ea typeface="Calibri"/>
                <a:cs typeface="Calibri"/>
              </a:rPr>
              <a:t>multiple</a:t>
            </a:r>
            <a:r>
              <a:rPr lang="en-US" altLang="zh-CN" sz="1900" b="1" spc="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b="1" spc="-2" dirty="0">
                <a:latin typeface="Calibri"/>
                <a:ea typeface="Calibri"/>
                <a:cs typeface="Calibri"/>
              </a:rPr>
              <a:t>columns</a:t>
            </a:r>
            <a:r>
              <a:rPr lang="en-US" altLang="zh-CN" sz="1900" b="1" spc="29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b="1" spc="0" dirty="0">
                <a:latin typeface="Calibri"/>
                <a:ea typeface="Calibri"/>
                <a:cs typeface="Calibri"/>
              </a:rPr>
              <a:t>of</a:t>
            </a:r>
            <a:r>
              <a:rPr lang="en-US" altLang="zh-CN" sz="1900" b="1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b="1" spc="-6" dirty="0">
                <a:latin typeface="Calibri"/>
                <a:ea typeface="Calibri"/>
                <a:cs typeface="Calibri"/>
              </a:rPr>
              <a:t>a</a:t>
            </a:r>
            <a:r>
              <a:rPr lang="en-US" altLang="zh-CN" sz="1900" b="1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b="1" spc="-7" dirty="0">
                <a:latin typeface="Calibri"/>
                <a:ea typeface="Calibri"/>
                <a:cs typeface="Calibri"/>
              </a:rPr>
              <a:t>table</a:t>
            </a:r>
            <a:endParaRPr lang="en-US" altLang="zh-CN" sz="1900" dirty="0">
              <a:latin typeface="Calibri"/>
              <a:ea typeface="Calibri"/>
              <a:cs typeface="Calibri"/>
            </a:endParaRPr>
          </a:p>
        </p:txBody>
      </p:sp>
      <p:sp>
        <p:nvSpPr>
          <p:cNvPr id="19" name="Text Box210"/>
          <p:cNvSpPr txBox="1"/>
          <p:nvPr/>
        </p:nvSpPr>
        <p:spPr>
          <a:xfrm>
            <a:off x="3940175" y="5403639"/>
            <a:ext cx="5396357" cy="2673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1704"/>
              </a:lnSpc>
            </a:pPr>
            <a:r>
              <a:rPr lang="en-US" altLang="zh-CN" sz="1700" spc="-23" dirty="0">
                <a:latin typeface="Calibri"/>
                <a:ea typeface="Calibri"/>
                <a:cs typeface="Calibri"/>
              </a:rPr>
              <a:t>ALTER</a:t>
            </a:r>
            <a:r>
              <a:rPr lang="en-US" altLang="zh-CN" sz="1700" spc="-13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700" spc="-26" dirty="0">
                <a:latin typeface="Calibri"/>
                <a:ea typeface="Calibri"/>
                <a:cs typeface="Calibri"/>
              </a:rPr>
              <a:t>TABLE</a:t>
            </a:r>
            <a:r>
              <a:rPr lang="en-US" altLang="zh-CN" sz="17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700" spc="0" dirty="0">
                <a:latin typeface="Calibri"/>
                <a:ea typeface="Calibri"/>
                <a:cs typeface="Calibri"/>
              </a:rPr>
              <a:t>table_name</a:t>
            </a:r>
            <a:r>
              <a:rPr lang="en-US" altLang="zh-CN" sz="1700" spc="1151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700" spc="0" dirty="0">
                <a:latin typeface="Calibri"/>
                <a:ea typeface="Calibri"/>
                <a:cs typeface="Calibri"/>
              </a:rPr>
              <a:t>MODIFY</a:t>
            </a:r>
            <a:r>
              <a:rPr lang="en-US" altLang="zh-CN" sz="1700" spc="-11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700" spc="1" dirty="0">
                <a:latin typeface="Calibri"/>
                <a:ea typeface="Calibri"/>
                <a:cs typeface="Calibri"/>
              </a:rPr>
              <a:t>(column_1</a:t>
            </a:r>
            <a:r>
              <a:rPr lang="en-US" altLang="zh-CN" sz="1700" spc="-2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700" spc="3" dirty="0">
                <a:latin typeface="Calibri"/>
                <a:ea typeface="Calibri"/>
                <a:cs typeface="Calibri"/>
              </a:rPr>
              <a:t>column_type,</a:t>
            </a:r>
            <a:endParaRPr lang="en-US" altLang="zh-CN" sz="1700" dirty="0">
              <a:latin typeface="Calibri"/>
              <a:ea typeface="Calibri"/>
              <a:cs typeface="Calibri"/>
            </a:endParaRPr>
          </a:p>
        </p:txBody>
      </p:sp>
      <p:sp>
        <p:nvSpPr>
          <p:cNvPr id="20" name="Text Box211"/>
          <p:cNvSpPr txBox="1"/>
          <p:nvPr/>
        </p:nvSpPr>
        <p:spPr>
          <a:xfrm>
            <a:off x="4481195" y="5787686"/>
            <a:ext cx="2820849" cy="2673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1704"/>
              </a:lnSpc>
            </a:pPr>
            <a:r>
              <a:rPr lang="en-US" altLang="zh-CN" sz="1700" spc="1" dirty="0">
                <a:latin typeface="Calibri"/>
                <a:ea typeface="Calibri"/>
                <a:cs typeface="Calibri"/>
              </a:rPr>
              <a:t>column_2</a:t>
            </a:r>
            <a:r>
              <a:rPr lang="en-US" altLang="zh-CN" sz="1700" spc="-15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700" spc="3" dirty="0">
                <a:latin typeface="Calibri"/>
                <a:ea typeface="Calibri"/>
                <a:cs typeface="Calibri"/>
              </a:rPr>
              <a:t>column_type,</a:t>
            </a:r>
            <a:r>
              <a:rPr lang="en-US" altLang="zh-CN" sz="1700" spc="346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700" spc="7" dirty="0">
                <a:latin typeface="Calibri"/>
                <a:ea typeface="Calibri"/>
                <a:cs typeface="Calibri"/>
              </a:rPr>
              <a:t>...</a:t>
            </a:r>
            <a:endParaRPr lang="en-US" altLang="zh-CN" sz="1700" dirty="0">
              <a:latin typeface="Calibri"/>
              <a:ea typeface="Calibri"/>
              <a:cs typeface="Calibri"/>
            </a:endParaRPr>
          </a:p>
        </p:txBody>
      </p:sp>
      <p:sp>
        <p:nvSpPr>
          <p:cNvPr id="21" name="Text Box212"/>
          <p:cNvSpPr txBox="1"/>
          <p:nvPr/>
        </p:nvSpPr>
        <p:spPr>
          <a:xfrm>
            <a:off x="4039235" y="6162590"/>
            <a:ext cx="2240620" cy="2673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1704"/>
              </a:lnSpc>
            </a:pPr>
            <a:r>
              <a:rPr lang="en-US" altLang="zh-CN" sz="1700" spc="1" dirty="0">
                <a:latin typeface="Calibri"/>
                <a:ea typeface="Calibri"/>
                <a:cs typeface="Calibri"/>
              </a:rPr>
              <a:t>column_n</a:t>
            </a:r>
            <a:r>
              <a:rPr lang="en-US" altLang="zh-CN" sz="17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700" spc="1" dirty="0">
                <a:latin typeface="Calibri"/>
                <a:ea typeface="Calibri"/>
                <a:cs typeface="Calibri"/>
              </a:rPr>
              <a:t>column_type);</a:t>
            </a:r>
            <a:endParaRPr lang="en-US" altLang="zh-CN" sz="1700" dirty="0">
              <a:latin typeface="Calibri"/>
              <a:ea typeface="Calibri"/>
              <a:cs typeface="Calibri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025394" y="2136132"/>
            <a:ext cx="7535282" cy="2575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3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8" t="10516" r="4848" b="13240"/>
          <a:stretch/>
        </p:blipFill>
        <p:spPr>
          <a:xfrm>
            <a:off x="257578" y="213376"/>
            <a:ext cx="2333221" cy="1422242"/>
          </a:xfrm>
          <a:prstGeom prst="rect">
            <a:avLst/>
          </a:prstGeom>
        </p:spPr>
      </p:pic>
      <p:sp>
        <p:nvSpPr>
          <p:cNvPr id="9" name="Text Box215"/>
          <p:cNvSpPr txBox="1"/>
          <p:nvPr/>
        </p:nvSpPr>
        <p:spPr>
          <a:xfrm>
            <a:off x="3025394" y="615262"/>
            <a:ext cx="7771390" cy="101656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8647"/>
              </a:lnSpc>
            </a:pPr>
            <a:r>
              <a:rPr lang="en-US" altLang="zh-CN" sz="4400" b="1" spc="-171" dirty="0">
                <a:latin typeface="Century"/>
                <a:ea typeface="Century"/>
                <a:cs typeface="Century"/>
              </a:rPr>
              <a:t>How</a:t>
            </a:r>
            <a:r>
              <a:rPr lang="en-US" altLang="zh-CN" sz="4400" b="1" spc="-226" dirty="0">
                <a:latin typeface="Century"/>
                <a:ea typeface="Century"/>
                <a:cs typeface="Century"/>
              </a:rPr>
              <a:t> </a:t>
            </a:r>
            <a:r>
              <a:rPr lang="en-US" altLang="zh-CN" sz="4400" b="1" spc="-176" dirty="0">
                <a:latin typeface="Century"/>
                <a:ea typeface="Century"/>
                <a:cs typeface="Century"/>
              </a:rPr>
              <a:t>to</a:t>
            </a:r>
            <a:r>
              <a:rPr lang="en-US" altLang="zh-CN" sz="4400" b="1" spc="-204" dirty="0">
                <a:latin typeface="Century"/>
                <a:ea typeface="Century"/>
                <a:cs typeface="Century"/>
              </a:rPr>
              <a:t> </a:t>
            </a:r>
            <a:r>
              <a:rPr lang="en-US" altLang="zh-CN" sz="4400" b="1" spc="-178" dirty="0">
                <a:latin typeface="Century"/>
                <a:ea typeface="Century"/>
                <a:cs typeface="Century"/>
              </a:rPr>
              <a:t>drop</a:t>
            </a:r>
            <a:r>
              <a:rPr lang="en-US" altLang="zh-CN" sz="4400" b="1" spc="-212" dirty="0">
                <a:latin typeface="Century"/>
                <a:ea typeface="Century"/>
                <a:cs typeface="Century"/>
              </a:rPr>
              <a:t> </a:t>
            </a:r>
            <a:r>
              <a:rPr lang="en-US" altLang="zh-CN" sz="4400" b="1" spc="-177" dirty="0">
                <a:latin typeface="Century"/>
                <a:ea typeface="Century"/>
                <a:cs typeface="Century"/>
              </a:rPr>
              <a:t>column</a:t>
            </a:r>
            <a:r>
              <a:rPr lang="en-US" altLang="zh-CN" sz="4400" b="1" spc="-231" dirty="0">
                <a:latin typeface="Century"/>
                <a:ea typeface="Century"/>
                <a:cs typeface="Century"/>
              </a:rPr>
              <a:t> </a:t>
            </a:r>
            <a:r>
              <a:rPr lang="en-US" altLang="zh-CN" sz="4400" b="1" spc="-174" dirty="0">
                <a:latin typeface="Century"/>
                <a:ea typeface="Century"/>
                <a:cs typeface="Century"/>
              </a:rPr>
              <a:t>of</a:t>
            </a:r>
            <a:r>
              <a:rPr lang="en-US" altLang="zh-CN" sz="4400" b="1" spc="-198" dirty="0">
                <a:latin typeface="Century"/>
                <a:ea typeface="Century"/>
                <a:cs typeface="Century"/>
              </a:rPr>
              <a:t> </a:t>
            </a:r>
            <a:r>
              <a:rPr lang="en-US" altLang="zh-CN" sz="4400" b="1" spc="-180" dirty="0">
                <a:latin typeface="Century"/>
                <a:ea typeface="Century"/>
                <a:cs typeface="Century"/>
              </a:rPr>
              <a:t>a</a:t>
            </a:r>
            <a:r>
              <a:rPr lang="en-US" altLang="zh-CN" sz="4400" b="1" spc="-181" dirty="0">
                <a:latin typeface="Century"/>
                <a:ea typeface="Century"/>
                <a:cs typeface="Century"/>
              </a:rPr>
              <a:t> </a:t>
            </a:r>
            <a:r>
              <a:rPr lang="en-US" altLang="zh-CN" sz="4400" b="1" spc="-175" dirty="0" smtClean="0">
                <a:latin typeface="Century"/>
                <a:ea typeface="Century"/>
                <a:cs typeface="Century"/>
              </a:rPr>
              <a:t>table</a:t>
            </a:r>
            <a:endParaRPr lang="en-US" altLang="zh-CN" sz="2000" dirty="0">
              <a:latin typeface="Calibri"/>
              <a:ea typeface="Calibri"/>
              <a:cs typeface="Calibri"/>
            </a:endParaRPr>
          </a:p>
        </p:txBody>
      </p:sp>
      <p:sp>
        <p:nvSpPr>
          <p:cNvPr id="10" name="Text Box216"/>
          <p:cNvSpPr txBox="1"/>
          <p:nvPr/>
        </p:nvSpPr>
        <p:spPr>
          <a:xfrm>
            <a:off x="3025394" y="3001010"/>
            <a:ext cx="6381632" cy="30630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016"/>
              </a:lnSpc>
            </a:pPr>
            <a:r>
              <a:rPr lang="en-US" altLang="zh-CN" sz="2000" spc="0" dirty="0">
                <a:latin typeface="Corbel"/>
                <a:ea typeface="Corbel"/>
                <a:cs typeface="Corbel"/>
              </a:rPr>
              <a:t>–</a:t>
            </a:r>
            <a:r>
              <a:rPr lang="en-US" altLang="zh-CN" sz="2000" spc="1143" dirty="0">
                <a:latin typeface="Corbel"/>
                <a:ea typeface="Corbel"/>
                <a:cs typeface="Corbel"/>
              </a:rPr>
              <a:t> </a:t>
            </a:r>
            <a:r>
              <a:rPr lang="en-US" altLang="zh-CN" sz="2000" spc="-27" dirty="0">
                <a:latin typeface="Calibri"/>
                <a:ea typeface="Calibri"/>
                <a:cs typeface="Calibri"/>
              </a:rPr>
              <a:t>ALTER</a:t>
            </a:r>
            <a:r>
              <a:rPr lang="en-US" altLang="zh-CN" sz="2000" spc="-9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30" dirty="0">
                <a:latin typeface="Calibri"/>
                <a:ea typeface="Calibri"/>
                <a:cs typeface="Calibri"/>
              </a:rPr>
              <a:t>TABLE</a:t>
            </a:r>
            <a:r>
              <a:rPr lang="en-US" altLang="zh-CN" sz="2000" spc="-11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1" dirty="0">
                <a:latin typeface="Calibri"/>
                <a:ea typeface="Calibri"/>
                <a:cs typeface="Calibri"/>
              </a:rPr>
              <a:t>table_name</a:t>
            </a:r>
            <a:r>
              <a:rPr lang="en-US" altLang="zh-CN" sz="2000" spc="1373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2" dirty="0">
                <a:latin typeface="Calibri"/>
                <a:ea typeface="Calibri"/>
                <a:cs typeface="Calibri"/>
              </a:rPr>
              <a:t>DROP</a:t>
            </a:r>
            <a:r>
              <a:rPr lang="en-US" altLang="zh-CN" sz="2000" spc="-1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7" dirty="0">
                <a:latin typeface="Calibri"/>
                <a:ea typeface="Calibri"/>
                <a:cs typeface="Calibri"/>
              </a:rPr>
              <a:t>COLUMN</a:t>
            </a:r>
            <a:r>
              <a:rPr lang="en-US" altLang="zh-CN" sz="2000" spc="-1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1" dirty="0">
                <a:latin typeface="Calibri"/>
                <a:ea typeface="Calibri"/>
                <a:cs typeface="Calibri"/>
              </a:rPr>
              <a:t>column_name;</a:t>
            </a:r>
            <a:endParaRPr lang="en-US" altLang="zh-CN" sz="2000" dirty="0">
              <a:latin typeface="Calibri"/>
              <a:ea typeface="Calibri"/>
              <a:cs typeface="Calibri"/>
            </a:endParaRPr>
          </a:p>
        </p:txBody>
      </p:sp>
      <p:sp>
        <p:nvSpPr>
          <p:cNvPr id="11" name="Text Box217"/>
          <p:cNvSpPr txBox="1"/>
          <p:nvPr/>
        </p:nvSpPr>
        <p:spPr>
          <a:xfrm>
            <a:off x="3025394" y="3453638"/>
            <a:ext cx="934223" cy="30630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004"/>
              </a:lnSpc>
            </a:pPr>
            <a:r>
              <a:rPr lang="en-US" altLang="zh-CN" sz="2000" b="1" spc="-3" dirty="0">
                <a:latin typeface="Calibri"/>
                <a:ea typeface="Calibri"/>
                <a:cs typeface="Calibri"/>
              </a:rPr>
              <a:t>Example</a:t>
            </a:r>
            <a:endParaRPr lang="en-US" altLang="zh-CN" sz="2000" dirty="0">
              <a:latin typeface="Calibri"/>
              <a:ea typeface="Calibri"/>
              <a:cs typeface="Calibri"/>
            </a:endParaRPr>
          </a:p>
        </p:txBody>
      </p:sp>
      <p:sp>
        <p:nvSpPr>
          <p:cNvPr id="12" name="Text Box218"/>
          <p:cNvSpPr txBox="1"/>
          <p:nvPr/>
        </p:nvSpPr>
        <p:spPr>
          <a:xfrm>
            <a:off x="3025394" y="3906520"/>
            <a:ext cx="6302384" cy="30630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16"/>
              </a:lnSpc>
            </a:pPr>
            <a:r>
              <a:rPr lang="en-US" altLang="zh-CN" sz="2000" spc="0" dirty="0">
                <a:latin typeface="Corbel"/>
                <a:ea typeface="Corbel"/>
                <a:cs typeface="Corbel"/>
              </a:rPr>
              <a:t>–</a:t>
            </a:r>
            <a:r>
              <a:rPr lang="en-US" altLang="zh-CN" sz="2000" spc="1143" dirty="0">
                <a:latin typeface="Corbel"/>
                <a:ea typeface="Corbel"/>
                <a:cs typeface="Corbel"/>
              </a:rPr>
              <a:t> </a:t>
            </a:r>
            <a:r>
              <a:rPr lang="en-US" altLang="zh-CN" sz="2000" spc="-27" dirty="0">
                <a:latin typeface="Calibri"/>
                <a:ea typeface="Calibri"/>
                <a:cs typeface="Calibri"/>
              </a:rPr>
              <a:t>ALTER</a:t>
            </a:r>
            <a:r>
              <a:rPr lang="en-US" altLang="zh-CN" sz="2000" spc="-9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30" dirty="0">
                <a:latin typeface="Calibri"/>
                <a:ea typeface="Calibri"/>
                <a:cs typeface="Calibri"/>
              </a:rPr>
              <a:t>TABLE</a:t>
            </a:r>
            <a:r>
              <a:rPr lang="en-US" altLang="zh-CN" sz="2000" spc="-11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9" dirty="0">
                <a:latin typeface="Calibri"/>
                <a:ea typeface="Calibri"/>
                <a:cs typeface="Calibri"/>
              </a:rPr>
              <a:t>customers</a:t>
            </a:r>
            <a:r>
              <a:rPr lang="en-US" altLang="zh-CN" sz="2000" spc="479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2" dirty="0">
                <a:latin typeface="Calibri"/>
                <a:ea typeface="Calibri"/>
                <a:cs typeface="Calibri"/>
              </a:rPr>
              <a:t>DROP</a:t>
            </a:r>
            <a:r>
              <a:rPr lang="en-US" altLang="zh-CN" sz="2000" spc="-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7" dirty="0">
                <a:latin typeface="Calibri"/>
                <a:ea typeface="Calibri"/>
                <a:cs typeface="Calibri"/>
              </a:rPr>
              <a:t>COLUMN</a:t>
            </a:r>
            <a:r>
              <a:rPr lang="en-US" altLang="zh-CN" sz="2000" spc="-3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2" dirty="0">
                <a:latin typeface="Calibri"/>
                <a:ea typeface="Calibri"/>
                <a:cs typeface="Calibri"/>
              </a:rPr>
              <a:t>customer_name;</a:t>
            </a:r>
            <a:endParaRPr lang="en-US" altLang="zh-CN" sz="2000">
              <a:latin typeface="Calibri"/>
              <a:ea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25394" y="2485098"/>
            <a:ext cx="8779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pc="-14" dirty="0">
                <a:latin typeface="Calibri"/>
                <a:ea typeface="Calibri"/>
                <a:cs typeface="Calibri"/>
              </a:rPr>
              <a:t>Syntax</a:t>
            </a:r>
            <a:endParaRPr lang="en-IN" sz="20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025394" y="2032702"/>
            <a:ext cx="7535282" cy="2575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03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8" t="10516" r="4848" b="13240"/>
          <a:stretch/>
        </p:blipFill>
        <p:spPr>
          <a:xfrm>
            <a:off x="257578" y="213376"/>
            <a:ext cx="2333221" cy="1422242"/>
          </a:xfrm>
          <a:prstGeom prst="rect">
            <a:avLst/>
          </a:prstGeom>
        </p:spPr>
      </p:pic>
      <p:sp>
        <p:nvSpPr>
          <p:cNvPr id="11" name="Text Box221"/>
          <p:cNvSpPr txBox="1"/>
          <p:nvPr/>
        </p:nvSpPr>
        <p:spPr>
          <a:xfrm>
            <a:off x="3025394" y="619058"/>
            <a:ext cx="8557088" cy="101656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8647"/>
              </a:lnSpc>
            </a:pPr>
            <a:r>
              <a:rPr lang="en-US" altLang="zh-CN" sz="4400" b="1" spc="-171" dirty="0">
                <a:latin typeface="Century"/>
                <a:ea typeface="Century"/>
                <a:cs typeface="Century"/>
              </a:rPr>
              <a:t>How</a:t>
            </a:r>
            <a:r>
              <a:rPr lang="en-US" altLang="zh-CN" sz="4400" b="1" spc="-226" dirty="0">
                <a:latin typeface="Century"/>
                <a:ea typeface="Century"/>
                <a:cs typeface="Century"/>
              </a:rPr>
              <a:t> </a:t>
            </a:r>
            <a:r>
              <a:rPr lang="en-US" altLang="zh-CN" sz="4400" b="1" spc="-176" dirty="0">
                <a:latin typeface="Century"/>
                <a:ea typeface="Century"/>
                <a:cs typeface="Century"/>
              </a:rPr>
              <a:t>to</a:t>
            </a:r>
            <a:r>
              <a:rPr lang="en-US" altLang="zh-CN" sz="4400" b="1" spc="-204" dirty="0">
                <a:latin typeface="Century"/>
                <a:ea typeface="Century"/>
                <a:cs typeface="Century"/>
              </a:rPr>
              <a:t> </a:t>
            </a:r>
            <a:r>
              <a:rPr lang="en-US" altLang="zh-CN" sz="4400" b="1" spc="-176" dirty="0">
                <a:latin typeface="Century"/>
                <a:ea typeface="Century"/>
                <a:cs typeface="Century"/>
              </a:rPr>
              <a:t>rename</a:t>
            </a:r>
            <a:r>
              <a:rPr lang="en-US" altLang="zh-CN" sz="4400" b="1" spc="-224" dirty="0">
                <a:latin typeface="Century"/>
                <a:ea typeface="Century"/>
                <a:cs typeface="Century"/>
              </a:rPr>
              <a:t> </a:t>
            </a:r>
            <a:r>
              <a:rPr lang="en-US" altLang="zh-CN" sz="4400" b="1" spc="-177" dirty="0">
                <a:latin typeface="Century"/>
                <a:ea typeface="Century"/>
                <a:cs typeface="Century"/>
              </a:rPr>
              <a:t>column</a:t>
            </a:r>
            <a:r>
              <a:rPr lang="en-US" altLang="zh-CN" sz="4400" b="1" spc="-231" dirty="0">
                <a:latin typeface="Century"/>
                <a:ea typeface="Century"/>
                <a:cs typeface="Century"/>
              </a:rPr>
              <a:t> </a:t>
            </a:r>
            <a:r>
              <a:rPr lang="en-US" altLang="zh-CN" sz="4400" b="1" spc="-174" dirty="0">
                <a:latin typeface="Century"/>
                <a:ea typeface="Century"/>
                <a:cs typeface="Century"/>
              </a:rPr>
              <a:t>of</a:t>
            </a:r>
            <a:r>
              <a:rPr lang="en-US" altLang="zh-CN" sz="4400" b="1" spc="-207" dirty="0">
                <a:latin typeface="Century"/>
                <a:ea typeface="Century"/>
                <a:cs typeface="Century"/>
              </a:rPr>
              <a:t> </a:t>
            </a:r>
            <a:r>
              <a:rPr lang="en-US" altLang="zh-CN" sz="4400" b="1" spc="-180" dirty="0">
                <a:latin typeface="Century"/>
                <a:ea typeface="Century"/>
                <a:cs typeface="Century"/>
              </a:rPr>
              <a:t>a</a:t>
            </a:r>
            <a:r>
              <a:rPr lang="en-US" altLang="zh-CN" sz="4400" b="1" spc="-181" dirty="0">
                <a:latin typeface="Century"/>
                <a:ea typeface="Century"/>
                <a:cs typeface="Century"/>
              </a:rPr>
              <a:t> </a:t>
            </a:r>
            <a:r>
              <a:rPr lang="en-US" altLang="zh-CN" sz="4400" b="1" spc="-177" dirty="0" smtClean="0">
                <a:latin typeface="Century"/>
                <a:ea typeface="Century"/>
                <a:cs typeface="Century"/>
              </a:rPr>
              <a:t>table</a:t>
            </a:r>
            <a:endParaRPr lang="en-US" altLang="zh-CN" sz="2000" dirty="0">
              <a:latin typeface="Calibri"/>
              <a:ea typeface="Calibri"/>
              <a:cs typeface="Calibri"/>
            </a:endParaRPr>
          </a:p>
        </p:txBody>
      </p:sp>
      <p:sp>
        <p:nvSpPr>
          <p:cNvPr id="12" name="Text Box222"/>
          <p:cNvSpPr txBox="1"/>
          <p:nvPr/>
        </p:nvSpPr>
        <p:spPr>
          <a:xfrm>
            <a:off x="3025394" y="2679039"/>
            <a:ext cx="7687954" cy="76437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784"/>
              </a:lnSpc>
            </a:pPr>
            <a:r>
              <a:rPr lang="en-US" altLang="zh-CN" sz="2000" spc="0" dirty="0">
                <a:latin typeface="Corbel"/>
                <a:ea typeface="Corbel"/>
                <a:cs typeface="Corbel"/>
              </a:rPr>
              <a:t>–</a:t>
            </a:r>
            <a:r>
              <a:rPr lang="en-US" altLang="zh-CN" sz="2000" spc="1143" dirty="0">
                <a:latin typeface="Corbel"/>
                <a:ea typeface="Corbel"/>
                <a:cs typeface="Corbel"/>
              </a:rPr>
              <a:t> </a:t>
            </a:r>
            <a:r>
              <a:rPr lang="en-US" altLang="zh-CN" sz="2000" spc="-27" dirty="0">
                <a:latin typeface="Calibri"/>
                <a:ea typeface="Calibri"/>
                <a:cs typeface="Calibri"/>
              </a:rPr>
              <a:t>ALTER</a:t>
            </a:r>
            <a:r>
              <a:rPr lang="en-US" altLang="zh-CN" sz="2000" spc="-9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30" dirty="0">
                <a:latin typeface="Calibri"/>
                <a:ea typeface="Calibri"/>
                <a:cs typeface="Calibri"/>
              </a:rPr>
              <a:t>TABLE</a:t>
            </a:r>
            <a:r>
              <a:rPr lang="en-US" altLang="zh-CN" sz="2000" spc="-11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1" dirty="0">
                <a:latin typeface="Calibri"/>
                <a:ea typeface="Calibri"/>
                <a:cs typeface="Calibri"/>
              </a:rPr>
              <a:t>table_name</a:t>
            </a:r>
            <a:r>
              <a:rPr lang="en-US" altLang="zh-CN" sz="2000" spc="917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5" dirty="0">
                <a:latin typeface="Calibri"/>
                <a:ea typeface="Calibri"/>
                <a:cs typeface="Calibri"/>
              </a:rPr>
              <a:t>RENAME</a:t>
            </a:r>
            <a:r>
              <a:rPr lang="en-US" altLang="zh-CN" sz="2000" spc="-2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7" dirty="0">
                <a:latin typeface="Calibri"/>
                <a:ea typeface="Calibri"/>
                <a:cs typeface="Calibri"/>
              </a:rPr>
              <a:t>COLUMN</a:t>
            </a:r>
            <a:r>
              <a:rPr lang="en-US" altLang="zh-CN" sz="2000" spc="-3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2" dirty="0">
                <a:latin typeface="Calibri"/>
                <a:ea typeface="Calibri"/>
                <a:cs typeface="Calibri"/>
              </a:rPr>
              <a:t>old_name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11" dirty="0">
                <a:latin typeface="Calibri"/>
                <a:ea typeface="Calibri"/>
                <a:cs typeface="Calibri"/>
              </a:rPr>
              <a:t>to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1" dirty="0" err="1">
                <a:latin typeface="Calibri"/>
                <a:ea typeface="Calibri"/>
                <a:cs typeface="Calibri"/>
              </a:rPr>
              <a:t>new_name</a:t>
            </a:r>
            <a:r>
              <a:rPr lang="en-US" altLang="zh-CN" sz="2000" spc="1" dirty="0" smtClean="0">
                <a:latin typeface="Calibri"/>
                <a:ea typeface="Calibri"/>
                <a:cs typeface="Calibri"/>
              </a:rPr>
              <a:t>;</a:t>
            </a:r>
          </a:p>
          <a:p>
            <a:pPr algn="l" rtl="0">
              <a:lnSpc>
                <a:spcPts val="2784"/>
              </a:lnSpc>
            </a:pPr>
            <a:endParaRPr lang="en-US" altLang="zh-CN" sz="2000" spc="1" dirty="0">
              <a:latin typeface="Calibri"/>
              <a:ea typeface="Calibri"/>
              <a:cs typeface="Calibri"/>
            </a:endParaRPr>
          </a:p>
        </p:txBody>
      </p:sp>
      <p:sp>
        <p:nvSpPr>
          <p:cNvPr id="13" name="Text Box223"/>
          <p:cNvSpPr txBox="1"/>
          <p:nvPr/>
        </p:nvSpPr>
        <p:spPr>
          <a:xfrm>
            <a:off x="3025394" y="3913366"/>
            <a:ext cx="7710814" cy="30630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016"/>
              </a:lnSpc>
            </a:pPr>
            <a:r>
              <a:rPr lang="en-US" altLang="zh-CN" sz="2000" spc="0" dirty="0">
                <a:latin typeface="Corbel"/>
                <a:ea typeface="Corbel"/>
                <a:cs typeface="Corbel"/>
              </a:rPr>
              <a:t>–</a:t>
            </a:r>
            <a:r>
              <a:rPr lang="en-US" altLang="zh-CN" sz="2000" spc="1143" dirty="0">
                <a:latin typeface="Corbel"/>
                <a:ea typeface="Corbel"/>
                <a:cs typeface="Corbel"/>
              </a:rPr>
              <a:t> </a:t>
            </a:r>
            <a:r>
              <a:rPr lang="en-US" altLang="zh-CN" sz="2000" spc="-27" dirty="0">
                <a:latin typeface="Calibri"/>
                <a:ea typeface="Calibri"/>
                <a:cs typeface="Calibri"/>
              </a:rPr>
              <a:t>ALTER</a:t>
            </a:r>
            <a:r>
              <a:rPr lang="en-US" altLang="zh-CN" sz="2000" spc="-9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30" dirty="0">
                <a:latin typeface="Calibri"/>
                <a:ea typeface="Calibri"/>
                <a:cs typeface="Calibri"/>
              </a:rPr>
              <a:t>TABLE</a:t>
            </a:r>
            <a:r>
              <a:rPr lang="en-US" altLang="zh-CN" sz="2000" spc="-11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9" dirty="0">
                <a:latin typeface="Calibri"/>
                <a:ea typeface="Calibri"/>
                <a:cs typeface="Calibri"/>
              </a:rPr>
              <a:t>customers</a:t>
            </a:r>
            <a:r>
              <a:rPr lang="en-US" altLang="zh-CN" sz="2000" spc="935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5" dirty="0">
                <a:latin typeface="Calibri"/>
                <a:ea typeface="Calibri"/>
                <a:cs typeface="Calibri"/>
              </a:rPr>
              <a:t>RENAME</a:t>
            </a:r>
            <a:r>
              <a:rPr lang="en-US" altLang="zh-CN" sz="2000" spc="-4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7" dirty="0">
                <a:latin typeface="Calibri"/>
                <a:ea typeface="Calibri"/>
                <a:cs typeface="Calibri"/>
              </a:rPr>
              <a:t>COLUMN</a:t>
            </a:r>
            <a:r>
              <a:rPr lang="en-US" altLang="zh-CN" sz="2000" spc="-1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3" dirty="0">
                <a:latin typeface="Calibri"/>
                <a:ea typeface="Calibri"/>
                <a:cs typeface="Calibri"/>
              </a:rPr>
              <a:t>customer_name</a:t>
            </a:r>
            <a:r>
              <a:rPr lang="en-US" altLang="zh-CN" sz="2000" spc="27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10" dirty="0">
                <a:latin typeface="Calibri"/>
                <a:ea typeface="Calibri"/>
                <a:cs typeface="Calibri"/>
              </a:rPr>
              <a:t>to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3" dirty="0">
                <a:latin typeface="Calibri"/>
                <a:ea typeface="Calibri"/>
                <a:cs typeface="Calibri"/>
              </a:rPr>
              <a:t>cname;</a:t>
            </a:r>
            <a:endParaRPr lang="en-US" altLang="zh-CN" sz="2000" dirty="0">
              <a:latin typeface="Calibri"/>
              <a:ea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25394" y="1635618"/>
            <a:ext cx="825389" cy="1195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8647"/>
              </a:lnSpc>
            </a:pPr>
            <a:r>
              <a:rPr lang="en-US" altLang="zh-CN" b="1" spc="-14" dirty="0">
                <a:latin typeface="Calibri"/>
                <a:ea typeface="Calibri"/>
                <a:cs typeface="Calibri"/>
              </a:rPr>
              <a:t>Syntax</a:t>
            </a:r>
            <a:endParaRPr lang="en-US" altLang="zh-CN" dirty="0">
              <a:latin typeface="Calibri"/>
              <a:ea typeface="Calibri"/>
              <a:cs typeface="Calibri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025394" y="1903280"/>
            <a:ext cx="7535282" cy="2575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025394" y="3300768"/>
            <a:ext cx="1045607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784"/>
              </a:lnSpc>
            </a:pPr>
            <a:r>
              <a:rPr lang="en-US" altLang="zh-CN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b="1" spc="-3" dirty="0">
                <a:latin typeface="Calibri"/>
                <a:ea typeface="Calibri"/>
                <a:cs typeface="Calibri"/>
              </a:rPr>
              <a:t>Example</a:t>
            </a:r>
            <a:endParaRPr lang="en-US" altLang="zh-CN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887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8" t="10516" r="4848" b="13240"/>
          <a:stretch/>
        </p:blipFill>
        <p:spPr>
          <a:xfrm>
            <a:off x="257578" y="213376"/>
            <a:ext cx="2333221" cy="1422242"/>
          </a:xfrm>
          <a:prstGeom prst="rect">
            <a:avLst/>
          </a:prstGeom>
        </p:spPr>
      </p:pic>
      <p:sp>
        <p:nvSpPr>
          <p:cNvPr id="12" name="Text Box226"/>
          <p:cNvSpPr txBox="1"/>
          <p:nvPr/>
        </p:nvSpPr>
        <p:spPr>
          <a:xfrm>
            <a:off x="3025394" y="922538"/>
            <a:ext cx="5432208" cy="7130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5204"/>
              </a:lnSpc>
            </a:pPr>
            <a:r>
              <a:rPr lang="en-US" altLang="zh-CN" sz="4400" b="1" spc="-171" dirty="0">
                <a:latin typeface="Century"/>
                <a:ea typeface="Century"/>
                <a:cs typeface="Century"/>
              </a:rPr>
              <a:t>How</a:t>
            </a:r>
            <a:r>
              <a:rPr lang="en-US" altLang="zh-CN" sz="4400" b="1" spc="-226" dirty="0">
                <a:latin typeface="Century"/>
                <a:ea typeface="Century"/>
                <a:cs typeface="Century"/>
              </a:rPr>
              <a:t> </a:t>
            </a:r>
            <a:r>
              <a:rPr lang="en-US" altLang="zh-CN" sz="4400" b="1" spc="-176" dirty="0">
                <a:latin typeface="Century"/>
                <a:ea typeface="Century"/>
                <a:cs typeface="Century"/>
              </a:rPr>
              <a:t>to</a:t>
            </a:r>
            <a:r>
              <a:rPr lang="en-US" altLang="zh-CN" sz="4400" b="1" spc="-204" dirty="0">
                <a:latin typeface="Century"/>
                <a:ea typeface="Century"/>
                <a:cs typeface="Century"/>
              </a:rPr>
              <a:t> </a:t>
            </a:r>
            <a:r>
              <a:rPr lang="en-US" altLang="zh-CN" sz="4400" b="1" spc="-176" dirty="0">
                <a:latin typeface="Century"/>
                <a:ea typeface="Century"/>
                <a:cs typeface="Century"/>
              </a:rPr>
              <a:t>rename</a:t>
            </a:r>
            <a:r>
              <a:rPr lang="en-US" altLang="zh-CN" sz="4400" b="1" spc="-224" dirty="0">
                <a:latin typeface="Century"/>
                <a:ea typeface="Century"/>
                <a:cs typeface="Century"/>
              </a:rPr>
              <a:t> </a:t>
            </a:r>
            <a:r>
              <a:rPr lang="en-US" altLang="zh-CN" sz="4400" b="1" spc="-179" dirty="0">
                <a:latin typeface="Century"/>
                <a:ea typeface="Century"/>
                <a:cs typeface="Century"/>
              </a:rPr>
              <a:t>table</a:t>
            </a:r>
            <a:endParaRPr lang="en-US" altLang="zh-CN" sz="4400" dirty="0">
              <a:latin typeface="Century"/>
              <a:ea typeface="Century"/>
              <a:cs typeface="Century"/>
            </a:endParaRPr>
          </a:p>
        </p:txBody>
      </p:sp>
      <p:sp>
        <p:nvSpPr>
          <p:cNvPr id="13" name="Text Box227"/>
          <p:cNvSpPr txBox="1"/>
          <p:nvPr/>
        </p:nvSpPr>
        <p:spPr>
          <a:xfrm>
            <a:off x="3025394" y="2445351"/>
            <a:ext cx="733925" cy="30630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004"/>
              </a:lnSpc>
            </a:pPr>
            <a:r>
              <a:rPr lang="en-US" altLang="zh-CN" sz="2000" b="1" spc="-14" dirty="0">
                <a:latin typeface="Calibri"/>
                <a:ea typeface="Calibri"/>
                <a:cs typeface="Calibri"/>
              </a:rPr>
              <a:t>Syntax</a:t>
            </a:r>
            <a:endParaRPr lang="en-US" altLang="zh-CN" sz="2000" dirty="0">
              <a:latin typeface="Calibri"/>
              <a:ea typeface="Calibri"/>
              <a:cs typeface="Calibri"/>
            </a:endParaRPr>
          </a:p>
        </p:txBody>
      </p:sp>
      <p:sp>
        <p:nvSpPr>
          <p:cNvPr id="14" name="Text Box228"/>
          <p:cNvSpPr txBox="1"/>
          <p:nvPr/>
        </p:nvSpPr>
        <p:spPr>
          <a:xfrm>
            <a:off x="3025394" y="2897979"/>
            <a:ext cx="6363346" cy="38324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784"/>
              </a:lnSpc>
            </a:pPr>
            <a:r>
              <a:rPr lang="en-US" altLang="zh-CN" sz="2000" spc="0" dirty="0">
                <a:latin typeface="Corbel"/>
                <a:ea typeface="Corbel"/>
                <a:cs typeface="Corbel"/>
              </a:rPr>
              <a:t>–</a:t>
            </a:r>
            <a:r>
              <a:rPr lang="en-US" altLang="zh-CN" sz="2000" spc="1143" dirty="0">
                <a:latin typeface="Corbel"/>
                <a:ea typeface="Corbel"/>
                <a:cs typeface="Corbel"/>
              </a:rPr>
              <a:t> </a:t>
            </a:r>
            <a:r>
              <a:rPr lang="en-US" altLang="zh-CN" sz="2000" spc="-27" dirty="0">
                <a:latin typeface="Calibri"/>
                <a:ea typeface="Calibri"/>
                <a:cs typeface="Calibri"/>
              </a:rPr>
              <a:t>ALTER</a:t>
            </a:r>
            <a:r>
              <a:rPr lang="en-US" altLang="zh-CN" sz="2000" spc="-9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30" dirty="0">
                <a:latin typeface="Calibri"/>
                <a:ea typeface="Calibri"/>
                <a:cs typeface="Calibri"/>
              </a:rPr>
              <a:t>TABLE</a:t>
            </a:r>
            <a:r>
              <a:rPr lang="en-US" altLang="zh-CN" sz="2000" spc="-11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1" dirty="0">
                <a:latin typeface="Calibri"/>
                <a:ea typeface="Calibri"/>
                <a:cs typeface="Calibri"/>
              </a:rPr>
              <a:t>table_name</a:t>
            </a:r>
            <a:r>
              <a:rPr lang="en-US" altLang="zh-CN" sz="2000" spc="1373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5" dirty="0">
                <a:latin typeface="Calibri"/>
                <a:ea typeface="Calibri"/>
                <a:cs typeface="Calibri"/>
              </a:rPr>
              <a:t>RENAME</a:t>
            </a:r>
            <a:r>
              <a:rPr lang="en-US" altLang="zh-CN" sz="2000" spc="-4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30" dirty="0">
                <a:latin typeface="Calibri"/>
                <a:ea typeface="Calibri"/>
                <a:cs typeface="Calibri"/>
              </a:rPr>
              <a:t>TO</a:t>
            </a:r>
            <a:r>
              <a:rPr lang="en-US" altLang="zh-CN" sz="2000" spc="9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1" dirty="0">
                <a:latin typeface="Calibri"/>
                <a:ea typeface="Calibri"/>
                <a:cs typeface="Calibri"/>
              </a:rPr>
              <a:t>new_table_name;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</a:p>
        </p:txBody>
      </p:sp>
      <p:sp>
        <p:nvSpPr>
          <p:cNvPr id="15" name="Text Box229"/>
          <p:cNvSpPr txBox="1"/>
          <p:nvPr/>
        </p:nvSpPr>
        <p:spPr>
          <a:xfrm>
            <a:off x="3025394" y="3982013"/>
            <a:ext cx="5118966" cy="30630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016"/>
              </a:lnSpc>
            </a:pPr>
            <a:r>
              <a:rPr lang="en-US" altLang="zh-CN" sz="2000" spc="0" dirty="0">
                <a:latin typeface="Corbel"/>
                <a:ea typeface="Corbel"/>
                <a:cs typeface="Corbel"/>
              </a:rPr>
              <a:t>–</a:t>
            </a:r>
            <a:r>
              <a:rPr lang="en-US" altLang="zh-CN" sz="2000" spc="1143" dirty="0">
                <a:latin typeface="Corbel"/>
                <a:ea typeface="Corbel"/>
                <a:cs typeface="Corbel"/>
              </a:rPr>
              <a:t> </a:t>
            </a:r>
            <a:r>
              <a:rPr lang="en-US" altLang="zh-CN" sz="2000" spc="-27" dirty="0">
                <a:latin typeface="Calibri"/>
                <a:ea typeface="Calibri"/>
                <a:cs typeface="Calibri"/>
              </a:rPr>
              <a:t>ALTER</a:t>
            </a:r>
            <a:r>
              <a:rPr lang="en-US" altLang="zh-CN" sz="2000" spc="-12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30" dirty="0">
                <a:latin typeface="Calibri"/>
                <a:ea typeface="Calibri"/>
                <a:cs typeface="Calibri"/>
              </a:rPr>
              <a:t>TABLE</a:t>
            </a:r>
            <a:r>
              <a:rPr lang="en-US" altLang="zh-CN" sz="2000" spc="-13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8" dirty="0">
                <a:latin typeface="Calibri"/>
                <a:ea typeface="Calibri"/>
                <a:cs typeface="Calibri"/>
              </a:rPr>
              <a:t>customers</a:t>
            </a:r>
            <a:r>
              <a:rPr lang="en-US" altLang="zh-CN" sz="2000" spc="467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5" dirty="0">
                <a:latin typeface="Calibri"/>
                <a:ea typeface="Calibri"/>
                <a:cs typeface="Calibri"/>
              </a:rPr>
              <a:t>RENAME</a:t>
            </a:r>
            <a:r>
              <a:rPr lang="en-US" altLang="zh-CN" sz="2000" spc="-27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30" dirty="0">
                <a:latin typeface="Calibri"/>
                <a:ea typeface="Calibri"/>
                <a:cs typeface="Calibri"/>
              </a:rPr>
              <a:t>TO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10" dirty="0">
                <a:latin typeface="Calibri"/>
                <a:ea typeface="Calibri"/>
                <a:cs typeface="Calibri"/>
              </a:rPr>
              <a:t>retailers;</a:t>
            </a:r>
            <a:endParaRPr lang="en-US" altLang="zh-CN" sz="2000" dirty="0">
              <a:latin typeface="Calibri"/>
              <a:ea typeface="Calibri"/>
              <a:cs typeface="Calibri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3025394" y="1903280"/>
            <a:ext cx="7535282" cy="2575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025394" y="3459749"/>
            <a:ext cx="992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3" dirty="0">
                <a:latin typeface="Calibri"/>
                <a:ea typeface="Calibri"/>
                <a:cs typeface="Calibri"/>
              </a:rPr>
              <a:t>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887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8" t="10516" r="4848" b="13240"/>
          <a:stretch/>
        </p:blipFill>
        <p:spPr>
          <a:xfrm>
            <a:off x="257578" y="213376"/>
            <a:ext cx="2333221" cy="1422242"/>
          </a:xfrm>
          <a:prstGeom prst="rect">
            <a:avLst/>
          </a:prstGeom>
        </p:spPr>
      </p:pic>
      <p:sp>
        <p:nvSpPr>
          <p:cNvPr id="10" name="Text Box233"/>
          <p:cNvSpPr txBox="1"/>
          <p:nvPr/>
        </p:nvSpPr>
        <p:spPr>
          <a:xfrm>
            <a:off x="4442674" y="3127202"/>
            <a:ext cx="2911162" cy="456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4400" dirty="0"/>
          </a:p>
          <a:p>
            <a:pPr algn="l" rtl="0">
              <a:lnSpc>
                <a:spcPts val="3204"/>
              </a:lnSpc>
            </a:pPr>
            <a:r>
              <a:rPr lang="en-US" altLang="zh-CN" sz="6000" b="1" spc="-145" dirty="0" smtClean="0">
                <a:latin typeface="Gabriola"/>
                <a:ea typeface="Gabriola"/>
                <a:cs typeface="Gabriola"/>
              </a:rPr>
              <a:t>Thank</a:t>
            </a:r>
            <a:r>
              <a:rPr lang="en-US" altLang="zh-CN" sz="4400" b="1" spc="-26" dirty="0" smtClean="0">
                <a:latin typeface="Gabriola"/>
                <a:ea typeface="Gabriola"/>
                <a:cs typeface="Gabriola"/>
              </a:rPr>
              <a:t> </a:t>
            </a:r>
            <a:r>
              <a:rPr lang="en-US" altLang="zh-CN" sz="5400" b="1" spc="-138" dirty="0" smtClean="0">
                <a:latin typeface="Gabriola"/>
                <a:ea typeface="Gabriola"/>
                <a:cs typeface="Gabriola"/>
              </a:rPr>
              <a:t>You</a:t>
            </a:r>
            <a:endParaRPr lang="en-US" altLang="zh-CN" sz="5400" dirty="0">
              <a:latin typeface="Gabriola"/>
              <a:ea typeface="Gabriola"/>
              <a:cs typeface="Gabriola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190" y="5516679"/>
            <a:ext cx="4311374" cy="107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4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8" t="10516" r="4848" b="13240"/>
          <a:stretch/>
        </p:blipFill>
        <p:spPr>
          <a:xfrm>
            <a:off x="257578" y="213376"/>
            <a:ext cx="2333221" cy="142224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2926731" y="1914821"/>
            <a:ext cx="7535282" cy="2575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 Box111"/>
          <p:cNvSpPr txBox="1"/>
          <p:nvPr/>
        </p:nvSpPr>
        <p:spPr>
          <a:xfrm>
            <a:off x="2926731" y="922538"/>
            <a:ext cx="7404358" cy="7130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defTabSz="914400">
              <a:lnSpc>
                <a:spcPts val="0"/>
              </a:lnSpc>
            </a:pPr>
            <a:endParaRPr dirty="0">
              <a:latin typeface="Calibri"/>
            </a:endParaRPr>
          </a:p>
          <a:p>
            <a:pPr defTabSz="914400">
              <a:lnSpc>
                <a:spcPts val="5204"/>
              </a:lnSpc>
            </a:pPr>
            <a:r>
              <a:rPr lang="en-US" altLang="zh-CN" sz="4400" b="1" spc="-179" dirty="0">
                <a:latin typeface="Century"/>
                <a:ea typeface="Century"/>
                <a:cs typeface="Century"/>
              </a:rPr>
              <a:t>Overview</a:t>
            </a:r>
            <a:r>
              <a:rPr lang="en-US" altLang="zh-CN" sz="4400" b="1" spc="-221" dirty="0">
                <a:latin typeface="Century"/>
                <a:ea typeface="Century"/>
                <a:cs typeface="Century"/>
              </a:rPr>
              <a:t> </a:t>
            </a:r>
            <a:r>
              <a:rPr lang="en-US" altLang="zh-CN" sz="4400" b="1" spc="-174" dirty="0">
                <a:latin typeface="Century"/>
                <a:ea typeface="Century"/>
                <a:cs typeface="Century"/>
              </a:rPr>
              <a:t>of</a:t>
            </a:r>
            <a:r>
              <a:rPr lang="en-US" altLang="zh-CN" sz="4400" b="1" spc="-198" dirty="0">
                <a:latin typeface="Century"/>
                <a:ea typeface="Century"/>
                <a:cs typeface="Century"/>
              </a:rPr>
              <a:t> </a:t>
            </a:r>
            <a:r>
              <a:rPr lang="en-US" altLang="zh-CN" sz="4400" b="1" spc="-235" dirty="0">
                <a:latin typeface="Century"/>
                <a:ea typeface="Century"/>
                <a:cs typeface="Century"/>
              </a:rPr>
              <a:t>DATE</a:t>
            </a:r>
            <a:r>
              <a:rPr lang="en-US" altLang="zh-CN" sz="4400" b="1" spc="-207" dirty="0">
                <a:latin typeface="Century"/>
                <a:ea typeface="Century"/>
                <a:cs typeface="Century"/>
              </a:rPr>
              <a:t> </a:t>
            </a:r>
            <a:r>
              <a:rPr lang="en-US" altLang="zh-CN" sz="4400" b="1" spc="-178" dirty="0">
                <a:latin typeface="Century"/>
                <a:ea typeface="Century"/>
                <a:cs typeface="Century"/>
              </a:rPr>
              <a:t>Datatype</a:t>
            </a:r>
            <a:endParaRPr lang="en-US" altLang="zh-CN" sz="4400" dirty="0">
              <a:latin typeface="Century"/>
              <a:ea typeface="Century"/>
              <a:cs typeface="Century"/>
            </a:endParaRPr>
          </a:p>
        </p:txBody>
      </p:sp>
      <p:sp>
        <p:nvSpPr>
          <p:cNvPr id="11" name="Text Box112"/>
          <p:cNvSpPr txBox="1"/>
          <p:nvPr/>
        </p:nvSpPr>
        <p:spPr>
          <a:xfrm>
            <a:off x="2926731" y="2219782"/>
            <a:ext cx="8482398" cy="96956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defTabSz="914400">
              <a:lnSpc>
                <a:spcPts val="0"/>
              </a:lnSpc>
            </a:pPr>
            <a:endParaRPr dirty="0">
              <a:latin typeface="Calibri"/>
            </a:endParaRPr>
          </a:p>
          <a:p>
            <a:pPr marL="320040" indent="-320040" algn="just" defTabSz="914400">
              <a:lnSpc>
                <a:spcPts val="2444"/>
              </a:lnSpc>
            </a:pPr>
            <a:r>
              <a:rPr lang="en-US" altLang="zh-CN" sz="2000" dirty="0">
                <a:latin typeface="Corbel"/>
                <a:ea typeface="Corbel"/>
                <a:cs typeface="Corbel"/>
              </a:rPr>
              <a:t>–</a:t>
            </a:r>
            <a:r>
              <a:rPr lang="en-US" altLang="zh-CN" sz="2000" spc="1143" dirty="0">
                <a:latin typeface="Corbel"/>
                <a:ea typeface="Corbel"/>
                <a:cs typeface="Corbel"/>
              </a:rPr>
              <a:t> </a:t>
            </a:r>
            <a:r>
              <a:rPr lang="en-US" altLang="zh-CN" sz="2000" spc="2" dirty="0">
                <a:latin typeface="Calibri"/>
                <a:ea typeface="Calibri"/>
                <a:cs typeface="Calibri"/>
              </a:rPr>
              <a:t>The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41" dirty="0">
                <a:latin typeface="Calibri"/>
                <a:ea typeface="Calibri"/>
                <a:cs typeface="Calibri"/>
              </a:rPr>
              <a:t>DATE</a:t>
            </a:r>
            <a:r>
              <a:rPr lang="en-US" altLang="zh-CN" sz="2000" spc="-29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6" dirty="0">
                <a:latin typeface="Calibri"/>
                <a:ea typeface="Calibri"/>
                <a:cs typeface="Calibri"/>
              </a:rPr>
              <a:t>datatype</a:t>
            </a:r>
            <a:r>
              <a:rPr lang="en-US" altLang="zh-CN" sz="2000" spc="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12" dirty="0">
                <a:latin typeface="Calibri"/>
                <a:ea typeface="Calibri"/>
                <a:cs typeface="Calibri"/>
              </a:rPr>
              <a:t>stores</a:t>
            </a:r>
            <a:r>
              <a:rPr lang="en-US" altLang="zh-CN" sz="2000" spc="11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1" dirty="0">
                <a:latin typeface="Calibri"/>
                <a:ea typeface="Calibri"/>
                <a:cs typeface="Calibri"/>
              </a:rPr>
              <a:t>point-in-time</a:t>
            </a:r>
            <a:r>
              <a:rPr lang="en-US" altLang="zh-CN" sz="2000" spc="19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3" dirty="0">
                <a:latin typeface="Calibri"/>
                <a:ea typeface="Calibri"/>
                <a:cs typeface="Calibri"/>
              </a:rPr>
              <a:t>values</a:t>
            </a:r>
            <a:r>
              <a:rPr lang="en-US" altLang="zh-CN" sz="2000" spc="-5" dirty="0">
                <a:latin typeface="Calibri"/>
                <a:ea typeface="Calibri"/>
                <a:cs typeface="Calibri"/>
              </a:rPr>
              <a:t> (dates</a:t>
            </a:r>
            <a:r>
              <a:rPr lang="en-US" altLang="zh-CN" sz="2000" spc="1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and </a:t>
            </a:r>
            <a:r>
              <a:rPr lang="en-US" altLang="zh-CN" sz="2000" spc="1" dirty="0">
                <a:latin typeface="Calibri"/>
                <a:ea typeface="Calibri"/>
                <a:cs typeface="Calibri"/>
              </a:rPr>
              <a:t>times)</a:t>
            </a:r>
            <a:r>
              <a:rPr lang="en-US" altLang="zh-CN" sz="2000" spc="23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in</a:t>
            </a:r>
            <a:r>
              <a:rPr lang="en-US" altLang="zh-CN" sz="2000" spc="-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a table. The </a:t>
            </a:r>
            <a:r>
              <a:rPr lang="en-US" altLang="zh-CN" sz="2000" spc="-41" dirty="0">
                <a:latin typeface="Calibri"/>
                <a:ea typeface="Calibri"/>
                <a:cs typeface="Calibri"/>
              </a:rPr>
              <a:t>DATE</a:t>
            </a:r>
            <a:r>
              <a:rPr lang="en-US" altLang="zh-CN" sz="2000" spc="-2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6" dirty="0">
                <a:latin typeface="Calibri"/>
                <a:ea typeface="Calibri"/>
                <a:cs typeface="Calibri"/>
              </a:rPr>
              <a:t>datatype</a:t>
            </a:r>
            <a:r>
              <a:rPr lang="en-US" altLang="zh-CN" sz="2000" spc="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12" dirty="0">
                <a:latin typeface="Calibri"/>
                <a:ea typeface="Calibri"/>
                <a:cs typeface="Calibri"/>
              </a:rPr>
              <a:t>stores</a:t>
            </a:r>
            <a:r>
              <a:rPr lang="en-US" altLang="zh-CN" sz="2000" spc="23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2" dirty="0">
                <a:latin typeface="Calibri"/>
                <a:ea typeface="Calibri"/>
                <a:cs typeface="Calibri"/>
              </a:rPr>
              <a:t>the</a:t>
            </a:r>
            <a:r>
              <a:rPr lang="en-US" altLang="zh-CN" sz="2000" spc="-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3" dirty="0">
                <a:latin typeface="Calibri"/>
                <a:ea typeface="Calibri"/>
                <a:cs typeface="Calibri"/>
              </a:rPr>
              <a:t>year</a:t>
            </a:r>
            <a:r>
              <a:rPr lang="en-US" altLang="zh-CN" sz="2000" spc="-12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2" dirty="0">
                <a:latin typeface="Calibri"/>
                <a:ea typeface="Calibri"/>
                <a:cs typeface="Calibri"/>
              </a:rPr>
              <a:t>(including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2" dirty="0">
                <a:latin typeface="Calibri"/>
                <a:ea typeface="Calibri"/>
                <a:cs typeface="Calibri"/>
              </a:rPr>
              <a:t>the</a:t>
            </a:r>
            <a:r>
              <a:rPr lang="en-US" altLang="zh-CN" sz="2000" spc="-11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2" dirty="0">
                <a:latin typeface="Calibri"/>
                <a:ea typeface="Calibri"/>
                <a:cs typeface="Calibri"/>
              </a:rPr>
              <a:t>century),</a:t>
            </a:r>
            <a:r>
              <a:rPr lang="en-US" altLang="zh-CN" sz="2000" spc="-21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2" dirty="0">
                <a:latin typeface="Calibri"/>
                <a:ea typeface="Calibri"/>
                <a:cs typeface="Calibri"/>
              </a:rPr>
              <a:t>the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2" dirty="0">
                <a:latin typeface="Calibri"/>
                <a:ea typeface="Calibri"/>
                <a:cs typeface="Calibri"/>
              </a:rPr>
              <a:t>month,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2" dirty="0">
                <a:latin typeface="Calibri"/>
                <a:ea typeface="Calibri"/>
                <a:cs typeface="Calibri"/>
              </a:rPr>
              <a:t>the</a:t>
            </a:r>
            <a:r>
              <a:rPr lang="en-US" altLang="zh-CN" sz="2000" spc="-7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41" dirty="0">
                <a:latin typeface="Calibri"/>
                <a:ea typeface="Calibri"/>
                <a:cs typeface="Calibri"/>
              </a:rPr>
              <a:t>day,</a:t>
            </a:r>
            <a:r>
              <a:rPr lang="en-US" altLang="zh-CN" sz="2000" spc="-1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2" dirty="0">
                <a:latin typeface="Calibri"/>
                <a:ea typeface="Calibri"/>
                <a:cs typeface="Calibri"/>
              </a:rPr>
              <a:t>the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4" dirty="0">
                <a:latin typeface="Calibri"/>
                <a:ea typeface="Calibri"/>
                <a:cs typeface="Calibri"/>
              </a:rPr>
              <a:t>hours,</a:t>
            </a:r>
            <a:r>
              <a:rPr lang="en-US" altLang="zh-CN" sz="2000" spc="-1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2" dirty="0">
                <a:latin typeface="Calibri"/>
                <a:ea typeface="Calibri"/>
                <a:cs typeface="Calibri"/>
              </a:rPr>
              <a:t>the</a:t>
            </a:r>
            <a:r>
              <a:rPr lang="en-US" altLang="zh-CN" sz="2000" spc="-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1" dirty="0">
                <a:latin typeface="Calibri"/>
                <a:ea typeface="Calibri"/>
                <a:cs typeface="Calibri"/>
              </a:rPr>
              <a:t>minutes,</a:t>
            </a:r>
            <a:r>
              <a:rPr lang="en-US" altLang="zh-CN" sz="2000" spc="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and </a:t>
            </a:r>
            <a:r>
              <a:rPr lang="en-US" altLang="zh-CN" sz="2000" spc="3" dirty="0">
                <a:latin typeface="Calibri"/>
                <a:ea typeface="Calibri"/>
                <a:cs typeface="Calibri"/>
              </a:rPr>
              <a:t>the</a:t>
            </a:r>
            <a:r>
              <a:rPr lang="en-US" altLang="zh-CN" sz="2000" spc="-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seconds</a:t>
            </a:r>
            <a:r>
              <a:rPr lang="en-US" altLang="zh-CN" sz="2000" spc="-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3" dirty="0">
                <a:latin typeface="Calibri"/>
                <a:ea typeface="Calibri"/>
                <a:cs typeface="Calibri"/>
              </a:rPr>
              <a:t>(after</a:t>
            </a:r>
            <a:r>
              <a:rPr lang="en-US" altLang="zh-CN" sz="2000" spc="7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midnight).</a:t>
            </a:r>
          </a:p>
        </p:txBody>
      </p:sp>
      <p:sp>
        <p:nvSpPr>
          <p:cNvPr id="14" name="Text Box113"/>
          <p:cNvSpPr txBox="1"/>
          <p:nvPr/>
        </p:nvSpPr>
        <p:spPr>
          <a:xfrm>
            <a:off x="2926731" y="3349320"/>
            <a:ext cx="8407198" cy="63613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defTabSz="914400">
              <a:lnSpc>
                <a:spcPts val="0"/>
              </a:lnSpc>
            </a:pPr>
            <a:endParaRPr dirty="0">
              <a:latin typeface="Calibri"/>
            </a:endParaRPr>
          </a:p>
          <a:p>
            <a:pPr marL="320040" indent="-320040" defTabSz="914400">
              <a:lnSpc>
                <a:spcPts val="2334"/>
              </a:lnSpc>
            </a:pPr>
            <a:r>
              <a:rPr lang="en-US" altLang="zh-CN" sz="2000" dirty="0">
                <a:latin typeface="Corbel"/>
                <a:ea typeface="Corbel"/>
                <a:cs typeface="Corbel"/>
              </a:rPr>
              <a:t>–</a:t>
            </a:r>
            <a:r>
              <a:rPr lang="en-US" altLang="zh-CN" sz="2000" spc="1143" dirty="0">
                <a:latin typeface="Corbel"/>
                <a:ea typeface="Corbel"/>
                <a:cs typeface="Corbel"/>
              </a:rPr>
              <a:t> </a:t>
            </a:r>
            <a:r>
              <a:rPr lang="en-US" altLang="zh-CN" sz="2000" spc="-5" dirty="0">
                <a:latin typeface="Calibri"/>
                <a:ea typeface="Calibri"/>
                <a:cs typeface="Calibri"/>
              </a:rPr>
              <a:t>For</a:t>
            </a:r>
            <a:r>
              <a:rPr lang="en-US" altLang="zh-CN" sz="2000" spc="-12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2" dirty="0">
                <a:latin typeface="Calibri"/>
                <a:ea typeface="Calibri"/>
                <a:cs typeface="Calibri"/>
              </a:rPr>
              <a:t>input</a:t>
            </a:r>
            <a:r>
              <a:rPr lang="en-US" altLang="zh-CN" sz="2000" spc="-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and </a:t>
            </a:r>
            <a:r>
              <a:rPr lang="en-US" altLang="zh-CN" sz="2000" spc="3" dirty="0">
                <a:latin typeface="Calibri"/>
                <a:ea typeface="Calibri"/>
                <a:cs typeface="Calibri"/>
              </a:rPr>
              <a:t>output</a:t>
            </a:r>
            <a:r>
              <a:rPr lang="en-US" altLang="zh-CN" sz="2000" spc="-19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of </a:t>
            </a:r>
            <a:r>
              <a:rPr lang="en-US" altLang="zh-CN" sz="2000" spc="-6" dirty="0">
                <a:latin typeface="Calibri"/>
                <a:ea typeface="Calibri"/>
                <a:cs typeface="Calibri"/>
              </a:rPr>
              <a:t>dates,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the</a:t>
            </a:r>
            <a:r>
              <a:rPr lang="en-US" altLang="zh-CN" sz="2000" spc="9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8" dirty="0">
                <a:latin typeface="Calibri"/>
                <a:ea typeface="Calibri"/>
                <a:cs typeface="Calibri"/>
              </a:rPr>
              <a:t>standard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3" dirty="0">
                <a:latin typeface="Calibri"/>
                <a:ea typeface="Calibri"/>
                <a:cs typeface="Calibri"/>
              </a:rPr>
              <a:t>Oracle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9" dirty="0">
                <a:latin typeface="Calibri"/>
                <a:ea typeface="Calibri"/>
                <a:cs typeface="Calibri"/>
              </a:rPr>
              <a:t>date</a:t>
            </a:r>
            <a:r>
              <a:rPr lang="en-US" altLang="zh-CN" sz="2000" spc="12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9" dirty="0">
                <a:latin typeface="Calibri"/>
                <a:ea typeface="Calibri"/>
                <a:cs typeface="Calibri"/>
              </a:rPr>
              <a:t>format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is </a:t>
            </a:r>
            <a:r>
              <a:rPr lang="en-US" altLang="zh-CN" sz="2000" spc="-19" dirty="0">
                <a:latin typeface="Calibri"/>
                <a:ea typeface="Calibri"/>
                <a:cs typeface="Calibri"/>
              </a:rPr>
              <a:t>DD-MON-YY,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as </a:t>
            </a:r>
            <a:r>
              <a:rPr lang="en-US" altLang="zh-CN" sz="2000" spc="-2" dirty="0">
                <a:latin typeface="Calibri"/>
                <a:ea typeface="Calibri"/>
                <a:cs typeface="Calibri"/>
              </a:rPr>
              <a:t>follows:'13-NOV-92'</a:t>
            </a:r>
            <a:endParaRPr lang="en-US" altLang="zh-CN" sz="2000" dirty="0">
              <a:latin typeface="Calibri"/>
              <a:ea typeface="Calibri"/>
              <a:cs typeface="Calibri"/>
            </a:endParaRPr>
          </a:p>
        </p:txBody>
      </p:sp>
      <p:sp>
        <p:nvSpPr>
          <p:cNvPr id="15" name="Text Box114"/>
          <p:cNvSpPr txBox="1"/>
          <p:nvPr/>
        </p:nvSpPr>
        <p:spPr>
          <a:xfrm>
            <a:off x="2926731" y="4140276"/>
            <a:ext cx="8097220" cy="63613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defTabSz="914400">
              <a:lnSpc>
                <a:spcPts val="0"/>
              </a:lnSpc>
            </a:pPr>
            <a:endParaRPr dirty="0">
              <a:latin typeface="Calibri"/>
            </a:endParaRPr>
          </a:p>
          <a:p>
            <a:pPr marL="320040" indent="-320040" defTabSz="914400">
              <a:lnSpc>
                <a:spcPts val="2334"/>
              </a:lnSpc>
            </a:pPr>
            <a:r>
              <a:rPr lang="en-US" altLang="zh-CN" sz="2000" dirty="0">
                <a:latin typeface="Corbel"/>
                <a:ea typeface="Corbel"/>
                <a:cs typeface="Corbel"/>
              </a:rPr>
              <a:t>–</a:t>
            </a:r>
            <a:r>
              <a:rPr lang="en-US" altLang="zh-CN" sz="2000" spc="1143" dirty="0">
                <a:latin typeface="Corbel"/>
                <a:ea typeface="Corbel"/>
                <a:cs typeface="Corbel"/>
              </a:rPr>
              <a:t> </a:t>
            </a:r>
            <a:r>
              <a:rPr lang="en-US" altLang="zh-CN" sz="2000" spc="-48" dirty="0">
                <a:latin typeface="Calibri"/>
                <a:ea typeface="Calibri"/>
                <a:cs typeface="Calibri"/>
              </a:rPr>
              <a:t>You</a:t>
            </a:r>
            <a:r>
              <a:rPr lang="en-US" altLang="zh-CN" sz="2000" spc="-17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can </a:t>
            </a:r>
            <a:r>
              <a:rPr lang="en-US" altLang="zh-CN" sz="2000" spc="1" dirty="0">
                <a:latin typeface="Calibri"/>
                <a:ea typeface="Calibri"/>
                <a:cs typeface="Calibri"/>
              </a:rPr>
              <a:t>change</a:t>
            </a:r>
            <a:r>
              <a:rPr lang="en-US" altLang="zh-CN" sz="2000" spc="-2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2" dirty="0">
                <a:latin typeface="Calibri"/>
                <a:ea typeface="Calibri"/>
                <a:cs typeface="Calibri"/>
              </a:rPr>
              <a:t>this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5" dirty="0">
                <a:latin typeface="Calibri"/>
                <a:ea typeface="Calibri"/>
                <a:cs typeface="Calibri"/>
              </a:rPr>
              <a:t>default</a:t>
            </a:r>
            <a:r>
              <a:rPr lang="en-US" altLang="zh-CN" sz="2000" spc="-12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9" dirty="0">
                <a:latin typeface="Calibri"/>
                <a:ea typeface="Calibri"/>
                <a:cs typeface="Calibri"/>
              </a:rPr>
              <a:t>date</a:t>
            </a:r>
            <a:r>
              <a:rPr lang="en-US" altLang="zh-CN" sz="2000" spc="12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9" dirty="0">
                <a:latin typeface="Calibri"/>
                <a:ea typeface="Calibri"/>
                <a:cs typeface="Calibri"/>
              </a:rPr>
              <a:t>format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9" dirty="0">
                <a:latin typeface="Calibri"/>
                <a:ea typeface="Calibri"/>
                <a:cs typeface="Calibri"/>
              </a:rPr>
              <a:t>for</a:t>
            </a:r>
            <a:r>
              <a:rPr lang="en-US" altLang="zh-CN" sz="2000" spc="-12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an </a:t>
            </a:r>
            <a:r>
              <a:rPr lang="en-US" altLang="zh-CN" sz="2000" spc="-4" dirty="0">
                <a:latin typeface="Calibri"/>
                <a:ea typeface="Calibri"/>
                <a:cs typeface="Calibri"/>
              </a:rPr>
              <a:t>instance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with</a:t>
            </a:r>
            <a:r>
              <a:rPr lang="en-US" altLang="zh-CN" sz="2000" spc="7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2" dirty="0">
                <a:latin typeface="Calibri"/>
                <a:ea typeface="Calibri"/>
                <a:cs typeface="Calibri"/>
              </a:rPr>
              <a:t>the</a:t>
            </a:r>
            <a:r>
              <a:rPr lang="en-US" altLang="zh-CN" sz="2000" spc="-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6" dirty="0">
                <a:latin typeface="Calibri"/>
                <a:ea typeface="Calibri"/>
                <a:cs typeface="Calibri"/>
              </a:rPr>
              <a:t>parameter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30" dirty="0">
                <a:latin typeface="Calibri"/>
                <a:ea typeface="Calibri"/>
                <a:cs typeface="Calibri"/>
              </a:rPr>
              <a:t>NLS_DATE_FORMAT.</a:t>
            </a:r>
            <a:endParaRPr lang="en-US" altLang="zh-CN" sz="2000" dirty="0">
              <a:latin typeface="Calibri"/>
              <a:ea typeface="Calibri"/>
              <a:cs typeface="Calibri"/>
            </a:endParaRPr>
          </a:p>
        </p:txBody>
      </p:sp>
      <p:sp>
        <p:nvSpPr>
          <p:cNvPr id="16" name="Text Box115"/>
          <p:cNvSpPr txBox="1"/>
          <p:nvPr/>
        </p:nvSpPr>
        <p:spPr>
          <a:xfrm>
            <a:off x="2926731" y="4931613"/>
            <a:ext cx="5698992" cy="30630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defTabSz="914400">
              <a:lnSpc>
                <a:spcPts val="0"/>
              </a:lnSpc>
            </a:pPr>
            <a:endParaRPr dirty="0">
              <a:latin typeface="Calibri"/>
            </a:endParaRPr>
          </a:p>
          <a:p>
            <a:pPr defTabSz="914400">
              <a:lnSpc>
                <a:spcPts val="2016"/>
              </a:lnSpc>
            </a:pPr>
            <a:r>
              <a:rPr lang="en-US" altLang="zh-CN" sz="2000" dirty="0">
                <a:latin typeface="Corbel"/>
                <a:ea typeface="Corbel"/>
                <a:cs typeface="Corbel"/>
              </a:rPr>
              <a:t>–</a:t>
            </a:r>
            <a:r>
              <a:rPr lang="en-US" altLang="zh-CN" sz="2000" spc="1143" dirty="0">
                <a:latin typeface="Corbel"/>
                <a:ea typeface="Corbel"/>
                <a:cs typeface="Corbel"/>
              </a:rPr>
              <a:t> </a:t>
            </a:r>
            <a:r>
              <a:rPr lang="en-US" altLang="zh-CN" sz="2000" spc="-31" dirty="0">
                <a:latin typeface="Calibri"/>
                <a:ea typeface="Calibri"/>
                <a:cs typeface="Calibri"/>
              </a:rPr>
              <a:t>TO_DATE</a:t>
            </a:r>
            <a:r>
              <a:rPr lang="en-US" altLang="zh-CN" sz="2000" spc="-17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1" dirty="0">
                <a:latin typeface="Calibri"/>
                <a:ea typeface="Calibri"/>
                <a:cs typeface="Calibri"/>
              </a:rPr>
              <a:t>('November</a:t>
            </a:r>
            <a:r>
              <a:rPr lang="en-US" altLang="zh-CN" sz="2000" spc="-15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4" dirty="0">
                <a:latin typeface="Calibri"/>
                <a:ea typeface="Calibri"/>
                <a:cs typeface="Calibri"/>
              </a:rPr>
              <a:t>13,</a:t>
            </a:r>
            <a:r>
              <a:rPr lang="en-US" altLang="zh-CN" sz="2000" spc="-21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4" dirty="0">
                <a:latin typeface="Calibri"/>
                <a:ea typeface="Calibri"/>
                <a:cs typeface="Calibri"/>
              </a:rPr>
              <a:t>1992',</a:t>
            </a:r>
            <a:r>
              <a:rPr lang="en-US" altLang="zh-CN" sz="2000" spc="-42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4" dirty="0">
                <a:latin typeface="Calibri"/>
                <a:ea typeface="Calibri"/>
                <a:cs typeface="Calibri"/>
              </a:rPr>
              <a:t>'MONTH</a:t>
            </a:r>
            <a:r>
              <a:rPr lang="en-US" altLang="zh-CN" sz="2000" spc="-23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10" dirty="0">
                <a:latin typeface="Calibri"/>
                <a:ea typeface="Calibri"/>
                <a:cs typeface="Calibri"/>
              </a:rPr>
              <a:t>DD,</a:t>
            </a:r>
            <a:r>
              <a:rPr lang="en-US" altLang="zh-CN" sz="2000" spc="-29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1" dirty="0">
                <a:latin typeface="Calibri"/>
                <a:ea typeface="Calibri"/>
                <a:cs typeface="Calibri"/>
              </a:rPr>
              <a:t>YYYY')</a:t>
            </a:r>
            <a:endParaRPr lang="en-US" altLang="zh-CN" sz="20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312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11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8" t="10516" r="4848" b="13240"/>
          <a:stretch/>
        </p:blipFill>
        <p:spPr>
          <a:xfrm>
            <a:off x="257578" y="213376"/>
            <a:ext cx="2333221" cy="1422242"/>
          </a:xfrm>
          <a:prstGeom prst="rect">
            <a:avLst/>
          </a:prstGeom>
        </p:spPr>
      </p:pic>
      <p:sp>
        <p:nvSpPr>
          <p:cNvPr id="15" name="Text Box118"/>
          <p:cNvSpPr txBox="1"/>
          <p:nvPr/>
        </p:nvSpPr>
        <p:spPr>
          <a:xfrm>
            <a:off x="2147709" y="2598806"/>
            <a:ext cx="2923667" cy="36576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695"/>
              </a:lnSpc>
            </a:pPr>
            <a:endParaRPr dirty="0"/>
          </a:p>
          <a:p>
            <a:pPr marL="91821" algn="l" rtl="0">
              <a:lnSpc>
                <a:spcPts val="1800"/>
              </a:lnSpc>
            </a:pPr>
            <a:r>
              <a:rPr lang="en-US" altLang="zh-CN" sz="1800" b="1" spc="-4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Datatype</a:t>
            </a:r>
            <a:endParaRPr lang="en-US" altLang="zh-CN" sz="1800" dirty="0">
              <a:latin typeface="Calibri"/>
              <a:ea typeface="Calibri"/>
              <a:cs typeface="Calibri"/>
            </a:endParaRPr>
          </a:p>
        </p:txBody>
      </p:sp>
      <p:sp>
        <p:nvSpPr>
          <p:cNvPr id="16" name="Text Box119"/>
          <p:cNvSpPr txBox="1"/>
          <p:nvPr/>
        </p:nvSpPr>
        <p:spPr>
          <a:xfrm>
            <a:off x="5071376" y="2598806"/>
            <a:ext cx="2923668" cy="36576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695"/>
              </a:lnSpc>
            </a:pPr>
            <a:endParaRPr dirty="0"/>
          </a:p>
          <a:p>
            <a:pPr marL="92075" algn="l" rtl="0">
              <a:lnSpc>
                <a:spcPts val="1800"/>
              </a:lnSpc>
            </a:pPr>
            <a:r>
              <a:rPr lang="en-US" altLang="zh-CN" sz="1800" b="1" spc="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Time</a:t>
            </a:r>
            <a:r>
              <a:rPr lang="en-US" altLang="zh-CN" sz="1800" b="1" spc="-7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b="1" spc="-3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Zone</a:t>
            </a:r>
            <a:endParaRPr lang="en-US" altLang="zh-CN" sz="1800" dirty="0">
              <a:latin typeface="Calibri"/>
              <a:ea typeface="Calibri"/>
              <a:cs typeface="Calibri"/>
            </a:endParaRPr>
          </a:p>
        </p:txBody>
      </p:sp>
      <p:sp>
        <p:nvSpPr>
          <p:cNvPr id="17" name="Text Box120"/>
          <p:cNvSpPr txBox="1"/>
          <p:nvPr/>
        </p:nvSpPr>
        <p:spPr>
          <a:xfrm>
            <a:off x="7995044" y="2598806"/>
            <a:ext cx="2923666" cy="36576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695"/>
              </a:lnSpc>
            </a:pPr>
            <a:endParaRPr/>
          </a:p>
          <a:p>
            <a:pPr marL="92710" algn="l" rtl="0">
              <a:lnSpc>
                <a:spcPts val="1800"/>
              </a:lnSpc>
            </a:pPr>
            <a:r>
              <a:rPr lang="en-US" altLang="zh-CN" sz="1800" b="1" spc="-3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Fractional</a:t>
            </a:r>
            <a:r>
              <a:rPr lang="en-US" altLang="zh-CN" sz="1800" b="1" spc="-9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b="1" spc="-3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Seconds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18" name="Text Box121"/>
          <p:cNvSpPr txBox="1"/>
          <p:nvPr/>
        </p:nvSpPr>
        <p:spPr>
          <a:xfrm>
            <a:off x="2147709" y="2964566"/>
            <a:ext cx="2923667" cy="365760"/>
          </a:xfrm>
          <a:prstGeom prst="rect">
            <a:avLst/>
          </a:prstGeom>
          <a:solidFill>
            <a:srgbClr val="B2AD8F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695"/>
              </a:lnSpc>
            </a:pPr>
            <a:endParaRPr/>
          </a:p>
          <a:p>
            <a:pPr marL="91821" algn="l" rtl="0">
              <a:lnSpc>
                <a:spcPts val="1800"/>
              </a:lnSpc>
            </a:pPr>
            <a:r>
              <a:rPr lang="en-US" altLang="zh-CN" sz="1800" spc="-42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DATE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19" name="Text Box122"/>
          <p:cNvSpPr txBox="1"/>
          <p:nvPr/>
        </p:nvSpPr>
        <p:spPr>
          <a:xfrm>
            <a:off x="5071376" y="2964566"/>
            <a:ext cx="2923668" cy="365760"/>
          </a:xfrm>
          <a:prstGeom prst="rect">
            <a:avLst/>
          </a:prstGeom>
          <a:solidFill>
            <a:srgbClr val="B2AD8F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695"/>
              </a:lnSpc>
            </a:pPr>
            <a:endParaRPr/>
          </a:p>
          <a:p>
            <a:pPr marL="92075" algn="l" rtl="0">
              <a:lnSpc>
                <a:spcPts val="1800"/>
              </a:lnSpc>
            </a:pPr>
            <a:r>
              <a:rPr lang="en-US" altLang="zh-CN" sz="1800" spc="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No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0" name="Text Box123"/>
          <p:cNvSpPr txBox="1"/>
          <p:nvPr/>
        </p:nvSpPr>
        <p:spPr>
          <a:xfrm>
            <a:off x="7995044" y="2964566"/>
            <a:ext cx="2923666" cy="365760"/>
          </a:xfrm>
          <a:prstGeom prst="rect">
            <a:avLst/>
          </a:prstGeom>
          <a:solidFill>
            <a:srgbClr val="B2AD8F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695"/>
              </a:lnSpc>
            </a:pPr>
            <a:endParaRPr/>
          </a:p>
          <a:p>
            <a:pPr marL="92710" algn="l" rtl="0">
              <a:lnSpc>
                <a:spcPts val="1800"/>
              </a:lnSpc>
            </a:pPr>
            <a:r>
              <a:rPr lang="en-US" altLang="zh-CN" sz="1800" spc="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No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1" name="Text Box124"/>
          <p:cNvSpPr txBox="1"/>
          <p:nvPr/>
        </p:nvSpPr>
        <p:spPr>
          <a:xfrm>
            <a:off x="2147709" y="3330326"/>
            <a:ext cx="2923667" cy="365760"/>
          </a:xfrm>
          <a:prstGeom prst="rect">
            <a:avLst/>
          </a:prstGeom>
          <a:solidFill>
            <a:srgbClr val="B2AD8F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695"/>
              </a:lnSpc>
            </a:pPr>
            <a:endParaRPr/>
          </a:p>
          <a:p>
            <a:pPr marL="91821" algn="l" rtl="0">
              <a:lnSpc>
                <a:spcPts val="1800"/>
              </a:lnSpc>
            </a:pPr>
            <a:r>
              <a:rPr lang="en-US" altLang="zh-CN" sz="1800" spc="-19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TIMESTAMP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2" name="Text Box125"/>
          <p:cNvSpPr txBox="1"/>
          <p:nvPr/>
        </p:nvSpPr>
        <p:spPr>
          <a:xfrm>
            <a:off x="5071376" y="3330326"/>
            <a:ext cx="2923668" cy="365760"/>
          </a:xfrm>
          <a:prstGeom prst="rect">
            <a:avLst/>
          </a:prstGeom>
          <a:solidFill>
            <a:srgbClr val="B2AD8F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695"/>
              </a:lnSpc>
            </a:pPr>
            <a:endParaRPr/>
          </a:p>
          <a:p>
            <a:pPr marL="92075" algn="l" rtl="0">
              <a:lnSpc>
                <a:spcPts val="1800"/>
              </a:lnSpc>
            </a:pPr>
            <a:r>
              <a:rPr lang="en-US" altLang="zh-CN" sz="1800" spc="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No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3" name="Text Box126"/>
          <p:cNvSpPr txBox="1"/>
          <p:nvPr/>
        </p:nvSpPr>
        <p:spPr>
          <a:xfrm>
            <a:off x="7995044" y="3330326"/>
            <a:ext cx="2923666" cy="365760"/>
          </a:xfrm>
          <a:prstGeom prst="rect">
            <a:avLst/>
          </a:prstGeom>
          <a:solidFill>
            <a:srgbClr val="B2AD8F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695"/>
              </a:lnSpc>
            </a:pPr>
            <a:endParaRPr/>
          </a:p>
          <a:p>
            <a:pPr marL="92710" algn="l" rtl="0">
              <a:lnSpc>
                <a:spcPts val="1800"/>
              </a:lnSpc>
            </a:pPr>
            <a:r>
              <a:rPr lang="en-US" altLang="zh-CN" sz="1800" spc="-44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Yes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4" name="Text Box127"/>
          <p:cNvSpPr txBox="1"/>
          <p:nvPr/>
        </p:nvSpPr>
        <p:spPr>
          <a:xfrm>
            <a:off x="2147709" y="3696086"/>
            <a:ext cx="2923667" cy="640080"/>
          </a:xfrm>
          <a:prstGeom prst="rect">
            <a:avLst/>
          </a:prstGeom>
          <a:solidFill>
            <a:srgbClr val="B2AD8F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693"/>
              </a:lnSpc>
            </a:pPr>
            <a:endParaRPr/>
          </a:p>
          <a:p>
            <a:pPr marL="91821" algn="l" rtl="0">
              <a:lnSpc>
                <a:spcPts val="1802"/>
              </a:lnSpc>
            </a:pPr>
            <a:r>
              <a:rPr lang="en-US" altLang="zh-CN" sz="1800" spc="-18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TIMESTAMP</a:t>
            </a:r>
            <a:r>
              <a:rPr lang="en-US" altLang="zh-CN" sz="1800" spc="-27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WITH</a:t>
            </a:r>
            <a:r>
              <a:rPr lang="en-US" altLang="zh-CN" sz="18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TIME</a:t>
            </a:r>
            <a:endParaRPr lang="en-US" altLang="zh-CN" sz="1800">
              <a:latin typeface="Calibri"/>
              <a:ea typeface="Calibri"/>
              <a:cs typeface="Calibri"/>
            </a:endParaRPr>
          </a:p>
          <a:p>
            <a:pPr marL="91821" algn="l" rtl="0">
              <a:lnSpc>
                <a:spcPts val="1800"/>
              </a:lnSpc>
              <a:spcBef>
                <a:spcPts val="361"/>
              </a:spcBef>
            </a:pPr>
            <a:r>
              <a:rPr lang="en-US" altLang="zh-CN" sz="1800" spc="-7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ZONE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5" name="Text Box128"/>
          <p:cNvSpPr txBox="1"/>
          <p:nvPr/>
        </p:nvSpPr>
        <p:spPr>
          <a:xfrm>
            <a:off x="5071376" y="3696086"/>
            <a:ext cx="2923668" cy="640080"/>
          </a:xfrm>
          <a:prstGeom prst="rect">
            <a:avLst/>
          </a:prstGeom>
          <a:solidFill>
            <a:srgbClr val="B2AD8F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1777"/>
              </a:lnSpc>
            </a:pPr>
            <a:endParaRPr/>
          </a:p>
          <a:p>
            <a:pPr marL="92075" algn="l" rtl="0">
              <a:lnSpc>
                <a:spcPts val="1800"/>
              </a:lnSpc>
            </a:pPr>
            <a:r>
              <a:rPr lang="en-US" altLang="zh-CN" sz="1800" spc="-2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Explicit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6" name="Text Box129"/>
          <p:cNvSpPr txBox="1"/>
          <p:nvPr/>
        </p:nvSpPr>
        <p:spPr>
          <a:xfrm>
            <a:off x="7995044" y="3696086"/>
            <a:ext cx="2923666" cy="640080"/>
          </a:xfrm>
          <a:prstGeom prst="rect">
            <a:avLst/>
          </a:prstGeom>
          <a:solidFill>
            <a:srgbClr val="B2AD8F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1777"/>
              </a:lnSpc>
            </a:pPr>
            <a:endParaRPr/>
          </a:p>
          <a:p>
            <a:pPr marL="92710" algn="l" rtl="0">
              <a:lnSpc>
                <a:spcPts val="1800"/>
              </a:lnSpc>
            </a:pPr>
            <a:r>
              <a:rPr lang="en-US" altLang="zh-CN" sz="1800" spc="-44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Yes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7" name="Text Box130"/>
          <p:cNvSpPr txBox="1"/>
          <p:nvPr/>
        </p:nvSpPr>
        <p:spPr>
          <a:xfrm>
            <a:off x="2147709" y="4336166"/>
            <a:ext cx="2923667" cy="640080"/>
          </a:xfrm>
          <a:prstGeom prst="rect">
            <a:avLst/>
          </a:prstGeom>
          <a:solidFill>
            <a:srgbClr val="B2AD8F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697"/>
              </a:lnSpc>
            </a:pPr>
            <a:endParaRPr/>
          </a:p>
          <a:p>
            <a:pPr marL="91821" algn="l" rtl="0">
              <a:lnSpc>
                <a:spcPts val="1800"/>
              </a:lnSpc>
            </a:pPr>
            <a:r>
              <a:rPr lang="en-US" altLang="zh-CN" sz="1800" spc="-19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TIMESTAMP </a:t>
            </a:r>
            <a:r>
              <a:rPr lang="en-US" altLang="zh-CN" sz="1800" spc="-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WITH</a:t>
            </a:r>
            <a:r>
              <a:rPr lang="en-US" altLang="zh-CN" sz="1800" spc="6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-7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LOCAL</a:t>
            </a:r>
            <a:endParaRPr lang="en-US" altLang="zh-CN" sz="1800">
              <a:latin typeface="Calibri"/>
              <a:ea typeface="Calibri"/>
              <a:cs typeface="Calibri"/>
            </a:endParaRPr>
          </a:p>
          <a:p>
            <a:pPr marL="91821" algn="l" rtl="0">
              <a:lnSpc>
                <a:spcPts val="1800"/>
              </a:lnSpc>
              <a:spcBef>
                <a:spcPts val="360"/>
              </a:spcBef>
            </a:pPr>
            <a:r>
              <a:rPr lang="en-US" altLang="zh-CN" sz="1800" spc="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TIME</a:t>
            </a:r>
            <a:r>
              <a:rPr lang="en-US" altLang="zh-CN" sz="18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800" spc="-8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ZONE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8" name="Text Box131"/>
          <p:cNvSpPr txBox="1"/>
          <p:nvPr/>
        </p:nvSpPr>
        <p:spPr>
          <a:xfrm>
            <a:off x="5071376" y="4336166"/>
            <a:ext cx="2923668" cy="640080"/>
          </a:xfrm>
          <a:prstGeom prst="rect">
            <a:avLst/>
          </a:prstGeom>
          <a:solidFill>
            <a:srgbClr val="B2AD8F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1777"/>
              </a:lnSpc>
            </a:pPr>
            <a:endParaRPr/>
          </a:p>
          <a:p>
            <a:pPr marL="92075" algn="l" rtl="0">
              <a:lnSpc>
                <a:spcPts val="1800"/>
              </a:lnSpc>
            </a:pPr>
            <a:r>
              <a:rPr lang="en-US" altLang="zh-CN" sz="1800" spc="-8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Relative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9" name="Text Box132"/>
          <p:cNvSpPr txBox="1"/>
          <p:nvPr/>
        </p:nvSpPr>
        <p:spPr>
          <a:xfrm>
            <a:off x="7995044" y="4336166"/>
            <a:ext cx="2923666" cy="640080"/>
          </a:xfrm>
          <a:prstGeom prst="rect">
            <a:avLst/>
          </a:prstGeom>
          <a:solidFill>
            <a:srgbClr val="B2AD8F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1777"/>
              </a:lnSpc>
            </a:pPr>
            <a:endParaRPr/>
          </a:p>
          <a:p>
            <a:pPr marL="92710" algn="l" rtl="0">
              <a:lnSpc>
                <a:spcPts val="1800"/>
              </a:lnSpc>
            </a:pPr>
            <a:r>
              <a:rPr lang="en-US" altLang="zh-CN" sz="1800" spc="-44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Yes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30" name="Text Box133"/>
          <p:cNvSpPr txBox="1"/>
          <p:nvPr/>
        </p:nvSpPr>
        <p:spPr>
          <a:xfrm>
            <a:off x="4480707" y="922538"/>
            <a:ext cx="3010204" cy="7130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5204"/>
              </a:lnSpc>
            </a:pPr>
            <a:r>
              <a:rPr lang="en-US" altLang="zh-CN" sz="4400" b="1" spc="-201" dirty="0">
                <a:latin typeface="Century"/>
                <a:ea typeface="Century"/>
                <a:cs typeface="Century"/>
              </a:rPr>
              <a:t>Time</a:t>
            </a:r>
            <a:r>
              <a:rPr lang="en-US" altLang="zh-CN" sz="4400" b="1" spc="-219" dirty="0">
                <a:latin typeface="Century"/>
                <a:ea typeface="Century"/>
                <a:cs typeface="Century"/>
              </a:rPr>
              <a:t> </a:t>
            </a:r>
            <a:r>
              <a:rPr lang="en-US" altLang="zh-CN" sz="4400" b="1" spc="-175" dirty="0">
                <a:latin typeface="Century"/>
                <a:ea typeface="Century"/>
                <a:cs typeface="Century"/>
              </a:rPr>
              <a:t>Zones</a:t>
            </a:r>
            <a:endParaRPr lang="en-US" altLang="zh-CN" sz="4400" dirty="0">
              <a:latin typeface="Century"/>
              <a:ea typeface="Century"/>
              <a:cs typeface="Century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2590799" y="2001378"/>
            <a:ext cx="7535282" cy="2575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39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/>
      <p:bldP spid="3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8" t="10516" r="4848" b="13240"/>
          <a:stretch/>
        </p:blipFill>
        <p:spPr>
          <a:xfrm>
            <a:off x="257578" y="213376"/>
            <a:ext cx="2333221" cy="1422242"/>
          </a:xfrm>
          <a:prstGeom prst="rect">
            <a:avLst/>
          </a:prstGeom>
        </p:spPr>
      </p:pic>
      <p:sp>
        <p:nvSpPr>
          <p:cNvPr id="11" name="Text Box136"/>
          <p:cNvSpPr txBox="1"/>
          <p:nvPr/>
        </p:nvSpPr>
        <p:spPr>
          <a:xfrm>
            <a:off x="3025394" y="924497"/>
            <a:ext cx="7288804" cy="7130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5204"/>
              </a:lnSpc>
            </a:pPr>
            <a:r>
              <a:rPr lang="en-US" altLang="zh-CN" sz="4400" b="1" spc="-179" dirty="0">
                <a:latin typeface="Century"/>
                <a:ea typeface="Century"/>
                <a:cs typeface="Century"/>
              </a:rPr>
              <a:t>Overview</a:t>
            </a:r>
            <a:r>
              <a:rPr lang="en-US" altLang="zh-CN" sz="4400" b="1" spc="-221" dirty="0">
                <a:latin typeface="Century"/>
                <a:ea typeface="Century"/>
                <a:cs typeface="Century"/>
              </a:rPr>
              <a:t> </a:t>
            </a:r>
            <a:r>
              <a:rPr lang="en-US" altLang="zh-CN" sz="4400" b="1" spc="-174" dirty="0">
                <a:latin typeface="Century"/>
                <a:ea typeface="Century"/>
                <a:cs typeface="Century"/>
              </a:rPr>
              <a:t>of</a:t>
            </a:r>
            <a:r>
              <a:rPr lang="en-US" altLang="zh-CN" sz="4400" b="1" spc="-198" dirty="0">
                <a:latin typeface="Century"/>
                <a:ea typeface="Century"/>
                <a:cs typeface="Century"/>
              </a:rPr>
              <a:t> </a:t>
            </a:r>
            <a:r>
              <a:rPr lang="en-US" altLang="zh-CN" sz="4400" b="1" spc="-174" dirty="0">
                <a:latin typeface="Century"/>
                <a:ea typeface="Century"/>
                <a:cs typeface="Century"/>
              </a:rPr>
              <a:t>LOB</a:t>
            </a:r>
            <a:r>
              <a:rPr lang="en-US" altLang="zh-CN" sz="4400" b="1" spc="-192" dirty="0">
                <a:latin typeface="Century"/>
                <a:ea typeface="Century"/>
                <a:cs typeface="Century"/>
              </a:rPr>
              <a:t> </a:t>
            </a:r>
            <a:r>
              <a:rPr lang="en-US" altLang="zh-CN" sz="4400" b="1" spc="-180" dirty="0">
                <a:latin typeface="Century"/>
                <a:ea typeface="Century"/>
                <a:cs typeface="Century"/>
              </a:rPr>
              <a:t>Datatypes</a:t>
            </a:r>
            <a:endParaRPr lang="en-US" altLang="zh-CN" sz="4400" dirty="0">
              <a:latin typeface="Century"/>
              <a:ea typeface="Century"/>
              <a:cs typeface="Century"/>
            </a:endParaRPr>
          </a:p>
        </p:txBody>
      </p:sp>
      <p:sp>
        <p:nvSpPr>
          <p:cNvPr id="12" name="Text Box137"/>
          <p:cNvSpPr txBox="1"/>
          <p:nvPr/>
        </p:nvSpPr>
        <p:spPr>
          <a:xfrm>
            <a:off x="2590799" y="2165423"/>
            <a:ext cx="137014" cy="25423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96"/>
              </a:lnSpc>
            </a:pPr>
            <a:r>
              <a:rPr lang="en-US" altLang="zh-CN" sz="1600" spc="0" dirty="0">
                <a:latin typeface="Corbel"/>
                <a:ea typeface="Corbel"/>
                <a:cs typeface="Corbel"/>
              </a:rPr>
              <a:t>–</a:t>
            </a:r>
            <a:endParaRPr lang="en-US" altLang="zh-CN" sz="1600">
              <a:latin typeface="Corbel"/>
              <a:ea typeface="Corbel"/>
              <a:cs typeface="Corbel"/>
            </a:endParaRPr>
          </a:p>
        </p:txBody>
      </p:sp>
      <p:sp>
        <p:nvSpPr>
          <p:cNvPr id="13" name="Text Box138"/>
          <p:cNvSpPr txBox="1"/>
          <p:nvPr/>
        </p:nvSpPr>
        <p:spPr>
          <a:xfrm>
            <a:off x="2590799" y="2945711"/>
            <a:ext cx="137014" cy="25423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96"/>
              </a:lnSpc>
            </a:pPr>
            <a:r>
              <a:rPr lang="en-US" altLang="zh-CN" sz="1600" spc="0" dirty="0">
                <a:latin typeface="Corbel"/>
                <a:ea typeface="Corbel"/>
                <a:cs typeface="Corbel"/>
              </a:rPr>
              <a:t>–</a:t>
            </a:r>
            <a:endParaRPr lang="en-US" altLang="zh-CN" sz="1600">
              <a:latin typeface="Corbel"/>
              <a:ea typeface="Corbel"/>
              <a:cs typeface="Corbel"/>
            </a:endParaRPr>
          </a:p>
        </p:txBody>
      </p:sp>
      <p:sp>
        <p:nvSpPr>
          <p:cNvPr id="14" name="Text Box139"/>
          <p:cNvSpPr txBox="1"/>
          <p:nvPr/>
        </p:nvSpPr>
        <p:spPr>
          <a:xfrm>
            <a:off x="2910839" y="2164207"/>
            <a:ext cx="8127616" cy="70025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just" rtl="0">
              <a:lnSpc>
                <a:spcPts val="1700"/>
              </a:lnSpc>
            </a:pPr>
            <a:r>
              <a:rPr lang="en-US" altLang="zh-CN" sz="1600" spc="0" dirty="0">
                <a:latin typeface="Calibri"/>
                <a:ea typeface="Calibri"/>
                <a:cs typeface="Calibri"/>
              </a:rPr>
              <a:t>The</a:t>
            </a:r>
            <a:r>
              <a:rPr lang="en-US" altLang="zh-CN" sz="16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-17" dirty="0">
                <a:latin typeface="Calibri"/>
                <a:ea typeface="Calibri"/>
                <a:cs typeface="Calibri"/>
              </a:rPr>
              <a:t>LOB</a:t>
            </a:r>
            <a:r>
              <a:rPr lang="en-US" altLang="zh-CN" sz="1600" spc="24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-5" dirty="0">
                <a:latin typeface="Calibri"/>
                <a:ea typeface="Calibri"/>
                <a:cs typeface="Calibri"/>
              </a:rPr>
              <a:t>datatypes</a:t>
            </a:r>
            <a:r>
              <a:rPr lang="en-US" altLang="zh-CN" sz="16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-16" dirty="0">
                <a:latin typeface="Calibri"/>
                <a:ea typeface="Calibri"/>
                <a:cs typeface="Calibri"/>
              </a:rPr>
              <a:t>BLOB,</a:t>
            </a:r>
            <a:r>
              <a:rPr lang="en-US" altLang="zh-CN" sz="1600" spc="2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-14" dirty="0">
                <a:latin typeface="Calibri"/>
                <a:ea typeface="Calibri"/>
                <a:cs typeface="Calibri"/>
              </a:rPr>
              <a:t>CLOB,</a:t>
            </a:r>
            <a:r>
              <a:rPr lang="en-US" altLang="zh-CN" sz="1600" spc="27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-12" dirty="0">
                <a:latin typeface="Calibri"/>
                <a:ea typeface="Calibri"/>
                <a:cs typeface="Calibri"/>
              </a:rPr>
              <a:t>NCLOB,</a:t>
            </a:r>
            <a:r>
              <a:rPr lang="en-US" altLang="zh-CN" sz="1600" spc="1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0" dirty="0">
                <a:latin typeface="Calibri"/>
                <a:ea typeface="Calibri"/>
                <a:cs typeface="Calibri"/>
              </a:rPr>
              <a:t>and</a:t>
            </a:r>
            <a:r>
              <a:rPr lang="en-US" altLang="zh-CN" sz="16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-3" dirty="0">
                <a:latin typeface="Calibri"/>
                <a:ea typeface="Calibri"/>
                <a:cs typeface="Calibri"/>
              </a:rPr>
              <a:t>BFILE</a:t>
            </a:r>
            <a:r>
              <a:rPr lang="en-US" altLang="zh-CN" sz="1600" spc="13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0" dirty="0">
                <a:latin typeface="Calibri"/>
                <a:ea typeface="Calibri"/>
                <a:cs typeface="Calibri"/>
              </a:rPr>
              <a:t>enable</a:t>
            </a:r>
            <a:r>
              <a:rPr lang="en-US" altLang="zh-CN" sz="16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-14" dirty="0">
                <a:latin typeface="Calibri"/>
                <a:ea typeface="Calibri"/>
                <a:cs typeface="Calibri"/>
              </a:rPr>
              <a:t>you</a:t>
            </a:r>
            <a:r>
              <a:rPr lang="en-US" altLang="zh-CN" sz="1600" spc="22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-5" dirty="0">
                <a:latin typeface="Calibri"/>
                <a:ea typeface="Calibri"/>
                <a:cs typeface="Calibri"/>
              </a:rPr>
              <a:t>to</a:t>
            </a:r>
            <a:r>
              <a:rPr lang="en-US" altLang="zh-CN" sz="1600" spc="7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-11" dirty="0">
                <a:latin typeface="Calibri"/>
                <a:ea typeface="Calibri"/>
                <a:cs typeface="Calibri"/>
              </a:rPr>
              <a:t>store</a:t>
            </a:r>
            <a:r>
              <a:rPr lang="en-US" altLang="zh-CN" sz="16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0" dirty="0">
                <a:latin typeface="Calibri"/>
                <a:ea typeface="Calibri"/>
                <a:cs typeface="Calibri"/>
              </a:rPr>
              <a:t>and</a:t>
            </a:r>
            <a:r>
              <a:rPr lang="en-US" altLang="zh-CN" sz="16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-3" dirty="0">
                <a:latin typeface="Calibri"/>
                <a:ea typeface="Calibri"/>
                <a:cs typeface="Calibri"/>
              </a:rPr>
              <a:t>manipulate</a:t>
            </a:r>
            <a:r>
              <a:rPr lang="en-US" altLang="zh-CN" sz="1600" spc="-29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-7" dirty="0">
                <a:latin typeface="Calibri"/>
                <a:ea typeface="Calibri"/>
                <a:cs typeface="Calibri"/>
              </a:rPr>
              <a:t>large</a:t>
            </a:r>
            <a:r>
              <a:rPr lang="en-US" altLang="zh-CN" sz="16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-5" dirty="0">
                <a:latin typeface="Calibri"/>
                <a:ea typeface="Calibri"/>
                <a:cs typeface="Calibri"/>
              </a:rPr>
              <a:t>blocks</a:t>
            </a:r>
            <a:r>
              <a:rPr lang="en-US" altLang="zh-CN" sz="16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0" dirty="0">
                <a:latin typeface="Calibri"/>
                <a:ea typeface="Calibri"/>
                <a:cs typeface="Calibri"/>
              </a:rPr>
              <a:t>of</a:t>
            </a:r>
            <a:r>
              <a:rPr lang="en-US" altLang="zh-CN" sz="1600" spc="9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-5" dirty="0">
                <a:latin typeface="Calibri"/>
                <a:ea typeface="Calibri"/>
                <a:cs typeface="Calibri"/>
              </a:rPr>
              <a:t>unstructured</a:t>
            </a:r>
            <a:r>
              <a:rPr lang="en-US" altLang="zh-CN" sz="1600" spc="13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-8" dirty="0">
                <a:latin typeface="Calibri"/>
                <a:ea typeface="Calibri"/>
                <a:cs typeface="Calibri"/>
              </a:rPr>
              <a:t>data</a:t>
            </a:r>
            <a:r>
              <a:rPr lang="en-US" altLang="zh-CN" sz="1600" spc="-12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-2" dirty="0">
                <a:latin typeface="Calibri"/>
                <a:ea typeface="Calibri"/>
                <a:cs typeface="Calibri"/>
              </a:rPr>
              <a:t>(such</a:t>
            </a:r>
            <a:r>
              <a:rPr lang="en-US" altLang="zh-CN" sz="1600" spc="5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0" dirty="0">
                <a:latin typeface="Calibri"/>
                <a:ea typeface="Calibri"/>
                <a:cs typeface="Calibri"/>
              </a:rPr>
              <a:t>as</a:t>
            </a:r>
            <a:r>
              <a:rPr lang="en-US" altLang="zh-CN" sz="16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-7" dirty="0">
                <a:latin typeface="Calibri"/>
                <a:ea typeface="Calibri"/>
                <a:cs typeface="Calibri"/>
              </a:rPr>
              <a:t>text,</a:t>
            </a:r>
            <a:r>
              <a:rPr lang="en-US" altLang="zh-CN" sz="16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-6" dirty="0">
                <a:latin typeface="Calibri"/>
                <a:ea typeface="Calibri"/>
                <a:cs typeface="Calibri"/>
              </a:rPr>
              <a:t>graphic</a:t>
            </a:r>
            <a:r>
              <a:rPr lang="en-US" altLang="zh-CN" sz="1600" spc="-17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-2" dirty="0">
                <a:latin typeface="Calibri"/>
                <a:ea typeface="Calibri"/>
                <a:cs typeface="Calibri"/>
              </a:rPr>
              <a:t>images,</a:t>
            </a:r>
            <a:r>
              <a:rPr lang="en-US" altLang="zh-CN" sz="16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-2" dirty="0">
                <a:latin typeface="Calibri"/>
                <a:ea typeface="Calibri"/>
                <a:cs typeface="Calibri"/>
              </a:rPr>
              <a:t>video</a:t>
            </a:r>
            <a:r>
              <a:rPr lang="en-US" altLang="zh-CN" sz="1600" spc="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-2" dirty="0">
                <a:latin typeface="Calibri"/>
                <a:ea typeface="Calibri"/>
                <a:cs typeface="Calibri"/>
              </a:rPr>
              <a:t>clips,</a:t>
            </a:r>
            <a:r>
              <a:rPr lang="en-US" altLang="zh-CN" sz="1600" spc="-1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0" dirty="0">
                <a:latin typeface="Calibri"/>
                <a:ea typeface="Calibri"/>
                <a:cs typeface="Calibri"/>
              </a:rPr>
              <a:t>and</a:t>
            </a:r>
            <a:r>
              <a:rPr lang="en-US" altLang="zh-CN" sz="16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-3" dirty="0">
                <a:latin typeface="Calibri"/>
                <a:ea typeface="Calibri"/>
                <a:cs typeface="Calibri"/>
              </a:rPr>
              <a:t>sound</a:t>
            </a:r>
            <a:r>
              <a:rPr lang="en-US" altLang="zh-CN" sz="16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-11" dirty="0">
                <a:latin typeface="Calibri"/>
                <a:ea typeface="Calibri"/>
                <a:cs typeface="Calibri"/>
              </a:rPr>
              <a:t>waveforms)</a:t>
            </a:r>
            <a:r>
              <a:rPr lang="en-US" altLang="zh-CN" sz="1600" spc="23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0" dirty="0">
                <a:latin typeface="Calibri"/>
                <a:ea typeface="Calibri"/>
                <a:cs typeface="Calibri"/>
              </a:rPr>
              <a:t>in</a:t>
            </a:r>
            <a:r>
              <a:rPr lang="en-US" altLang="zh-CN" sz="1600" spc="-12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0" dirty="0">
                <a:latin typeface="Calibri"/>
                <a:ea typeface="Calibri"/>
                <a:cs typeface="Calibri"/>
              </a:rPr>
              <a:t>binary</a:t>
            </a:r>
            <a:r>
              <a:rPr lang="en-US" altLang="zh-CN" sz="16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0" dirty="0">
                <a:latin typeface="Calibri"/>
                <a:ea typeface="Calibri"/>
                <a:cs typeface="Calibri"/>
              </a:rPr>
              <a:t>or</a:t>
            </a:r>
            <a:r>
              <a:rPr lang="en-US" altLang="zh-CN" sz="16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-6" dirty="0">
                <a:latin typeface="Calibri"/>
                <a:ea typeface="Calibri"/>
                <a:cs typeface="Calibri"/>
              </a:rPr>
              <a:t>character</a:t>
            </a:r>
            <a:r>
              <a:rPr lang="en-US" altLang="zh-CN" sz="1600" spc="9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-7" dirty="0">
                <a:latin typeface="Calibri"/>
                <a:ea typeface="Calibri"/>
                <a:cs typeface="Calibri"/>
              </a:rPr>
              <a:t>format.</a:t>
            </a:r>
            <a:endParaRPr lang="en-US" altLang="zh-CN" sz="1600" dirty="0">
              <a:latin typeface="Calibri"/>
              <a:ea typeface="Calibri"/>
              <a:cs typeface="Calibri"/>
            </a:endParaRPr>
          </a:p>
        </p:txBody>
      </p:sp>
      <p:sp>
        <p:nvSpPr>
          <p:cNvPr id="15" name="Text Box140"/>
          <p:cNvSpPr txBox="1"/>
          <p:nvPr/>
        </p:nvSpPr>
        <p:spPr>
          <a:xfrm>
            <a:off x="2910839" y="2944495"/>
            <a:ext cx="7302616" cy="25423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96"/>
              </a:lnSpc>
            </a:pPr>
            <a:r>
              <a:rPr lang="en-US" altLang="zh-CN" sz="1600" spc="-14" dirty="0">
                <a:latin typeface="Calibri"/>
                <a:ea typeface="Calibri"/>
                <a:cs typeface="Calibri"/>
              </a:rPr>
              <a:t>LOB</a:t>
            </a:r>
            <a:r>
              <a:rPr lang="en-US" altLang="zh-CN" sz="1600" spc="21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-5" dirty="0">
                <a:latin typeface="Calibri"/>
                <a:ea typeface="Calibri"/>
                <a:cs typeface="Calibri"/>
              </a:rPr>
              <a:t>datatypes</a:t>
            </a:r>
            <a:r>
              <a:rPr lang="en-US" altLang="zh-CN" sz="1600" spc="-17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-7" dirty="0">
                <a:latin typeface="Calibri"/>
                <a:ea typeface="Calibri"/>
                <a:cs typeface="Calibri"/>
              </a:rPr>
              <a:t>differ </a:t>
            </a:r>
            <a:r>
              <a:rPr lang="en-US" altLang="zh-CN" sz="1600" spc="-8" dirty="0">
                <a:latin typeface="Calibri"/>
                <a:ea typeface="Calibri"/>
                <a:cs typeface="Calibri"/>
              </a:rPr>
              <a:t>from</a:t>
            </a:r>
            <a:r>
              <a:rPr lang="en-US" altLang="zh-CN" sz="1600" spc="17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-11" dirty="0">
                <a:latin typeface="Calibri"/>
                <a:ea typeface="Calibri"/>
                <a:cs typeface="Calibri"/>
              </a:rPr>
              <a:t>LONG</a:t>
            </a:r>
            <a:r>
              <a:rPr lang="en-US" altLang="zh-CN" sz="1600" spc="1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0" dirty="0">
                <a:latin typeface="Calibri"/>
                <a:ea typeface="Calibri"/>
                <a:cs typeface="Calibri"/>
              </a:rPr>
              <a:t>and</a:t>
            </a:r>
            <a:r>
              <a:rPr lang="en-US" altLang="zh-CN" sz="16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-12" dirty="0">
                <a:latin typeface="Calibri"/>
                <a:ea typeface="Calibri"/>
                <a:cs typeface="Calibri"/>
              </a:rPr>
              <a:t>LONG</a:t>
            </a:r>
            <a:r>
              <a:rPr lang="en-US" altLang="zh-CN" sz="1600" spc="23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-23" dirty="0">
                <a:latin typeface="Calibri"/>
                <a:ea typeface="Calibri"/>
                <a:cs typeface="Calibri"/>
              </a:rPr>
              <a:t>RAW</a:t>
            </a:r>
            <a:r>
              <a:rPr lang="en-US" altLang="zh-CN" sz="1600" spc="1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-5" dirty="0">
                <a:latin typeface="Calibri"/>
                <a:ea typeface="Calibri"/>
                <a:cs typeface="Calibri"/>
              </a:rPr>
              <a:t>datatypes</a:t>
            </a:r>
            <a:r>
              <a:rPr lang="en-US" altLang="zh-CN" sz="16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0" dirty="0">
                <a:latin typeface="Calibri"/>
                <a:ea typeface="Calibri"/>
                <a:cs typeface="Calibri"/>
              </a:rPr>
              <a:t>in</a:t>
            </a:r>
            <a:r>
              <a:rPr lang="en-US" altLang="zh-CN" sz="1600" spc="-1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-11" dirty="0">
                <a:latin typeface="Calibri"/>
                <a:ea typeface="Calibri"/>
                <a:cs typeface="Calibri"/>
              </a:rPr>
              <a:t>several</a:t>
            </a:r>
            <a:r>
              <a:rPr lang="en-US" altLang="zh-CN" sz="1600" spc="2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-10" dirty="0">
                <a:latin typeface="Calibri"/>
                <a:ea typeface="Calibri"/>
                <a:cs typeface="Calibri"/>
              </a:rPr>
              <a:t>ways.</a:t>
            </a:r>
            <a:r>
              <a:rPr lang="en-US" altLang="zh-CN" sz="1600" spc="-11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-10" dirty="0">
                <a:latin typeface="Calibri"/>
                <a:ea typeface="Calibri"/>
                <a:cs typeface="Calibri"/>
              </a:rPr>
              <a:t>For</a:t>
            </a:r>
            <a:r>
              <a:rPr lang="en-US" altLang="zh-CN" sz="1600" spc="2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600" spc="-7" dirty="0">
                <a:latin typeface="Calibri"/>
                <a:ea typeface="Calibri"/>
                <a:cs typeface="Calibri"/>
              </a:rPr>
              <a:t>example:</a:t>
            </a:r>
            <a:endParaRPr lang="en-US" altLang="zh-CN" sz="1600">
              <a:latin typeface="Calibri"/>
              <a:ea typeface="Calibri"/>
              <a:cs typeface="Calibri"/>
            </a:endParaRPr>
          </a:p>
        </p:txBody>
      </p:sp>
      <p:sp>
        <p:nvSpPr>
          <p:cNvPr id="16" name="Text Box141"/>
          <p:cNvSpPr txBox="1"/>
          <p:nvPr/>
        </p:nvSpPr>
        <p:spPr>
          <a:xfrm>
            <a:off x="2910839" y="3251409"/>
            <a:ext cx="119905" cy="2514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53"/>
              </a:lnSpc>
            </a:pPr>
            <a:r>
              <a:rPr lang="en-US" altLang="zh-CN" sz="1400" spc="-330" dirty="0">
                <a:latin typeface="Wingdings"/>
                <a:ea typeface="Wingdings"/>
                <a:cs typeface="Wingdings"/>
              </a:rPr>
              <a:t></a:t>
            </a:r>
            <a:endParaRPr lang="en-US" altLang="zh-CN" sz="1400">
              <a:latin typeface="Wingdings"/>
              <a:ea typeface="Wingdings"/>
              <a:cs typeface="Wingdings"/>
            </a:endParaRPr>
          </a:p>
        </p:txBody>
      </p:sp>
      <p:sp>
        <p:nvSpPr>
          <p:cNvPr id="17" name="Text Box142"/>
          <p:cNvSpPr txBox="1"/>
          <p:nvPr/>
        </p:nvSpPr>
        <p:spPr>
          <a:xfrm>
            <a:off x="2910839" y="3559785"/>
            <a:ext cx="119765" cy="2514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50"/>
              </a:lnSpc>
            </a:pPr>
            <a:r>
              <a:rPr lang="en-US" altLang="zh-CN" sz="1400" spc="-331" dirty="0">
                <a:latin typeface="Wingdings"/>
                <a:ea typeface="Wingdings"/>
                <a:cs typeface="Wingdings"/>
              </a:rPr>
              <a:t></a:t>
            </a:r>
            <a:endParaRPr lang="en-US" altLang="zh-CN" sz="1400">
              <a:latin typeface="Wingdings"/>
              <a:ea typeface="Wingdings"/>
              <a:cs typeface="Wingdings"/>
            </a:endParaRPr>
          </a:p>
        </p:txBody>
      </p:sp>
      <p:sp>
        <p:nvSpPr>
          <p:cNvPr id="18" name="Text Box143"/>
          <p:cNvSpPr txBox="1"/>
          <p:nvPr/>
        </p:nvSpPr>
        <p:spPr>
          <a:xfrm>
            <a:off x="2910839" y="4062705"/>
            <a:ext cx="119765" cy="2514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50"/>
              </a:lnSpc>
            </a:pPr>
            <a:r>
              <a:rPr lang="en-US" altLang="zh-CN" sz="1400" spc="-331" dirty="0">
                <a:latin typeface="Wingdings"/>
                <a:ea typeface="Wingdings"/>
                <a:cs typeface="Wingdings"/>
              </a:rPr>
              <a:t></a:t>
            </a:r>
            <a:endParaRPr lang="en-US" altLang="zh-CN" sz="1400">
              <a:latin typeface="Wingdings"/>
              <a:ea typeface="Wingdings"/>
              <a:cs typeface="Wingdings"/>
            </a:endParaRPr>
          </a:p>
        </p:txBody>
      </p:sp>
      <p:sp>
        <p:nvSpPr>
          <p:cNvPr id="19" name="Text Box144"/>
          <p:cNvSpPr txBox="1"/>
          <p:nvPr/>
        </p:nvSpPr>
        <p:spPr>
          <a:xfrm>
            <a:off x="2910839" y="4565625"/>
            <a:ext cx="119765" cy="2514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1550"/>
              </a:lnSpc>
            </a:pPr>
            <a:r>
              <a:rPr lang="en-US" altLang="zh-CN" sz="1400" spc="-331" dirty="0">
                <a:latin typeface="Wingdings"/>
                <a:ea typeface="Wingdings"/>
                <a:cs typeface="Wingdings"/>
              </a:rPr>
              <a:t></a:t>
            </a:r>
            <a:endParaRPr lang="en-US" altLang="zh-CN" sz="1400" dirty="0">
              <a:latin typeface="Wingdings"/>
              <a:ea typeface="Wingdings"/>
              <a:cs typeface="Wingdings"/>
            </a:endParaRPr>
          </a:p>
        </p:txBody>
      </p:sp>
      <p:sp>
        <p:nvSpPr>
          <p:cNvPr id="20" name="Text Box145"/>
          <p:cNvSpPr txBox="1"/>
          <p:nvPr/>
        </p:nvSpPr>
        <p:spPr>
          <a:xfrm>
            <a:off x="2910839" y="4873199"/>
            <a:ext cx="119905" cy="2514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53"/>
              </a:lnSpc>
            </a:pPr>
            <a:r>
              <a:rPr lang="en-US" altLang="zh-CN" sz="1400" spc="-330" dirty="0">
                <a:latin typeface="Wingdings"/>
                <a:ea typeface="Wingdings"/>
                <a:cs typeface="Wingdings"/>
              </a:rPr>
              <a:t></a:t>
            </a:r>
            <a:endParaRPr lang="en-US" altLang="zh-CN" sz="1400">
              <a:latin typeface="Wingdings"/>
              <a:ea typeface="Wingdings"/>
              <a:cs typeface="Wingdings"/>
            </a:endParaRPr>
          </a:p>
        </p:txBody>
      </p:sp>
      <p:sp>
        <p:nvSpPr>
          <p:cNvPr id="21" name="Text Box146"/>
          <p:cNvSpPr txBox="1"/>
          <p:nvPr/>
        </p:nvSpPr>
        <p:spPr>
          <a:xfrm>
            <a:off x="2910839" y="5183176"/>
            <a:ext cx="119765" cy="2514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50"/>
              </a:lnSpc>
            </a:pPr>
            <a:r>
              <a:rPr lang="en-US" altLang="zh-CN" sz="1400" spc="-331" dirty="0">
                <a:latin typeface="Wingdings"/>
                <a:ea typeface="Wingdings"/>
                <a:cs typeface="Wingdings"/>
              </a:rPr>
              <a:t></a:t>
            </a:r>
            <a:endParaRPr lang="en-US" altLang="zh-CN" sz="1400">
              <a:latin typeface="Wingdings"/>
              <a:ea typeface="Wingdings"/>
              <a:cs typeface="Wingdings"/>
            </a:endParaRPr>
          </a:p>
        </p:txBody>
      </p:sp>
      <p:sp>
        <p:nvSpPr>
          <p:cNvPr id="22" name="Text Box147"/>
          <p:cNvSpPr txBox="1"/>
          <p:nvPr/>
        </p:nvSpPr>
        <p:spPr>
          <a:xfrm>
            <a:off x="3231260" y="3278022"/>
            <a:ext cx="5056943" cy="22826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406"/>
              </a:lnSpc>
            </a:pPr>
            <a:r>
              <a:rPr lang="en-US" altLang="zh-CN" sz="1400" spc="0" dirty="0">
                <a:latin typeface="Calibri"/>
                <a:ea typeface="Calibri"/>
                <a:cs typeface="Calibri"/>
              </a:rPr>
              <a:t>A</a:t>
            </a:r>
            <a:r>
              <a:rPr lang="en-US" altLang="zh-CN" sz="1400" spc="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3" dirty="0">
                <a:latin typeface="Calibri"/>
                <a:ea typeface="Calibri"/>
                <a:cs typeface="Calibri"/>
              </a:rPr>
              <a:t>table</a:t>
            </a:r>
            <a:r>
              <a:rPr lang="en-US" altLang="zh-CN" sz="14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2" dirty="0">
                <a:latin typeface="Calibri"/>
                <a:ea typeface="Calibri"/>
                <a:cs typeface="Calibri"/>
              </a:rPr>
              <a:t>can</a:t>
            </a:r>
            <a:r>
              <a:rPr lang="en-US" altLang="zh-CN" sz="14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5" dirty="0">
                <a:latin typeface="Calibri"/>
                <a:ea typeface="Calibri"/>
                <a:cs typeface="Calibri"/>
              </a:rPr>
              <a:t>contain</a:t>
            </a:r>
            <a:r>
              <a:rPr lang="en-US" altLang="zh-CN" sz="14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0" dirty="0">
                <a:latin typeface="Calibri"/>
                <a:ea typeface="Calibri"/>
                <a:cs typeface="Calibri"/>
              </a:rPr>
              <a:t>multiple</a:t>
            </a:r>
            <a:r>
              <a:rPr lang="en-US" altLang="zh-CN" sz="1400" spc="1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12" dirty="0">
                <a:latin typeface="Calibri"/>
                <a:ea typeface="Calibri"/>
                <a:cs typeface="Calibri"/>
              </a:rPr>
              <a:t>LOB</a:t>
            </a:r>
            <a:r>
              <a:rPr lang="en-US" altLang="zh-CN" sz="14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3" dirty="0">
                <a:latin typeface="Calibri"/>
                <a:ea typeface="Calibri"/>
                <a:cs typeface="Calibri"/>
              </a:rPr>
              <a:t>columns</a:t>
            </a:r>
            <a:r>
              <a:rPr lang="en-US" altLang="zh-CN" sz="14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2" dirty="0">
                <a:latin typeface="Calibri"/>
                <a:ea typeface="Calibri"/>
                <a:cs typeface="Calibri"/>
              </a:rPr>
              <a:t>but</a:t>
            </a:r>
            <a:r>
              <a:rPr lang="en-US" altLang="zh-CN" sz="14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3" dirty="0">
                <a:latin typeface="Calibri"/>
                <a:ea typeface="Calibri"/>
                <a:cs typeface="Calibri"/>
              </a:rPr>
              <a:t>only</a:t>
            </a:r>
            <a:r>
              <a:rPr lang="en-US" altLang="zh-CN" sz="1400" spc="-1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3" dirty="0">
                <a:latin typeface="Calibri"/>
                <a:ea typeface="Calibri"/>
                <a:cs typeface="Calibri"/>
              </a:rPr>
              <a:t>one</a:t>
            </a:r>
            <a:r>
              <a:rPr lang="en-US" altLang="zh-CN" sz="1400" spc="-5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8" dirty="0">
                <a:latin typeface="Calibri"/>
                <a:ea typeface="Calibri"/>
                <a:cs typeface="Calibri"/>
              </a:rPr>
              <a:t>LONG</a:t>
            </a:r>
            <a:r>
              <a:rPr lang="en-US" altLang="zh-CN" sz="1400" spc="-12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2" dirty="0">
                <a:latin typeface="Calibri"/>
                <a:ea typeface="Calibri"/>
                <a:cs typeface="Calibri"/>
              </a:rPr>
              <a:t>column.</a:t>
            </a:r>
            <a:endParaRPr lang="en-US" altLang="zh-CN" sz="1400">
              <a:latin typeface="Calibri"/>
              <a:ea typeface="Calibri"/>
              <a:cs typeface="Calibri"/>
            </a:endParaRPr>
          </a:p>
        </p:txBody>
      </p:sp>
      <p:sp>
        <p:nvSpPr>
          <p:cNvPr id="23" name="Text Box148"/>
          <p:cNvSpPr txBox="1"/>
          <p:nvPr/>
        </p:nvSpPr>
        <p:spPr>
          <a:xfrm>
            <a:off x="3231260" y="3586353"/>
            <a:ext cx="7971913" cy="43095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470"/>
              </a:lnSpc>
            </a:pPr>
            <a:r>
              <a:rPr lang="en-US" altLang="zh-CN" sz="1400" spc="0" dirty="0">
                <a:latin typeface="Calibri"/>
                <a:ea typeface="Calibri"/>
                <a:cs typeface="Calibri"/>
              </a:rPr>
              <a:t>A</a:t>
            </a:r>
            <a:r>
              <a:rPr lang="en-US" altLang="zh-CN" sz="14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2" dirty="0">
                <a:latin typeface="Calibri"/>
                <a:ea typeface="Calibri"/>
                <a:cs typeface="Calibri"/>
              </a:rPr>
              <a:t>table</a:t>
            </a:r>
            <a:r>
              <a:rPr lang="en-US" altLang="zh-CN" sz="14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3" dirty="0">
                <a:latin typeface="Calibri"/>
                <a:ea typeface="Calibri"/>
                <a:cs typeface="Calibri"/>
              </a:rPr>
              <a:t>containing</a:t>
            </a:r>
            <a:r>
              <a:rPr lang="en-US" altLang="zh-CN" sz="1400" spc="14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2" dirty="0">
                <a:latin typeface="Calibri"/>
                <a:ea typeface="Calibri"/>
                <a:cs typeface="Calibri"/>
              </a:rPr>
              <a:t>one</a:t>
            </a:r>
            <a:r>
              <a:rPr lang="en-US" altLang="zh-CN" sz="1400" spc="-11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0" dirty="0">
                <a:latin typeface="Calibri"/>
                <a:ea typeface="Calibri"/>
                <a:cs typeface="Calibri"/>
              </a:rPr>
              <a:t>or</a:t>
            </a:r>
            <a:r>
              <a:rPr lang="en-US" altLang="zh-CN" sz="1400" spc="-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4" dirty="0">
                <a:latin typeface="Calibri"/>
                <a:ea typeface="Calibri"/>
                <a:cs typeface="Calibri"/>
              </a:rPr>
              <a:t>more</a:t>
            </a:r>
            <a:r>
              <a:rPr lang="en-US" altLang="zh-CN" sz="1400" spc="-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13" dirty="0">
                <a:latin typeface="Calibri"/>
                <a:ea typeface="Calibri"/>
                <a:cs typeface="Calibri"/>
              </a:rPr>
              <a:t>LOB</a:t>
            </a:r>
            <a:r>
              <a:rPr lang="en-US" altLang="zh-CN" sz="14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3" dirty="0">
                <a:latin typeface="Calibri"/>
                <a:ea typeface="Calibri"/>
                <a:cs typeface="Calibri"/>
              </a:rPr>
              <a:t>columns</a:t>
            </a:r>
            <a:r>
              <a:rPr lang="en-US" altLang="zh-CN" sz="14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4" dirty="0">
                <a:latin typeface="Calibri"/>
                <a:ea typeface="Calibri"/>
                <a:cs typeface="Calibri"/>
              </a:rPr>
              <a:t>can</a:t>
            </a:r>
            <a:r>
              <a:rPr lang="en-US" altLang="zh-CN" sz="14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0" dirty="0">
                <a:latin typeface="Calibri"/>
                <a:ea typeface="Calibri"/>
                <a:cs typeface="Calibri"/>
              </a:rPr>
              <a:t>be</a:t>
            </a:r>
            <a:r>
              <a:rPr lang="en-US" altLang="zh-CN" sz="1400" spc="-7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0" dirty="0">
                <a:latin typeface="Calibri"/>
                <a:ea typeface="Calibri"/>
                <a:cs typeface="Calibri"/>
              </a:rPr>
              <a:t>partitioned,</a:t>
            </a:r>
            <a:r>
              <a:rPr lang="en-US" altLang="zh-CN" sz="1400" spc="31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2" dirty="0">
                <a:latin typeface="Calibri"/>
                <a:ea typeface="Calibri"/>
                <a:cs typeface="Calibri"/>
              </a:rPr>
              <a:t>but</a:t>
            </a:r>
            <a:r>
              <a:rPr lang="en-US" altLang="zh-CN" sz="1400" spc="1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0" dirty="0">
                <a:latin typeface="Calibri"/>
                <a:ea typeface="Calibri"/>
                <a:cs typeface="Calibri"/>
              </a:rPr>
              <a:t>a</a:t>
            </a:r>
            <a:r>
              <a:rPr lang="en-US" altLang="zh-CN" sz="14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3" dirty="0">
                <a:latin typeface="Calibri"/>
                <a:ea typeface="Calibri"/>
                <a:cs typeface="Calibri"/>
              </a:rPr>
              <a:t>table</a:t>
            </a:r>
            <a:r>
              <a:rPr lang="en-US" altLang="zh-CN" sz="1400" spc="5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3" dirty="0">
                <a:latin typeface="Calibri"/>
                <a:ea typeface="Calibri"/>
                <a:cs typeface="Calibri"/>
              </a:rPr>
              <a:t>containing</a:t>
            </a:r>
            <a:r>
              <a:rPr lang="en-US" altLang="zh-CN" sz="1400" spc="1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0" dirty="0">
                <a:latin typeface="Calibri"/>
                <a:ea typeface="Calibri"/>
                <a:cs typeface="Calibri"/>
              </a:rPr>
              <a:t>a</a:t>
            </a:r>
            <a:r>
              <a:rPr lang="en-US" altLang="zh-CN" sz="14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8" dirty="0">
                <a:latin typeface="Calibri"/>
                <a:ea typeface="Calibri"/>
                <a:cs typeface="Calibri"/>
              </a:rPr>
              <a:t>LONG</a:t>
            </a:r>
            <a:r>
              <a:rPr lang="en-US" altLang="zh-CN" sz="1400" spc="-15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2" dirty="0">
                <a:latin typeface="Calibri"/>
                <a:ea typeface="Calibri"/>
                <a:cs typeface="Calibri"/>
              </a:rPr>
              <a:t>column</a:t>
            </a:r>
            <a:r>
              <a:rPr lang="en-US" altLang="zh-CN" sz="14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3" dirty="0">
                <a:latin typeface="Calibri"/>
                <a:ea typeface="Calibri"/>
                <a:cs typeface="Calibri"/>
              </a:rPr>
              <a:t>cannot</a:t>
            </a:r>
            <a:r>
              <a:rPr lang="en-US" altLang="zh-CN" sz="14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0" dirty="0">
                <a:latin typeface="Calibri"/>
                <a:ea typeface="Calibri"/>
                <a:cs typeface="Calibri"/>
              </a:rPr>
              <a:t>be</a:t>
            </a:r>
            <a:r>
              <a:rPr lang="en-US" altLang="zh-CN" sz="14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1" dirty="0">
                <a:latin typeface="Calibri"/>
                <a:ea typeface="Calibri"/>
                <a:cs typeface="Calibri"/>
              </a:rPr>
              <a:t>partitioned.</a:t>
            </a:r>
            <a:endParaRPr lang="en-US" altLang="zh-CN" sz="1400">
              <a:latin typeface="Calibri"/>
              <a:ea typeface="Calibri"/>
              <a:cs typeface="Calibri"/>
            </a:endParaRPr>
          </a:p>
        </p:txBody>
      </p:sp>
      <p:sp>
        <p:nvSpPr>
          <p:cNvPr id="24" name="Text Box149"/>
          <p:cNvSpPr txBox="1"/>
          <p:nvPr/>
        </p:nvSpPr>
        <p:spPr>
          <a:xfrm>
            <a:off x="3231260" y="4089274"/>
            <a:ext cx="7678065" cy="43095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470"/>
              </a:lnSpc>
            </a:pPr>
            <a:r>
              <a:rPr lang="en-US" altLang="zh-CN" sz="1400" spc="0" dirty="0">
                <a:latin typeface="Calibri"/>
                <a:ea typeface="Calibri"/>
                <a:cs typeface="Calibri"/>
              </a:rPr>
              <a:t>The</a:t>
            </a:r>
            <a:r>
              <a:rPr lang="en-US" altLang="zh-CN" sz="14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0" dirty="0">
                <a:latin typeface="Calibri"/>
                <a:ea typeface="Calibri"/>
                <a:cs typeface="Calibri"/>
              </a:rPr>
              <a:t>maximum</a:t>
            </a:r>
            <a:r>
              <a:rPr lang="en-US" altLang="zh-CN" sz="1400" spc="-14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7" dirty="0">
                <a:latin typeface="Calibri"/>
                <a:ea typeface="Calibri"/>
                <a:cs typeface="Calibri"/>
              </a:rPr>
              <a:t>size</a:t>
            </a:r>
            <a:r>
              <a:rPr lang="en-US" altLang="zh-CN" sz="14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5" dirty="0">
                <a:latin typeface="Calibri"/>
                <a:ea typeface="Calibri"/>
                <a:cs typeface="Calibri"/>
              </a:rPr>
              <a:t>of</a:t>
            </a:r>
            <a:r>
              <a:rPr lang="en-US" altLang="zh-CN" sz="1400" spc="-3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0" dirty="0">
                <a:latin typeface="Calibri"/>
                <a:ea typeface="Calibri"/>
                <a:cs typeface="Calibri"/>
              </a:rPr>
              <a:t>a</a:t>
            </a:r>
            <a:r>
              <a:rPr lang="en-US" altLang="zh-CN" sz="1400" spc="7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13" dirty="0">
                <a:latin typeface="Calibri"/>
                <a:ea typeface="Calibri"/>
                <a:cs typeface="Calibri"/>
              </a:rPr>
              <a:t>LOB</a:t>
            </a:r>
            <a:r>
              <a:rPr lang="en-US" altLang="zh-CN" sz="14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0" dirty="0">
                <a:latin typeface="Calibri"/>
                <a:ea typeface="Calibri"/>
                <a:cs typeface="Calibri"/>
              </a:rPr>
              <a:t>is</a:t>
            </a:r>
            <a:r>
              <a:rPr lang="en-US" altLang="zh-CN" sz="14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0" dirty="0">
                <a:latin typeface="Calibri"/>
                <a:ea typeface="Calibri"/>
                <a:cs typeface="Calibri"/>
              </a:rPr>
              <a:t>128</a:t>
            </a:r>
            <a:r>
              <a:rPr lang="en-US" altLang="zh-CN" sz="14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4" dirty="0">
                <a:latin typeface="Calibri"/>
                <a:ea typeface="Calibri"/>
                <a:cs typeface="Calibri"/>
              </a:rPr>
              <a:t>terabytes</a:t>
            </a:r>
            <a:r>
              <a:rPr lang="en-US" altLang="zh-CN" sz="14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1" dirty="0">
                <a:latin typeface="Calibri"/>
                <a:ea typeface="Calibri"/>
                <a:cs typeface="Calibri"/>
              </a:rPr>
              <a:t>depending</a:t>
            </a:r>
            <a:r>
              <a:rPr lang="en-US" altLang="zh-CN" sz="1400" spc="37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0" dirty="0">
                <a:latin typeface="Calibri"/>
                <a:ea typeface="Calibri"/>
                <a:cs typeface="Calibri"/>
              </a:rPr>
              <a:t>on</a:t>
            </a:r>
            <a:r>
              <a:rPr lang="en-US" altLang="zh-CN" sz="1400" spc="-14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3" dirty="0">
                <a:latin typeface="Calibri"/>
                <a:ea typeface="Calibri"/>
                <a:cs typeface="Calibri"/>
              </a:rPr>
              <a:t>database</a:t>
            </a:r>
            <a:r>
              <a:rPr lang="en-US" altLang="zh-CN" sz="1400" spc="1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0" dirty="0">
                <a:latin typeface="Calibri"/>
                <a:ea typeface="Calibri"/>
                <a:cs typeface="Calibri"/>
              </a:rPr>
              <a:t>block</a:t>
            </a:r>
            <a:r>
              <a:rPr lang="en-US" altLang="zh-CN" sz="14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4" dirty="0">
                <a:latin typeface="Calibri"/>
                <a:ea typeface="Calibri"/>
                <a:cs typeface="Calibri"/>
              </a:rPr>
              <a:t>size,</a:t>
            </a:r>
            <a:r>
              <a:rPr lang="en-US" altLang="zh-CN" sz="1400" spc="-11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0" dirty="0">
                <a:latin typeface="Calibri"/>
                <a:ea typeface="Calibri"/>
                <a:cs typeface="Calibri"/>
              </a:rPr>
              <a:t>and</a:t>
            </a:r>
            <a:r>
              <a:rPr lang="en-US" altLang="zh-CN" sz="14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0" dirty="0">
                <a:latin typeface="Calibri"/>
                <a:ea typeface="Calibri"/>
                <a:cs typeface="Calibri"/>
              </a:rPr>
              <a:t>the</a:t>
            </a:r>
            <a:r>
              <a:rPr lang="en-US" altLang="zh-CN" sz="1400" spc="14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1" dirty="0">
                <a:latin typeface="Calibri"/>
                <a:ea typeface="Calibri"/>
                <a:cs typeface="Calibri"/>
              </a:rPr>
              <a:t>maximum</a:t>
            </a:r>
            <a:r>
              <a:rPr lang="en-US" altLang="zh-CN" sz="1400" spc="-12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7" dirty="0">
                <a:latin typeface="Calibri"/>
                <a:ea typeface="Calibri"/>
                <a:cs typeface="Calibri"/>
              </a:rPr>
              <a:t>size</a:t>
            </a:r>
            <a:r>
              <a:rPr lang="en-US" altLang="zh-CN" sz="1400" spc="-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0" dirty="0">
                <a:latin typeface="Calibri"/>
                <a:ea typeface="Calibri"/>
                <a:cs typeface="Calibri"/>
              </a:rPr>
              <a:t>of</a:t>
            </a:r>
            <a:r>
              <a:rPr lang="en-US" altLang="zh-CN" sz="1400" spc="-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0" dirty="0">
                <a:latin typeface="Calibri"/>
                <a:ea typeface="Calibri"/>
                <a:cs typeface="Calibri"/>
              </a:rPr>
              <a:t>a</a:t>
            </a:r>
            <a:r>
              <a:rPr lang="en-US" altLang="zh-CN" sz="14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7" dirty="0">
                <a:latin typeface="Calibri"/>
                <a:ea typeface="Calibri"/>
                <a:cs typeface="Calibri"/>
              </a:rPr>
              <a:t>LONG</a:t>
            </a:r>
            <a:r>
              <a:rPr lang="en-US" altLang="zh-CN" sz="1400" spc="-1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0" dirty="0">
                <a:latin typeface="Calibri"/>
                <a:ea typeface="Calibri"/>
                <a:cs typeface="Calibri"/>
              </a:rPr>
              <a:t>is</a:t>
            </a:r>
            <a:r>
              <a:rPr lang="en-US" altLang="zh-CN" sz="14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3" dirty="0">
                <a:latin typeface="Calibri"/>
                <a:ea typeface="Calibri"/>
                <a:cs typeface="Calibri"/>
              </a:rPr>
              <a:t>only</a:t>
            </a:r>
            <a:r>
              <a:rPr lang="en-US" altLang="zh-CN" sz="14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0" dirty="0">
                <a:latin typeface="Calibri"/>
                <a:ea typeface="Calibri"/>
                <a:cs typeface="Calibri"/>
              </a:rPr>
              <a:t>2</a:t>
            </a:r>
            <a:r>
              <a:rPr lang="en-US" altLang="zh-CN" sz="1400" spc="-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2" dirty="0">
                <a:latin typeface="Calibri"/>
                <a:ea typeface="Calibri"/>
                <a:cs typeface="Calibri"/>
              </a:rPr>
              <a:t>gigabytes.</a:t>
            </a:r>
            <a:endParaRPr lang="en-US" altLang="zh-CN" sz="1400">
              <a:latin typeface="Calibri"/>
              <a:ea typeface="Calibri"/>
              <a:cs typeface="Calibri"/>
            </a:endParaRPr>
          </a:p>
        </p:txBody>
      </p:sp>
      <p:sp>
        <p:nvSpPr>
          <p:cNvPr id="25" name="Text Box150"/>
          <p:cNvSpPr txBox="1"/>
          <p:nvPr/>
        </p:nvSpPr>
        <p:spPr>
          <a:xfrm>
            <a:off x="3231260" y="4592193"/>
            <a:ext cx="5815101" cy="22826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1404"/>
              </a:lnSpc>
            </a:pPr>
            <a:r>
              <a:rPr lang="en-US" altLang="zh-CN" sz="1400" spc="-8" dirty="0">
                <a:latin typeface="Calibri"/>
                <a:ea typeface="Calibri"/>
                <a:cs typeface="Calibri"/>
              </a:rPr>
              <a:t>LOBs</a:t>
            </a:r>
            <a:r>
              <a:rPr lang="en-US" altLang="zh-CN" sz="14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0" dirty="0">
                <a:latin typeface="Calibri"/>
                <a:ea typeface="Calibri"/>
                <a:cs typeface="Calibri"/>
              </a:rPr>
              <a:t>support</a:t>
            </a:r>
            <a:r>
              <a:rPr lang="en-US" altLang="zh-CN" sz="14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3" dirty="0">
                <a:latin typeface="Calibri"/>
                <a:ea typeface="Calibri"/>
                <a:cs typeface="Calibri"/>
              </a:rPr>
              <a:t>random</a:t>
            </a:r>
            <a:r>
              <a:rPr lang="en-US" altLang="zh-CN" sz="1400" spc="-2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0" dirty="0">
                <a:latin typeface="Calibri"/>
                <a:ea typeface="Calibri"/>
                <a:cs typeface="Calibri"/>
              </a:rPr>
              <a:t>access</a:t>
            </a:r>
            <a:r>
              <a:rPr lang="en-US" altLang="zh-CN" sz="1400" spc="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5" dirty="0">
                <a:latin typeface="Calibri"/>
                <a:ea typeface="Calibri"/>
                <a:cs typeface="Calibri"/>
              </a:rPr>
              <a:t>to</a:t>
            </a:r>
            <a:r>
              <a:rPr lang="en-US" altLang="zh-CN" sz="14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5" dirty="0">
                <a:latin typeface="Calibri"/>
                <a:ea typeface="Calibri"/>
                <a:cs typeface="Calibri"/>
              </a:rPr>
              <a:t>data,</a:t>
            </a:r>
            <a:r>
              <a:rPr lang="en-US" altLang="zh-CN" sz="14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0" dirty="0">
                <a:latin typeface="Calibri"/>
                <a:ea typeface="Calibri"/>
                <a:cs typeface="Calibri"/>
              </a:rPr>
              <a:t>but</a:t>
            </a:r>
            <a:r>
              <a:rPr lang="en-US" altLang="zh-CN" sz="14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5" dirty="0">
                <a:latin typeface="Calibri"/>
                <a:ea typeface="Calibri"/>
                <a:cs typeface="Calibri"/>
              </a:rPr>
              <a:t>LONGs</a:t>
            </a:r>
            <a:r>
              <a:rPr lang="en-US" altLang="zh-CN" sz="14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0" dirty="0">
                <a:latin typeface="Calibri"/>
                <a:ea typeface="Calibri"/>
                <a:cs typeface="Calibri"/>
              </a:rPr>
              <a:t>support</a:t>
            </a:r>
            <a:r>
              <a:rPr lang="en-US" altLang="zh-CN" sz="1400" spc="5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2" dirty="0">
                <a:latin typeface="Calibri"/>
                <a:ea typeface="Calibri"/>
                <a:cs typeface="Calibri"/>
              </a:rPr>
              <a:t>only</a:t>
            </a:r>
            <a:r>
              <a:rPr lang="en-US" altLang="zh-CN" sz="1400" spc="-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1" dirty="0">
                <a:latin typeface="Calibri"/>
                <a:ea typeface="Calibri"/>
                <a:cs typeface="Calibri"/>
              </a:rPr>
              <a:t>sequential</a:t>
            </a:r>
            <a:r>
              <a:rPr lang="en-US" altLang="zh-CN" sz="1400" spc="2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0" dirty="0">
                <a:latin typeface="Calibri"/>
                <a:ea typeface="Calibri"/>
                <a:cs typeface="Calibri"/>
              </a:rPr>
              <a:t>access.</a:t>
            </a:r>
            <a:endParaRPr lang="en-US" altLang="zh-CN" sz="1400" dirty="0">
              <a:latin typeface="Calibri"/>
              <a:ea typeface="Calibri"/>
              <a:cs typeface="Calibri"/>
            </a:endParaRPr>
          </a:p>
        </p:txBody>
      </p:sp>
      <p:sp>
        <p:nvSpPr>
          <p:cNvPr id="26" name="Text Box151"/>
          <p:cNvSpPr txBox="1"/>
          <p:nvPr/>
        </p:nvSpPr>
        <p:spPr>
          <a:xfrm>
            <a:off x="3231260" y="4899812"/>
            <a:ext cx="7708553" cy="5335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22"/>
              </a:lnSpc>
            </a:pPr>
            <a:r>
              <a:rPr lang="en-US" altLang="zh-CN" sz="1400" spc="-12" dirty="0">
                <a:latin typeface="Calibri"/>
                <a:ea typeface="Calibri"/>
                <a:cs typeface="Calibri"/>
              </a:rPr>
              <a:t>LOB</a:t>
            </a:r>
            <a:r>
              <a:rPr lang="en-US" altLang="zh-CN" sz="14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5" dirty="0">
                <a:latin typeface="Calibri"/>
                <a:ea typeface="Calibri"/>
                <a:cs typeface="Calibri"/>
              </a:rPr>
              <a:t>datatypes</a:t>
            </a:r>
            <a:r>
              <a:rPr lang="en-US" altLang="zh-CN" sz="1400" spc="27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9" dirty="0">
                <a:latin typeface="Calibri"/>
                <a:ea typeface="Calibri"/>
                <a:cs typeface="Calibri"/>
              </a:rPr>
              <a:t>(except</a:t>
            </a:r>
            <a:r>
              <a:rPr lang="en-US" altLang="zh-CN" sz="1400" spc="25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5" dirty="0">
                <a:latin typeface="Calibri"/>
                <a:ea typeface="Calibri"/>
                <a:cs typeface="Calibri"/>
              </a:rPr>
              <a:t>NCLOB)</a:t>
            </a:r>
            <a:r>
              <a:rPr lang="en-US" altLang="zh-CN" sz="1400" spc="-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3" dirty="0">
                <a:latin typeface="Calibri"/>
                <a:ea typeface="Calibri"/>
                <a:cs typeface="Calibri"/>
              </a:rPr>
              <a:t>can</a:t>
            </a:r>
            <a:r>
              <a:rPr lang="en-US" altLang="zh-CN" sz="1400" spc="-13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0" dirty="0">
                <a:latin typeface="Calibri"/>
                <a:ea typeface="Calibri"/>
                <a:cs typeface="Calibri"/>
              </a:rPr>
              <a:t>be</a:t>
            </a:r>
            <a:r>
              <a:rPr lang="en-US" altLang="zh-CN" sz="14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5" dirty="0">
                <a:latin typeface="Calibri"/>
                <a:ea typeface="Calibri"/>
                <a:cs typeface="Calibri"/>
              </a:rPr>
              <a:t>attributes</a:t>
            </a:r>
            <a:r>
              <a:rPr lang="en-US" altLang="zh-CN" sz="1400" spc="34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0" dirty="0">
                <a:latin typeface="Calibri"/>
                <a:ea typeface="Calibri"/>
                <a:cs typeface="Calibri"/>
              </a:rPr>
              <a:t>of</a:t>
            </a:r>
            <a:r>
              <a:rPr lang="en-US" altLang="zh-CN" sz="1400" spc="-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0" dirty="0">
                <a:latin typeface="Calibri"/>
                <a:ea typeface="Calibri"/>
                <a:cs typeface="Calibri"/>
              </a:rPr>
              <a:t>a</a:t>
            </a:r>
            <a:r>
              <a:rPr lang="en-US" altLang="zh-CN" sz="14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0" dirty="0">
                <a:latin typeface="Calibri"/>
                <a:ea typeface="Calibri"/>
                <a:cs typeface="Calibri"/>
              </a:rPr>
              <a:t>user-defined</a:t>
            </a:r>
            <a:r>
              <a:rPr lang="en-US" altLang="zh-CN" sz="14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0" dirty="0">
                <a:latin typeface="Calibri"/>
                <a:ea typeface="Calibri"/>
                <a:cs typeface="Calibri"/>
              </a:rPr>
              <a:t>object</a:t>
            </a:r>
            <a:r>
              <a:rPr lang="en-US" altLang="zh-CN" sz="14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2" dirty="0">
                <a:latin typeface="Calibri"/>
                <a:ea typeface="Calibri"/>
                <a:cs typeface="Calibri"/>
              </a:rPr>
              <a:t>type</a:t>
            </a:r>
            <a:r>
              <a:rPr lang="en-US" altLang="zh-CN" sz="1400" spc="12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2" dirty="0">
                <a:latin typeface="Calibri"/>
                <a:ea typeface="Calibri"/>
                <a:cs typeface="Calibri"/>
              </a:rPr>
              <a:t>but</a:t>
            </a:r>
            <a:r>
              <a:rPr lang="en-US" altLang="zh-CN" sz="1400" spc="15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8" dirty="0">
                <a:latin typeface="Calibri"/>
                <a:ea typeface="Calibri"/>
                <a:cs typeface="Calibri"/>
              </a:rPr>
              <a:t>LONG</a:t>
            </a:r>
            <a:r>
              <a:rPr lang="en-US" altLang="zh-CN" sz="14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5" dirty="0">
                <a:latin typeface="Calibri"/>
                <a:ea typeface="Calibri"/>
                <a:cs typeface="Calibri"/>
              </a:rPr>
              <a:t>datatypes</a:t>
            </a:r>
            <a:r>
              <a:rPr lang="en-US" altLang="zh-CN" sz="1400" spc="3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2" dirty="0">
                <a:latin typeface="Calibri"/>
                <a:ea typeface="Calibri"/>
                <a:cs typeface="Calibri"/>
              </a:rPr>
              <a:t>cannot.</a:t>
            </a:r>
            <a:r>
              <a:rPr lang="en-US" altLang="zh-CN" sz="14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17" dirty="0">
                <a:latin typeface="Calibri"/>
                <a:ea typeface="Calibri"/>
                <a:cs typeface="Calibri"/>
              </a:rPr>
              <a:t>Tables</a:t>
            </a:r>
            <a:r>
              <a:rPr lang="en-US" altLang="zh-CN" sz="1400" spc="5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3" dirty="0">
                <a:latin typeface="Calibri"/>
                <a:ea typeface="Calibri"/>
                <a:cs typeface="Calibri"/>
              </a:rPr>
              <a:t>with</a:t>
            </a:r>
            <a:r>
              <a:rPr lang="en-US" altLang="zh-CN" sz="14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14" dirty="0">
                <a:latin typeface="Calibri"/>
                <a:ea typeface="Calibri"/>
                <a:cs typeface="Calibri"/>
              </a:rPr>
              <a:t>LOB</a:t>
            </a:r>
            <a:r>
              <a:rPr lang="en-US" altLang="zh-CN" sz="14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3" dirty="0">
                <a:latin typeface="Calibri"/>
                <a:ea typeface="Calibri"/>
                <a:cs typeface="Calibri"/>
              </a:rPr>
              <a:t>columns</a:t>
            </a:r>
            <a:r>
              <a:rPr lang="en-US" altLang="zh-CN" sz="14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4" dirty="0">
                <a:latin typeface="Calibri"/>
                <a:ea typeface="Calibri"/>
                <a:cs typeface="Calibri"/>
              </a:rPr>
              <a:t>can</a:t>
            </a:r>
            <a:r>
              <a:rPr lang="en-US" altLang="zh-CN" sz="14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0" dirty="0">
                <a:latin typeface="Calibri"/>
                <a:ea typeface="Calibri"/>
                <a:cs typeface="Calibri"/>
              </a:rPr>
              <a:t>be</a:t>
            </a:r>
            <a:r>
              <a:rPr lang="en-US" altLang="zh-CN" sz="1400" spc="-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6" dirty="0">
                <a:latin typeface="Calibri"/>
                <a:ea typeface="Calibri"/>
                <a:cs typeface="Calibri"/>
              </a:rPr>
              <a:t>replicated,</a:t>
            </a:r>
            <a:r>
              <a:rPr lang="en-US" altLang="zh-CN" sz="1400" spc="33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2" dirty="0">
                <a:latin typeface="Calibri"/>
                <a:ea typeface="Calibri"/>
                <a:cs typeface="Calibri"/>
              </a:rPr>
              <a:t>but</a:t>
            </a:r>
            <a:r>
              <a:rPr lang="en-US" altLang="zh-CN" sz="14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1" dirty="0">
                <a:latin typeface="Calibri"/>
                <a:ea typeface="Calibri"/>
                <a:cs typeface="Calibri"/>
              </a:rPr>
              <a:t>tables</a:t>
            </a:r>
            <a:r>
              <a:rPr lang="en-US" altLang="zh-CN" sz="1400" spc="19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3" dirty="0">
                <a:latin typeface="Calibri"/>
                <a:ea typeface="Calibri"/>
                <a:cs typeface="Calibri"/>
              </a:rPr>
              <a:t>with</a:t>
            </a:r>
            <a:r>
              <a:rPr lang="en-US" altLang="zh-CN" sz="1400" spc="-15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7" dirty="0">
                <a:latin typeface="Calibri"/>
                <a:ea typeface="Calibri"/>
                <a:cs typeface="Calibri"/>
              </a:rPr>
              <a:t>LONG</a:t>
            </a:r>
            <a:r>
              <a:rPr lang="en-US" altLang="zh-CN" sz="14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3" dirty="0">
                <a:latin typeface="Calibri"/>
                <a:ea typeface="Calibri"/>
                <a:cs typeface="Calibri"/>
              </a:rPr>
              <a:t>columns</a:t>
            </a:r>
            <a:r>
              <a:rPr lang="en-US" altLang="zh-CN" sz="14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400" spc="-2" dirty="0">
                <a:latin typeface="Calibri"/>
                <a:ea typeface="Calibri"/>
                <a:cs typeface="Calibri"/>
              </a:rPr>
              <a:t>cannot.</a:t>
            </a:r>
            <a:endParaRPr lang="en-US" altLang="zh-CN" sz="1400">
              <a:latin typeface="Calibri"/>
              <a:ea typeface="Calibri"/>
              <a:cs typeface="Calibri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2909061" y="1888013"/>
            <a:ext cx="7535282" cy="2575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7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8" t="10516" r="4848" b="13240"/>
          <a:stretch/>
        </p:blipFill>
        <p:spPr>
          <a:xfrm>
            <a:off x="257578" y="213376"/>
            <a:ext cx="2333221" cy="1422242"/>
          </a:xfrm>
          <a:prstGeom prst="rect">
            <a:avLst/>
          </a:prstGeom>
        </p:spPr>
      </p:pic>
      <p:sp>
        <p:nvSpPr>
          <p:cNvPr id="7" name="Text Box154"/>
          <p:cNvSpPr txBox="1"/>
          <p:nvPr/>
        </p:nvSpPr>
        <p:spPr>
          <a:xfrm>
            <a:off x="3025394" y="922538"/>
            <a:ext cx="3246617" cy="7130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>
              <a:lnSpc>
                <a:spcPts val="5204"/>
              </a:lnSpc>
            </a:pPr>
            <a:r>
              <a:rPr lang="en-US" altLang="zh-CN" sz="4400" spc="3" dirty="0">
                <a:latin typeface="Century"/>
                <a:ea typeface="Century"/>
                <a:cs typeface="Century"/>
              </a:rPr>
              <a:t>Contented</a:t>
            </a:r>
            <a:endParaRPr lang="en-US" altLang="zh-CN" sz="4400" dirty="0">
              <a:latin typeface="Century"/>
              <a:ea typeface="Century"/>
              <a:cs typeface="Century"/>
            </a:endParaRPr>
          </a:p>
        </p:txBody>
      </p:sp>
      <p:sp>
        <p:nvSpPr>
          <p:cNvPr id="8" name="Text Box155"/>
          <p:cNvSpPr txBox="1"/>
          <p:nvPr/>
        </p:nvSpPr>
        <p:spPr>
          <a:xfrm>
            <a:off x="2793574" y="2317555"/>
            <a:ext cx="8529942" cy="8926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marL="320040" indent="-320040" algn="l" rtl="0">
              <a:lnSpc>
                <a:spcPts val="2168"/>
              </a:lnSpc>
            </a:pPr>
            <a:r>
              <a:rPr lang="en-US" altLang="zh-CN" sz="1900" spc="0" dirty="0">
                <a:latin typeface="Corbel"/>
                <a:ea typeface="Corbel"/>
                <a:cs typeface="Corbel"/>
              </a:rPr>
              <a:t>–</a:t>
            </a:r>
            <a:r>
              <a:rPr lang="en-US" altLang="zh-CN" sz="1900" spc="1212" dirty="0">
                <a:latin typeface="Corbel"/>
                <a:ea typeface="Corbel"/>
                <a:cs typeface="Corbel"/>
              </a:rPr>
              <a:t> </a:t>
            </a:r>
            <a:r>
              <a:rPr lang="en-US" altLang="zh-CN" sz="1900" spc="0" dirty="0">
                <a:latin typeface="Calibri"/>
                <a:ea typeface="Calibri"/>
                <a:cs typeface="Calibri"/>
              </a:rPr>
              <a:t>SQL</a:t>
            </a:r>
            <a:r>
              <a:rPr lang="en-US" altLang="zh-CN" sz="1900" spc="-11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9" dirty="0">
                <a:latin typeface="Calibri"/>
                <a:ea typeface="Calibri"/>
                <a:cs typeface="Calibri"/>
              </a:rPr>
              <a:t>statements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5" dirty="0">
                <a:latin typeface="Calibri"/>
                <a:ea typeface="Calibri"/>
                <a:cs typeface="Calibri"/>
              </a:rPr>
              <a:t>define</a:t>
            </a:r>
            <a:r>
              <a:rPr lang="en-US" altLang="zh-CN" sz="1900" spc="14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14" dirty="0">
                <a:latin typeface="Calibri"/>
                <a:ea typeface="Calibri"/>
                <a:cs typeface="Calibri"/>
              </a:rPr>
              <a:t>LOB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4" dirty="0">
                <a:latin typeface="Calibri"/>
                <a:ea typeface="Calibri"/>
                <a:cs typeface="Calibri"/>
              </a:rPr>
              <a:t>columns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0" dirty="0">
                <a:latin typeface="Calibri"/>
                <a:ea typeface="Calibri"/>
                <a:cs typeface="Calibri"/>
              </a:rPr>
              <a:t>in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0" dirty="0">
                <a:latin typeface="Calibri"/>
                <a:ea typeface="Calibri"/>
                <a:cs typeface="Calibri"/>
              </a:rPr>
              <a:t>a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8" dirty="0">
                <a:latin typeface="Calibri"/>
                <a:ea typeface="Calibri"/>
                <a:cs typeface="Calibri"/>
              </a:rPr>
              <a:t>table</a:t>
            </a:r>
            <a:r>
              <a:rPr lang="en-US" altLang="zh-CN" sz="1900" spc="1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3" dirty="0">
                <a:latin typeface="Calibri"/>
                <a:ea typeface="Calibri"/>
                <a:cs typeface="Calibri"/>
              </a:rPr>
              <a:t>and</a:t>
            </a:r>
            <a:r>
              <a:rPr lang="en-US" altLang="zh-CN" sz="1900" spc="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14" dirty="0">
                <a:latin typeface="Calibri"/>
                <a:ea typeface="Calibri"/>
                <a:cs typeface="Calibri"/>
              </a:rPr>
              <a:t>LOB</a:t>
            </a:r>
            <a:r>
              <a:rPr lang="en-US" altLang="zh-CN" sz="1900" spc="13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7" dirty="0">
                <a:latin typeface="Calibri"/>
                <a:ea typeface="Calibri"/>
                <a:cs typeface="Calibri"/>
              </a:rPr>
              <a:t>attributes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0" dirty="0">
                <a:latin typeface="Calibri"/>
                <a:ea typeface="Calibri"/>
                <a:cs typeface="Calibri"/>
              </a:rPr>
              <a:t>in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0" dirty="0">
                <a:latin typeface="Calibri"/>
                <a:ea typeface="Calibri"/>
                <a:cs typeface="Calibri"/>
              </a:rPr>
              <a:t>a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1" dirty="0">
                <a:latin typeface="Calibri"/>
                <a:ea typeface="Calibri"/>
                <a:cs typeface="Calibri"/>
              </a:rPr>
              <a:t>user-defined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1" dirty="0">
                <a:latin typeface="Calibri"/>
                <a:ea typeface="Calibri"/>
                <a:cs typeface="Calibri"/>
              </a:rPr>
              <a:t>object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0" dirty="0">
                <a:latin typeface="Calibri"/>
                <a:ea typeface="Calibri"/>
                <a:cs typeface="Calibri"/>
              </a:rPr>
              <a:t>type.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1" dirty="0">
                <a:latin typeface="Calibri"/>
                <a:ea typeface="Calibri"/>
                <a:cs typeface="Calibri"/>
              </a:rPr>
              <a:t>When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3" dirty="0">
                <a:latin typeface="Calibri"/>
                <a:ea typeface="Calibri"/>
                <a:cs typeface="Calibri"/>
              </a:rPr>
              <a:t>defining</a:t>
            </a:r>
            <a:r>
              <a:rPr lang="en-US" altLang="zh-CN" sz="1900" spc="19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11" dirty="0">
                <a:latin typeface="Calibri"/>
                <a:ea typeface="Calibri"/>
                <a:cs typeface="Calibri"/>
              </a:rPr>
              <a:t>LOBs</a:t>
            </a:r>
            <a:r>
              <a:rPr lang="en-US" altLang="zh-CN" sz="1900" spc="5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0" dirty="0">
                <a:latin typeface="Calibri"/>
                <a:ea typeface="Calibri"/>
                <a:cs typeface="Calibri"/>
              </a:rPr>
              <a:t>in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6" dirty="0">
                <a:latin typeface="Calibri"/>
                <a:ea typeface="Calibri"/>
                <a:cs typeface="Calibri"/>
              </a:rPr>
              <a:t>a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6" dirty="0">
                <a:latin typeface="Calibri"/>
                <a:ea typeface="Calibri"/>
                <a:cs typeface="Calibri"/>
              </a:rPr>
              <a:t>table,</a:t>
            </a:r>
            <a:r>
              <a:rPr lang="en-US" altLang="zh-CN" sz="1900" spc="23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9" dirty="0">
                <a:latin typeface="Calibri"/>
                <a:ea typeface="Calibri"/>
                <a:cs typeface="Calibri"/>
              </a:rPr>
              <a:t>you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5" dirty="0">
                <a:latin typeface="Calibri"/>
                <a:ea typeface="Calibri"/>
                <a:cs typeface="Calibri"/>
              </a:rPr>
              <a:t>can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5" dirty="0">
                <a:latin typeface="Calibri"/>
                <a:ea typeface="Calibri"/>
                <a:cs typeface="Calibri"/>
              </a:rPr>
              <a:t>explicitly</a:t>
            </a:r>
            <a:r>
              <a:rPr lang="en-US" altLang="zh-CN" sz="1900" spc="27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0" dirty="0">
                <a:latin typeface="Calibri"/>
                <a:ea typeface="Calibri"/>
                <a:cs typeface="Calibri"/>
              </a:rPr>
              <a:t>specify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0" dirty="0">
                <a:latin typeface="Calibri"/>
                <a:ea typeface="Calibri"/>
                <a:cs typeface="Calibri"/>
              </a:rPr>
              <a:t>the</a:t>
            </a:r>
            <a:r>
              <a:rPr lang="en-US" altLang="zh-CN" sz="1900" spc="23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3" dirty="0">
                <a:latin typeface="Calibri"/>
                <a:ea typeface="Calibri"/>
                <a:cs typeface="Calibri"/>
              </a:rPr>
              <a:t>tablespace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3" dirty="0">
                <a:latin typeface="Calibri"/>
                <a:ea typeface="Calibri"/>
                <a:cs typeface="Calibri"/>
              </a:rPr>
              <a:t>and</a:t>
            </a:r>
            <a:r>
              <a:rPr lang="en-US" altLang="zh-CN" sz="1900" spc="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16" dirty="0">
                <a:latin typeface="Calibri"/>
                <a:ea typeface="Calibri"/>
                <a:cs typeface="Calibri"/>
              </a:rPr>
              <a:t>storage</a:t>
            </a:r>
            <a:r>
              <a:rPr lang="en-US" altLang="zh-CN" sz="1900" spc="19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6" dirty="0">
                <a:latin typeface="Calibri"/>
                <a:ea typeface="Calibri"/>
                <a:cs typeface="Calibri"/>
              </a:rPr>
              <a:t>characteristics </a:t>
            </a:r>
            <a:r>
              <a:rPr lang="en-US" altLang="zh-CN" sz="1900" spc="-13" dirty="0">
                <a:latin typeface="Calibri"/>
                <a:ea typeface="Calibri"/>
                <a:cs typeface="Calibri"/>
              </a:rPr>
              <a:t>for</a:t>
            </a:r>
            <a:r>
              <a:rPr lang="en-US" altLang="zh-CN" sz="1900" spc="-14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0" dirty="0">
                <a:latin typeface="Calibri"/>
                <a:ea typeface="Calibri"/>
                <a:cs typeface="Calibri"/>
              </a:rPr>
              <a:t>each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9" dirty="0">
                <a:latin typeface="Calibri"/>
                <a:ea typeface="Calibri"/>
                <a:cs typeface="Calibri"/>
              </a:rPr>
              <a:t>LOB.</a:t>
            </a:r>
            <a:endParaRPr lang="en-US" altLang="zh-CN" sz="1900" dirty="0">
              <a:latin typeface="Calibri"/>
              <a:ea typeface="Calibri"/>
              <a:cs typeface="Calibri"/>
            </a:endParaRPr>
          </a:p>
        </p:txBody>
      </p:sp>
      <p:sp>
        <p:nvSpPr>
          <p:cNvPr id="9" name="Text Box156"/>
          <p:cNvSpPr txBox="1"/>
          <p:nvPr/>
        </p:nvSpPr>
        <p:spPr>
          <a:xfrm>
            <a:off x="2793574" y="3309451"/>
            <a:ext cx="8527490" cy="8926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marL="320040" indent="-320040" algn="l" rtl="0">
              <a:lnSpc>
                <a:spcPts val="2169"/>
              </a:lnSpc>
            </a:pPr>
            <a:r>
              <a:rPr lang="en-US" altLang="zh-CN" sz="1900" spc="0" dirty="0">
                <a:latin typeface="Corbel"/>
                <a:ea typeface="Corbel"/>
                <a:cs typeface="Corbel"/>
              </a:rPr>
              <a:t>–</a:t>
            </a:r>
            <a:r>
              <a:rPr lang="en-US" altLang="zh-CN" sz="1900" spc="1212" dirty="0">
                <a:latin typeface="Corbel"/>
                <a:ea typeface="Corbel"/>
                <a:cs typeface="Corbel"/>
              </a:rPr>
              <a:t> </a:t>
            </a:r>
            <a:r>
              <a:rPr lang="en-US" altLang="zh-CN" sz="1900" spc="-15" dirty="0">
                <a:latin typeface="Calibri"/>
                <a:ea typeface="Calibri"/>
                <a:cs typeface="Calibri"/>
              </a:rPr>
              <a:t>LOB</a:t>
            </a:r>
            <a:r>
              <a:rPr lang="en-US" altLang="zh-CN" sz="1900" spc="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5" dirty="0">
                <a:latin typeface="Calibri"/>
                <a:ea typeface="Calibri"/>
                <a:cs typeface="Calibri"/>
              </a:rPr>
              <a:t>datatypes</a:t>
            </a:r>
            <a:r>
              <a:rPr lang="en-US" altLang="zh-CN" sz="1900" spc="-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5" dirty="0">
                <a:latin typeface="Calibri"/>
                <a:ea typeface="Calibri"/>
                <a:cs typeface="Calibri"/>
              </a:rPr>
              <a:t>can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0" dirty="0">
                <a:latin typeface="Calibri"/>
                <a:ea typeface="Calibri"/>
                <a:cs typeface="Calibri"/>
              </a:rPr>
              <a:t>be</a:t>
            </a:r>
            <a:r>
              <a:rPr lang="en-US" altLang="zh-CN" sz="1900" spc="-5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14" dirty="0">
                <a:latin typeface="Calibri"/>
                <a:ea typeface="Calibri"/>
                <a:cs typeface="Calibri"/>
              </a:rPr>
              <a:t>stored</a:t>
            </a:r>
            <a:r>
              <a:rPr lang="en-US" altLang="zh-CN" sz="1900" spc="17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2" dirty="0">
                <a:latin typeface="Calibri"/>
                <a:ea typeface="Calibri"/>
                <a:cs typeface="Calibri"/>
              </a:rPr>
              <a:t>inline</a:t>
            </a:r>
            <a:r>
              <a:rPr lang="en-US" altLang="zh-CN" sz="1900" spc="24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1" dirty="0">
                <a:latin typeface="Calibri"/>
                <a:ea typeface="Calibri"/>
                <a:cs typeface="Calibri"/>
              </a:rPr>
              <a:t>(within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0" dirty="0">
                <a:latin typeface="Calibri"/>
                <a:ea typeface="Calibri"/>
                <a:cs typeface="Calibri"/>
              </a:rPr>
              <a:t>a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3" dirty="0">
                <a:latin typeface="Calibri"/>
                <a:ea typeface="Calibri"/>
                <a:cs typeface="Calibri"/>
              </a:rPr>
              <a:t>table),</a:t>
            </a:r>
            <a:r>
              <a:rPr lang="en-US" altLang="zh-CN" sz="1900" spc="1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2" dirty="0">
                <a:latin typeface="Calibri"/>
                <a:ea typeface="Calibri"/>
                <a:cs typeface="Calibri"/>
              </a:rPr>
              <a:t>out-of-line</a:t>
            </a:r>
            <a:r>
              <a:rPr lang="en-US" altLang="zh-CN" sz="1900" spc="4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1" dirty="0">
                <a:latin typeface="Calibri"/>
                <a:ea typeface="Calibri"/>
                <a:cs typeface="Calibri"/>
              </a:rPr>
              <a:t>(within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0" dirty="0">
                <a:latin typeface="Calibri"/>
                <a:ea typeface="Calibri"/>
                <a:cs typeface="Calibri"/>
              </a:rPr>
              <a:t>a</a:t>
            </a:r>
            <a:r>
              <a:rPr lang="en-US" altLang="zh-CN" sz="1900" spc="13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2" dirty="0">
                <a:latin typeface="Calibri"/>
                <a:ea typeface="Calibri"/>
                <a:cs typeface="Calibri"/>
              </a:rPr>
              <a:t>tablespace,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2" dirty="0">
                <a:latin typeface="Calibri"/>
                <a:ea typeface="Calibri"/>
                <a:cs typeface="Calibri"/>
              </a:rPr>
              <a:t>using</a:t>
            </a:r>
            <a:r>
              <a:rPr lang="en-US" altLang="zh-CN" sz="1900" spc="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0" dirty="0">
                <a:latin typeface="Calibri"/>
                <a:ea typeface="Calibri"/>
                <a:cs typeface="Calibri"/>
              </a:rPr>
              <a:t>a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17" dirty="0">
                <a:latin typeface="Calibri"/>
                <a:ea typeface="Calibri"/>
                <a:cs typeface="Calibri"/>
              </a:rPr>
              <a:t>LOB</a:t>
            </a:r>
            <a:r>
              <a:rPr lang="en-US" altLang="zh-CN" sz="1900" spc="13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7" dirty="0">
                <a:latin typeface="Calibri"/>
                <a:ea typeface="Calibri"/>
                <a:cs typeface="Calibri"/>
              </a:rPr>
              <a:t>locator),</a:t>
            </a:r>
            <a:r>
              <a:rPr lang="en-US" altLang="zh-CN" sz="1900" spc="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0" dirty="0">
                <a:latin typeface="Calibri"/>
                <a:ea typeface="Calibri"/>
                <a:cs typeface="Calibri"/>
              </a:rPr>
              <a:t>or</a:t>
            </a:r>
            <a:r>
              <a:rPr lang="en-US" altLang="zh-CN" sz="1900" spc="-1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0" dirty="0">
                <a:latin typeface="Calibri"/>
                <a:ea typeface="Calibri"/>
                <a:cs typeface="Calibri"/>
              </a:rPr>
              <a:t>in</a:t>
            </a:r>
            <a:r>
              <a:rPr lang="en-US" altLang="zh-CN" sz="1900" spc="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0" dirty="0">
                <a:latin typeface="Calibri"/>
                <a:ea typeface="Calibri"/>
                <a:cs typeface="Calibri"/>
              </a:rPr>
              <a:t>an</a:t>
            </a:r>
            <a:r>
              <a:rPr lang="en-US" altLang="zh-CN" sz="1900" spc="-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8" dirty="0">
                <a:latin typeface="Calibri"/>
                <a:ea typeface="Calibri"/>
                <a:cs typeface="Calibri"/>
              </a:rPr>
              <a:t>external</a:t>
            </a:r>
            <a:r>
              <a:rPr lang="en-US" altLang="zh-CN" sz="1900" spc="24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2" dirty="0">
                <a:latin typeface="Calibri"/>
                <a:ea typeface="Calibri"/>
                <a:cs typeface="Calibri"/>
              </a:rPr>
              <a:t>file</a:t>
            </a:r>
            <a:r>
              <a:rPr lang="en-US" altLang="zh-CN" sz="1900" spc="12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1" dirty="0">
                <a:latin typeface="Calibri"/>
                <a:ea typeface="Calibri"/>
                <a:cs typeface="Calibri"/>
              </a:rPr>
              <a:t>(BFILE</a:t>
            </a:r>
            <a:r>
              <a:rPr lang="en-US" altLang="zh-CN" sz="1900" spc="22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3" dirty="0">
                <a:latin typeface="Calibri"/>
                <a:ea typeface="Calibri"/>
                <a:cs typeface="Calibri"/>
              </a:rPr>
              <a:t>datatypes).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3" dirty="0">
                <a:latin typeface="Calibri"/>
                <a:ea typeface="Calibri"/>
                <a:cs typeface="Calibri"/>
              </a:rPr>
              <a:t>With</a:t>
            </a:r>
            <a:r>
              <a:rPr lang="en-US" altLang="zh-CN" sz="1900" spc="-12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4" dirty="0">
                <a:latin typeface="Calibri"/>
                <a:ea typeface="Calibri"/>
                <a:cs typeface="Calibri"/>
              </a:rPr>
              <a:t>compatibility</a:t>
            </a:r>
            <a:r>
              <a:rPr lang="en-US" altLang="zh-CN" sz="1900" spc="2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0" dirty="0">
                <a:latin typeface="Calibri"/>
                <a:ea typeface="Calibri"/>
                <a:cs typeface="Calibri"/>
              </a:rPr>
              <a:t>set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13" dirty="0">
                <a:latin typeface="Calibri"/>
                <a:ea typeface="Calibri"/>
                <a:cs typeface="Calibri"/>
              </a:rPr>
              <a:t>to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5" dirty="0">
                <a:latin typeface="Calibri"/>
                <a:ea typeface="Calibri"/>
                <a:cs typeface="Calibri"/>
              </a:rPr>
              <a:t>Oracle9i</a:t>
            </a:r>
            <a:r>
              <a:rPr lang="en-US" altLang="zh-CN" sz="1900" spc="7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0" dirty="0">
                <a:latin typeface="Calibri"/>
                <a:ea typeface="Calibri"/>
                <a:cs typeface="Calibri"/>
              </a:rPr>
              <a:t>or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27" dirty="0">
                <a:latin typeface="Calibri"/>
                <a:ea typeface="Calibri"/>
                <a:cs typeface="Calibri"/>
              </a:rPr>
              <a:t>higher,</a:t>
            </a:r>
            <a:r>
              <a:rPr lang="en-US" altLang="zh-CN" sz="1900" spc="32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9" dirty="0">
                <a:latin typeface="Calibri"/>
                <a:ea typeface="Calibri"/>
                <a:cs typeface="Calibri"/>
              </a:rPr>
              <a:t>you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5" dirty="0">
                <a:latin typeface="Calibri"/>
                <a:ea typeface="Calibri"/>
                <a:cs typeface="Calibri"/>
              </a:rPr>
              <a:t>can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2" dirty="0">
                <a:latin typeface="Calibri"/>
                <a:ea typeface="Calibri"/>
                <a:cs typeface="Calibri"/>
              </a:rPr>
              <a:t>use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13" dirty="0">
                <a:latin typeface="Calibri"/>
                <a:ea typeface="Calibri"/>
                <a:cs typeface="Calibri"/>
              </a:rPr>
              <a:t>LOBs</a:t>
            </a:r>
            <a:r>
              <a:rPr lang="en-US" altLang="zh-CN" sz="1900" spc="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2" dirty="0">
                <a:latin typeface="Calibri"/>
                <a:ea typeface="Calibri"/>
                <a:cs typeface="Calibri"/>
              </a:rPr>
              <a:t>with</a:t>
            </a:r>
            <a:r>
              <a:rPr lang="en-US" altLang="zh-CN" sz="1900" spc="14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0" dirty="0">
                <a:latin typeface="Calibri"/>
                <a:ea typeface="Calibri"/>
                <a:cs typeface="Calibri"/>
              </a:rPr>
              <a:t>SQL</a:t>
            </a:r>
            <a:r>
              <a:rPr lang="en-US" altLang="zh-CN" sz="1900" spc="-11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17" dirty="0">
                <a:latin typeface="Calibri"/>
                <a:ea typeface="Calibri"/>
                <a:cs typeface="Calibri"/>
              </a:rPr>
              <a:t>VARCHAR</a:t>
            </a:r>
            <a:r>
              <a:rPr lang="en-US" altLang="zh-CN" sz="1900" spc="29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14" dirty="0">
                <a:latin typeface="Calibri"/>
                <a:ea typeface="Calibri"/>
                <a:cs typeface="Calibri"/>
              </a:rPr>
              <a:t>operators</a:t>
            </a:r>
            <a:r>
              <a:rPr lang="en-US" altLang="zh-CN" sz="1900" spc="1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3" dirty="0">
                <a:latin typeface="Calibri"/>
                <a:ea typeface="Calibri"/>
                <a:cs typeface="Calibri"/>
              </a:rPr>
              <a:t>and</a:t>
            </a:r>
            <a:r>
              <a:rPr lang="en-US" altLang="zh-CN" sz="1900" spc="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1" dirty="0">
                <a:latin typeface="Calibri"/>
                <a:ea typeface="Calibri"/>
                <a:cs typeface="Calibri"/>
              </a:rPr>
              <a:t>functions.</a:t>
            </a:r>
            <a:endParaRPr lang="en-US" altLang="zh-CN" sz="1900" dirty="0">
              <a:latin typeface="Calibri"/>
              <a:ea typeface="Calibri"/>
              <a:cs typeface="Calibri"/>
            </a:endParaRPr>
          </a:p>
        </p:txBody>
      </p:sp>
      <p:sp>
        <p:nvSpPr>
          <p:cNvPr id="10" name="Text Box157"/>
          <p:cNvSpPr txBox="1"/>
          <p:nvPr/>
        </p:nvSpPr>
        <p:spPr>
          <a:xfrm>
            <a:off x="2793574" y="4300533"/>
            <a:ext cx="4412596" cy="29335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1907"/>
              </a:lnSpc>
            </a:pPr>
            <a:r>
              <a:rPr lang="en-US" altLang="zh-CN" sz="1900" spc="0" dirty="0">
                <a:latin typeface="Corbel"/>
                <a:ea typeface="Corbel"/>
                <a:cs typeface="Corbel"/>
              </a:rPr>
              <a:t>–</a:t>
            </a:r>
            <a:r>
              <a:rPr lang="en-US" altLang="zh-CN" sz="1900" spc="1212" dirty="0">
                <a:latin typeface="Corbel"/>
                <a:ea typeface="Corbel"/>
                <a:cs typeface="Corbel"/>
              </a:rPr>
              <a:t> </a:t>
            </a:r>
            <a:r>
              <a:rPr lang="en-US" altLang="zh-CN" sz="1900" spc="-2" dirty="0">
                <a:latin typeface="Calibri"/>
                <a:ea typeface="Calibri"/>
                <a:cs typeface="Calibri"/>
              </a:rPr>
              <a:t>This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1" dirty="0">
                <a:latin typeface="Calibri"/>
                <a:ea typeface="Calibri"/>
                <a:cs typeface="Calibri"/>
              </a:rPr>
              <a:t>section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2" dirty="0">
                <a:latin typeface="Calibri"/>
                <a:ea typeface="Calibri"/>
                <a:cs typeface="Calibri"/>
              </a:rPr>
              <a:t>includes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0" dirty="0">
                <a:latin typeface="Calibri"/>
                <a:ea typeface="Calibri"/>
                <a:cs typeface="Calibri"/>
              </a:rPr>
              <a:t>the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8" dirty="0">
                <a:latin typeface="Calibri"/>
                <a:ea typeface="Calibri"/>
                <a:cs typeface="Calibri"/>
              </a:rPr>
              <a:t>following</a:t>
            </a:r>
            <a:r>
              <a:rPr lang="en-US" altLang="zh-CN" sz="1900" spc="45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6" dirty="0">
                <a:latin typeface="Calibri"/>
                <a:ea typeface="Calibri"/>
                <a:cs typeface="Calibri"/>
              </a:rPr>
              <a:t>topics:</a:t>
            </a:r>
            <a:endParaRPr lang="en-US" altLang="zh-CN" sz="1900" dirty="0">
              <a:latin typeface="Calibri"/>
              <a:ea typeface="Calibri"/>
              <a:cs typeface="Calibri"/>
            </a:endParaRPr>
          </a:p>
        </p:txBody>
      </p:sp>
      <p:sp>
        <p:nvSpPr>
          <p:cNvPr id="15" name="Text Box158"/>
          <p:cNvSpPr txBox="1"/>
          <p:nvPr/>
        </p:nvSpPr>
        <p:spPr>
          <a:xfrm>
            <a:off x="3113614" y="4670624"/>
            <a:ext cx="137215" cy="28988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881"/>
              </a:lnSpc>
            </a:pPr>
            <a:r>
              <a:rPr lang="en-US" altLang="zh-CN" sz="1700" spc="-401" dirty="0">
                <a:latin typeface="Wingdings"/>
                <a:ea typeface="Wingdings"/>
                <a:cs typeface="Wingdings"/>
              </a:rPr>
              <a:t></a:t>
            </a:r>
            <a:endParaRPr lang="en-US" altLang="zh-CN" sz="1700">
              <a:latin typeface="Wingdings"/>
              <a:ea typeface="Wingdings"/>
              <a:cs typeface="Wingdings"/>
            </a:endParaRPr>
          </a:p>
        </p:txBody>
      </p:sp>
      <p:sp>
        <p:nvSpPr>
          <p:cNvPr id="16" name="Text Box159"/>
          <p:cNvSpPr txBox="1"/>
          <p:nvPr/>
        </p:nvSpPr>
        <p:spPr>
          <a:xfrm>
            <a:off x="3113614" y="5047433"/>
            <a:ext cx="137215" cy="28988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881"/>
              </a:lnSpc>
            </a:pPr>
            <a:r>
              <a:rPr lang="en-US" altLang="zh-CN" sz="1700" spc="-401" dirty="0">
                <a:latin typeface="Wingdings"/>
                <a:ea typeface="Wingdings"/>
                <a:cs typeface="Wingdings"/>
              </a:rPr>
              <a:t></a:t>
            </a:r>
            <a:endParaRPr lang="en-US" altLang="zh-CN" sz="1700">
              <a:latin typeface="Wingdings"/>
              <a:ea typeface="Wingdings"/>
              <a:cs typeface="Wingdings"/>
            </a:endParaRPr>
          </a:p>
        </p:txBody>
      </p:sp>
      <p:sp>
        <p:nvSpPr>
          <p:cNvPr id="17" name="Text Box160"/>
          <p:cNvSpPr txBox="1"/>
          <p:nvPr/>
        </p:nvSpPr>
        <p:spPr>
          <a:xfrm>
            <a:off x="3113614" y="5423811"/>
            <a:ext cx="137215" cy="28988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881"/>
              </a:lnSpc>
            </a:pPr>
            <a:r>
              <a:rPr lang="en-US" altLang="zh-CN" sz="1700" spc="-401" dirty="0">
                <a:latin typeface="Wingdings"/>
                <a:ea typeface="Wingdings"/>
                <a:cs typeface="Wingdings"/>
              </a:rPr>
              <a:t></a:t>
            </a:r>
            <a:endParaRPr lang="en-US" altLang="zh-CN" sz="1700">
              <a:latin typeface="Wingdings"/>
              <a:ea typeface="Wingdings"/>
              <a:cs typeface="Wingdings"/>
            </a:endParaRPr>
          </a:p>
        </p:txBody>
      </p:sp>
      <p:sp>
        <p:nvSpPr>
          <p:cNvPr id="18" name="Text Box161"/>
          <p:cNvSpPr txBox="1"/>
          <p:nvPr/>
        </p:nvSpPr>
        <p:spPr>
          <a:xfrm>
            <a:off x="3434035" y="4702869"/>
            <a:ext cx="1349576" cy="2673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1704"/>
              </a:lnSpc>
            </a:pPr>
            <a:r>
              <a:rPr lang="en-US" altLang="zh-CN" sz="1700" spc="-7" dirty="0">
                <a:latin typeface="Calibri"/>
                <a:ea typeface="Calibri"/>
                <a:cs typeface="Calibri"/>
              </a:rPr>
              <a:t>BLOB</a:t>
            </a:r>
            <a:r>
              <a:rPr lang="en-US" altLang="zh-CN" sz="1700" spc="-14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700" spc="-3" dirty="0">
                <a:latin typeface="Calibri"/>
                <a:ea typeface="Calibri"/>
                <a:cs typeface="Calibri"/>
              </a:rPr>
              <a:t>Datatype</a:t>
            </a:r>
            <a:endParaRPr lang="en-US" altLang="zh-CN" sz="1700" dirty="0">
              <a:latin typeface="Calibri"/>
              <a:ea typeface="Calibri"/>
              <a:cs typeface="Calibri"/>
            </a:endParaRPr>
          </a:p>
        </p:txBody>
      </p:sp>
      <p:sp>
        <p:nvSpPr>
          <p:cNvPr id="19" name="Text Box162"/>
          <p:cNvSpPr txBox="1"/>
          <p:nvPr/>
        </p:nvSpPr>
        <p:spPr>
          <a:xfrm>
            <a:off x="3434035" y="5079678"/>
            <a:ext cx="2461367" cy="2673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04"/>
              </a:lnSpc>
            </a:pPr>
            <a:r>
              <a:rPr lang="en-US" altLang="zh-CN" sz="1700" spc="-5" dirty="0">
                <a:latin typeface="Calibri"/>
                <a:ea typeface="Calibri"/>
                <a:cs typeface="Calibri"/>
              </a:rPr>
              <a:t>CLOB</a:t>
            </a:r>
            <a:r>
              <a:rPr lang="en-US" altLang="zh-CN" sz="1700" spc="-14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700" spc="3" dirty="0">
                <a:latin typeface="Calibri"/>
                <a:ea typeface="Calibri"/>
                <a:cs typeface="Calibri"/>
              </a:rPr>
              <a:t>and</a:t>
            </a:r>
            <a:r>
              <a:rPr lang="en-US" altLang="zh-CN" sz="1700" spc="-25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700" spc="-3" dirty="0">
                <a:latin typeface="Calibri"/>
                <a:ea typeface="Calibri"/>
                <a:cs typeface="Calibri"/>
              </a:rPr>
              <a:t>NCLOB</a:t>
            </a:r>
            <a:r>
              <a:rPr lang="en-US" altLang="zh-CN" sz="1700" spc="-11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700" spc="-3" dirty="0">
                <a:latin typeface="Calibri"/>
                <a:ea typeface="Calibri"/>
                <a:cs typeface="Calibri"/>
              </a:rPr>
              <a:t>Datatypes</a:t>
            </a:r>
            <a:endParaRPr lang="en-US" altLang="zh-CN" sz="1700">
              <a:latin typeface="Calibri"/>
              <a:ea typeface="Calibri"/>
              <a:cs typeface="Calibri"/>
            </a:endParaRPr>
          </a:p>
        </p:txBody>
      </p:sp>
      <p:sp>
        <p:nvSpPr>
          <p:cNvPr id="20" name="Text Box163"/>
          <p:cNvSpPr txBox="1"/>
          <p:nvPr/>
        </p:nvSpPr>
        <p:spPr>
          <a:xfrm>
            <a:off x="3434035" y="5456055"/>
            <a:ext cx="1351099" cy="2673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04"/>
              </a:lnSpc>
            </a:pPr>
            <a:r>
              <a:rPr lang="en-US" altLang="zh-CN" sz="1700" spc="1" dirty="0">
                <a:latin typeface="Calibri"/>
                <a:ea typeface="Calibri"/>
                <a:cs typeface="Calibri"/>
              </a:rPr>
              <a:t>BFILE</a:t>
            </a:r>
            <a:r>
              <a:rPr lang="en-US" altLang="zh-CN" sz="1700" spc="-25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700" spc="-3" dirty="0">
                <a:latin typeface="Calibri"/>
                <a:ea typeface="Calibri"/>
                <a:cs typeface="Calibri"/>
              </a:rPr>
              <a:t>Datatype</a:t>
            </a:r>
            <a:endParaRPr lang="en-US" altLang="zh-CN" sz="1700">
              <a:latin typeface="Calibri"/>
              <a:ea typeface="Calibri"/>
              <a:cs typeface="Calibri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2793574" y="1963707"/>
            <a:ext cx="7535282" cy="2575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9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8" t="10516" r="4848" b="13240"/>
          <a:stretch/>
        </p:blipFill>
        <p:spPr>
          <a:xfrm>
            <a:off x="257578" y="213376"/>
            <a:ext cx="2333221" cy="1422242"/>
          </a:xfrm>
          <a:prstGeom prst="rect">
            <a:avLst/>
          </a:prstGeom>
        </p:spPr>
      </p:pic>
      <p:sp>
        <p:nvSpPr>
          <p:cNvPr id="15" name="Text Box166"/>
          <p:cNvSpPr txBox="1"/>
          <p:nvPr/>
        </p:nvSpPr>
        <p:spPr>
          <a:xfrm>
            <a:off x="3025394" y="922538"/>
            <a:ext cx="4204667" cy="7130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5204"/>
              </a:lnSpc>
            </a:pPr>
            <a:r>
              <a:rPr lang="en-US" altLang="zh-CN" sz="4400" b="1" spc="-174" dirty="0">
                <a:latin typeface="Century"/>
                <a:ea typeface="Century"/>
                <a:cs typeface="Century"/>
              </a:rPr>
              <a:t>BLOB</a:t>
            </a:r>
            <a:r>
              <a:rPr lang="en-US" altLang="zh-CN" sz="4400" b="1" spc="-220" dirty="0">
                <a:latin typeface="Century"/>
                <a:ea typeface="Century"/>
                <a:cs typeface="Century"/>
              </a:rPr>
              <a:t> </a:t>
            </a:r>
            <a:r>
              <a:rPr lang="en-US" altLang="zh-CN" sz="4400" b="1" spc="-178" dirty="0">
                <a:latin typeface="Century"/>
                <a:ea typeface="Century"/>
                <a:cs typeface="Century"/>
              </a:rPr>
              <a:t>Datatype</a:t>
            </a:r>
            <a:endParaRPr lang="en-US" altLang="zh-CN" sz="4400" dirty="0">
              <a:latin typeface="Century"/>
              <a:ea typeface="Century"/>
              <a:cs typeface="Century"/>
            </a:endParaRPr>
          </a:p>
        </p:txBody>
      </p:sp>
      <p:sp>
        <p:nvSpPr>
          <p:cNvPr id="16" name="Text Box167"/>
          <p:cNvSpPr txBox="1"/>
          <p:nvPr/>
        </p:nvSpPr>
        <p:spPr>
          <a:xfrm>
            <a:off x="2729180" y="2471109"/>
            <a:ext cx="8462348" cy="63613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marL="320040" indent="-320040" algn="l" rtl="0">
              <a:lnSpc>
                <a:spcPts val="2334"/>
              </a:lnSpc>
            </a:pPr>
            <a:r>
              <a:rPr lang="en-US" altLang="zh-CN" sz="2000" spc="0" dirty="0">
                <a:latin typeface="Corbel"/>
                <a:ea typeface="Corbel"/>
                <a:cs typeface="Corbel"/>
              </a:rPr>
              <a:t>–</a:t>
            </a:r>
            <a:r>
              <a:rPr lang="en-US" altLang="zh-CN" sz="2000" spc="1143" dirty="0">
                <a:latin typeface="Corbel"/>
                <a:ea typeface="Corbel"/>
                <a:cs typeface="Corbel"/>
              </a:rPr>
              <a:t> </a:t>
            </a:r>
            <a:r>
              <a:rPr lang="en-US" altLang="zh-CN" sz="2000" spc="2" dirty="0">
                <a:latin typeface="Calibri"/>
                <a:ea typeface="Calibri"/>
                <a:cs typeface="Calibri"/>
              </a:rPr>
              <a:t>The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8" dirty="0">
                <a:latin typeface="Calibri"/>
                <a:ea typeface="Calibri"/>
                <a:cs typeface="Calibri"/>
              </a:rPr>
              <a:t>BLOB</a:t>
            </a:r>
            <a:r>
              <a:rPr lang="en-US" altLang="zh-CN" sz="2000" spc="-1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6" dirty="0">
                <a:latin typeface="Calibri"/>
                <a:ea typeface="Calibri"/>
                <a:cs typeface="Calibri"/>
              </a:rPr>
              <a:t>datatype</a:t>
            </a:r>
            <a:r>
              <a:rPr lang="en-US" altLang="zh-CN" sz="2000" spc="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12" dirty="0">
                <a:latin typeface="Calibri"/>
                <a:ea typeface="Calibri"/>
                <a:cs typeface="Calibri"/>
              </a:rPr>
              <a:t>stores</a:t>
            </a:r>
            <a:r>
              <a:rPr lang="en-US" altLang="zh-CN" sz="2000" spc="11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2" dirty="0">
                <a:latin typeface="Calibri"/>
                <a:ea typeface="Calibri"/>
                <a:cs typeface="Calibri"/>
              </a:rPr>
              <a:t>unstructured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3" dirty="0">
                <a:latin typeface="Calibri"/>
                <a:ea typeface="Calibri"/>
                <a:cs typeface="Calibri"/>
              </a:rPr>
              <a:t>binary</a:t>
            </a:r>
            <a:r>
              <a:rPr lang="en-US" altLang="zh-CN" sz="2000" spc="-19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9" dirty="0">
                <a:latin typeface="Calibri"/>
                <a:ea typeface="Calibri"/>
                <a:cs typeface="Calibri"/>
              </a:rPr>
              <a:t>data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in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6" dirty="0">
                <a:latin typeface="Calibri"/>
                <a:ea typeface="Calibri"/>
                <a:cs typeface="Calibri"/>
              </a:rPr>
              <a:t>the</a:t>
            </a:r>
            <a:r>
              <a:rPr lang="en-US" altLang="zh-CN" sz="2000" spc="-1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3" dirty="0">
                <a:latin typeface="Calibri"/>
                <a:ea typeface="Calibri"/>
                <a:cs typeface="Calibri"/>
              </a:rPr>
              <a:t>database.</a:t>
            </a:r>
            <a:r>
              <a:rPr lang="en-US" altLang="zh-CN" sz="2000" spc="14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7" dirty="0">
                <a:latin typeface="Calibri"/>
                <a:ea typeface="Calibri"/>
                <a:cs typeface="Calibri"/>
              </a:rPr>
              <a:t>BLOBs</a:t>
            </a:r>
            <a:r>
              <a:rPr lang="en-US" altLang="zh-CN" sz="2000" spc="-9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can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14" dirty="0">
                <a:latin typeface="Calibri"/>
                <a:ea typeface="Calibri"/>
                <a:cs typeface="Calibri"/>
              </a:rPr>
              <a:t>store</a:t>
            </a:r>
            <a:r>
              <a:rPr lang="en-US" altLang="zh-CN" sz="2000" spc="12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up</a:t>
            </a:r>
            <a:r>
              <a:rPr lang="en-US" altLang="zh-CN" sz="2000" spc="-11" dirty="0">
                <a:latin typeface="Calibri"/>
                <a:ea typeface="Calibri"/>
                <a:cs typeface="Calibri"/>
              </a:rPr>
              <a:t> to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4" dirty="0">
                <a:latin typeface="Calibri"/>
                <a:ea typeface="Calibri"/>
                <a:cs typeface="Calibri"/>
              </a:rPr>
              <a:t>128</a:t>
            </a:r>
            <a:r>
              <a:rPr lang="en-US" altLang="zh-CN" sz="2000" spc="-17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7" dirty="0">
                <a:latin typeface="Calibri"/>
                <a:ea typeface="Calibri"/>
                <a:cs typeface="Calibri"/>
              </a:rPr>
              <a:t>terabytes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of</a:t>
            </a:r>
            <a:r>
              <a:rPr lang="en-US" altLang="zh-CN" sz="2000" spc="-1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4" dirty="0">
                <a:latin typeface="Calibri"/>
                <a:ea typeface="Calibri"/>
                <a:cs typeface="Calibri"/>
              </a:rPr>
              <a:t>binary</a:t>
            </a:r>
            <a:r>
              <a:rPr lang="en-US" altLang="zh-CN" sz="2000" spc="-22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6" dirty="0">
                <a:latin typeface="Calibri"/>
                <a:ea typeface="Calibri"/>
                <a:cs typeface="Calibri"/>
              </a:rPr>
              <a:t>data.</a:t>
            </a:r>
            <a:endParaRPr lang="en-US" altLang="zh-CN" sz="2000" dirty="0">
              <a:latin typeface="Calibri"/>
              <a:ea typeface="Calibri"/>
              <a:cs typeface="Calibri"/>
            </a:endParaRPr>
          </a:p>
        </p:txBody>
      </p:sp>
      <p:sp>
        <p:nvSpPr>
          <p:cNvPr id="17" name="Text Box168"/>
          <p:cNvSpPr txBox="1"/>
          <p:nvPr/>
        </p:nvSpPr>
        <p:spPr>
          <a:xfrm>
            <a:off x="2729180" y="3714947"/>
            <a:ext cx="8255270" cy="96956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marL="320040" indent="-320040" algn="l" rtl="0">
              <a:lnSpc>
                <a:spcPts val="2444"/>
              </a:lnSpc>
            </a:pPr>
            <a:r>
              <a:rPr lang="en-US" altLang="zh-CN" sz="2000" spc="0" dirty="0">
                <a:latin typeface="Corbel"/>
                <a:ea typeface="Corbel"/>
                <a:cs typeface="Corbel"/>
              </a:rPr>
              <a:t>–</a:t>
            </a:r>
            <a:r>
              <a:rPr lang="en-US" altLang="zh-CN" sz="2000" spc="1143" dirty="0">
                <a:latin typeface="Corbel"/>
                <a:ea typeface="Corbel"/>
                <a:cs typeface="Corbel"/>
              </a:rPr>
              <a:t> </a:t>
            </a:r>
            <a:r>
              <a:rPr lang="en-US" altLang="zh-CN" sz="2000" spc="-7" dirty="0">
                <a:latin typeface="Calibri"/>
                <a:ea typeface="Calibri"/>
                <a:cs typeface="Calibri"/>
              </a:rPr>
              <a:t>BLOBs </a:t>
            </a:r>
            <a:r>
              <a:rPr lang="en-US" altLang="zh-CN" sz="2000" spc="-3" dirty="0">
                <a:latin typeface="Calibri"/>
                <a:ea typeface="Calibri"/>
                <a:cs typeface="Calibri"/>
              </a:rPr>
              <a:t>participate</a:t>
            </a:r>
            <a:r>
              <a:rPr lang="en-US" altLang="zh-CN" sz="2000" spc="3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2" dirty="0">
                <a:latin typeface="Calibri"/>
                <a:ea typeface="Calibri"/>
                <a:cs typeface="Calibri"/>
              </a:rPr>
              <a:t>fully</a:t>
            </a:r>
            <a:r>
              <a:rPr lang="en-US" altLang="zh-CN" sz="2000" spc="-13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in</a:t>
            </a:r>
            <a:r>
              <a:rPr lang="en-US" altLang="zh-CN" sz="2000" spc="-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1" dirty="0">
                <a:latin typeface="Calibri"/>
                <a:ea typeface="Calibri"/>
                <a:cs typeface="Calibri"/>
              </a:rPr>
              <a:t>transactions.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3" dirty="0">
                <a:latin typeface="Calibri"/>
                <a:ea typeface="Calibri"/>
                <a:cs typeface="Calibri"/>
              </a:rPr>
              <a:t>Changes</a:t>
            </a:r>
            <a:r>
              <a:rPr lang="en-US" altLang="zh-CN" sz="2000" spc="-35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2" dirty="0">
                <a:latin typeface="Calibri"/>
                <a:ea typeface="Calibri"/>
                <a:cs typeface="Calibri"/>
              </a:rPr>
              <a:t>made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9" dirty="0">
                <a:latin typeface="Calibri"/>
                <a:ea typeface="Calibri"/>
                <a:cs typeface="Calibri"/>
              </a:rPr>
              <a:t>to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a</a:t>
            </a:r>
            <a:r>
              <a:rPr lang="en-US" altLang="zh-CN" sz="2000" spc="7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9" dirty="0">
                <a:latin typeface="Calibri"/>
                <a:ea typeface="Calibri"/>
                <a:cs typeface="Calibri"/>
              </a:rPr>
              <a:t>BLOB</a:t>
            </a:r>
            <a:r>
              <a:rPr lang="en-US" altLang="zh-CN" sz="2000" spc="-17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4" dirty="0">
                <a:latin typeface="Calibri"/>
                <a:ea typeface="Calibri"/>
                <a:cs typeface="Calibri"/>
              </a:rPr>
              <a:t>value</a:t>
            </a:r>
            <a:r>
              <a:rPr lang="en-US" altLang="zh-CN" sz="2000" spc="-11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by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the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2" dirty="0">
                <a:latin typeface="Calibri"/>
                <a:ea typeface="Calibri"/>
                <a:cs typeface="Calibri"/>
              </a:rPr>
              <a:t>DBMS_LOB</a:t>
            </a:r>
            <a:r>
              <a:rPr lang="en-US" altLang="zh-CN" sz="2000" spc="-31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3" dirty="0">
                <a:latin typeface="Calibri"/>
                <a:ea typeface="Calibri"/>
                <a:cs typeface="Calibri"/>
              </a:rPr>
              <a:t>package,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2" dirty="0">
                <a:latin typeface="Calibri"/>
                <a:ea typeface="Calibri"/>
                <a:cs typeface="Calibri"/>
              </a:rPr>
              <a:t>PL/SQL,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or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2" dirty="0">
                <a:latin typeface="Calibri"/>
                <a:ea typeface="Calibri"/>
                <a:cs typeface="Calibri"/>
              </a:rPr>
              <a:t>the</a:t>
            </a:r>
            <a:r>
              <a:rPr lang="en-US" altLang="zh-CN" sz="2000" spc="-7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4" dirty="0">
                <a:latin typeface="Calibri"/>
                <a:ea typeface="Calibri"/>
                <a:cs typeface="Calibri"/>
              </a:rPr>
              <a:t>OCI</a:t>
            </a:r>
            <a:r>
              <a:rPr lang="en-US" altLang="zh-CN" sz="2000" spc="-14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can</a:t>
            </a:r>
            <a:r>
              <a:rPr lang="en-US" altLang="zh-CN" sz="2000" spc="-1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be</a:t>
            </a:r>
            <a:r>
              <a:rPr lang="en-US" altLang="zh-CN" sz="2000" spc="5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5" dirty="0">
                <a:latin typeface="Calibri"/>
                <a:ea typeface="Calibri"/>
                <a:cs typeface="Calibri"/>
              </a:rPr>
              <a:t>committed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or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6" dirty="0">
                <a:latin typeface="Calibri"/>
                <a:ea typeface="Calibri"/>
                <a:cs typeface="Calibri"/>
              </a:rPr>
              <a:t>rolled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4" dirty="0">
                <a:latin typeface="Calibri"/>
                <a:ea typeface="Calibri"/>
                <a:cs typeface="Calibri"/>
              </a:rPr>
              <a:t>back.</a:t>
            </a:r>
            <a:r>
              <a:rPr lang="en-US" altLang="zh-CN" sz="2000" spc="452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28" dirty="0">
                <a:latin typeface="Calibri"/>
                <a:ea typeface="Calibri"/>
                <a:cs typeface="Calibri"/>
              </a:rPr>
              <a:t>However,</a:t>
            </a:r>
            <a:r>
              <a:rPr lang="en-US" altLang="zh-CN" sz="2000" spc="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9" dirty="0">
                <a:latin typeface="Calibri"/>
                <a:ea typeface="Calibri"/>
                <a:cs typeface="Calibri"/>
              </a:rPr>
              <a:t>BLOB</a:t>
            </a:r>
            <a:r>
              <a:rPr lang="en-US" altLang="zh-CN" sz="2000" spc="-17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11" dirty="0">
                <a:latin typeface="Calibri"/>
                <a:ea typeface="Calibri"/>
                <a:cs typeface="Calibri"/>
              </a:rPr>
              <a:t>locators</a:t>
            </a:r>
            <a:r>
              <a:rPr lang="en-US" altLang="zh-CN" sz="2000" spc="12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1" dirty="0">
                <a:latin typeface="Calibri"/>
                <a:ea typeface="Calibri"/>
                <a:cs typeface="Calibri"/>
              </a:rPr>
              <a:t>cannot</a:t>
            </a:r>
            <a:r>
              <a:rPr lang="en-US" altLang="zh-CN" sz="2000" spc="-19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1" dirty="0">
                <a:latin typeface="Calibri"/>
                <a:ea typeface="Calibri"/>
                <a:cs typeface="Calibri"/>
              </a:rPr>
              <a:t>span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2" dirty="0">
                <a:latin typeface="Calibri"/>
                <a:ea typeface="Calibri"/>
                <a:cs typeface="Calibri"/>
              </a:rPr>
              <a:t>transactions</a:t>
            </a:r>
            <a:r>
              <a:rPr lang="en-US" altLang="zh-CN" sz="2000" spc="1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or</a:t>
            </a:r>
            <a:r>
              <a:rPr lang="en-US" altLang="zh-CN" sz="2000" spc="-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sessions.</a:t>
            </a:r>
            <a:endParaRPr lang="en-US" altLang="zh-CN" sz="2000" dirty="0">
              <a:latin typeface="Calibri"/>
              <a:ea typeface="Calibri"/>
              <a:cs typeface="Calibri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025394" y="1837649"/>
            <a:ext cx="7535282" cy="2575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77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8" t="10516" r="4848" b="13240"/>
          <a:stretch/>
        </p:blipFill>
        <p:spPr>
          <a:xfrm>
            <a:off x="257578" y="213376"/>
            <a:ext cx="2333221" cy="1422242"/>
          </a:xfrm>
          <a:prstGeom prst="rect">
            <a:avLst/>
          </a:prstGeom>
        </p:spPr>
      </p:pic>
      <p:sp>
        <p:nvSpPr>
          <p:cNvPr id="10" name="Text Box171"/>
          <p:cNvSpPr txBox="1"/>
          <p:nvPr/>
        </p:nvSpPr>
        <p:spPr>
          <a:xfrm>
            <a:off x="2832443" y="922538"/>
            <a:ext cx="7820990" cy="7130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5204"/>
              </a:lnSpc>
            </a:pPr>
            <a:r>
              <a:rPr lang="en-US" altLang="zh-CN" sz="4400" b="1" spc="-174" dirty="0">
                <a:latin typeface="Century"/>
                <a:ea typeface="Century"/>
                <a:cs typeface="Century"/>
              </a:rPr>
              <a:t>CLOB</a:t>
            </a:r>
            <a:r>
              <a:rPr lang="en-US" altLang="zh-CN" sz="4400" b="1" spc="-231" dirty="0">
                <a:latin typeface="Century"/>
                <a:ea typeface="Century"/>
                <a:cs typeface="Century"/>
              </a:rPr>
              <a:t> </a:t>
            </a:r>
            <a:r>
              <a:rPr lang="en-US" altLang="zh-CN" sz="4400" b="1" spc="-176" dirty="0">
                <a:latin typeface="Century"/>
                <a:ea typeface="Century"/>
                <a:cs typeface="Century"/>
              </a:rPr>
              <a:t>and</a:t>
            </a:r>
            <a:r>
              <a:rPr lang="en-US" altLang="zh-CN" sz="4400" b="1" spc="-206" dirty="0">
                <a:latin typeface="Century"/>
                <a:ea typeface="Century"/>
                <a:cs typeface="Century"/>
              </a:rPr>
              <a:t> </a:t>
            </a:r>
            <a:r>
              <a:rPr lang="en-US" altLang="zh-CN" sz="4400" b="1" spc="-176" dirty="0">
                <a:latin typeface="Century"/>
                <a:ea typeface="Century"/>
                <a:cs typeface="Century"/>
              </a:rPr>
              <a:t>NCLOB</a:t>
            </a:r>
            <a:r>
              <a:rPr lang="en-US" altLang="zh-CN" sz="4400" b="1" spc="-187" dirty="0">
                <a:latin typeface="Century"/>
                <a:ea typeface="Century"/>
                <a:cs typeface="Century"/>
              </a:rPr>
              <a:t> </a:t>
            </a:r>
            <a:r>
              <a:rPr lang="en-US" altLang="zh-CN" sz="4400" b="1" spc="-177" dirty="0">
                <a:latin typeface="Century"/>
                <a:ea typeface="Century"/>
                <a:cs typeface="Century"/>
              </a:rPr>
              <a:t>Datatypes</a:t>
            </a:r>
            <a:endParaRPr lang="en-US" altLang="zh-CN" sz="4400" dirty="0">
              <a:latin typeface="Century"/>
              <a:ea typeface="Century"/>
              <a:cs typeface="Century"/>
            </a:endParaRPr>
          </a:p>
        </p:txBody>
      </p:sp>
      <p:sp>
        <p:nvSpPr>
          <p:cNvPr id="11" name="Text Box172"/>
          <p:cNvSpPr txBox="1"/>
          <p:nvPr/>
        </p:nvSpPr>
        <p:spPr>
          <a:xfrm>
            <a:off x="2590799" y="2311659"/>
            <a:ext cx="8560914" cy="145687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marL="320040" indent="-320040" algn="l" rtl="0">
              <a:lnSpc>
                <a:spcPts val="2223"/>
              </a:lnSpc>
            </a:pPr>
            <a:r>
              <a:rPr lang="en-US" altLang="zh-CN" sz="1900" spc="0" dirty="0">
                <a:latin typeface="Corbel"/>
                <a:ea typeface="Corbel"/>
                <a:cs typeface="Corbel"/>
              </a:rPr>
              <a:t>–</a:t>
            </a:r>
            <a:r>
              <a:rPr lang="en-US" altLang="zh-CN" sz="1900" spc="1212" dirty="0">
                <a:latin typeface="Corbel"/>
                <a:ea typeface="Corbel"/>
                <a:cs typeface="Corbel"/>
              </a:rPr>
              <a:t> </a:t>
            </a:r>
            <a:r>
              <a:rPr lang="en-US" altLang="zh-CN" sz="1900" spc="-2" dirty="0">
                <a:latin typeface="Calibri"/>
                <a:ea typeface="Calibri"/>
                <a:cs typeface="Calibri"/>
              </a:rPr>
              <a:t>The</a:t>
            </a:r>
            <a:r>
              <a:rPr lang="en-US" altLang="zh-CN" sz="1900" spc="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12" dirty="0">
                <a:latin typeface="Calibri"/>
                <a:ea typeface="Calibri"/>
                <a:cs typeface="Calibri"/>
              </a:rPr>
              <a:t>CLOB</a:t>
            </a:r>
            <a:r>
              <a:rPr lang="en-US" altLang="zh-CN" sz="1900" spc="12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3" dirty="0">
                <a:latin typeface="Calibri"/>
                <a:ea typeface="Calibri"/>
                <a:cs typeface="Calibri"/>
              </a:rPr>
              <a:t>and</a:t>
            </a:r>
            <a:r>
              <a:rPr lang="en-US" altLang="zh-CN" sz="1900" spc="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10" dirty="0">
                <a:latin typeface="Calibri"/>
                <a:ea typeface="Calibri"/>
                <a:cs typeface="Calibri"/>
              </a:rPr>
              <a:t>NCLOB</a:t>
            </a:r>
            <a:r>
              <a:rPr lang="en-US" altLang="zh-CN" sz="1900" spc="24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6" dirty="0">
                <a:latin typeface="Calibri"/>
                <a:ea typeface="Calibri"/>
                <a:cs typeface="Calibri"/>
              </a:rPr>
              <a:t>datatypes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15" dirty="0">
                <a:latin typeface="Calibri"/>
                <a:ea typeface="Calibri"/>
                <a:cs typeface="Calibri"/>
              </a:rPr>
              <a:t>store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0" dirty="0">
                <a:latin typeface="Calibri"/>
                <a:ea typeface="Calibri"/>
                <a:cs typeface="Calibri"/>
              </a:rPr>
              <a:t>up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13" dirty="0">
                <a:latin typeface="Calibri"/>
                <a:ea typeface="Calibri"/>
                <a:cs typeface="Calibri"/>
              </a:rPr>
              <a:t>to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2" dirty="0">
                <a:latin typeface="Calibri"/>
                <a:ea typeface="Calibri"/>
                <a:cs typeface="Calibri"/>
              </a:rPr>
              <a:t>128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9" dirty="0">
                <a:latin typeface="Calibri"/>
                <a:ea typeface="Calibri"/>
                <a:cs typeface="Calibri"/>
              </a:rPr>
              <a:t>terabytes</a:t>
            </a:r>
            <a:r>
              <a:rPr lang="en-US" altLang="zh-CN" sz="1900" spc="12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0" dirty="0">
                <a:latin typeface="Calibri"/>
                <a:ea typeface="Calibri"/>
                <a:cs typeface="Calibri"/>
              </a:rPr>
              <a:t>of</a:t>
            </a:r>
            <a:r>
              <a:rPr lang="en-US" altLang="zh-CN" sz="1900" spc="-19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7" dirty="0">
                <a:latin typeface="Calibri"/>
                <a:ea typeface="Calibri"/>
                <a:cs typeface="Calibri"/>
              </a:rPr>
              <a:t>character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10" dirty="0">
                <a:latin typeface="Calibri"/>
                <a:ea typeface="Calibri"/>
                <a:cs typeface="Calibri"/>
              </a:rPr>
              <a:t>data</a:t>
            </a:r>
            <a:r>
              <a:rPr lang="en-US" altLang="zh-CN" sz="1900" spc="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0" dirty="0">
                <a:latin typeface="Calibri"/>
                <a:ea typeface="Calibri"/>
                <a:cs typeface="Calibri"/>
              </a:rPr>
              <a:t>in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3" dirty="0">
                <a:latin typeface="Calibri"/>
                <a:ea typeface="Calibri"/>
                <a:cs typeface="Calibri"/>
              </a:rPr>
              <a:t>the</a:t>
            </a:r>
            <a:r>
              <a:rPr lang="en-US" altLang="zh-CN" sz="1900" spc="43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4" dirty="0">
                <a:latin typeface="Calibri"/>
                <a:ea typeface="Calibri"/>
                <a:cs typeface="Calibri"/>
              </a:rPr>
              <a:t>database.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11" dirty="0">
                <a:latin typeface="Calibri"/>
                <a:ea typeface="Calibri"/>
                <a:cs typeface="Calibri"/>
              </a:rPr>
              <a:t>CLOBs</a:t>
            </a:r>
            <a:r>
              <a:rPr lang="en-US" altLang="zh-CN" sz="1900" spc="7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16" dirty="0">
                <a:latin typeface="Calibri"/>
                <a:ea typeface="Calibri"/>
                <a:cs typeface="Calibri"/>
              </a:rPr>
              <a:t>store</a:t>
            </a:r>
            <a:r>
              <a:rPr lang="en-US" altLang="zh-CN" sz="1900" spc="1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5" dirty="0">
                <a:latin typeface="Calibri"/>
                <a:ea typeface="Calibri"/>
                <a:cs typeface="Calibri"/>
              </a:rPr>
              <a:t>database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8" dirty="0">
                <a:latin typeface="Calibri"/>
                <a:ea typeface="Calibri"/>
                <a:cs typeface="Calibri"/>
              </a:rPr>
              <a:t>character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2" dirty="0">
                <a:latin typeface="Calibri"/>
                <a:ea typeface="Calibri"/>
                <a:cs typeface="Calibri"/>
              </a:rPr>
              <a:t>set</a:t>
            </a:r>
            <a:r>
              <a:rPr lang="en-US" altLang="zh-CN" sz="1900" spc="-9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8" dirty="0">
                <a:latin typeface="Calibri"/>
                <a:ea typeface="Calibri"/>
                <a:cs typeface="Calibri"/>
              </a:rPr>
              <a:t>data,</a:t>
            </a:r>
            <a:r>
              <a:rPr lang="en-US" altLang="zh-CN" sz="1900" spc="12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3" dirty="0">
                <a:latin typeface="Calibri"/>
                <a:ea typeface="Calibri"/>
                <a:cs typeface="Calibri"/>
              </a:rPr>
              <a:t>and</a:t>
            </a:r>
            <a:r>
              <a:rPr lang="en-US" altLang="zh-CN" sz="1900" spc="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8" dirty="0">
                <a:latin typeface="Calibri"/>
                <a:ea typeface="Calibri"/>
                <a:cs typeface="Calibri"/>
              </a:rPr>
              <a:t>NCLOBs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15" dirty="0">
                <a:latin typeface="Calibri"/>
                <a:ea typeface="Calibri"/>
                <a:cs typeface="Calibri"/>
              </a:rPr>
              <a:t>store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4" dirty="0">
                <a:latin typeface="Calibri"/>
                <a:ea typeface="Calibri"/>
                <a:cs typeface="Calibri"/>
              </a:rPr>
              <a:t>Unicode</a:t>
            </a:r>
            <a:r>
              <a:rPr lang="en-US" altLang="zh-CN" sz="1900" spc="43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4" dirty="0">
                <a:latin typeface="Calibri"/>
                <a:ea typeface="Calibri"/>
                <a:cs typeface="Calibri"/>
              </a:rPr>
              <a:t>national</a:t>
            </a:r>
            <a:r>
              <a:rPr lang="en-US" altLang="zh-CN" sz="1900" spc="1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7" dirty="0">
                <a:latin typeface="Calibri"/>
                <a:ea typeface="Calibri"/>
                <a:cs typeface="Calibri"/>
              </a:rPr>
              <a:t>character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3" dirty="0">
                <a:latin typeface="Calibri"/>
                <a:ea typeface="Calibri"/>
                <a:cs typeface="Calibri"/>
              </a:rPr>
              <a:t>set</a:t>
            </a:r>
            <a:r>
              <a:rPr lang="en-US" altLang="zh-CN" sz="1900" spc="-1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7" dirty="0">
                <a:latin typeface="Calibri"/>
                <a:ea typeface="Calibri"/>
                <a:cs typeface="Calibri"/>
              </a:rPr>
              <a:t>data.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5" dirty="0">
                <a:latin typeface="Calibri"/>
                <a:ea typeface="Calibri"/>
                <a:cs typeface="Calibri"/>
              </a:rPr>
              <a:t>Storing</a:t>
            </a:r>
            <a:r>
              <a:rPr lang="en-US" altLang="zh-CN" sz="1900" spc="22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2" dirty="0">
                <a:latin typeface="Calibri"/>
                <a:ea typeface="Calibri"/>
                <a:cs typeface="Calibri"/>
              </a:rPr>
              <a:t>varying-width</a:t>
            </a:r>
            <a:r>
              <a:rPr lang="en-US" altLang="zh-CN" sz="1900" spc="49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16" dirty="0">
                <a:latin typeface="Calibri"/>
                <a:ea typeface="Calibri"/>
                <a:cs typeface="Calibri"/>
              </a:rPr>
              <a:t>LOB</a:t>
            </a:r>
            <a:r>
              <a:rPr lang="en-US" altLang="zh-CN" sz="1900" spc="7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10" dirty="0">
                <a:latin typeface="Calibri"/>
                <a:ea typeface="Calibri"/>
                <a:cs typeface="Calibri"/>
              </a:rPr>
              <a:t>data</a:t>
            </a:r>
            <a:r>
              <a:rPr lang="en-US" altLang="zh-CN" sz="1900" spc="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0" dirty="0">
                <a:latin typeface="Calibri"/>
                <a:ea typeface="Calibri"/>
                <a:cs typeface="Calibri"/>
              </a:rPr>
              <a:t>in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6" dirty="0">
                <a:latin typeface="Calibri"/>
                <a:ea typeface="Calibri"/>
                <a:cs typeface="Calibri"/>
              </a:rPr>
              <a:t>a</a:t>
            </a:r>
            <a:r>
              <a:rPr lang="en-US" altLang="zh-CN" sz="1900" spc="5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6" dirty="0">
                <a:latin typeface="Calibri"/>
                <a:ea typeface="Calibri"/>
                <a:cs typeface="Calibri"/>
              </a:rPr>
              <a:t>fixed-width</a:t>
            </a:r>
            <a:r>
              <a:rPr lang="en-US" altLang="zh-CN" sz="1900" spc="33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5" dirty="0">
                <a:latin typeface="Calibri"/>
                <a:ea typeface="Calibri"/>
                <a:cs typeface="Calibri"/>
              </a:rPr>
              <a:t>Unicode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7" dirty="0">
                <a:latin typeface="Calibri"/>
                <a:ea typeface="Calibri"/>
                <a:cs typeface="Calibri"/>
              </a:rPr>
              <a:t>character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3" dirty="0">
                <a:latin typeface="Calibri"/>
                <a:ea typeface="Calibri"/>
                <a:cs typeface="Calibri"/>
              </a:rPr>
              <a:t>set</a:t>
            </a:r>
            <a:r>
              <a:rPr lang="en-US" altLang="zh-CN" sz="1900" spc="-1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5" dirty="0">
                <a:latin typeface="Calibri"/>
                <a:ea typeface="Calibri"/>
                <a:cs typeface="Calibri"/>
              </a:rPr>
              <a:t>internally</a:t>
            </a:r>
            <a:r>
              <a:rPr lang="en-US" altLang="zh-CN" sz="1900" spc="2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1" dirty="0">
                <a:latin typeface="Calibri"/>
                <a:ea typeface="Calibri"/>
                <a:cs typeface="Calibri"/>
              </a:rPr>
              <a:t>enables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5" dirty="0">
                <a:latin typeface="Calibri"/>
                <a:ea typeface="Calibri"/>
                <a:cs typeface="Calibri"/>
              </a:rPr>
              <a:t>Oracle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5" dirty="0">
                <a:latin typeface="Calibri"/>
                <a:ea typeface="Calibri"/>
                <a:cs typeface="Calibri"/>
              </a:rPr>
              <a:t>Database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12" dirty="0">
                <a:latin typeface="Calibri"/>
                <a:ea typeface="Calibri"/>
                <a:cs typeface="Calibri"/>
              </a:rPr>
              <a:t>to</a:t>
            </a:r>
            <a:r>
              <a:rPr lang="en-US" altLang="zh-CN" sz="1900" spc="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11" dirty="0">
                <a:latin typeface="Calibri"/>
                <a:ea typeface="Calibri"/>
                <a:cs typeface="Calibri"/>
              </a:rPr>
              <a:t>provide</a:t>
            </a:r>
            <a:r>
              <a:rPr lang="en-US" altLang="zh-CN" sz="1900" spc="44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7" dirty="0">
                <a:latin typeface="Calibri"/>
                <a:ea typeface="Calibri"/>
                <a:cs typeface="Calibri"/>
              </a:rPr>
              <a:t>efficient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2" dirty="0">
                <a:latin typeface="Calibri"/>
                <a:ea typeface="Calibri"/>
                <a:cs typeface="Calibri"/>
              </a:rPr>
              <a:t>character-</a:t>
            </a:r>
            <a:r>
              <a:rPr lang="en-US" altLang="zh-CN" sz="1900" spc="43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0" dirty="0">
                <a:latin typeface="Calibri"/>
                <a:ea typeface="Calibri"/>
                <a:cs typeface="Calibri"/>
              </a:rPr>
              <a:t>based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9" dirty="0">
                <a:latin typeface="Calibri"/>
                <a:ea typeface="Calibri"/>
                <a:cs typeface="Calibri"/>
              </a:rPr>
              <a:t>random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0" dirty="0">
                <a:latin typeface="Calibri"/>
                <a:ea typeface="Calibri"/>
                <a:cs typeface="Calibri"/>
              </a:rPr>
              <a:t>access</a:t>
            </a:r>
            <a:r>
              <a:rPr lang="en-US" altLang="zh-CN" sz="1900" spc="-11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3" dirty="0">
                <a:latin typeface="Calibri"/>
                <a:ea typeface="Calibri"/>
                <a:cs typeface="Calibri"/>
              </a:rPr>
              <a:t>on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10" dirty="0">
                <a:latin typeface="Calibri"/>
                <a:ea typeface="Calibri"/>
                <a:cs typeface="Calibri"/>
              </a:rPr>
              <a:t>CLOBs</a:t>
            </a:r>
            <a:r>
              <a:rPr lang="en-US" altLang="zh-CN" sz="1900" spc="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3" dirty="0">
                <a:latin typeface="Calibri"/>
                <a:ea typeface="Calibri"/>
                <a:cs typeface="Calibri"/>
              </a:rPr>
              <a:t>and</a:t>
            </a:r>
            <a:r>
              <a:rPr lang="en-US" altLang="zh-CN" sz="1900" spc="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7" dirty="0">
                <a:latin typeface="Calibri"/>
                <a:ea typeface="Calibri"/>
                <a:cs typeface="Calibri"/>
              </a:rPr>
              <a:t>NCLOBs.</a:t>
            </a:r>
            <a:endParaRPr lang="en-US" altLang="zh-CN" sz="1900" dirty="0">
              <a:latin typeface="Calibri"/>
              <a:ea typeface="Calibri"/>
              <a:cs typeface="Calibri"/>
            </a:endParaRPr>
          </a:p>
        </p:txBody>
      </p:sp>
      <p:sp>
        <p:nvSpPr>
          <p:cNvPr id="12" name="Text Box173"/>
          <p:cNvSpPr txBox="1"/>
          <p:nvPr/>
        </p:nvSpPr>
        <p:spPr>
          <a:xfrm>
            <a:off x="2590799" y="4333274"/>
            <a:ext cx="8304278" cy="145687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marL="320040" indent="-320040" algn="l" rtl="0">
              <a:lnSpc>
                <a:spcPts val="2223"/>
              </a:lnSpc>
            </a:pPr>
            <a:r>
              <a:rPr lang="en-US" altLang="zh-CN" sz="1900" spc="0" dirty="0">
                <a:latin typeface="Corbel"/>
                <a:ea typeface="Corbel"/>
                <a:cs typeface="Corbel"/>
              </a:rPr>
              <a:t>–</a:t>
            </a:r>
            <a:r>
              <a:rPr lang="en-US" altLang="zh-CN" sz="1900" spc="1212" dirty="0">
                <a:latin typeface="Corbel"/>
                <a:ea typeface="Corbel"/>
                <a:cs typeface="Corbel"/>
              </a:rPr>
              <a:t> </a:t>
            </a:r>
            <a:r>
              <a:rPr lang="en-US" altLang="zh-CN" sz="1900" spc="-10" dirty="0">
                <a:latin typeface="Calibri"/>
                <a:ea typeface="Calibri"/>
                <a:cs typeface="Calibri"/>
              </a:rPr>
              <a:t>CLOBs</a:t>
            </a:r>
            <a:r>
              <a:rPr lang="en-US" altLang="zh-CN" sz="1900" spc="5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3" dirty="0">
                <a:latin typeface="Calibri"/>
                <a:ea typeface="Calibri"/>
                <a:cs typeface="Calibri"/>
              </a:rPr>
              <a:t>and</a:t>
            </a:r>
            <a:r>
              <a:rPr lang="en-US" altLang="zh-CN" sz="1900" spc="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8" dirty="0">
                <a:latin typeface="Calibri"/>
                <a:ea typeface="Calibri"/>
                <a:cs typeface="Calibri"/>
              </a:rPr>
              <a:t>NCLOBs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4" dirty="0">
                <a:latin typeface="Calibri"/>
                <a:ea typeface="Calibri"/>
                <a:cs typeface="Calibri"/>
              </a:rPr>
              <a:t>participate</a:t>
            </a:r>
            <a:r>
              <a:rPr lang="en-US" altLang="zh-CN" sz="1900" spc="29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2" dirty="0">
                <a:latin typeface="Calibri"/>
                <a:ea typeface="Calibri"/>
                <a:cs typeface="Calibri"/>
              </a:rPr>
              <a:t>fully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0" dirty="0">
                <a:latin typeface="Calibri"/>
                <a:ea typeface="Calibri"/>
                <a:cs typeface="Calibri"/>
              </a:rPr>
              <a:t>in</a:t>
            </a:r>
            <a:r>
              <a:rPr lang="en-US" altLang="zh-CN" sz="1900" spc="-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3" dirty="0">
                <a:latin typeface="Calibri"/>
                <a:ea typeface="Calibri"/>
                <a:cs typeface="Calibri"/>
              </a:rPr>
              <a:t>transactions.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4" dirty="0">
                <a:latin typeface="Calibri"/>
                <a:ea typeface="Calibri"/>
                <a:cs typeface="Calibri"/>
              </a:rPr>
              <a:t>Changes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0" dirty="0">
                <a:latin typeface="Calibri"/>
                <a:ea typeface="Calibri"/>
                <a:cs typeface="Calibri"/>
              </a:rPr>
              <a:t>made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12" dirty="0">
                <a:latin typeface="Calibri"/>
                <a:ea typeface="Calibri"/>
                <a:cs typeface="Calibri"/>
              </a:rPr>
              <a:t>to</a:t>
            </a:r>
            <a:r>
              <a:rPr lang="en-US" altLang="zh-CN" sz="1900" spc="9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0" dirty="0">
                <a:latin typeface="Calibri"/>
                <a:ea typeface="Calibri"/>
                <a:cs typeface="Calibri"/>
              </a:rPr>
              <a:t>a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14" dirty="0">
                <a:latin typeface="Calibri"/>
                <a:ea typeface="Calibri"/>
                <a:cs typeface="Calibri"/>
              </a:rPr>
              <a:t>CLOB</a:t>
            </a:r>
            <a:r>
              <a:rPr lang="en-US" altLang="zh-CN" sz="1900" spc="14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0" dirty="0">
                <a:latin typeface="Calibri"/>
                <a:ea typeface="Calibri"/>
                <a:cs typeface="Calibri"/>
              </a:rPr>
              <a:t>or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10" dirty="0">
                <a:latin typeface="Calibri"/>
                <a:ea typeface="Calibri"/>
                <a:cs typeface="Calibri"/>
              </a:rPr>
              <a:t>NCLOB</a:t>
            </a:r>
            <a:r>
              <a:rPr lang="en-US" altLang="zh-CN" sz="1900" spc="15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7" dirty="0">
                <a:latin typeface="Calibri"/>
                <a:ea typeface="Calibri"/>
                <a:cs typeface="Calibri"/>
              </a:rPr>
              <a:t>value</a:t>
            </a:r>
            <a:r>
              <a:rPr lang="en-US" altLang="zh-CN" sz="1900" spc="1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8" dirty="0">
                <a:latin typeface="Calibri"/>
                <a:ea typeface="Calibri"/>
                <a:cs typeface="Calibri"/>
              </a:rPr>
              <a:t>by</a:t>
            </a:r>
            <a:r>
              <a:rPr lang="en-US" altLang="zh-CN" sz="1900" spc="7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2" dirty="0">
                <a:latin typeface="Calibri"/>
                <a:ea typeface="Calibri"/>
                <a:cs typeface="Calibri"/>
              </a:rPr>
              <a:t>the</a:t>
            </a:r>
            <a:r>
              <a:rPr lang="en-US" altLang="zh-CN" sz="1900" spc="7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6" dirty="0">
                <a:latin typeface="Calibri"/>
                <a:ea typeface="Calibri"/>
                <a:cs typeface="Calibri"/>
              </a:rPr>
              <a:t>DBMS_LOB</a:t>
            </a:r>
            <a:r>
              <a:rPr lang="en-US" altLang="zh-CN" sz="1900" spc="2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7" dirty="0">
                <a:latin typeface="Calibri"/>
                <a:ea typeface="Calibri"/>
                <a:cs typeface="Calibri"/>
              </a:rPr>
              <a:t>package,</a:t>
            </a:r>
            <a:r>
              <a:rPr lang="en-US" altLang="zh-CN" sz="1900" spc="11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0" dirty="0">
                <a:latin typeface="Calibri"/>
                <a:ea typeface="Calibri"/>
                <a:cs typeface="Calibri"/>
              </a:rPr>
              <a:t>PL/SQL,</a:t>
            </a:r>
            <a:r>
              <a:rPr lang="en-US" altLang="zh-CN" sz="1900" spc="1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0" dirty="0">
                <a:latin typeface="Calibri"/>
                <a:ea typeface="Calibri"/>
                <a:cs typeface="Calibri"/>
              </a:rPr>
              <a:t>or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3" dirty="0">
                <a:latin typeface="Calibri"/>
                <a:ea typeface="Calibri"/>
                <a:cs typeface="Calibri"/>
              </a:rPr>
              <a:t>the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0" dirty="0">
                <a:latin typeface="Calibri"/>
                <a:ea typeface="Calibri"/>
                <a:cs typeface="Calibri"/>
              </a:rPr>
              <a:t>OCI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4" dirty="0">
                <a:latin typeface="Calibri"/>
                <a:ea typeface="Calibri"/>
                <a:cs typeface="Calibri"/>
              </a:rPr>
              <a:t>can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0" dirty="0">
                <a:latin typeface="Calibri"/>
                <a:ea typeface="Calibri"/>
                <a:cs typeface="Calibri"/>
              </a:rPr>
              <a:t>be</a:t>
            </a:r>
            <a:r>
              <a:rPr lang="en-US" altLang="zh-CN" sz="1900" spc="-5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8" dirty="0">
                <a:latin typeface="Calibri"/>
                <a:ea typeface="Calibri"/>
                <a:cs typeface="Calibri"/>
              </a:rPr>
              <a:t>committed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0" dirty="0">
                <a:latin typeface="Calibri"/>
                <a:ea typeface="Calibri"/>
                <a:cs typeface="Calibri"/>
              </a:rPr>
              <a:t>or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8" dirty="0">
                <a:latin typeface="Calibri"/>
                <a:ea typeface="Calibri"/>
                <a:cs typeface="Calibri"/>
              </a:rPr>
              <a:t>rolled</a:t>
            </a:r>
            <a:r>
              <a:rPr lang="en-US" altLang="zh-CN" sz="1900" spc="21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0" dirty="0">
                <a:latin typeface="Calibri"/>
                <a:ea typeface="Calibri"/>
                <a:cs typeface="Calibri"/>
              </a:rPr>
              <a:t>back.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31" dirty="0">
                <a:latin typeface="Calibri"/>
                <a:ea typeface="Calibri"/>
                <a:cs typeface="Calibri"/>
              </a:rPr>
              <a:t>However,</a:t>
            </a:r>
            <a:r>
              <a:rPr lang="en-US" altLang="zh-CN" sz="1900" spc="4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13" dirty="0">
                <a:latin typeface="Calibri"/>
                <a:ea typeface="Calibri"/>
                <a:cs typeface="Calibri"/>
              </a:rPr>
              <a:t>CLOB</a:t>
            </a:r>
            <a:r>
              <a:rPr lang="en-US" altLang="zh-CN" sz="1900" spc="1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0" dirty="0">
                <a:latin typeface="Calibri"/>
                <a:ea typeface="Calibri"/>
                <a:cs typeface="Calibri"/>
              </a:rPr>
              <a:t>and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10" dirty="0">
                <a:latin typeface="Calibri"/>
                <a:ea typeface="Calibri"/>
                <a:cs typeface="Calibri"/>
              </a:rPr>
              <a:t>NCLOB</a:t>
            </a:r>
            <a:r>
              <a:rPr lang="en-US" altLang="zh-CN" sz="1900" spc="1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13" dirty="0">
                <a:latin typeface="Calibri"/>
                <a:ea typeface="Calibri"/>
                <a:cs typeface="Calibri"/>
              </a:rPr>
              <a:t>locators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2" dirty="0">
                <a:latin typeface="Calibri"/>
                <a:ea typeface="Calibri"/>
                <a:cs typeface="Calibri"/>
              </a:rPr>
              <a:t>cannot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0" dirty="0">
                <a:latin typeface="Calibri"/>
                <a:ea typeface="Calibri"/>
                <a:cs typeface="Calibri"/>
              </a:rPr>
              <a:t>span</a:t>
            </a:r>
            <a:r>
              <a:rPr lang="en-US" altLang="zh-CN" sz="1900" spc="-11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4" dirty="0">
                <a:latin typeface="Calibri"/>
                <a:ea typeface="Calibri"/>
                <a:cs typeface="Calibri"/>
              </a:rPr>
              <a:t>transactions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0" dirty="0">
                <a:latin typeface="Calibri"/>
                <a:ea typeface="Calibri"/>
                <a:cs typeface="Calibri"/>
              </a:rPr>
              <a:t>or</a:t>
            </a:r>
            <a:r>
              <a:rPr lang="en-US" altLang="zh-CN" sz="1900" spc="43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1" dirty="0">
                <a:latin typeface="Calibri"/>
                <a:ea typeface="Calibri"/>
                <a:cs typeface="Calibri"/>
              </a:rPr>
              <a:t>sessions.</a:t>
            </a:r>
            <a:r>
              <a:rPr lang="en-US" altLang="zh-CN" sz="1900" spc="-15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51" dirty="0">
                <a:latin typeface="Calibri"/>
                <a:ea typeface="Calibri"/>
                <a:cs typeface="Calibri"/>
              </a:rPr>
              <a:t>You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4" dirty="0">
                <a:latin typeface="Calibri"/>
                <a:ea typeface="Calibri"/>
                <a:cs typeface="Calibri"/>
              </a:rPr>
              <a:t>cannot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9" dirty="0">
                <a:latin typeface="Calibri"/>
                <a:ea typeface="Calibri"/>
                <a:cs typeface="Calibri"/>
              </a:rPr>
              <a:t>create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0" dirty="0">
                <a:latin typeface="Calibri"/>
                <a:ea typeface="Calibri"/>
                <a:cs typeface="Calibri"/>
              </a:rPr>
              <a:t>an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1" dirty="0">
                <a:latin typeface="Calibri"/>
                <a:ea typeface="Calibri"/>
                <a:cs typeface="Calibri"/>
              </a:rPr>
              <a:t>object</a:t>
            </a:r>
            <a:r>
              <a:rPr lang="en-US" altLang="zh-CN" sz="1900" spc="-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0" dirty="0">
                <a:latin typeface="Calibri"/>
                <a:ea typeface="Calibri"/>
                <a:cs typeface="Calibri"/>
              </a:rPr>
              <a:t>type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0" dirty="0">
                <a:latin typeface="Calibri"/>
                <a:ea typeface="Calibri"/>
                <a:cs typeface="Calibri"/>
              </a:rPr>
              <a:t>with</a:t>
            </a:r>
            <a:r>
              <a:rPr lang="en-US" altLang="zh-CN" sz="1900" spc="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10" dirty="0">
                <a:latin typeface="Calibri"/>
                <a:ea typeface="Calibri"/>
                <a:cs typeface="Calibri"/>
              </a:rPr>
              <a:t>NCLOB</a:t>
            </a:r>
            <a:r>
              <a:rPr lang="en-US" altLang="zh-CN" sz="1900" spc="15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6" dirty="0">
                <a:latin typeface="Calibri"/>
                <a:ea typeface="Calibri"/>
                <a:cs typeface="Calibri"/>
              </a:rPr>
              <a:t>attributes,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0" dirty="0">
                <a:latin typeface="Calibri"/>
                <a:ea typeface="Calibri"/>
                <a:cs typeface="Calibri"/>
              </a:rPr>
              <a:t>but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8" dirty="0">
                <a:latin typeface="Calibri"/>
                <a:ea typeface="Calibri"/>
                <a:cs typeface="Calibri"/>
              </a:rPr>
              <a:t>you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5" dirty="0">
                <a:latin typeface="Calibri"/>
                <a:ea typeface="Calibri"/>
                <a:cs typeface="Calibri"/>
              </a:rPr>
              <a:t>can</a:t>
            </a:r>
            <a:r>
              <a:rPr lang="en-US" altLang="zh-CN" sz="1900" spc="43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0" dirty="0">
                <a:latin typeface="Calibri"/>
                <a:ea typeface="Calibri"/>
                <a:cs typeface="Calibri"/>
              </a:rPr>
              <a:t>specify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10" dirty="0">
                <a:latin typeface="Calibri"/>
                <a:ea typeface="Calibri"/>
                <a:cs typeface="Calibri"/>
              </a:rPr>
              <a:t>NCLOB</a:t>
            </a:r>
            <a:r>
              <a:rPr lang="en-US" altLang="zh-CN" sz="1900" spc="12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11" dirty="0">
                <a:latin typeface="Calibri"/>
                <a:ea typeface="Calibri"/>
                <a:cs typeface="Calibri"/>
              </a:rPr>
              <a:t>parameters</a:t>
            </a:r>
            <a:r>
              <a:rPr lang="en-US" altLang="zh-CN" sz="1900" spc="13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0" dirty="0">
                <a:latin typeface="Calibri"/>
                <a:ea typeface="Calibri"/>
                <a:cs typeface="Calibri"/>
              </a:rPr>
              <a:t>in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6" dirty="0">
                <a:latin typeface="Calibri"/>
                <a:ea typeface="Calibri"/>
                <a:cs typeface="Calibri"/>
              </a:rPr>
              <a:t>a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5" dirty="0">
                <a:latin typeface="Calibri"/>
                <a:ea typeface="Calibri"/>
                <a:cs typeface="Calibri"/>
              </a:rPr>
              <a:t>method</a:t>
            </a:r>
            <a:r>
              <a:rPr lang="en-US" altLang="zh-CN" sz="1900" spc="15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14" dirty="0">
                <a:latin typeface="Calibri"/>
                <a:ea typeface="Calibri"/>
                <a:cs typeface="Calibri"/>
              </a:rPr>
              <a:t>for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3" dirty="0">
                <a:latin typeface="Calibri"/>
                <a:ea typeface="Calibri"/>
                <a:cs typeface="Calibri"/>
              </a:rPr>
              <a:t>an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-3" dirty="0">
                <a:latin typeface="Calibri"/>
                <a:ea typeface="Calibri"/>
                <a:cs typeface="Calibri"/>
              </a:rPr>
              <a:t>object</a:t>
            </a:r>
            <a:r>
              <a:rPr lang="en-US" altLang="zh-CN" sz="19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1900" spc="1" dirty="0">
                <a:latin typeface="Calibri"/>
                <a:ea typeface="Calibri"/>
                <a:cs typeface="Calibri"/>
              </a:rPr>
              <a:t>type.</a:t>
            </a:r>
            <a:endParaRPr lang="en-US" altLang="zh-CN" sz="1900" dirty="0">
              <a:latin typeface="Calibri"/>
              <a:ea typeface="Calibri"/>
              <a:cs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832443" y="1892230"/>
            <a:ext cx="7535282" cy="2575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65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8" t="10516" r="4848" b="13240"/>
          <a:stretch/>
        </p:blipFill>
        <p:spPr>
          <a:xfrm>
            <a:off x="257578" y="213376"/>
            <a:ext cx="2333221" cy="1422242"/>
          </a:xfrm>
          <a:prstGeom prst="rect">
            <a:avLst/>
          </a:prstGeom>
        </p:spPr>
      </p:pic>
      <p:sp>
        <p:nvSpPr>
          <p:cNvPr id="8" name="Text Box176"/>
          <p:cNvSpPr txBox="1"/>
          <p:nvPr/>
        </p:nvSpPr>
        <p:spPr>
          <a:xfrm>
            <a:off x="3025394" y="922538"/>
            <a:ext cx="4372307" cy="7130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5204"/>
              </a:lnSpc>
            </a:pPr>
            <a:r>
              <a:rPr lang="en-US" altLang="zh-CN" sz="4400" b="1" spc="-176" dirty="0">
                <a:latin typeface="Century"/>
                <a:ea typeface="Century"/>
                <a:cs typeface="Century"/>
              </a:rPr>
              <a:t>BFILE</a:t>
            </a:r>
            <a:r>
              <a:rPr lang="en-US" altLang="zh-CN" sz="4400" b="1" spc="-204" dirty="0">
                <a:latin typeface="Century"/>
                <a:ea typeface="Century"/>
                <a:cs typeface="Century"/>
              </a:rPr>
              <a:t> </a:t>
            </a:r>
            <a:r>
              <a:rPr lang="en-US" altLang="zh-CN" sz="4400" b="1" spc="-178" dirty="0">
                <a:latin typeface="Century"/>
                <a:ea typeface="Century"/>
                <a:cs typeface="Century"/>
              </a:rPr>
              <a:t>Datatype</a:t>
            </a:r>
            <a:endParaRPr lang="en-US" altLang="zh-CN" sz="4400" dirty="0">
              <a:latin typeface="Century"/>
              <a:ea typeface="Century"/>
              <a:cs typeface="Century"/>
            </a:endParaRPr>
          </a:p>
        </p:txBody>
      </p:sp>
      <p:sp>
        <p:nvSpPr>
          <p:cNvPr id="9" name="Text Box177"/>
          <p:cNvSpPr txBox="1"/>
          <p:nvPr/>
        </p:nvSpPr>
        <p:spPr>
          <a:xfrm>
            <a:off x="3025394" y="2525522"/>
            <a:ext cx="8585368" cy="122604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marL="320040" indent="-320040" algn="l" rtl="0">
              <a:lnSpc>
                <a:spcPts val="2319"/>
              </a:lnSpc>
            </a:pPr>
            <a:r>
              <a:rPr lang="en-US" altLang="zh-CN" sz="2000" spc="0" dirty="0">
                <a:latin typeface="Corbel"/>
                <a:ea typeface="Corbel"/>
                <a:cs typeface="Corbel"/>
              </a:rPr>
              <a:t>–</a:t>
            </a:r>
            <a:r>
              <a:rPr lang="en-US" altLang="zh-CN" sz="2000" spc="1143" dirty="0">
                <a:latin typeface="Corbel"/>
                <a:ea typeface="Corbel"/>
                <a:cs typeface="Corbel"/>
              </a:rPr>
              <a:t> </a:t>
            </a:r>
            <a:r>
              <a:rPr lang="en-US" altLang="zh-CN" sz="2000" spc="2" dirty="0">
                <a:latin typeface="Calibri"/>
                <a:ea typeface="Calibri"/>
                <a:cs typeface="Calibri"/>
              </a:rPr>
              <a:t>The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2" dirty="0">
                <a:latin typeface="Calibri"/>
                <a:ea typeface="Calibri"/>
                <a:cs typeface="Calibri"/>
              </a:rPr>
              <a:t>BFILE</a:t>
            </a:r>
            <a:r>
              <a:rPr lang="en-US" altLang="zh-CN" sz="2000" spc="-2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6" dirty="0">
                <a:latin typeface="Calibri"/>
                <a:ea typeface="Calibri"/>
                <a:cs typeface="Calibri"/>
              </a:rPr>
              <a:t>datatype</a:t>
            </a:r>
            <a:r>
              <a:rPr lang="en-US" altLang="zh-CN" sz="2000" spc="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12" dirty="0">
                <a:latin typeface="Calibri"/>
                <a:ea typeface="Calibri"/>
                <a:cs typeface="Calibri"/>
              </a:rPr>
              <a:t>stores</a:t>
            </a:r>
            <a:r>
              <a:rPr lang="en-US" altLang="zh-CN" sz="2000" spc="23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2" dirty="0">
                <a:latin typeface="Calibri"/>
                <a:ea typeface="Calibri"/>
                <a:cs typeface="Calibri"/>
              </a:rPr>
              <a:t>unstructured</a:t>
            </a:r>
            <a:r>
              <a:rPr lang="en-US" altLang="zh-CN" sz="2000" spc="-15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4" dirty="0">
                <a:latin typeface="Calibri"/>
                <a:ea typeface="Calibri"/>
                <a:cs typeface="Calibri"/>
              </a:rPr>
              <a:t>binary</a:t>
            </a:r>
            <a:r>
              <a:rPr lang="en-US" altLang="zh-CN" sz="2000" spc="-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10" dirty="0">
                <a:latin typeface="Calibri"/>
                <a:ea typeface="Calibri"/>
                <a:cs typeface="Calibri"/>
              </a:rPr>
              <a:t>data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in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7" dirty="0">
                <a:latin typeface="Calibri"/>
                <a:ea typeface="Calibri"/>
                <a:cs typeface="Calibri"/>
              </a:rPr>
              <a:t>operating-system</a:t>
            </a:r>
            <a:r>
              <a:rPr lang="en-US" altLang="zh-CN" sz="2000" spc="-13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files</a:t>
            </a:r>
            <a:r>
              <a:rPr lang="en-US" altLang="zh-CN" sz="2000" spc="452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2" dirty="0">
                <a:latin typeface="Calibri"/>
                <a:ea typeface="Calibri"/>
                <a:cs typeface="Calibri"/>
              </a:rPr>
              <a:t>outside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the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3" dirty="0">
                <a:latin typeface="Calibri"/>
                <a:ea typeface="Calibri"/>
                <a:cs typeface="Calibri"/>
              </a:rPr>
              <a:t>database.</a:t>
            </a:r>
            <a:r>
              <a:rPr lang="en-US" altLang="zh-CN" sz="2000" spc="11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A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2" dirty="0">
                <a:latin typeface="Calibri"/>
                <a:ea typeface="Calibri"/>
                <a:cs typeface="Calibri"/>
              </a:rPr>
              <a:t>BFILE</a:t>
            </a:r>
            <a:r>
              <a:rPr lang="en-US" altLang="zh-CN" sz="2000" spc="-17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column</a:t>
            </a:r>
            <a:r>
              <a:rPr lang="en-US" altLang="zh-CN" sz="2000" spc="-1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or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6" dirty="0">
                <a:latin typeface="Calibri"/>
                <a:ea typeface="Calibri"/>
                <a:cs typeface="Calibri"/>
              </a:rPr>
              <a:t>attribute</a:t>
            </a:r>
            <a:r>
              <a:rPr lang="en-US" altLang="zh-CN" sz="2000" spc="13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12" dirty="0">
                <a:latin typeface="Calibri"/>
                <a:ea typeface="Calibri"/>
                <a:cs typeface="Calibri"/>
              </a:rPr>
              <a:t>stores</a:t>
            </a:r>
            <a:r>
              <a:rPr lang="en-US" altLang="zh-CN" sz="2000" spc="11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a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3" dirty="0">
                <a:latin typeface="Calibri"/>
                <a:ea typeface="Calibri"/>
                <a:cs typeface="Calibri"/>
              </a:rPr>
              <a:t>file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7" dirty="0">
                <a:latin typeface="Calibri"/>
                <a:ea typeface="Calibri"/>
                <a:cs typeface="Calibri"/>
              </a:rPr>
              <a:t>locator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2" dirty="0">
                <a:latin typeface="Calibri"/>
                <a:ea typeface="Calibri"/>
                <a:cs typeface="Calibri"/>
              </a:rPr>
              <a:t>that</a:t>
            </a:r>
            <a:r>
              <a:rPr lang="en-US" altLang="zh-CN" sz="2000" spc="452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2" dirty="0">
                <a:latin typeface="Calibri"/>
                <a:ea typeface="Calibri"/>
                <a:cs typeface="Calibri"/>
              </a:rPr>
              <a:t>points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11" dirty="0">
                <a:latin typeface="Calibri"/>
                <a:ea typeface="Calibri"/>
                <a:cs typeface="Calibri"/>
              </a:rPr>
              <a:t>to</a:t>
            </a:r>
            <a:r>
              <a:rPr lang="en-US" altLang="zh-CN" sz="2000" spc="-7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an</a:t>
            </a:r>
            <a:r>
              <a:rPr lang="en-US" altLang="zh-CN" sz="2000" spc="1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7" dirty="0">
                <a:latin typeface="Calibri"/>
                <a:ea typeface="Calibri"/>
                <a:cs typeface="Calibri"/>
              </a:rPr>
              <a:t>external</a:t>
            </a:r>
            <a:r>
              <a:rPr lang="en-US" altLang="zh-CN" sz="2000" spc="27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file</a:t>
            </a:r>
            <a:r>
              <a:rPr lang="en-US" altLang="zh-CN" sz="2000" spc="1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4" dirty="0">
                <a:latin typeface="Calibri"/>
                <a:ea typeface="Calibri"/>
                <a:cs typeface="Calibri"/>
              </a:rPr>
              <a:t>containing</a:t>
            </a:r>
            <a:r>
              <a:rPr lang="en-US" altLang="zh-CN" sz="2000" spc="-12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2" dirty="0">
                <a:latin typeface="Calibri"/>
                <a:ea typeface="Calibri"/>
                <a:cs typeface="Calibri"/>
              </a:rPr>
              <a:t>the</a:t>
            </a:r>
            <a:r>
              <a:rPr lang="en-US" altLang="zh-CN" sz="2000" spc="-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6" dirty="0">
                <a:latin typeface="Calibri"/>
                <a:ea typeface="Calibri"/>
                <a:cs typeface="Calibri"/>
              </a:rPr>
              <a:t>data.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The</a:t>
            </a:r>
            <a:r>
              <a:rPr lang="en-US" altLang="zh-CN" sz="2000" spc="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1" dirty="0">
                <a:latin typeface="Calibri"/>
                <a:ea typeface="Calibri"/>
                <a:cs typeface="Calibri"/>
              </a:rPr>
              <a:t>amount</a:t>
            </a:r>
            <a:r>
              <a:rPr lang="en-US" altLang="zh-CN" sz="2000" spc="-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of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BFILE</a:t>
            </a:r>
            <a:r>
              <a:rPr lang="en-US" altLang="zh-CN" sz="2000" spc="-1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9" dirty="0">
                <a:latin typeface="Calibri"/>
                <a:ea typeface="Calibri"/>
                <a:cs typeface="Calibri"/>
              </a:rPr>
              <a:t>data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3" dirty="0">
                <a:latin typeface="Calibri"/>
                <a:ea typeface="Calibri"/>
                <a:cs typeface="Calibri"/>
              </a:rPr>
              <a:t>that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2" dirty="0">
                <a:latin typeface="Calibri"/>
                <a:ea typeface="Calibri"/>
                <a:cs typeface="Calibri"/>
              </a:rPr>
              <a:t>can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be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12" dirty="0">
                <a:latin typeface="Calibri"/>
                <a:ea typeface="Calibri"/>
                <a:cs typeface="Calibri"/>
              </a:rPr>
              <a:t>stored</a:t>
            </a:r>
            <a:r>
              <a:rPr lang="en-US" altLang="zh-CN" sz="2000" spc="1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is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4" dirty="0">
                <a:latin typeface="Calibri"/>
                <a:ea typeface="Calibri"/>
                <a:cs typeface="Calibri"/>
              </a:rPr>
              <a:t>limited</a:t>
            </a:r>
            <a:r>
              <a:rPr lang="en-US" altLang="zh-CN" sz="2000" spc="2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by</a:t>
            </a:r>
            <a:r>
              <a:rPr lang="en-US" altLang="zh-CN" sz="2000" spc="-19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2" dirty="0">
                <a:latin typeface="Calibri"/>
                <a:ea typeface="Calibri"/>
                <a:cs typeface="Calibri"/>
              </a:rPr>
              <a:t>the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5" dirty="0">
                <a:latin typeface="Calibri"/>
                <a:ea typeface="Calibri"/>
                <a:cs typeface="Calibri"/>
              </a:rPr>
              <a:t>operating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13" dirty="0">
                <a:latin typeface="Calibri"/>
                <a:ea typeface="Calibri"/>
                <a:cs typeface="Calibri"/>
              </a:rPr>
              <a:t>system.</a:t>
            </a:r>
            <a:endParaRPr lang="en-US" altLang="zh-CN" sz="2000" dirty="0">
              <a:latin typeface="Calibri"/>
              <a:ea typeface="Calibri"/>
              <a:cs typeface="Calibri"/>
            </a:endParaRPr>
          </a:p>
        </p:txBody>
      </p:sp>
      <p:sp>
        <p:nvSpPr>
          <p:cNvPr id="10" name="Text Box178"/>
          <p:cNvSpPr txBox="1"/>
          <p:nvPr/>
        </p:nvSpPr>
        <p:spPr>
          <a:xfrm>
            <a:off x="3025394" y="4293616"/>
            <a:ext cx="8498232" cy="152099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marL="320040" indent="-320040" algn="l" rtl="0">
              <a:lnSpc>
                <a:spcPts val="2341"/>
              </a:lnSpc>
            </a:pPr>
            <a:r>
              <a:rPr lang="en-US" altLang="zh-CN" sz="2000" spc="0" dirty="0">
                <a:latin typeface="Corbel"/>
                <a:ea typeface="Corbel"/>
                <a:cs typeface="Corbel"/>
              </a:rPr>
              <a:t>–</a:t>
            </a:r>
            <a:r>
              <a:rPr lang="en-US" altLang="zh-CN" sz="2000" spc="1143" dirty="0">
                <a:latin typeface="Corbel"/>
                <a:ea typeface="Corbel"/>
                <a:cs typeface="Corbel"/>
              </a:rPr>
              <a:t> </a:t>
            </a:r>
            <a:r>
              <a:rPr lang="en-US" altLang="zh-CN" sz="2000" spc="3" dirty="0">
                <a:latin typeface="Calibri"/>
                <a:ea typeface="Calibri"/>
                <a:cs typeface="Calibri"/>
              </a:rPr>
              <a:t>BFILEs</a:t>
            </a:r>
            <a:r>
              <a:rPr lang="en-US" altLang="zh-CN" sz="2000" spc="-1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7" dirty="0">
                <a:latin typeface="Calibri"/>
                <a:ea typeface="Calibri"/>
                <a:cs typeface="Calibri"/>
              </a:rPr>
              <a:t>are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4" dirty="0">
                <a:latin typeface="Calibri"/>
                <a:ea typeface="Calibri"/>
                <a:cs typeface="Calibri"/>
              </a:rPr>
              <a:t>read</a:t>
            </a:r>
            <a:r>
              <a:rPr lang="en-US" altLang="zh-CN" sz="2000" spc="-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2" dirty="0">
                <a:latin typeface="Calibri"/>
                <a:ea typeface="Calibri"/>
                <a:cs typeface="Calibri"/>
              </a:rPr>
              <a:t>only;</a:t>
            </a:r>
            <a:r>
              <a:rPr lang="en-US" altLang="zh-CN" sz="2000" spc="-1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5" dirty="0">
                <a:latin typeface="Calibri"/>
                <a:ea typeface="Calibri"/>
                <a:cs typeface="Calibri"/>
              </a:rPr>
              <a:t>you</a:t>
            </a:r>
            <a:r>
              <a:rPr lang="en-US" altLang="zh-CN" sz="2000" spc="-17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1" dirty="0">
                <a:latin typeface="Calibri"/>
                <a:ea typeface="Calibri"/>
                <a:cs typeface="Calibri"/>
              </a:rPr>
              <a:t>cannot</a:t>
            </a:r>
            <a:r>
              <a:rPr lang="en-US" altLang="zh-CN" sz="2000" spc="-19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3" dirty="0">
                <a:latin typeface="Calibri"/>
                <a:ea typeface="Calibri"/>
                <a:cs typeface="Calibri"/>
              </a:rPr>
              <a:t>modify</a:t>
            </a:r>
            <a:r>
              <a:rPr lang="en-US" altLang="zh-CN" sz="2000" spc="-19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3" dirty="0">
                <a:latin typeface="Calibri"/>
                <a:ea typeface="Calibri"/>
                <a:cs typeface="Calibri"/>
              </a:rPr>
              <a:t>them.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2" dirty="0">
                <a:latin typeface="Calibri"/>
                <a:ea typeface="Calibri"/>
                <a:cs typeface="Calibri"/>
              </a:rPr>
              <a:t>They</a:t>
            </a:r>
            <a:r>
              <a:rPr lang="en-US" altLang="zh-CN" sz="2000" spc="-13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2" dirty="0">
                <a:latin typeface="Calibri"/>
                <a:ea typeface="Calibri"/>
                <a:cs typeface="Calibri"/>
              </a:rPr>
              <a:t>support</a:t>
            </a:r>
            <a:r>
              <a:rPr lang="en-US" altLang="zh-CN" sz="2000" spc="-11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2" dirty="0">
                <a:latin typeface="Calibri"/>
                <a:ea typeface="Calibri"/>
                <a:cs typeface="Calibri"/>
              </a:rPr>
              <a:t>only</a:t>
            </a:r>
            <a:r>
              <a:rPr lang="en-US" altLang="zh-CN" sz="2000" spc="-2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4" dirty="0">
                <a:latin typeface="Calibri"/>
                <a:ea typeface="Calibri"/>
                <a:cs typeface="Calibri"/>
              </a:rPr>
              <a:t>random</a:t>
            </a:r>
            <a:r>
              <a:rPr lang="en-US" altLang="zh-CN" sz="2000" spc="-22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3" dirty="0">
                <a:latin typeface="Calibri"/>
                <a:ea typeface="Calibri"/>
                <a:cs typeface="Calibri"/>
              </a:rPr>
              <a:t>(not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1" dirty="0">
                <a:latin typeface="Calibri"/>
                <a:ea typeface="Calibri"/>
                <a:cs typeface="Calibri"/>
              </a:rPr>
              <a:t>sequential)</a:t>
            </a:r>
            <a:r>
              <a:rPr lang="en-US" altLang="zh-CN" sz="2000" spc="19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3" dirty="0">
                <a:latin typeface="Calibri"/>
                <a:ea typeface="Calibri"/>
                <a:cs typeface="Calibri"/>
              </a:rPr>
              <a:t>reads,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4" dirty="0">
                <a:latin typeface="Calibri"/>
                <a:ea typeface="Calibri"/>
                <a:cs typeface="Calibri"/>
              </a:rPr>
              <a:t>and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2" dirty="0">
                <a:latin typeface="Calibri"/>
                <a:ea typeface="Calibri"/>
                <a:cs typeface="Calibri"/>
              </a:rPr>
              <a:t>they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do</a:t>
            </a:r>
            <a:r>
              <a:rPr lang="en-US" altLang="zh-CN" sz="2000" spc="-1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not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2" dirty="0">
                <a:latin typeface="Calibri"/>
                <a:ea typeface="Calibri"/>
                <a:cs typeface="Calibri"/>
              </a:rPr>
              <a:t>participate</a:t>
            </a:r>
            <a:r>
              <a:rPr lang="en-US" altLang="zh-CN" sz="2000" spc="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in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1" dirty="0">
                <a:latin typeface="Calibri"/>
                <a:ea typeface="Calibri"/>
                <a:cs typeface="Calibri"/>
              </a:rPr>
              <a:t>transactions.</a:t>
            </a:r>
            <a:r>
              <a:rPr lang="en-US" altLang="zh-CN" sz="2000" spc="7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2" dirty="0">
                <a:latin typeface="Calibri"/>
                <a:ea typeface="Calibri"/>
                <a:cs typeface="Calibri"/>
              </a:rPr>
              <a:t>The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2" dirty="0">
                <a:latin typeface="Calibri"/>
                <a:ea typeface="Calibri"/>
                <a:cs typeface="Calibri"/>
              </a:rPr>
              <a:t>underlying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5" dirty="0">
                <a:latin typeface="Calibri"/>
                <a:ea typeface="Calibri"/>
                <a:cs typeface="Calibri"/>
              </a:rPr>
              <a:t>operating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17" dirty="0">
                <a:latin typeface="Calibri"/>
                <a:ea typeface="Calibri"/>
                <a:cs typeface="Calibri"/>
              </a:rPr>
              <a:t>system</a:t>
            </a:r>
            <a:r>
              <a:rPr lang="en-US" altLang="zh-CN" sz="2000" spc="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5" dirty="0">
                <a:latin typeface="Calibri"/>
                <a:ea typeface="Calibri"/>
                <a:cs typeface="Calibri"/>
              </a:rPr>
              <a:t>must</a:t>
            </a:r>
            <a:r>
              <a:rPr lang="en-US" altLang="zh-CN" sz="2000" spc="1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5" dirty="0">
                <a:latin typeface="Calibri"/>
                <a:ea typeface="Calibri"/>
                <a:cs typeface="Calibri"/>
              </a:rPr>
              <a:t>maintain</a:t>
            </a:r>
            <a:r>
              <a:rPr lang="en-US" altLang="zh-CN" sz="2000" spc="1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2" dirty="0">
                <a:latin typeface="Calibri"/>
                <a:ea typeface="Calibri"/>
                <a:cs typeface="Calibri"/>
              </a:rPr>
              <a:t>the</a:t>
            </a:r>
            <a:r>
              <a:rPr lang="en-US" altLang="zh-CN" sz="2000" spc="-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file</a:t>
            </a:r>
            <a:r>
              <a:rPr lang="en-US" altLang="zh-CN" sz="2000" spc="1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17" dirty="0">
                <a:latin typeface="Calibri"/>
                <a:ea typeface="Calibri"/>
                <a:cs typeface="Calibri"/>
              </a:rPr>
              <a:t>integrity,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14" dirty="0">
                <a:latin typeface="Calibri"/>
                <a:ea typeface="Calibri"/>
                <a:cs typeface="Calibri"/>
              </a:rPr>
              <a:t>security,</a:t>
            </a:r>
            <a:r>
              <a:rPr lang="en-US" altLang="zh-CN" sz="2000" spc="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and</a:t>
            </a:r>
            <a:r>
              <a:rPr lang="en-US" altLang="zh-CN" sz="2000" spc="-9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3" dirty="0">
                <a:latin typeface="Calibri"/>
                <a:ea typeface="Calibri"/>
                <a:cs typeface="Calibri"/>
              </a:rPr>
              <a:t>durability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10" dirty="0">
                <a:latin typeface="Calibri"/>
                <a:ea typeface="Calibri"/>
                <a:cs typeface="Calibri"/>
              </a:rPr>
              <a:t>for</a:t>
            </a:r>
            <a:r>
              <a:rPr lang="en-US" altLang="zh-CN" sz="2000" spc="452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3" dirty="0">
                <a:latin typeface="Calibri"/>
                <a:ea typeface="Calibri"/>
                <a:cs typeface="Calibri"/>
              </a:rPr>
              <a:t>BFILEs.</a:t>
            </a:r>
            <a:r>
              <a:rPr lang="en-US" altLang="zh-CN" sz="2000" spc="-27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2" dirty="0">
                <a:latin typeface="Calibri"/>
                <a:ea typeface="Calibri"/>
                <a:cs typeface="Calibri"/>
              </a:rPr>
              <a:t>The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4" dirty="0">
                <a:latin typeface="Calibri"/>
                <a:ea typeface="Calibri"/>
                <a:cs typeface="Calibri"/>
              </a:rPr>
              <a:t>database</a:t>
            </a:r>
            <a:r>
              <a:rPr lang="en-US" altLang="zh-CN" sz="2000" spc="15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7" dirty="0">
                <a:latin typeface="Calibri"/>
                <a:ea typeface="Calibri"/>
                <a:cs typeface="Calibri"/>
              </a:rPr>
              <a:t>administrator</a:t>
            </a:r>
            <a:r>
              <a:rPr lang="en-US" altLang="zh-CN" sz="2000" spc="19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5" dirty="0">
                <a:latin typeface="Calibri"/>
                <a:ea typeface="Calibri"/>
                <a:cs typeface="Calibri"/>
              </a:rPr>
              <a:t>must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1" dirty="0">
                <a:latin typeface="Calibri"/>
                <a:ea typeface="Calibri"/>
                <a:cs typeface="Calibri"/>
              </a:rPr>
              <a:t>ensure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3" dirty="0">
                <a:latin typeface="Calibri"/>
                <a:ea typeface="Calibri"/>
                <a:cs typeface="Calibri"/>
              </a:rPr>
              <a:t>that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4" dirty="0">
                <a:latin typeface="Calibri"/>
                <a:ea typeface="Calibri"/>
                <a:cs typeface="Calibri"/>
              </a:rPr>
              <a:t>the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file</a:t>
            </a:r>
            <a:r>
              <a:rPr lang="en-US" altLang="zh-CN" sz="2000" spc="9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11" dirty="0">
                <a:latin typeface="Calibri"/>
                <a:ea typeface="Calibri"/>
                <a:cs typeface="Calibri"/>
              </a:rPr>
              <a:t>exists</a:t>
            </a:r>
            <a:r>
              <a:rPr lang="en-US" altLang="zh-CN" sz="2000" spc="25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and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3" dirty="0">
                <a:latin typeface="Calibri"/>
                <a:ea typeface="Calibri"/>
                <a:cs typeface="Calibri"/>
              </a:rPr>
              <a:t>that</a:t>
            </a:r>
            <a:r>
              <a:rPr lang="en-US" altLang="zh-CN" sz="2000" spc="452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3" dirty="0">
                <a:latin typeface="Calibri"/>
                <a:ea typeface="Calibri"/>
                <a:cs typeface="Calibri"/>
              </a:rPr>
              <a:t>Oracle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4" dirty="0">
                <a:latin typeface="Calibri"/>
                <a:ea typeface="Calibri"/>
                <a:cs typeface="Calibri"/>
              </a:rPr>
              <a:t>Database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2" dirty="0">
                <a:latin typeface="Calibri"/>
                <a:ea typeface="Calibri"/>
                <a:cs typeface="Calibri"/>
              </a:rPr>
              <a:t>processes</a:t>
            </a:r>
            <a:r>
              <a:rPr lang="en-US" altLang="zh-CN" sz="2000" spc="19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13" dirty="0">
                <a:latin typeface="Calibri"/>
                <a:ea typeface="Calibri"/>
                <a:cs typeface="Calibri"/>
              </a:rPr>
              <a:t>have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8" dirty="0">
                <a:latin typeface="Calibri"/>
                <a:ea typeface="Calibri"/>
                <a:cs typeface="Calibri"/>
              </a:rPr>
              <a:t>operating-system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5" dirty="0">
                <a:latin typeface="Calibri"/>
                <a:ea typeface="Calibri"/>
                <a:cs typeface="Calibri"/>
              </a:rPr>
              <a:t>read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permissions</a:t>
            </a:r>
            <a:r>
              <a:rPr lang="en-US" altLang="zh-CN" sz="2000" spc="22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on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3" dirty="0">
                <a:latin typeface="Calibri"/>
                <a:ea typeface="Calibri"/>
                <a:cs typeface="Calibri"/>
              </a:rPr>
              <a:t>the</a:t>
            </a:r>
            <a:r>
              <a:rPr lang="en-US" altLang="zh-CN" sz="2000" spc="-14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file.</a:t>
            </a:r>
            <a:endParaRPr lang="en-US" altLang="zh-CN" sz="2000" dirty="0">
              <a:latin typeface="Calibri"/>
              <a:ea typeface="Calibri"/>
              <a:cs typeface="Calibri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025394" y="1957711"/>
            <a:ext cx="7535282" cy="2575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7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8" t="10516" r="4848" b="13240"/>
          <a:stretch/>
        </p:blipFill>
        <p:spPr>
          <a:xfrm>
            <a:off x="257578" y="213376"/>
            <a:ext cx="2333221" cy="1422242"/>
          </a:xfrm>
          <a:prstGeom prst="rect">
            <a:avLst/>
          </a:prstGeom>
        </p:spPr>
      </p:pic>
      <p:sp>
        <p:nvSpPr>
          <p:cNvPr id="11" name="Text Box181"/>
          <p:cNvSpPr txBox="1"/>
          <p:nvPr/>
        </p:nvSpPr>
        <p:spPr>
          <a:xfrm>
            <a:off x="3089788" y="922538"/>
            <a:ext cx="6333184" cy="7130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5204"/>
              </a:lnSpc>
            </a:pPr>
            <a:r>
              <a:rPr lang="en-US" altLang="zh-CN" sz="4400" b="1" spc="-178" dirty="0">
                <a:latin typeface="Century"/>
                <a:ea typeface="Century"/>
                <a:cs typeface="Century"/>
              </a:rPr>
              <a:t>Oracle</a:t>
            </a:r>
            <a:r>
              <a:rPr lang="en-US" altLang="zh-CN" sz="4400" b="1" spc="-214" dirty="0">
                <a:latin typeface="Century"/>
                <a:ea typeface="Century"/>
                <a:cs typeface="Century"/>
              </a:rPr>
              <a:t> </a:t>
            </a:r>
            <a:r>
              <a:rPr lang="en-US" altLang="zh-CN" sz="4400" b="1" spc="-218" dirty="0">
                <a:latin typeface="Century"/>
                <a:ea typeface="Century"/>
                <a:cs typeface="Century"/>
              </a:rPr>
              <a:t>CREATE</a:t>
            </a:r>
            <a:r>
              <a:rPr lang="en-US" altLang="zh-CN" sz="4400" b="1" spc="-231" dirty="0">
                <a:latin typeface="Century"/>
                <a:ea typeface="Century"/>
                <a:cs typeface="Century"/>
              </a:rPr>
              <a:t> </a:t>
            </a:r>
            <a:r>
              <a:rPr lang="en-US" altLang="zh-CN" sz="4400" b="1" spc="-225" dirty="0">
                <a:latin typeface="Century"/>
                <a:ea typeface="Century"/>
                <a:cs typeface="Century"/>
              </a:rPr>
              <a:t>TABLE</a:t>
            </a:r>
            <a:endParaRPr lang="en-US" altLang="zh-CN" sz="4400" dirty="0">
              <a:latin typeface="Century"/>
              <a:ea typeface="Century"/>
              <a:cs typeface="Century"/>
            </a:endParaRPr>
          </a:p>
        </p:txBody>
      </p:sp>
      <p:sp>
        <p:nvSpPr>
          <p:cNvPr id="17" name="Text Box187"/>
          <p:cNvSpPr txBox="1"/>
          <p:nvPr/>
        </p:nvSpPr>
        <p:spPr>
          <a:xfrm>
            <a:off x="6900304" y="2786821"/>
            <a:ext cx="4158348" cy="63613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marL="320040" indent="-320040" algn="l" rtl="0">
              <a:lnSpc>
                <a:spcPts val="2334"/>
              </a:lnSpc>
            </a:pPr>
            <a:r>
              <a:rPr lang="en-US" altLang="zh-CN" sz="2000" spc="0" dirty="0">
                <a:latin typeface="Corbel"/>
                <a:ea typeface="Corbel"/>
                <a:cs typeface="Corbel"/>
              </a:rPr>
              <a:t>–</a:t>
            </a:r>
            <a:r>
              <a:rPr lang="en-US" altLang="zh-CN" sz="2000" spc="1143" dirty="0">
                <a:latin typeface="Corbel"/>
                <a:ea typeface="Corbel"/>
                <a:cs typeface="Corbel"/>
              </a:rPr>
              <a:t> </a:t>
            </a:r>
            <a:r>
              <a:rPr lang="en-US" altLang="zh-CN" sz="2000" b="1" spc="0" dirty="0">
                <a:latin typeface="Calibri"/>
                <a:ea typeface="Calibri"/>
                <a:cs typeface="Calibri"/>
              </a:rPr>
              <a:t>table_name:</a:t>
            </a:r>
            <a:r>
              <a:rPr lang="en-US" altLang="zh-CN" sz="2000" b="1" spc="-11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It</a:t>
            </a:r>
            <a:r>
              <a:rPr lang="en-US" altLang="zh-CN" sz="2000" spc="-7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1" dirty="0">
                <a:latin typeface="Calibri"/>
                <a:ea typeface="Calibri"/>
                <a:cs typeface="Calibri"/>
              </a:rPr>
              <a:t>specifies</a:t>
            </a:r>
            <a:r>
              <a:rPr lang="en-US" altLang="zh-CN" sz="2000" spc="21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2" dirty="0">
                <a:latin typeface="Calibri"/>
                <a:ea typeface="Calibri"/>
                <a:cs typeface="Calibri"/>
              </a:rPr>
              <a:t>the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4" dirty="0">
                <a:latin typeface="Calibri"/>
                <a:ea typeface="Calibri"/>
                <a:cs typeface="Calibri"/>
              </a:rPr>
              <a:t>name</a:t>
            </a:r>
            <a:r>
              <a:rPr lang="en-US" altLang="zh-CN" sz="2000" spc="-11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of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3" dirty="0">
                <a:latin typeface="Calibri"/>
                <a:ea typeface="Calibri"/>
                <a:cs typeface="Calibri"/>
              </a:rPr>
              <a:t>the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2" dirty="0">
                <a:latin typeface="Calibri"/>
                <a:ea typeface="Calibri"/>
                <a:cs typeface="Calibri"/>
              </a:rPr>
              <a:t>table</a:t>
            </a:r>
            <a:r>
              <a:rPr lang="en-US" altLang="zh-CN" sz="2000" spc="-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3" dirty="0">
                <a:latin typeface="Calibri"/>
                <a:ea typeface="Calibri"/>
                <a:cs typeface="Calibri"/>
              </a:rPr>
              <a:t>which</a:t>
            </a:r>
            <a:r>
              <a:rPr lang="en-US" altLang="zh-CN" sz="2000" spc="-9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4" dirty="0">
                <a:latin typeface="Calibri"/>
                <a:ea typeface="Calibri"/>
                <a:cs typeface="Calibri"/>
              </a:rPr>
              <a:t>you</a:t>
            </a:r>
            <a:r>
              <a:rPr lang="en-US" altLang="zh-CN" sz="2000" spc="-3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9" dirty="0">
                <a:latin typeface="Calibri"/>
                <a:ea typeface="Calibri"/>
                <a:cs typeface="Calibri"/>
              </a:rPr>
              <a:t>want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9" dirty="0">
                <a:latin typeface="Calibri"/>
                <a:ea typeface="Calibri"/>
                <a:cs typeface="Calibri"/>
              </a:rPr>
              <a:t>to</a:t>
            </a:r>
            <a:r>
              <a:rPr lang="en-US" altLang="zh-CN" sz="2000" spc="-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7" dirty="0">
                <a:latin typeface="Calibri"/>
                <a:ea typeface="Calibri"/>
                <a:cs typeface="Calibri"/>
              </a:rPr>
              <a:t>create.</a:t>
            </a:r>
            <a:endParaRPr lang="en-US" altLang="zh-CN" sz="2000" dirty="0">
              <a:latin typeface="Calibri"/>
              <a:ea typeface="Calibri"/>
              <a:cs typeface="Calibri"/>
            </a:endParaRPr>
          </a:p>
        </p:txBody>
      </p:sp>
      <p:sp>
        <p:nvSpPr>
          <p:cNvPr id="18" name="Text Box188"/>
          <p:cNvSpPr txBox="1"/>
          <p:nvPr/>
        </p:nvSpPr>
        <p:spPr>
          <a:xfrm>
            <a:off x="6900304" y="3578158"/>
            <a:ext cx="4437650" cy="238020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marL="320040" indent="-320040" algn="l" rtl="0">
              <a:lnSpc>
                <a:spcPts val="2570"/>
              </a:lnSpc>
            </a:pPr>
            <a:r>
              <a:rPr lang="en-US" altLang="zh-CN" sz="2000" spc="0" dirty="0">
                <a:latin typeface="Corbel"/>
                <a:ea typeface="Corbel"/>
                <a:cs typeface="Corbel"/>
              </a:rPr>
              <a:t>–</a:t>
            </a:r>
            <a:r>
              <a:rPr lang="en-US" altLang="zh-CN" sz="2000" spc="1143" dirty="0">
                <a:latin typeface="Corbel"/>
                <a:ea typeface="Corbel"/>
                <a:cs typeface="Corbel"/>
              </a:rPr>
              <a:t> </a:t>
            </a:r>
            <a:r>
              <a:rPr lang="en-US" altLang="zh-CN" sz="2000" b="1" spc="3" dirty="0">
                <a:latin typeface="Calibri"/>
                <a:ea typeface="Calibri"/>
                <a:cs typeface="Calibri"/>
              </a:rPr>
              <a:t>column1,</a:t>
            </a:r>
            <a:r>
              <a:rPr lang="en-US" altLang="zh-CN" sz="2000" b="1" spc="-51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b="1" spc="3" dirty="0">
                <a:latin typeface="Calibri"/>
                <a:ea typeface="Calibri"/>
                <a:cs typeface="Calibri"/>
              </a:rPr>
              <a:t>column2,</a:t>
            </a:r>
            <a:r>
              <a:rPr lang="en-US" altLang="zh-CN" sz="2000" b="1" spc="-39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b="1" spc="22" dirty="0">
                <a:latin typeface="Calibri"/>
                <a:ea typeface="Calibri"/>
                <a:cs typeface="Calibri"/>
              </a:rPr>
              <a:t>...</a:t>
            </a:r>
            <a:r>
              <a:rPr lang="en-US" altLang="zh-CN" sz="2000" b="1" spc="-21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b="1" spc="1" dirty="0">
                <a:latin typeface="Calibri"/>
                <a:ea typeface="Calibri"/>
                <a:cs typeface="Calibri"/>
              </a:rPr>
              <a:t>column</a:t>
            </a:r>
            <a:r>
              <a:rPr lang="en-US" altLang="zh-CN" sz="2000" b="1" spc="-27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b="1" spc="0" dirty="0">
                <a:latin typeface="Calibri"/>
                <a:ea typeface="Calibri"/>
                <a:cs typeface="Calibri"/>
              </a:rPr>
              <a:t>n:</a:t>
            </a:r>
            <a:r>
              <a:rPr lang="en-US" altLang="zh-CN" sz="2000" b="1" spc="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It</a:t>
            </a:r>
            <a:r>
              <a:rPr lang="en-US" altLang="zh-CN" sz="2000" spc="452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1" dirty="0">
                <a:latin typeface="Calibri"/>
                <a:ea typeface="Calibri"/>
                <a:cs typeface="Calibri"/>
              </a:rPr>
              <a:t>specifies</a:t>
            </a:r>
            <a:r>
              <a:rPr lang="en-US" altLang="zh-CN" sz="2000" spc="21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2" dirty="0">
                <a:latin typeface="Calibri"/>
                <a:ea typeface="Calibri"/>
                <a:cs typeface="Calibri"/>
              </a:rPr>
              <a:t>the</a:t>
            </a:r>
            <a:r>
              <a:rPr lang="en-US" altLang="zh-CN" sz="2000" spc="-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columns</a:t>
            </a:r>
            <a:r>
              <a:rPr lang="en-US" altLang="zh-CN" sz="2000" spc="-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2" dirty="0">
                <a:latin typeface="Calibri"/>
                <a:ea typeface="Calibri"/>
                <a:cs typeface="Calibri"/>
              </a:rPr>
              <a:t>which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7" dirty="0">
                <a:latin typeface="Calibri"/>
                <a:ea typeface="Calibri"/>
                <a:cs typeface="Calibri"/>
              </a:rPr>
              <a:t>you</a:t>
            </a:r>
            <a:r>
              <a:rPr lang="en-US" altLang="zh-CN" sz="2000" spc="-17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10" dirty="0">
                <a:latin typeface="Calibri"/>
                <a:ea typeface="Calibri"/>
                <a:cs typeface="Calibri"/>
              </a:rPr>
              <a:t>want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11" dirty="0">
                <a:latin typeface="Calibri"/>
                <a:ea typeface="Calibri"/>
                <a:cs typeface="Calibri"/>
              </a:rPr>
              <a:t>to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3" dirty="0">
                <a:latin typeface="Calibri"/>
                <a:ea typeface="Calibri"/>
                <a:cs typeface="Calibri"/>
              </a:rPr>
              <a:t>add</a:t>
            </a:r>
            <a:r>
              <a:rPr lang="en-US" altLang="zh-CN" sz="2000" spc="-17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in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5" dirty="0">
                <a:latin typeface="Calibri"/>
                <a:ea typeface="Calibri"/>
                <a:cs typeface="Calibri"/>
              </a:rPr>
              <a:t>the</a:t>
            </a:r>
            <a:r>
              <a:rPr lang="en-US" altLang="zh-CN" sz="2000" spc="-1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1" dirty="0">
                <a:latin typeface="Calibri"/>
                <a:ea typeface="Calibri"/>
                <a:cs typeface="Calibri"/>
              </a:rPr>
              <a:t>table.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12" dirty="0">
                <a:latin typeface="Calibri"/>
                <a:ea typeface="Calibri"/>
                <a:cs typeface="Calibri"/>
              </a:rPr>
              <a:t>Every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column</a:t>
            </a:r>
            <a:r>
              <a:rPr lang="en-US" altLang="zh-CN" sz="2000" spc="-18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5" dirty="0">
                <a:latin typeface="Calibri"/>
                <a:ea typeface="Calibri"/>
                <a:cs typeface="Calibri"/>
              </a:rPr>
              <a:t>must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13" dirty="0">
                <a:latin typeface="Calibri"/>
                <a:ea typeface="Calibri"/>
                <a:cs typeface="Calibri"/>
              </a:rPr>
              <a:t>have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a</a:t>
            </a:r>
            <a:r>
              <a:rPr lang="en-US" altLang="zh-CN" sz="2000" spc="1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4" dirty="0">
                <a:latin typeface="Calibri"/>
                <a:ea typeface="Calibri"/>
                <a:cs typeface="Calibri"/>
              </a:rPr>
              <a:t>datatype.</a:t>
            </a:r>
            <a:r>
              <a:rPr lang="en-US" altLang="zh-CN" sz="2000" spc="-13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11" dirty="0">
                <a:latin typeface="Calibri"/>
                <a:ea typeface="Calibri"/>
                <a:cs typeface="Calibri"/>
              </a:rPr>
              <a:t>Every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1" dirty="0">
                <a:latin typeface="Calibri"/>
                <a:ea typeface="Calibri"/>
                <a:cs typeface="Calibri"/>
              </a:rPr>
              <a:t>column</a:t>
            </a:r>
            <a:r>
              <a:rPr lang="en-US" altLang="zh-CN" sz="2000" spc="-17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1" dirty="0">
                <a:latin typeface="Calibri"/>
                <a:ea typeface="Calibri"/>
                <a:cs typeface="Calibri"/>
              </a:rPr>
              <a:t>should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1" dirty="0">
                <a:latin typeface="Calibri"/>
                <a:ea typeface="Calibri"/>
                <a:cs typeface="Calibri"/>
              </a:rPr>
              <a:t>either</a:t>
            </a:r>
            <a:r>
              <a:rPr lang="en-US" altLang="zh-CN" sz="2000" spc="12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be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defined</a:t>
            </a:r>
            <a:r>
              <a:rPr lang="en-US" altLang="zh-CN" sz="2000" spc="-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as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3" dirty="0">
                <a:latin typeface="Calibri"/>
                <a:ea typeface="Calibri"/>
                <a:cs typeface="Calibri"/>
              </a:rPr>
              <a:t>"NULL"</a:t>
            </a:r>
            <a:r>
              <a:rPr lang="en-US" altLang="zh-CN" sz="2000" spc="-24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or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6" dirty="0">
                <a:latin typeface="Calibri"/>
                <a:ea typeface="Calibri"/>
                <a:cs typeface="Calibri"/>
              </a:rPr>
              <a:t>"NOT</a:t>
            </a:r>
            <a:r>
              <a:rPr lang="en-US" altLang="zh-CN" sz="2000" spc="452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3" dirty="0">
                <a:latin typeface="Calibri"/>
                <a:ea typeface="Calibri"/>
                <a:cs typeface="Calibri"/>
              </a:rPr>
              <a:t>NULL".</a:t>
            </a:r>
            <a:r>
              <a:rPr lang="en-US" altLang="zh-CN" sz="2000" spc="-2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In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3" dirty="0">
                <a:latin typeface="Calibri"/>
                <a:ea typeface="Calibri"/>
                <a:cs typeface="Calibri"/>
              </a:rPr>
              <a:t>the</a:t>
            </a:r>
            <a:r>
              <a:rPr lang="en-US" altLang="zh-CN" sz="2000" spc="-14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case,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3" dirty="0">
                <a:latin typeface="Calibri"/>
                <a:ea typeface="Calibri"/>
                <a:cs typeface="Calibri"/>
              </a:rPr>
              <a:t>the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4" dirty="0">
                <a:latin typeface="Calibri"/>
                <a:ea typeface="Calibri"/>
                <a:cs typeface="Calibri"/>
              </a:rPr>
              <a:t>value</a:t>
            </a:r>
            <a:r>
              <a:rPr lang="en-US" altLang="zh-CN" sz="2000" spc="-9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is</a:t>
            </a:r>
            <a:r>
              <a:rPr lang="en-US" altLang="zh-CN" sz="2000" spc="1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3" dirty="0">
                <a:latin typeface="Calibri"/>
                <a:ea typeface="Calibri"/>
                <a:cs typeface="Calibri"/>
              </a:rPr>
              <a:t>left</a:t>
            </a:r>
            <a:r>
              <a:rPr lang="en-US" altLang="zh-CN" sz="2000" spc="452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2" dirty="0">
                <a:latin typeface="Calibri"/>
                <a:ea typeface="Calibri"/>
                <a:cs typeface="Calibri"/>
              </a:rPr>
              <a:t>blank;</a:t>
            </a:r>
            <a:r>
              <a:rPr lang="en-US" altLang="zh-CN" sz="2000" spc="-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it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is</a:t>
            </a:r>
            <a:r>
              <a:rPr lang="en-US" altLang="zh-CN" sz="2000" spc="12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9" dirty="0">
                <a:latin typeface="Calibri"/>
                <a:ea typeface="Calibri"/>
                <a:cs typeface="Calibri"/>
              </a:rPr>
              <a:t>treated</a:t>
            </a:r>
            <a:r>
              <a:rPr lang="en-US" altLang="zh-CN" sz="2000" spc="16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as</a:t>
            </a:r>
            <a:r>
              <a:rPr lang="en-US" altLang="zh-CN" sz="2000" spc="14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2" dirty="0">
                <a:latin typeface="Calibri"/>
                <a:ea typeface="Calibri"/>
                <a:cs typeface="Calibri"/>
              </a:rPr>
              <a:t>"NULL"</a:t>
            </a:r>
            <a:r>
              <a:rPr lang="en-US" altLang="zh-CN" sz="2000" spc="-21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latin typeface="Calibri"/>
                <a:ea typeface="Calibri"/>
                <a:cs typeface="Calibri"/>
              </a:rPr>
              <a:t>as</a:t>
            </a:r>
            <a:r>
              <a:rPr lang="en-US" altLang="zh-CN" sz="2000" dirty="0"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3" dirty="0">
                <a:latin typeface="Calibri"/>
                <a:ea typeface="Calibri"/>
                <a:cs typeface="Calibri"/>
              </a:rPr>
              <a:t>default.</a:t>
            </a:r>
            <a:endParaRPr lang="en-US" altLang="zh-CN" sz="2000" dirty="0">
              <a:latin typeface="Calibri"/>
              <a:ea typeface="Calibri"/>
              <a:cs typeface="Calibri"/>
            </a:endParaRPr>
          </a:p>
        </p:txBody>
      </p:sp>
      <p:sp>
        <p:nvSpPr>
          <p:cNvPr id="19" name="Path179"/>
          <p:cNvSpPr/>
          <p:nvPr/>
        </p:nvSpPr>
        <p:spPr>
          <a:xfrm>
            <a:off x="1424188" y="2786821"/>
            <a:ext cx="4405776" cy="3152949"/>
          </a:xfrm>
          <a:custGeom>
            <a:avLst/>
            <a:gdLst/>
            <a:ahLst/>
            <a:cxnLst/>
            <a:rect l="l" t="t" r="r" b="b"/>
            <a:pathLst>
              <a:path w="12192000" h="6832600">
                <a:moveTo>
                  <a:pt x="0" y="68326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EFCF7">
              <a:alpha val="100000"/>
            </a:srgbClr>
          </a:solidFill>
          <a:ln w="0" cap="sq">
            <a:solidFill>
              <a:srgbClr val="FEFCF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5" name="Text Box182"/>
          <p:cNvSpPr txBox="1"/>
          <p:nvPr/>
        </p:nvSpPr>
        <p:spPr>
          <a:xfrm>
            <a:off x="1531366" y="2911619"/>
            <a:ext cx="2777160" cy="30630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>
              <a:solidFill>
                <a:schemeClr val="bg1"/>
              </a:solidFill>
            </a:endParaRPr>
          </a:p>
          <a:p>
            <a:pPr algn="l" rtl="0">
              <a:lnSpc>
                <a:spcPts val="2004"/>
              </a:lnSpc>
            </a:pPr>
            <a:r>
              <a:rPr lang="en-US" altLang="zh-CN" sz="2000" spc="-26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CREATE</a:t>
            </a:r>
            <a:r>
              <a:rPr lang="en-US" altLang="zh-CN" sz="2000" spc="-27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3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TABLE</a:t>
            </a:r>
            <a:r>
              <a:rPr lang="en-US" altLang="zh-CN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table_name</a:t>
            </a:r>
            <a:endParaRPr lang="en-US" altLang="zh-CN" sz="20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6" name="Text Box183"/>
          <p:cNvSpPr txBox="1"/>
          <p:nvPr/>
        </p:nvSpPr>
        <p:spPr>
          <a:xfrm>
            <a:off x="1531366" y="3364018"/>
            <a:ext cx="115308" cy="30630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>
              <a:solidFill>
                <a:schemeClr val="bg1"/>
              </a:solidFill>
            </a:endParaRPr>
          </a:p>
          <a:p>
            <a:pPr algn="l" rtl="0">
              <a:lnSpc>
                <a:spcPts val="2006"/>
              </a:lnSpc>
            </a:pPr>
            <a:r>
              <a:rPr lang="en-US" altLang="zh-CN" sz="2000" spc="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(</a:t>
            </a:r>
            <a:endParaRPr lang="en-US" altLang="zh-CN" sz="20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7" name="Text Box184"/>
          <p:cNvSpPr txBox="1"/>
          <p:nvPr/>
        </p:nvSpPr>
        <p:spPr>
          <a:xfrm>
            <a:off x="1531366" y="3817256"/>
            <a:ext cx="4230751" cy="76437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>
              <a:solidFill>
                <a:schemeClr val="bg1"/>
              </a:solidFill>
            </a:endParaRPr>
          </a:p>
          <a:p>
            <a:pPr indent="114300" algn="l" rtl="0">
              <a:lnSpc>
                <a:spcPts val="2784"/>
              </a:lnSpc>
            </a:pPr>
            <a:r>
              <a:rPr lang="en-US" altLang="zh-CN" sz="2000" spc="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column1</a:t>
            </a:r>
            <a:r>
              <a:rPr lang="en-US" altLang="zh-CN" sz="2000" spc="-1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6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datatype </a:t>
            </a:r>
            <a:r>
              <a:rPr lang="en-US" altLang="zh-CN" sz="2000" spc="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[</a:t>
            </a:r>
            <a:r>
              <a:rPr lang="en-US" altLang="zh-CN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3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NULL</a:t>
            </a:r>
            <a:r>
              <a:rPr lang="en-US" altLang="zh-CN" sz="2000" spc="-16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|</a:t>
            </a:r>
            <a:r>
              <a:rPr lang="en-US" altLang="zh-CN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13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NOT</a:t>
            </a:r>
            <a:r>
              <a:rPr lang="en-US" altLang="zh-CN" sz="2000" spc="-22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2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NULL</a:t>
            </a:r>
            <a:r>
              <a:rPr lang="en-US" altLang="zh-CN" sz="2000" spc="-14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],</a:t>
            </a:r>
            <a:r>
              <a:rPr lang="en-US" altLang="zh-CN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column2</a:t>
            </a:r>
            <a:r>
              <a:rPr lang="en-US" altLang="zh-CN" sz="2000" spc="-1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6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datatype </a:t>
            </a:r>
            <a:r>
              <a:rPr lang="en-US" altLang="zh-CN" sz="2000" spc="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[</a:t>
            </a:r>
            <a:r>
              <a:rPr lang="en-US" altLang="zh-CN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3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NULL</a:t>
            </a:r>
            <a:r>
              <a:rPr lang="en-US" altLang="zh-CN" sz="2000" spc="-16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|</a:t>
            </a:r>
            <a:r>
              <a:rPr lang="en-US" altLang="zh-CN" sz="2000" spc="-5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1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NOT</a:t>
            </a:r>
            <a:r>
              <a:rPr lang="en-US" altLang="zh-CN" sz="2000" spc="-26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2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NULL</a:t>
            </a:r>
            <a:r>
              <a:rPr lang="en-US" altLang="zh-CN" sz="2000" spc="-14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],</a:t>
            </a:r>
            <a:endParaRPr lang="en-US" altLang="zh-CN" sz="20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8" name="Text Box185"/>
          <p:cNvSpPr txBox="1"/>
          <p:nvPr/>
        </p:nvSpPr>
        <p:spPr>
          <a:xfrm>
            <a:off x="1645666" y="4722512"/>
            <a:ext cx="230252" cy="30630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>
              <a:solidFill>
                <a:schemeClr val="bg1"/>
              </a:solidFill>
            </a:endParaRPr>
          </a:p>
          <a:p>
            <a:pPr algn="l" rtl="0">
              <a:lnSpc>
                <a:spcPts val="2004"/>
              </a:lnSpc>
            </a:pPr>
            <a:r>
              <a:rPr lang="en-US" altLang="zh-CN" sz="2000" spc="5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...</a:t>
            </a:r>
            <a:endParaRPr lang="en-US" altLang="zh-CN" sz="20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9" name="Text Box186"/>
          <p:cNvSpPr txBox="1"/>
          <p:nvPr/>
        </p:nvSpPr>
        <p:spPr>
          <a:xfrm>
            <a:off x="1531366" y="5175394"/>
            <a:ext cx="4298598" cy="76437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>
              <a:solidFill>
                <a:schemeClr val="bg1"/>
              </a:solidFill>
            </a:endParaRPr>
          </a:p>
          <a:p>
            <a:pPr indent="114300" algn="l" rtl="0">
              <a:lnSpc>
                <a:spcPts val="2784"/>
              </a:lnSpc>
            </a:pPr>
            <a:r>
              <a:rPr lang="en-US" altLang="zh-CN" sz="2000" spc="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column_n</a:t>
            </a:r>
            <a:r>
              <a:rPr lang="en-US" altLang="zh-CN" sz="2000" spc="-12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6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datatype</a:t>
            </a:r>
            <a:r>
              <a:rPr lang="en-US" altLang="zh-CN" sz="2000" spc="6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[</a:t>
            </a:r>
            <a:r>
              <a:rPr lang="en-US" altLang="zh-CN" sz="2000" spc="-9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2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NULL</a:t>
            </a:r>
            <a:r>
              <a:rPr lang="en-US" altLang="zh-CN" sz="2000" spc="-14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|</a:t>
            </a:r>
            <a:r>
              <a:rPr lang="en-US" altLang="zh-CN" sz="2000" spc="9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-12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NOT</a:t>
            </a:r>
            <a:r>
              <a:rPr lang="en-US" altLang="zh-CN" sz="2000" spc="-22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2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NULL</a:t>
            </a:r>
            <a:r>
              <a:rPr lang="en-US" altLang="zh-CN" sz="2000" spc="-26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]</a:t>
            </a:r>
            <a:r>
              <a:rPr lang="en-US" altLang="zh-CN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000" spc="4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);</a:t>
            </a:r>
            <a:endParaRPr lang="en-US" altLang="zh-CN" sz="20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2919946" y="1919620"/>
            <a:ext cx="7535282" cy="2575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53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  <p:bldP spid="19" grpId="0" animBg="1"/>
      <p:bldP spid="25" grpId="0"/>
      <p:bldP spid="26" grpId="0"/>
      <p:bldP spid="27" grpId="0"/>
      <p:bldP spid="2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194</TotalTime>
  <Words>1128</Words>
  <Application>Microsoft Office PowerPoint</Application>
  <PresentationFormat>Widescreen</PresentationFormat>
  <Paragraphs>209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Candara</vt:lpstr>
      <vt:lpstr>Century</vt:lpstr>
      <vt:lpstr>Corbel</vt:lpstr>
      <vt:lpstr>Gabriola</vt:lpstr>
      <vt:lpstr>华文楷体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20</cp:revision>
  <dcterms:created xsi:type="dcterms:W3CDTF">2020-04-25T16:30:29Z</dcterms:created>
  <dcterms:modified xsi:type="dcterms:W3CDTF">2020-04-30T18:37:33Z</dcterms:modified>
</cp:coreProperties>
</file>