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6/8/2020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6/8/2020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cs.oracle.com/cd/B28359_01/server.111/b28318/triggers.htm#i10234" TargetMode="External"/><Relationship Id="rId2" Type="http://schemas.openxmlformats.org/officeDocument/2006/relationships/hyperlink" Target="https://docs.oracle.com/cd/B28359_01/server.111/b28318/triggers.htm#i13313" TargetMode="External"/><Relationship Id="rId1" Type="http://schemas.openxmlformats.org/officeDocument/2006/relationships/slideLayout" Target="../slideLayouts/slideLayout3.xml"/><Relationship Id="rId6" Type="http://schemas.openxmlformats.org/officeDocument/2006/relationships/image" Target="../media/image1.jfif"/><Relationship Id="rId5" Type="http://schemas.openxmlformats.org/officeDocument/2006/relationships/hyperlink" Target="https://docs.oracle.com/cd/B28359_01/server.111/b28318/triggers.htm#i13362" TargetMode="External"/><Relationship Id="rId4" Type="http://schemas.openxmlformats.org/officeDocument/2006/relationships/hyperlink" Target="https://docs.oracle.com/cd/B28359_01/server.111/b28318/triggers.htm#i2013"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3.xml"/><Relationship Id="rId4" Type="http://schemas.openxmlformats.org/officeDocument/2006/relationships/image" Target="../media/image1.jfif"/></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hyperlink" Target="https://docs.oracle.com/cd/B28359_01/server.111/b28318/triggers.htm#BABJAIBB"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ocs.oracle.com/cd/B28359_01/server.111/b28318/triggers.htm#BCFEGBBI" TargetMode="External"/><Relationship Id="rId2" Type="http://schemas.openxmlformats.org/officeDocument/2006/relationships/hyperlink" Target="https://docs.oracle.com/cd/B28359_01/server.111/b28318/triggers.htm#i6555" TargetMode="External"/><Relationship Id="rId1" Type="http://schemas.openxmlformats.org/officeDocument/2006/relationships/slideLayout" Target="../slideLayouts/slideLayout3.xml"/><Relationship Id="rId6" Type="http://schemas.openxmlformats.org/officeDocument/2006/relationships/image" Target="../media/image1.jfif"/><Relationship Id="rId5" Type="http://schemas.openxmlformats.org/officeDocument/2006/relationships/hyperlink" Target="https://docs.oracle.com/cd/B28359_01/server.111/b28318/triggers.htm#BABIHCAJ" TargetMode="External"/><Relationship Id="rId4" Type="http://schemas.openxmlformats.org/officeDocument/2006/relationships/hyperlink" Target="https://docs.oracle.com/cd/B28359_01/server.111/b28318/triggers.htm#BCFBGFJ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cd/B28359_01/server.111/b28318/triggers.htm#i6052" TargetMode="External"/><Relationship Id="rId7" Type="http://schemas.openxmlformats.org/officeDocument/2006/relationships/image" Target="../media/image1.jfif"/><Relationship Id="rId2" Type="http://schemas.openxmlformats.org/officeDocument/2006/relationships/hyperlink" Target="https://docs.oracle.com/cd/B28359_01/server.111/b28318/triggers.htm#i6047" TargetMode="External"/><Relationship Id="rId1" Type="http://schemas.openxmlformats.org/officeDocument/2006/relationships/slideLayout" Target="../slideLayouts/slideLayout3.xml"/><Relationship Id="rId6" Type="http://schemas.openxmlformats.org/officeDocument/2006/relationships/hyperlink" Target="https://docs.oracle.com/cd/B28359_01/server.111/b28318/triggers.htm#i6061" TargetMode="External"/><Relationship Id="rId5" Type="http://schemas.openxmlformats.org/officeDocument/2006/relationships/hyperlink" Target="https://docs.oracle.com/cd/B28359_01/server.111/b28318/triggers.htm#i10900" TargetMode="External"/><Relationship Id="rId4" Type="http://schemas.openxmlformats.org/officeDocument/2006/relationships/hyperlink" Target="https://docs.oracle.com/cd/B28359_01/server.111/b28318/triggers.htm#BCFBHGFI"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24508" y="365374"/>
            <a:ext cx="4314423" cy="1247032"/>
          </a:xfrm>
        </p:spPr>
        <p:txBody>
          <a:bodyPr>
            <a:normAutofit/>
          </a:bodyPr>
          <a:lstStyle/>
          <a:p>
            <a:pPr algn="ctr"/>
            <a:r>
              <a:rPr lang="en-IN" sz="5400" dirty="0">
                <a:latin typeface="Times New Roman" panose="02020603050405020304" pitchFamily="18" charset="0"/>
                <a:cs typeface="Times New Roman" panose="02020603050405020304" pitchFamily="18" charset="0"/>
              </a:rPr>
              <a:t>Triggers</a:t>
            </a:r>
          </a:p>
        </p:txBody>
      </p:sp>
      <p:sp>
        <p:nvSpPr>
          <p:cNvPr id="5" name="Text Placeholder 4"/>
          <p:cNvSpPr>
            <a:spLocks noGrp="1"/>
          </p:cNvSpPr>
          <p:nvPr>
            <p:ph type="body" idx="1"/>
          </p:nvPr>
        </p:nvSpPr>
        <p:spPr>
          <a:xfrm>
            <a:off x="2274314" y="2266682"/>
            <a:ext cx="8596668" cy="3374265"/>
          </a:xfrm>
        </p:spPr>
        <p:txBody>
          <a:bodyPr>
            <a:normAutofit/>
          </a:bodyPr>
          <a:lstStyle/>
          <a:p>
            <a:r>
              <a:rPr lang="en-US" sz="2700" dirty="0">
                <a:latin typeface="Times New Roman" panose="02020603050405020304" pitchFamily="18" charset="0"/>
                <a:cs typeface="Times New Roman" panose="02020603050405020304" pitchFamily="18" charset="0"/>
              </a:rPr>
              <a:t>This chapter contains the following topics</a:t>
            </a:r>
            <a:r>
              <a:rPr lang="en-US" sz="2700" dirty="0" smtClean="0">
                <a:latin typeface="Times New Roman" panose="02020603050405020304" pitchFamily="18" charset="0"/>
                <a:cs typeface="Times New Roman" panose="02020603050405020304" pitchFamily="18" charset="0"/>
              </a:rPr>
              <a:t>:</a:t>
            </a:r>
            <a:endParaRPr lang="en-US" sz="2700" dirty="0">
              <a:latin typeface="Times New Roman" panose="02020603050405020304" pitchFamily="18" charset="0"/>
              <a:cs typeface="Times New Roman" panose="02020603050405020304" pitchFamily="18" charset="0"/>
            </a:endParaRPr>
          </a:p>
          <a:p>
            <a:pPr marL="216000" indent="-4572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hlinkClick r:id="rId2"/>
              </a:rPr>
              <a:t>Introduction to </a:t>
            </a:r>
            <a:r>
              <a:rPr lang="en-US" sz="2400" dirty="0" smtClean="0">
                <a:latin typeface="Times New Roman" panose="02020603050405020304" pitchFamily="18" charset="0"/>
                <a:cs typeface="Times New Roman" panose="02020603050405020304" pitchFamily="18" charset="0"/>
                <a:hlinkClick r:id="rId2"/>
              </a:rPr>
              <a:t>Triggers</a:t>
            </a:r>
            <a:endParaRPr lang="en-US" sz="2400" dirty="0">
              <a:latin typeface="Times New Roman" panose="02020603050405020304" pitchFamily="18" charset="0"/>
              <a:cs typeface="Times New Roman" panose="02020603050405020304" pitchFamily="18" charset="0"/>
            </a:endParaRPr>
          </a:p>
          <a:p>
            <a:pPr marL="216000" indent="-4572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hlinkClick r:id="rId3"/>
              </a:rPr>
              <a:t>Components of a </a:t>
            </a:r>
            <a:r>
              <a:rPr lang="en-US" sz="2400" dirty="0" smtClean="0">
                <a:latin typeface="Times New Roman" panose="02020603050405020304" pitchFamily="18" charset="0"/>
                <a:cs typeface="Times New Roman" panose="02020603050405020304" pitchFamily="18" charset="0"/>
                <a:hlinkClick r:id="rId3"/>
              </a:rPr>
              <a:t>Trigger</a:t>
            </a:r>
            <a:endParaRPr lang="en-US" sz="2400" dirty="0">
              <a:latin typeface="Times New Roman" panose="02020603050405020304" pitchFamily="18" charset="0"/>
              <a:cs typeface="Times New Roman" panose="02020603050405020304" pitchFamily="18" charset="0"/>
            </a:endParaRPr>
          </a:p>
          <a:p>
            <a:pPr marL="216000" indent="-4572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hlinkClick r:id="rId4"/>
              </a:rPr>
              <a:t>Types of </a:t>
            </a:r>
            <a:r>
              <a:rPr lang="en-US" sz="2400" dirty="0" smtClean="0">
                <a:latin typeface="Times New Roman" panose="02020603050405020304" pitchFamily="18" charset="0"/>
                <a:cs typeface="Times New Roman" panose="02020603050405020304" pitchFamily="18" charset="0"/>
                <a:hlinkClick r:id="rId4"/>
              </a:rPr>
              <a:t>Triggers</a:t>
            </a:r>
            <a:endParaRPr lang="en-US" sz="2400" dirty="0">
              <a:latin typeface="Times New Roman" panose="02020603050405020304" pitchFamily="18" charset="0"/>
              <a:cs typeface="Times New Roman" panose="02020603050405020304" pitchFamily="18" charset="0"/>
            </a:endParaRPr>
          </a:p>
          <a:p>
            <a:pPr marL="216000" indent="-4572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hlinkClick r:id="rId5"/>
              </a:rPr>
              <a:t>Trigger Execution</a:t>
            </a:r>
            <a:endParaRPr lang="en-US" sz="2400" dirty="0">
              <a:latin typeface="Times New Roman" panose="02020603050405020304" pitchFamily="18" charset="0"/>
              <a:cs typeface="Times New Roman" panose="02020603050405020304" pitchFamily="18" charset="0"/>
            </a:endParaRPr>
          </a:p>
          <a:p>
            <a:pPr marL="216000"/>
            <a:endParaRPr lang="en-IN" dirty="0"/>
          </a:p>
        </p:txBody>
      </p:sp>
      <p:pic>
        <p:nvPicPr>
          <p:cNvPr id="6" name="Picture 5"/>
          <p:cNvPicPr>
            <a:picLocks noChangeAspect="1"/>
          </p:cNvPicPr>
          <p:nvPr/>
        </p:nvPicPr>
        <p:blipFill rotWithShape="1">
          <a:blip r:embed="rId6">
            <a:extLst>
              <a:ext uri="{28A0092B-C50C-407E-A947-70E740481C1C}">
                <a14:useLocalDpi xmlns:a14="http://schemas.microsoft.com/office/drawing/2010/main" val="0"/>
              </a:ext>
            </a:extLst>
          </a:blip>
          <a:srcRect l="6638" t="10516" r="4848" b="13240"/>
          <a:stretch/>
        </p:blipFill>
        <p:spPr>
          <a:xfrm>
            <a:off x="6941714" y="190164"/>
            <a:ext cx="2333221" cy="1422242"/>
          </a:xfrm>
          <a:prstGeom prst="rect">
            <a:avLst/>
          </a:prstGeom>
        </p:spPr>
      </p:pic>
    </p:spTree>
    <p:extLst>
      <p:ext uri="{BB962C8B-B14F-4D97-AF65-F5344CB8AC3E}">
        <p14:creationId xmlns:p14="http://schemas.microsoft.com/office/powerpoint/2010/main" val="3954457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plus(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fade">
                                      <p:cBhvr>
                                        <p:cTn id="18" dur="1000"/>
                                        <p:tgtEl>
                                          <p:spTgt spid="5">
                                            <p:txEl>
                                              <p:pRg st="1" end="1"/>
                                            </p:txEl>
                                          </p:spTgt>
                                        </p:tgtEl>
                                      </p:cBhvr>
                                    </p:animEffect>
                                    <p:anim calcmode="lin" valueType="num">
                                      <p:cBhvr>
                                        <p:cTn id="19"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fade">
                                      <p:cBhvr>
                                        <p:cTn id="25" dur="1000"/>
                                        <p:tgtEl>
                                          <p:spTgt spid="5">
                                            <p:txEl>
                                              <p:pRg st="2" end="2"/>
                                            </p:txEl>
                                          </p:spTgt>
                                        </p:tgtEl>
                                      </p:cBhvr>
                                    </p:animEffect>
                                    <p:anim calcmode="lin" valueType="num">
                                      <p:cBhvr>
                                        <p:cTn id="26"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1000"/>
                                        <p:tgtEl>
                                          <p:spTgt spid="5">
                                            <p:txEl>
                                              <p:pRg st="3" end="3"/>
                                            </p:txEl>
                                          </p:spTgt>
                                        </p:tgtEl>
                                      </p:cBhvr>
                                    </p:animEffect>
                                    <p:anim calcmode="lin" valueType="num">
                                      <p:cBhvr>
                                        <p:cTn id="3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Effect transition="in" filter="fade">
                                      <p:cBhvr>
                                        <p:cTn id="39" dur="1000"/>
                                        <p:tgtEl>
                                          <p:spTgt spid="5">
                                            <p:txEl>
                                              <p:pRg st="4" end="4"/>
                                            </p:txEl>
                                          </p:spTgt>
                                        </p:tgtEl>
                                      </p:cBhvr>
                                    </p:animEffect>
                                    <p:anim calcmode="lin" valueType="num">
                                      <p:cBhvr>
                                        <p:cTn id="4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1" presetClass="entr" presetSubtype="1"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heel(1)">
                                      <p:cBhvr>
                                        <p:cTn id="4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233"/>
          <p:cNvSpPr txBox="1"/>
          <p:nvPr/>
        </p:nvSpPr>
        <p:spPr>
          <a:xfrm>
            <a:off x="3408665" y="4363574"/>
            <a:ext cx="2911162" cy="456600"/>
          </a:xfrm>
          <a:prstGeom prst="rect">
            <a:avLst/>
          </a:prstGeom>
        </p:spPr>
        <p:txBody>
          <a:bodyPr wrap="square" lIns="0" tIns="0" rIns="0" rtlCol="0">
            <a:spAutoFit/>
          </a:bodyPr>
          <a:lstStyle/>
          <a:p>
            <a:pPr algn="l">
              <a:lnSpc>
                <a:spcPts val="0"/>
              </a:lnSpc>
            </a:pPr>
            <a:endParaRPr sz="4400" dirty="0"/>
          </a:p>
          <a:p>
            <a:pPr algn="l" rtl="0">
              <a:lnSpc>
                <a:spcPts val="3204"/>
              </a:lnSpc>
            </a:pPr>
            <a:r>
              <a:rPr lang="en-US" altLang="zh-CN" sz="6000" b="1" spc="-145" dirty="0" smtClean="0">
                <a:latin typeface="Gabriola"/>
                <a:ea typeface="Gabriola"/>
                <a:cs typeface="Gabriola"/>
              </a:rPr>
              <a:t>Thank</a:t>
            </a:r>
            <a:r>
              <a:rPr lang="en-US" altLang="zh-CN" sz="4400" b="1" spc="-26" dirty="0" smtClean="0">
                <a:latin typeface="Gabriola"/>
                <a:ea typeface="Gabriola"/>
                <a:cs typeface="Gabriola"/>
              </a:rPr>
              <a:t> </a:t>
            </a:r>
            <a:r>
              <a:rPr lang="en-US" altLang="zh-CN" sz="5400" b="1" spc="-138" dirty="0" smtClean="0">
                <a:latin typeface="Gabriola"/>
                <a:ea typeface="Gabriola"/>
                <a:cs typeface="Gabriola"/>
              </a:rPr>
              <a:t>You</a:t>
            </a:r>
            <a:endParaRPr lang="en-US" altLang="zh-CN" sz="5400" dirty="0">
              <a:latin typeface="Gabriola"/>
              <a:ea typeface="Gabriola"/>
              <a:cs typeface="Gabriola"/>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9582" y="5361890"/>
            <a:ext cx="4311374" cy="107110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81085"/>
            <a:ext cx="9530366" cy="2953818"/>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6638" t="10516" r="4848" b="13240"/>
          <a:stretch/>
        </p:blipFill>
        <p:spPr>
          <a:xfrm>
            <a:off x="6940782" y="151528"/>
            <a:ext cx="2333221" cy="1422242"/>
          </a:xfrm>
          <a:prstGeom prst="rect">
            <a:avLst/>
          </a:prstGeom>
        </p:spPr>
      </p:pic>
    </p:spTree>
    <p:extLst>
      <p:ext uri="{BB962C8B-B14F-4D97-AF65-F5344CB8AC3E}">
        <p14:creationId xmlns:p14="http://schemas.microsoft.com/office/powerpoint/2010/main" val="324970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80">
                                          <p:stCondLst>
                                            <p:cond delay="0"/>
                                          </p:stCondLst>
                                        </p:cTn>
                                        <p:tgtEl>
                                          <p:spTgt spid="6"/>
                                        </p:tgtEl>
                                      </p:cBhvr>
                                    </p:animEffect>
                                    <p:anim calcmode="lin" valueType="num">
                                      <p:cBhvr>
                                        <p:cTn id="13"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8" dur="26">
                                          <p:stCondLst>
                                            <p:cond delay="650"/>
                                          </p:stCondLst>
                                        </p:cTn>
                                        <p:tgtEl>
                                          <p:spTgt spid="6"/>
                                        </p:tgtEl>
                                      </p:cBhvr>
                                      <p:to x="100000" y="60000"/>
                                    </p:animScale>
                                    <p:animScale>
                                      <p:cBhvr>
                                        <p:cTn id="19" dur="166" decel="50000">
                                          <p:stCondLst>
                                            <p:cond delay="676"/>
                                          </p:stCondLst>
                                        </p:cTn>
                                        <p:tgtEl>
                                          <p:spTgt spid="6"/>
                                        </p:tgtEl>
                                      </p:cBhvr>
                                      <p:to x="100000" y="100000"/>
                                    </p:animScale>
                                    <p:animScale>
                                      <p:cBhvr>
                                        <p:cTn id="20" dur="26">
                                          <p:stCondLst>
                                            <p:cond delay="1312"/>
                                          </p:stCondLst>
                                        </p:cTn>
                                        <p:tgtEl>
                                          <p:spTgt spid="6"/>
                                        </p:tgtEl>
                                      </p:cBhvr>
                                      <p:to x="100000" y="80000"/>
                                    </p:animScale>
                                    <p:animScale>
                                      <p:cBhvr>
                                        <p:cTn id="21" dur="166" decel="50000">
                                          <p:stCondLst>
                                            <p:cond delay="1338"/>
                                          </p:stCondLst>
                                        </p:cTn>
                                        <p:tgtEl>
                                          <p:spTgt spid="6"/>
                                        </p:tgtEl>
                                      </p:cBhvr>
                                      <p:to x="100000" y="100000"/>
                                    </p:animScale>
                                    <p:animScale>
                                      <p:cBhvr>
                                        <p:cTn id="22" dur="26">
                                          <p:stCondLst>
                                            <p:cond delay="1642"/>
                                          </p:stCondLst>
                                        </p:cTn>
                                        <p:tgtEl>
                                          <p:spTgt spid="6"/>
                                        </p:tgtEl>
                                      </p:cBhvr>
                                      <p:to x="100000" y="90000"/>
                                    </p:animScale>
                                    <p:animScale>
                                      <p:cBhvr>
                                        <p:cTn id="23" dur="166" decel="50000">
                                          <p:stCondLst>
                                            <p:cond delay="1668"/>
                                          </p:stCondLst>
                                        </p:cTn>
                                        <p:tgtEl>
                                          <p:spTgt spid="6"/>
                                        </p:tgtEl>
                                      </p:cBhvr>
                                      <p:to x="100000" y="100000"/>
                                    </p:animScale>
                                    <p:animScale>
                                      <p:cBhvr>
                                        <p:cTn id="24" dur="26">
                                          <p:stCondLst>
                                            <p:cond delay="1808"/>
                                          </p:stCondLst>
                                        </p:cTn>
                                        <p:tgtEl>
                                          <p:spTgt spid="6"/>
                                        </p:tgtEl>
                                      </p:cBhvr>
                                      <p:to x="100000" y="95000"/>
                                    </p:animScale>
                                    <p:animScale>
                                      <p:cBhvr>
                                        <p:cTn id="25" dur="166" decel="50000">
                                          <p:stCondLst>
                                            <p:cond delay="1834"/>
                                          </p:stCondLst>
                                        </p:cTn>
                                        <p:tgtEl>
                                          <p:spTgt spid="6"/>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heel(1)">
                                      <p:cBhvr>
                                        <p:cTn id="30" dur="20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6372" y="579549"/>
            <a:ext cx="5640946" cy="883476"/>
          </a:xfrm>
        </p:spPr>
        <p:txBody>
          <a:bodyPr>
            <a:normAutofit fontScale="90000"/>
          </a:bodyPr>
          <a:lstStyle/>
          <a:p>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Introduction to </a:t>
            </a:r>
            <a:r>
              <a:rPr lang="en-US" sz="4400" dirty="0" smtClean="0">
                <a:latin typeface="Times New Roman" panose="02020603050405020304" pitchFamily="18" charset="0"/>
                <a:cs typeface="Times New Roman" panose="02020603050405020304" pitchFamily="18" charset="0"/>
              </a:rPr>
              <a:t>Triggers</a:t>
            </a:r>
            <a:endParaRPr lang="en-IN" sz="4400" dirty="0"/>
          </a:p>
        </p:txBody>
      </p:sp>
      <p:sp>
        <p:nvSpPr>
          <p:cNvPr id="3" name="Text Placeholder 2"/>
          <p:cNvSpPr>
            <a:spLocks noGrp="1"/>
          </p:cNvSpPr>
          <p:nvPr>
            <p:ph type="body" idx="1"/>
          </p:nvPr>
        </p:nvSpPr>
        <p:spPr>
          <a:xfrm>
            <a:off x="476518" y="2125014"/>
            <a:ext cx="9556123" cy="4198512"/>
          </a:xfrm>
        </p:spPr>
        <p:txBody>
          <a:bodyPr/>
          <a:lstStyle/>
          <a:p>
            <a:pPr>
              <a:lnSpc>
                <a:spcPct val="150000"/>
              </a:lnSpc>
            </a:pPr>
            <a:r>
              <a:rPr lang="en-US" dirty="0">
                <a:latin typeface="Times New Roman" panose="02020603050405020304" pitchFamily="18" charset="0"/>
                <a:cs typeface="Times New Roman" panose="02020603050405020304" pitchFamily="18" charset="0"/>
              </a:rPr>
              <a:t>You can write triggers that fire whenever one of the following operations occurs</a:t>
            </a:r>
            <a:r>
              <a:rPr lang="en-US" dirty="0" smtClean="0">
                <a:latin typeface="Times New Roman" panose="02020603050405020304" pitchFamily="18" charset="0"/>
                <a:cs typeface="Times New Roman" panose="02020603050405020304" pitchFamily="18" charset="0"/>
              </a:rPr>
              <a:t>:</a:t>
            </a:r>
          </a:p>
          <a:p>
            <a:pPr marL="342900" indent="-342900">
              <a:lnSpc>
                <a:spcPct val="150000"/>
              </a:lnSpc>
              <a:buFont typeface="+mj-lt"/>
              <a:buAutoNum type="arabicPeriod"/>
            </a:pPr>
            <a:r>
              <a:rPr lang="en-US" sz="1800" dirty="0">
                <a:solidFill>
                  <a:schemeClr val="accent1"/>
                </a:solidFill>
                <a:latin typeface="Times New Roman" panose="02020603050405020304" pitchFamily="18" charset="0"/>
                <a:cs typeface="Times New Roman" panose="02020603050405020304" pitchFamily="18" charset="0"/>
              </a:rPr>
              <a:t>DML statements (INSERT, UPDATE, DELETE) on a particular table or view, issued by any </a:t>
            </a:r>
            <a:r>
              <a:rPr lang="en-US" sz="1800" dirty="0" smtClean="0">
                <a:solidFill>
                  <a:schemeClr val="accent1"/>
                </a:solidFill>
                <a:latin typeface="Times New Roman" panose="02020603050405020304" pitchFamily="18" charset="0"/>
                <a:cs typeface="Times New Roman" panose="02020603050405020304" pitchFamily="18" charset="0"/>
              </a:rPr>
              <a:t>user</a:t>
            </a:r>
            <a:endParaRPr lang="en-US" sz="1800" dirty="0">
              <a:solidFill>
                <a:schemeClr val="accent1"/>
              </a:solidFill>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1800" dirty="0">
                <a:solidFill>
                  <a:schemeClr val="accent1"/>
                </a:solidFill>
                <a:latin typeface="Times New Roman" panose="02020603050405020304" pitchFamily="18" charset="0"/>
                <a:cs typeface="Times New Roman" panose="02020603050405020304" pitchFamily="18" charset="0"/>
              </a:rPr>
              <a:t>DDL statements (CREATE or ALTER primarily) issued either by a particular schema/user or by any schema/user in the </a:t>
            </a:r>
            <a:r>
              <a:rPr lang="en-US" sz="1800" dirty="0" smtClean="0">
                <a:solidFill>
                  <a:schemeClr val="accent1"/>
                </a:solidFill>
                <a:latin typeface="Times New Roman" panose="02020603050405020304" pitchFamily="18" charset="0"/>
                <a:cs typeface="Times New Roman" panose="02020603050405020304" pitchFamily="18" charset="0"/>
              </a:rPr>
              <a:t>database</a:t>
            </a:r>
            <a:endParaRPr lang="en-US" sz="1800" dirty="0">
              <a:solidFill>
                <a:schemeClr val="accent1"/>
              </a:solidFill>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1800" dirty="0">
                <a:solidFill>
                  <a:schemeClr val="accent1"/>
                </a:solidFill>
                <a:latin typeface="Times New Roman" panose="02020603050405020304" pitchFamily="18" charset="0"/>
                <a:cs typeface="Times New Roman" panose="02020603050405020304" pitchFamily="18" charset="0"/>
              </a:rPr>
              <a:t>Database events, such as logon/logoff, errors, or startup/shutdown, also issued either by a particular schema/user or by any schema/user in the </a:t>
            </a:r>
            <a:r>
              <a:rPr lang="en-US" sz="1800" dirty="0" smtClean="0">
                <a:solidFill>
                  <a:schemeClr val="accent1"/>
                </a:solidFill>
                <a:latin typeface="Times New Roman" panose="02020603050405020304" pitchFamily="18" charset="0"/>
                <a:cs typeface="Times New Roman" panose="02020603050405020304" pitchFamily="18" charset="0"/>
              </a:rPr>
              <a:t>database</a:t>
            </a:r>
            <a:endParaRPr lang="en-US" sz="1800" dirty="0">
              <a:solidFill>
                <a:schemeClr val="accent1"/>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2"/>
              </a:rPr>
              <a:t>Figure </a:t>
            </a:r>
            <a:r>
              <a:rPr lang="en-US" dirty="0" smtClean="0">
                <a:latin typeface="Times New Roman" panose="02020603050405020304" pitchFamily="18" charset="0"/>
                <a:cs typeface="Times New Roman" panose="02020603050405020304" pitchFamily="18" charset="0"/>
                <a:hlinkClick r:id="rId2"/>
              </a:rPr>
              <a:t>22-1</a:t>
            </a:r>
            <a:r>
              <a:rPr lang="en-US" dirty="0" smtClean="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Shows </a:t>
            </a:r>
            <a:r>
              <a:rPr lang="en-US" dirty="0">
                <a:latin typeface="Times New Roman" panose="02020603050405020304" pitchFamily="18" charset="0"/>
                <a:cs typeface="Times New Roman" panose="02020603050405020304" pitchFamily="18" charset="0"/>
              </a:rPr>
              <a:t>a database application with some SQL statements that implicitly fire several triggers stored in the database.</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6638" t="10516" r="4848" b="13240"/>
          <a:stretch/>
        </p:blipFill>
        <p:spPr>
          <a:xfrm>
            <a:off x="6593984" y="40783"/>
            <a:ext cx="2333221" cy="1422242"/>
          </a:xfrm>
          <a:prstGeom prst="rect">
            <a:avLst/>
          </a:prstGeom>
        </p:spPr>
      </p:pic>
    </p:spTree>
    <p:extLst>
      <p:ext uri="{BB962C8B-B14F-4D97-AF65-F5344CB8AC3E}">
        <p14:creationId xmlns:p14="http://schemas.microsoft.com/office/powerpoint/2010/main" val="98070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p:cTn id="1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20" dur="1000"/>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down)">
                                      <p:cBhvr>
                                        <p:cTn id="61" dur="580">
                                          <p:stCondLst>
                                            <p:cond delay="0"/>
                                          </p:stCondLst>
                                        </p:cTn>
                                        <p:tgtEl>
                                          <p:spTgt spid="3">
                                            <p:txEl>
                                              <p:pRg st="3" end="3"/>
                                            </p:txEl>
                                          </p:spTgt>
                                        </p:tgtEl>
                                      </p:cBhvr>
                                    </p:animEffect>
                                    <p:anim calcmode="lin" valueType="num">
                                      <p:cBhvr>
                                        <p:cTn id="6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3" end="3"/>
                                            </p:txEl>
                                          </p:spTgt>
                                        </p:tgtEl>
                                      </p:cBhvr>
                                      <p:to x="100000" y="60000"/>
                                    </p:animScale>
                                    <p:animScale>
                                      <p:cBhvr>
                                        <p:cTn id="68" dur="166" decel="50000">
                                          <p:stCondLst>
                                            <p:cond delay="676"/>
                                          </p:stCondLst>
                                        </p:cTn>
                                        <p:tgtEl>
                                          <p:spTgt spid="3">
                                            <p:txEl>
                                              <p:pRg st="3" end="3"/>
                                            </p:txEl>
                                          </p:spTgt>
                                        </p:tgtEl>
                                      </p:cBhvr>
                                      <p:to x="100000" y="100000"/>
                                    </p:animScale>
                                    <p:animScale>
                                      <p:cBhvr>
                                        <p:cTn id="69" dur="26">
                                          <p:stCondLst>
                                            <p:cond delay="1312"/>
                                          </p:stCondLst>
                                        </p:cTn>
                                        <p:tgtEl>
                                          <p:spTgt spid="3">
                                            <p:txEl>
                                              <p:pRg st="3" end="3"/>
                                            </p:txEl>
                                          </p:spTgt>
                                        </p:tgtEl>
                                      </p:cBhvr>
                                      <p:to x="100000" y="80000"/>
                                    </p:animScale>
                                    <p:animScale>
                                      <p:cBhvr>
                                        <p:cTn id="70" dur="166" decel="50000">
                                          <p:stCondLst>
                                            <p:cond delay="1338"/>
                                          </p:stCondLst>
                                        </p:cTn>
                                        <p:tgtEl>
                                          <p:spTgt spid="3">
                                            <p:txEl>
                                              <p:pRg st="3" end="3"/>
                                            </p:txEl>
                                          </p:spTgt>
                                        </p:tgtEl>
                                      </p:cBhvr>
                                      <p:to x="100000" y="100000"/>
                                    </p:animScale>
                                    <p:animScale>
                                      <p:cBhvr>
                                        <p:cTn id="71" dur="26">
                                          <p:stCondLst>
                                            <p:cond delay="1642"/>
                                          </p:stCondLst>
                                        </p:cTn>
                                        <p:tgtEl>
                                          <p:spTgt spid="3">
                                            <p:txEl>
                                              <p:pRg st="3" end="3"/>
                                            </p:txEl>
                                          </p:spTgt>
                                        </p:tgtEl>
                                      </p:cBhvr>
                                      <p:to x="100000" y="90000"/>
                                    </p:animScale>
                                    <p:animScale>
                                      <p:cBhvr>
                                        <p:cTn id="72" dur="166" decel="50000">
                                          <p:stCondLst>
                                            <p:cond delay="1668"/>
                                          </p:stCondLst>
                                        </p:cTn>
                                        <p:tgtEl>
                                          <p:spTgt spid="3">
                                            <p:txEl>
                                              <p:pRg st="3" end="3"/>
                                            </p:txEl>
                                          </p:spTgt>
                                        </p:tgtEl>
                                      </p:cBhvr>
                                      <p:to x="100000" y="100000"/>
                                    </p:animScale>
                                    <p:animScale>
                                      <p:cBhvr>
                                        <p:cTn id="73" dur="26">
                                          <p:stCondLst>
                                            <p:cond delay="1808"/>
                                          </p:stCondLst>
                                        </p:cTn>
                                        <p:tgtEl>
                                          <p:spTgt spid="3">
                                            <p:txEl>
                                              <p:pRg st="3" end="3"/>
                                            </p:txEl>
                                          </p:spTgt>
                                        </p:tgtEl>
                                      </p:cBhvr>
                                      <p:to x="100000" y="95000"/>
                                    </p:animScale>
                                    <p:animScale>
                                      <p:cBhvr>
                                        <p:cTn id="74" dur="166" decel="50000">
                                          <p:stCondLst>
                                            <p:cond delay="1834"/>
                                          </p:stCondLst>
                                        </p:cTn>
                                        <p:tgtEl>
                                          <p:spTgt spid="3">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4" end="4"/>
                                            </p:txEl>
                                          </p:spTgt>
                                        </p:tgtEl>
                                        <p:attrNameLst>
                                          <p:attrName>style.visibility</p:attrName>
                                        </p:attrNameLst>
                                      </p:cBhvr>
                                      <p:to>
                                        <p:strVal val="visible"/>
                                      </p:to>
                                    </p:set>
                                    <p:anim calcmode="lin" valueType="num">
                                      <p:cBhvr additive="base">
                                        <p:cTn id="7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3">
                                            <p:txEl>
                                              <p:pRg st="5" end="5"/>
                                            </p:txEl>
                                          </p:spTgt>
                                        </p:tgtEl>
                                        <p:attrNameLst>
                                          <p:attrName>style.visibility</p:attrName>
                                        </p:attrNameLst>
                                      </p:cBhvr>
                                      <p:to>
                                        <p:strVal val="visible"/>
                                      </p:to>
                                    </p:set>
                                    <p:animEffect transition="in" filter="fade">
                                      <p:cBhvr>
                                        <p:cTn id="85" dur="1000"/>
                                        <p:tgtEl>
                                          <p:spTgt spid="3">
                                            <p:txEl>
                                              <p:pRg st="5" end="5"/>
                                            </p:txEl>
                                          </p:spTgt>
                                        </p:tgtEl>
                                      </p:cBhvr>
                                    </p:animEffect>
                                    <p:anim calcmode="lin" valueType="num">
                                      <p:cBhvr>
                                        <p:cTn id="8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8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541" y="385160"/>
            <a:ext cx="8732942" cy="5178514"/>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6638" t="10516" r="4848" b="13240"/>
          <a:stretch/>
        </p:blipFill>
        <p:spPr>
          <a:xfrm>
            <a:off x="6940782" y="125769"/>
            <a:ext cx="2333221" cy="1422242"/>
          </a:xfrm>
          <a:prstGeom prst="rect">
            <a:avLst/>
          </a:prstGeom>
        </p:spPr>
      </p:pic>
    </p:spTree>
    <p:extLst>
      <p:ext uri="{BB962C8B-B14F-4D97-AF65-F5344CB8AC3E}">
        <p14:creationId xmlns:p14="http://schemas.microsoft.com/office/powerpoint/2010/main" val="303051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540912"/>
            <a:ext cx="6263447" cy="1032857"/>
          </a:xfrm>
        </p:spPr>
        <p:txBody>
          <a:bodyPr/>
          <a:lstStyle/>
          <a:p>
            <a:r>
              <a:rPr lang="en-IN" dirty="0">
                <a:latin typeface="Times New Roman" panose="02020603050405020304" pitchFamily="18" charset="0"/>
                <a:cs typeface="Times New Roman" panose="02020603050405020304" pitchFamily="18" charset="0"/>
              </a:rPr>
              <a:t>Components of a Trigger</a:t>
            </a:r>
          </a:p>
        </p:txBody>
      </p:sp>
      <p:sp>
        <p:nvSpPr>
          <p:cNvPr id="3" name="Text Placeholder 2"/>
          <p:cNvSpPr>
            <a:spLocks noGrp="1"/>
          </p:cNvSpPr>
          <p:nvPr>
            <p:ph type="body" idx="1"/>
          </p:nvPr>
        </p:nvSpPr>
        <p:spPr>
          <a:xfrm>
            <a:off x="677335" y="2053305"/>
            <a:ext cx="8596668" cy="3742187"/>
          </a:xfrm>
        </p:spPr>
        <p:txBody>
          <a:bodyPr/>
          <a:lstStyle/>
          <a:p>
            <a:r>
              <a:rPr lang="en-US" dirty="0">
                <a:latin typeface="Times New Roman" panose="02020603050405020304" pitchFamily="18" charset="0"/>
                <a:cs typeface="Times New Roman" panose="02020603050405020304" pitchFamily="18" charset="0"/>
              </a:rPr>
              <a:t>A trigger has three basic components, each explained in this section:</a:t>
            </a:r>
          </a:p>
          <a:p>
            <a:pPr marL="457200" indent="-457200">
              <a:buFont typeface="+mj-lt"/>
              <a:buAutoNum type="arabicPeriod"/>
            </a:pPr>
            <a:r>
              <a:rPr lang="en-US" dirty="0">
                <a:latin typeface="Times New Roman" panose="02020603050405020304" pitchFamily="18" charset="0"/>
                <a:cs typeface="Times New Roman" panose="02020603050405020304" pitchFamily="18" charset="0"/>
                <a:hlinkClick r:id="rId2"/>
              </a:rPr>
              <a:t>The Triggering Event or Statement</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hlinkClick r:id="rId3"/>
              </a:rPr>
              <a:t>Trigger Restriction</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hlinkClick r:id="rId4"/>
              </a:rPr>
              <a:t>Trigger </a:t>
            </a:r>
            <a:r>
              <a:rPr lang="en-US" dirty="0" smtClean="0">
                <a:latin typeface="Times New Roman" panose="02020603050405020304" pitchFamily="18" charset="0"/>
                <a:cs typeface="Times New Roman" panose="02020603050405020304" pitchFamily="18" charset="0"/>
                <a:hlinkClick r:id="rId4"/>
              </a:rPr>
              <a:t>Action</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5"/>
              </a:rPr>
              <a:t>Figure 22-2</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Represents </a:t>
            </a:r>
            <a:r>
              <a:rPr lang="en-US" dirty="0">
                <a:latin typeface="Times New Roman" panose="02020603050405020304" pitchFamily="18" charset="0"/>
                <a:cs typeface="Times New Roman" panose="02020603050405020304" pitchFamily="18" charset="0"/>
              </a:rPr>
              <a:t>each of these trigger components and is not meant to show exact syntax. The sections that follow explain each trigger component in greater detail.</a:t>
            </a:r>
          </a:p>
          <a:p>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6">
            <a:extLst>
              <a:ext uri="{28A0092B-C50C-407E-A947-70E740481C1C}">
                <a14:useLocalDpi xmlns:a14="http://schemas.microsoft.com/office/drawing/2010/main" val="0"/>
              </a:ext>
            </a:extLst>
          </a:blip>
          <a:srcRect l="6638" t="10516" r="4848" b="13240"/>
          <a:stretch/>
        </p:blipFill>
        <p:spPr>
          <a:xfrm>
            <a:off x="6940782" y="241679"/>
            <a:ext cx="2333221" cy="1422242"/>
          </a:xfrm>
          <a:prstGeom prst="rect">
            <a:avLst/>
          </a:prstGeom>
        </p:spPr>
      </p:pic>
    </p:spTree>
    <p:extLst>
      <p:ext uri="{BB962C8B-B14F-4D97-AF65-F5344CB8AC3E}">
        <p14:creationId xmlns:p14="http://schemas.microsoft.com/office/powerpoint/2010/main" val="32242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wipe(down)">
                                      <p:cBhvr>
                                        <p:cTn id="20" dur="580">
                                          <p:stCondLst>
                                            <p:cond delay="0"/>
                                          </p:stCondLst>
                                        </p:cTn>
                                        <p:tgtEl>
                                          <p:spTgt spid="3">
                                            <p:txEl>
                                              <p:pRg st="1" end="1"/>
                                            </p:txEl>
                                          </p:spTgt>
                                        </p:tgtEl>
                                      </p:cBhvr>
                                    </p:animEffect>
                                    <p:anim calcmode="lin" valueType="num">
                                      <p:cBhvr>
                                        <p:cTn id="2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6" dur="26">
                                          <p:stCondLst>
                                            <p:cond delay="650"/>
                                          </p:stCondLst>
                                        </p:cTn>
                                        <p:tgtEl>
                                          <p:spTgt spid="3">
                                            <p:txEl>
                                              <p:pRg st="1" end="1"/>
                                            </p:txEl>
                                          </p:spTgt>
                                        </p:tgtEl>
                                      </p:cBhvr>
                                      <p:to x="100000" y="60000"/>
                                    </p:animScale>
                                    <p:animScale>
                                      <p:cBhvr>
                                        <p:cTn id="27" dur="166" decel="50000">
                                          <p:stCondLst>
                                            <p:cond delay="676"/>
                                          </p:stCondLst>
                                        </p:cTn>
                                        <p:tgtEl>
                                          <p:spTgt spid="3">
                                            <p:txEl>
                                              <p:pRg st="1" end="1"/>
                                            </p:txEl>
                                          </p:spTgt>
                                        </p:tgtEl>
                                      </p:cBhvr>
                                      <p:to x="100000" y="100000"/>
                                    </p:animScale>
                                    <p:animScale>
                                      <p:cBhvr>
                                        <p:cTn id="28" dur="26">
                                          <p:stCondLst>
                                            <p:cond delay="1312"/>
                                          </p:stCondLst>
                                        </p:cTn>
                                        <p:tgtEl>
                                          <p:spTgt spid="3">
                                            <p:txEl>
                                              <p:pRg st="1" end="1"/>
                                            </p:txEl>
                                          </p:spTgt>
                                        </p:tgtEl>
                                      </p:cBhvr>
                                      <p:to x="100000" y="80000"/>
                                    </p:animScale>
                                    <p:animScale>
                                      <p:cBhvr>
                                        <p:cTn id="29" dur="166" decel="50000">
                                          <p:stCondLst>
                                            <p:cond delay="1338"/>
                                          </p:stCondLst>
                                        </p:cTn>
                                        <p:tgtEl>
                                          <p:spTgt spid="3">
                                            <p:txEl>
                                              <p:pRg st="1" end="1"/>
                                            </p:txEl>
                                          </p:spTgt>
                                        </p:tgtEl>
                                      </p:cBhvr>
                                      <p:to x="100000" y="100000"/>
                                    </p:animScale>
                                    <p:animScale>
                                      <p:cBhvr>
                                        <p:cTn id="30" dur="26">
                                          <p:stCondLst>
                                            <p:cond delay="1642"/>
                                          </p:stCondLst>
                                        </p:cTn>
                                        <p:tgtEl>
                                          <p:spTgt spid="3">
                                            <p:txEl>
                                              <p:pRg st="1" end="1"/>
                                            </p:txEl>
                                          </p:spTgt>
                                        </p:tgtEl>
                                      </p:cBhvr>
                                      <p:to x="100000" y="90000"/>
                                    </p:animScale>
                                    <p:animScale>
                                      <p:cBhvr>
                                        <p:cTn id="31" dur="166" decel="50000">
                                          <p:stCondLst>
                                            <p:cond delay="1668"/>
                                          </p:stCondLst>
                                        </p:cTn>
                                        <p:tgtEl>
                                          <p:spTgt spid="3">
                                            <p:txEl>
                                              <p:pRg st="1" end="1"/>
                                            </p:txEl>
                                          </p:spTgt>
                                        </p:tgtEl>
                                      </p:cBhvr>
                                      <p:to x="100000" y="100000"/>
                                    </p:animScale>
                                    <p:animScale>
                                      <p:cBhvr>
                                        <p:cTn id="32" dur="26">
                                          <p:stCondLst>
                                            <p:cond delay="1808"/>
                                          </p:stCondLst>
                                        </p:cTn>
                                        <p:tgtEl>
                                          <p:spTgt spid="3">
                                            <p:txEl>
                                              <p:pRg st="1" end="1"/>
                                            </p:txEl>
                                          </p:spTgt>
                                        </p:tgtEl>
                                      </p:cBhvr>
                                      <p:to x="100000" y="95000"/>
                                    </p:animScale>
                                    <p:animScale>
                                      <p:cBhvr>
                                        <p:cTn id="33" dur="166" decel="50000">
                                          <p:stCondLst>
                                            <p:cond delay="1834"/>
                                          </p:stCondLst>
                                        </p:cTn>
                                        <p:tgtEl>
                                          <p:spTgt spid="3">
                                            <p:txEl>
                                              <p:pRg st="1" end="1"/>
                                            </p:txEl>
                                          </p:spTgt>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26" presetClass="entr" presetSubtype="0" fill="hold" nodeType="click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animEffect transition="in" filter="wipe(down)">
                                      <p:cBhvr>
                                        <p:cTn id="38" dur="580">
                                          <p:stCondLst>
                                            <p:cond delay="0"/>
                                          </p:stCondLst>
                                        </p:cTn>
                                        <p:tgtEl>
                                          <p:spTgt spid="3">
                                            <p:txEl>
                                              <p:pRg st="2" end="2"/>
                                            </p:txEl>
                                          </p:spTgt>
                                        </p:tgtEl>
                                      </p:cBhvr>
                                    </p:animEffect>
                                    <p:anim calcmode="lin" valueType="num">
                                      <p:cBhvr>
                                        <p:cTn id="39"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4" dur="26">
                                          <p:stCondLst>
                                            <p:cond delay="650"/>
                                          </p:stCondLst>
                                        </p:cTn>
                                        <p:tgtEl>
                                          <p:spTgt spid="3">
                                            <p:txEl>
                                              <p:pRg st="2" end="2"/>
                                            </p:txEl>
                                          </p:spTgt>
                                        </p:tgtEl>
                                      </p:cBhvr>
                                      <p:to x="100000" y="60000"/>
                                    </p:animScale>
                                    <p:animScale>
                                      <p:cBhvr>
                                        <p:cTn id="45" dur="166" decel="50000">
                                          <p:stCondLst>
                                            <p:cond delay="676"/>
                                          </p:stCondLst>
                                        </p:cTn>
                                        <p:tgtEl>
                                          <p:spTgt spid="3">
                                            <p:txEl>
                                              <p:pRg st="2" end="2"/>
                                            </p:txEl>
                                          </p:spTgt>
                                        </p:tgtEl>
                                      </p:cBhvr>
                                      <p:to x="100000" y="100000"/>
                                    </p:animScale>
                                    <p:animScale>
                                      <p:cBhvr>
                                        <p:cTn id="46" dur="26">
                                          <p:stCondLst>
                                            <p:cond delay="1312"/>
                                          </p:stCondLst>
                                        </p:cTn>
                                        <p:tgtEl>
                                          <p:spTgt spid="3">
                                            <p:txEl>
                                              <p:pRg st="2" end="2"/>
                                            </p:txEl>
                                          </p:spTgt>
                                        </p:tgtEl>
                                      </p:cBhvr>
                                      <p:to x="100000" y="80000"/>
                                    </p:animScale>
                                    <p:animScale>
                                      <p:cBhvr>
                                        <p:cTn id="47" dur="166" decel="50000">
                                          <p:stCondLst>
                                            <p:cond delay="1338"/>
                                          </p:stCondLst>
                                        </p:cTn>
                                        <p:tgtEl>
                                          <p:spTgt spid="3">
                                            <p:txEl>
                                              <p:pRg st="2" end="2"/>
                                            </p:txEl>
                                          </p:spTgt>
                                        </p:tgtEl>
                                      </p:cBhvr>
                                      <p:to x="100000" y="100000"/>
                                    </p:animScale>
                                    <p:animScale>
                                      <p:cBhvr>
                                        <p:cTn id="48" dur="26">
                                          <p:stCondLst>
                                            <p:cond delay="1642"/>
                                          </p:stCondLst>
                                        </p:cTn>
                                        <p:tgtEl>
                                          <p:spTgt spid="3">
                                            <p:txEl>
                                              <p:pRg st="2" end="2"/>
                                            </p:txEl>
                                          </p:spTgt>
                                        </p:tgtEl>
                                      </p:cBhvr>
                                      <p:to x="100000" y="90000"/>
                                    </p:animScale>
                                    <p:animScale>
                                      <p:cBhvr>
                                        <p:cTn id="49" dur="166" decel="50000">
                                          <p:stCondLst>
                                            <p:cond delay="1668"/>
                                          </p:stCondLst>
                                        </p:cTn>
                                        <p:tgtEl>
                                          <p:spTgt spid="3">
                                            <p:txEl>
                                              <p:pRg st="2" end="2"/>
                                            </p:txEl>
                                          </p:spTgt>
                                        </p:tgtEl>
                                      </p:cBhvr>
                                      <p:to x="100000" y="100000"/>
                                    </p:animScale>
                                    <p:animScale>
                                      <p:cBhvr>
                                        <p:cTn id="50" dur="26">
                                          <p:stCondLst>
                                            <p:cond delay="1808"/>
                                          </p:stCondLst>
                                        </p:cTn>
                                        <p:tgtEl>
                                          <p:spTgt spid="3">
                                            <p:txEl>
                                              <p:pRg st="2" end="2"/>
                                            </p:txEl>
                                          </p:spTgt>
                                        </p:tgtEl>
                                      </p:cBhvr>
                                      <p:to x="100000" y="95000"/>
                                    </p:animScale>
                                    <p:animScale>
                                      <p:cBhvr>
                                        <p:cTn id="51" dur="166" decel="50000">
                                          <p:stCondLst>
                                            <p:cond delay="1834"/>
                                          </p:stCondLst>
                                        </p:cTn>
                                        <p:tgtEl>
                                          <p:spTgt spid="3">
                                            <p:txEl>
                                              <p:pRg st="2" end="2"/>
                                            </p:txEl>
                                          </p:spTgt>
                                        </p:tgtEl>
                                      </p:cBhvr>
                                      <p:to x="100000" y="100000"/>
                                    </p:animScale>
                                  </p:childTnLst>
                                </p:cTn>
                              </p:par>
                            </p:childTnLst>
                          </p:cTn>
                        </p:par>
                      </p:childTnLst>
                    </p:cTn>
                  </p:par>
                  <p:par>
                    <p:cTn id="52" fill="hold">
                      <p:stCondLst>
                        <p:cond delay="indefinite"/>
                      </p:stCondLst>
                      <p:childTnLst>
                        <p:par>
                          <p:cTn id="53" fill="hold">
                            <p:stCondLst>
                              <p:cond delay="0"/>
                            </p:stCondLst>
                            <p:childTnLst>
                              <p:par>
                                <p:cTn id="54" presetID="26" presetClass="entr" presetSubtype="0" fill="hold" nodeType="clickEffect">
                                  <p:stCondLst>
                                    <p:cond delay="0"/>
                                  </p:stCondLst>
                                  <p:childTnLst>
                                    <p:set>
                                      <p:cBhvr>
                                        <p:cTn id="55" dur="1" fill="hold">
                                          <p:stCondLst>
                                            <p:cond delay="0"/>
                                          </p:stCondLst>
                                        </p:cTn>
                                        <p:tgtEl>
                                          <p:spTgt spid="3">
                                            <p:txEl>
                                              <p:pRg st="3" end="3"/>
                                            </p:txEl>
                                          </p:spTgt>
                                        </p:tgtEl>
                                        <p:attrNameLst>
                                          <p:attrName>style.visibility</p:attrName>
                                        </p:attrNameLst>
                                      </p:cBhvr>
                                      <p:to>
                                        <p:strVal val="visible"/>
                                      </p:to>
                                    </p:set>
                                    <p:animEffect transition="in" filter="wipe(down)">
                                      <p:cBhvr>
                                        <p:cTn id="56" dur="580">
                                          <p:stCondLst>
                                            <p:cond delay="0"/>
                                          </p:stCondLst>
                                        </p:cTn>
                                        <p:tgtEl>
                                          <p:spTgt spid="3">
                                            <p:txEl>
                                              <p:pRg st="3" end="3"/>
                                            </p:txEl>
                                          </p:spTgt>
                                        </p:tgtEl>
                                      </p:cBhvr>
                                    </p:animEffect>
                                    <p:anim calcmode="lin" valueType="num">
                                      <p:cBhvr>
                                        <p:cTn id="57"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8"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9"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0"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1"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2" dur="26">
                                          <p:stCondLst>
                                            <p:cond delay="650"/>
                                          </p:stCondLst>
                                        </p:cTn>
                                        <p:tgtEl>
                                          <p:spTgt spid="3">
                                            <p:txEl>
                                              <p:pRg st="3" end="3"/>
                                            </p:txEl>
                                          </p:spTgt>
                                        </p:tgtEl>
                                      </p:cBhvr>
                                      <p:to x="100000" y="60000"/>
                                    </p:animScale>
                                    <p:animScale>
                                      <p:cBhvr>
                                        <p:cTn id="63" dur="166" decel="50000">
                                          <p:stCondLst>
                                            <p:cond delay="676"/>
                                          </p:stCondLst>
                                        </p:cTn>
                                        <p:tgtEl>
                                          <p:spTgt spid="3">
                                            <p:txEl>
                                              <p:pRg st="3" end="3"/>
                                            </p:txEl>
                                          </p:spTgt>
                                        </p:tgtEl>
                                      </p:cBhvr>
                                      <p:to x="100000" y="100000"/>
                                    </p:animScale>
                                    <p:animScale>
                                      <p:cBhvr>
                                        <p:cTn id="64" dur="26">
                                          <p:stCondLst>
                                            <p:cond delay="1312"/>
                                          </p:stCondLst>
                                        </p:cTn>
                                        <p:tgtEl>
                                          <p:spTgt spid="3">
                                            <p:txEl>
                                              <p:pRg st="3" end="3"/>
                                            </p:txEl>
                                          </p:spTgt>
                                        </p:tgtEl>
                                      </p:cBhvr>
                                      <p:to x="100000" y="80000"/>
                                    </p:animScale>
                                    <p:animScale>
                                      <p:cBhvr>
                                        <p:cTn id="65" dur="166" decel="50000">
                                          <p:stCondLst>
                                            <p:cond delay="1338"/>
                                          </p:stCondLst>
                                        </p:cTn>
                                        <p:tgtEl>
                                          <p:spTgt spid="3">
                                            <p:txEl>
                                              <p:pRg st="3" end="3"/>
                                            </p:txEl>
                                          </p:spTgt>
                                        </p:tgtEl>
                                      </p:cBhvr>
                                      <p:to x="100000" y="100000"/>
                                    </p:animScale>
                                    <p:animScale>
                                      <p:cBhvr>
                                        <p:cTn id="66" dur="26">
                                          <p:stCondLst>
                                            <p:cond delay="1642"/>
                                          </p:stCondLst>
                                        </p:cTn>
                                        <p:tgtEl>
                                          <p:spTgt spid="3">
                                            <p:txEl>
                                              <p:pRg st="3" end="3"/>
                                            </p:txEl>
                                          </p:spTgt>
                                        </p:tgtEl>
                                      </p:cBhvr>
                                      <p:to x="100000" y="90000"/>
                                    </p:animScale>
                                    <p:animScale>
                                      <p:cBhvr>
                                        <p:cTn id="67" dur="166" decel="50000">
                                          <p:stCondLst>
                                            <p:cond delay="1668"/>
                                          </p:stCondLst>
                                        </p:cTn>
                                        <p:tgtEl>
                                          <p:spTgt spid="3">
                                            <p:txEl>
                                              <p:pRg st="3" end="3"/>
                                            </p:txEl>
                                          </p:spTgt>
                                        </p:tgtEl>
                                      </p:cBhvr>
                                      <p:to x="100000" y="100000"/>
                                    </p:animScale>
                                    <p:animScale>
                                      <p:cBhvr>
                                        <p:cTn id="68" dur="26">
                                          <p:stCondLst>
                                            <p:cond delay="1808"/>
                                          </p:stCondLst>
                                        </p:cTn>
                                        <p:tgtEl>
                                          <p:spTgt spid="3">
                                            <p:txEl>
                                              <p:pRg st="3" end="3"/>
                                            </p:txEl>
                                          </p:spTgt>
                                        </p:tgtEl>
                                      </p:cBhvr>
                                      <p:to x="100000" y="95000"/>
                                    </p:animScale>
                                    <p:animScale>
                                      <p:cBhvr>
                                        <p:cTn id="69" dur="166" decel="50000">
                                          <p:stCondLst>
                                            <p:cond delay="1834"/>
                                          </p:stCondLst>
                                        </p:cTn>
                                        <p:tgtEl>
                                          <p:spTgt spid="3">
                                            <p:txEl>
                                              <p:pRg st="3" end="3"/>
                                            </p:txEl>
                                          </p:spTgt>
                                        </p:tgtEl>
                                      </p:cBhvr>
                                      <p:to x="100000" y="100000"/>
                                    </p:animScale>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3">
                                            <p:txEl>
                                              <p:pRg st="5" end="5"/>
                                            </p:txEl>
                                          </p:spTgt>
                                        </p:tgtEl>
                                        <p:attrNameLst>
                                          <p:attrName>style.visibility</p:attrName>
                                        </p:attrNameLst>
                                      </p:cBhvr>
                                      <p:to>
                                        <p:strVal val="visible"/>
                                      </p:to>
                                    </p:set>
                                    <p:animEffect transition="in" filter="fade">
                                      <p:cBhvr>
                                        <p:cTn id="74" dur="1000"/>
                                        <p:tgtEl>
                                          <p:spTgt spid="3">
                                            <p:txEl>
                                              <p:pRg st="5" end="5"/>
                                            </p:txEl>
                                          </p:spTgt>
                                        </p:tgtEl>
                                      </p:cBhvr>
                                    </p:animEffect>
                                    <p:anim calcmode="lin" valueType="num">
                                      <p:cBhvr>
                                        <p:cTn id="7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7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
                                            <p:txEl>
                                              <p:pRg st="6" end="6"/>
                                            </p:txEl>
                                          </p:spTgt>
                                        </p:tgtEl>
                                        <p:attrNameLst>
                                          <p:attrName>style.visibility</p:attrName>
                                        </p:attrNameLst>
                                      </p:cBhvr>
                                      <p:to>
                                        <p:strVal val="visible"/>
                                      </p:to>
                                    </p:set>
                                    <p:anim calcmode="lin" valueType="num">
                                      <p:cBhvr additive="base">
                                        <p:cTn id="8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1" presetClass="entr" presetSubtype="1" fill="hold" nodeType="clickEffect">
                                  <p:stCondLst>
                                    <p:cond delay="0"/>
                                  </p:stCondLst>
                                  <p:childTnLst>
                                    <p:set>
                                      <p:cBhvr>
                                        <p:cTn id="86" dur="1" fill="hold">
                                          <p:stCondLst>
                                            <p:cond delay="0"/>
                                          </p:stCondLst>
                                        </p:cTn>
                                        <p:tgtEl>
                                          <p:spTgt spid="4"/>
                                        </p:tgtEl>
                                        <p:attrNameLst>
                                          <p:attrName>style.visibility</p:attrName>
                                        </p:attrNameLst>
                                      </p:cBhvr>
                                      <p:to>
                                        <p:strVal val="visible"/>
                                      </p:to>
                                    </p:set>
                                    <p:animEffect transition="in" filter="wheel(1)">
                                      <p:cBhvr>
                                        <p:cTn id="8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658" y="896152"/>
            <a:ext cx="8263365" cy="5053887"/>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6638" t="10516" r="4848" b="13240"/>
          <a:stretch/>
        </p:blipFill>
        <p:spPr>
          <a:xfrm>
            <a:off x="6940782" y="365335"/>
            <a:ext cx="2333221" cy="1422242"/>
          </a:xfrm>
          <a:prstGeom prst="rect">
            <a:avLst/>
          </a:prstGeom>
        </p:spPr>
      </p:pic>
    </p:spTree>
    <p:extLst>
      <p:ext uri="{BB962C8B-B14F-4D97-AF65-F5344CB8AC3E}">
        <p14:creationId xmlns:p14="http://schemas.microsoft.com/office/powerpoint/2010/main" val="81981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218941"/>
            <a:ext cx="6263447" cy="1316192"/>
          </a:xfrm>
        </p:spPr>
        <p:txBody>
          <a:bodyPr/>
          <a:lstStyle/>
          <a:p>
            <a:r>
              <a:rPr lang="en-IN" dirty="0">
                <a:latin typeface="Times New Roman" panose="02020603050405020304" pitchFamily="18" charset="0"/>
                <a:cs typeface="Times New Roman" panose="02020603050405020304" pitchFamily="18" charset="0"/>
              </a:rPr>
              <a:t>Types of </a:t>
            </a:r>
            <a:r>
              <a:rPr lang="en-IN" dirty="0" smtClean="0">
                <a:latin typeface="Times New Roman" panose="02020603050405020304" pitchFamily="18" charset="0"/>
                <a:cs typeface="Times New Roman" panose="02020603050405020304" pitchFamily="18" charset="0"/>
              </a:rPr>
              <a:t>Triggers</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77335" y="1893194"/>
            <a:ext cx="8596668" cy="3734874"/>
          </a:xfrm>
        </p:spPr>
        <p:txBody>
          <a:bodyPr/>
          <a:lstStyle/>
          <a:p>
            <a:pPr>
              <a:lnSpc>
                <a:spcPct val="150000"/>
              </a:lnSpc>
            </a:pPr>
            <a:r>
              <a:rPr lang="en-US" dirty="0">
                <a:latin typeface="Times New Roman" panose="02020603050405020304" pitchFamily="18" charset="0"/>
                <a:cs typeface="Times New Roman" panose="02020603050405020304" pitchFamily="18" charset="0"/>
              </a:rPr>
              <a:t>This section describes the different types of triggers:</a:t>
            </a:r>
          </a:p>
          <a:p>
            <a:pPr marL="457200" indent="-457200">
              <a:lnSpc>
                <a:spcPct val="150000"/>
              </a:lnSpc>
              <a:buFont typeface="+mj-lt"/>
              <a:buAutoNum type="arabicPeriod"/>
            </a:pPr>
            <a:r>
              <a:rPr lang="en-US" dirty="0">
                <a:latin typeface="Times New Roman" panose="02020603050405020304" pitchFamily="18" charset="0"/>
                <a:cs typeface="Times New Roman" panose="02020603050405020304" pitchFamily="18" charset="0"/>
                <a:hlinkClick r:id="rId2"/>
              </a:rPr>
              <a:t>Row Triggers and Statement Triggers</a:t>
            </a:r>
            <a:endParaRPr lang="en-US"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dirty="0">
                <a:latin typeface="Times New Roman" panose="02020603050405020304" pitchFamily="18" charset="0"/>
                <a:cs typeface="Times New Roman" panose="02020603050405020304" pitchFamily="18" charset="0"/>
                <a:hlinkClick r:id="rId3"/>
              </a:rPr>
              <a:t>BEFORE and AFTER Triggers</a:t>
            </a:r>
            <a:endParaRPr lang="en-US"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dirty="0">
                <a:latin typeface="Times New Roman" panose="02020603050405020304" pitchFamily="18" charset="0"/>
                <a:cs typeface="Times New Roman" panose="02020603050405020304" pitchFamily="18" charset="0"/>
                <a:hlinkClick r:id="rId4"/>
              </a:rPr>
              <a:t>Compound Triggers</a:t>
            </a:r>
            <a:endParaRPr lang="en-US"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dirty="0">
                <a:latin typeface="Times New Roman" panose="02020603050405020304" pitchFamily="18" charset="0"/>
                <a:cs typeface="Times New Roman" panose="02020603050405020304" pitchFamily="18" charset="0"/>
                <a:hlinkClick r:id="rId5"/>
              </a:rPr>
              <a:t>INSTEAD OF Triggers</a:t>
            </a:r>
            <a:endParaRPr lang="en-US"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dirty="0">
                <a:latin typeface="Times New Roman" panose="02020603050405020304" pitchFamily="18" charset="0"/>
                <a:cs typeface="Times New Roman" panose="02020603050405020304" pitchFamily="18" charset="0"/>
                <a:hlinkClick r:id="rId6"/>
              </a:rPr>
              <a:t>Triggers on System Events and User Events</a:t>
            </a:r>
            <a:endParaRPr lang="en-US"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7">
            <a:extLst>
              <a:ext uri="{28A0092B-C50C-407E-A947-70E740481C1C}">
                <a14:useLocalDpi xmlns:a14="http://schemas.microsoft.com/office/drawing/2010/main" val="0"/>
              </a:ext>
            </a:extLst>
          </a:blip>
          <a:srcRect l="6638" t="10516" r="4848" b="13240"/>
          <a:stretch/>
        </p:blipFill>
        <p:spPr>
          <a:xfrm>
            <a:off x="6940782" y="112891"/>
            <a:ext cx="2333221" cy="1422242"/>
          </a:xfrm>
          <a:prstGeom prst="rect">
            <a:avLst/>
          </a:prstGeom>
        </p:spPr>
      </p:pic>
    </p:spTree>
    <p:extLst>
      <p:ext uri="{BB962C8B-B14F-4D97-AF65-F5344CB8AC3E}">
        <p14:creationId xmlns:p14="http://schemas.microsoft.com/office/powerpoint/2010/main" val="150418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1000"/>
                                        <p:tgtEl>
                                          <p:spTgt spid="3">
                                            <p:txEl>
                                              <p:pRg st="4" end="4"/>
                                            </p:txEl>
                                          </p:spTgt>
                                        </p:tgtEl>
                                      </p:cBhvr>
                                    </p:animEffect>
                                    <p:anim calcmode="lin" valueType="num">
                                      <p:cBhvr>
                                        <p:cTn id="4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fade">
                                      <p:cBhvr>
                                        <p:cTn id="46" dur="1000"/>
                                        <p:tgtEl>
                                          <p:spTgt spid="3">
                                            <p:txEl>
                                              <p:pRg st="5" end="5"/>
                                            </p:txEl>
                                          </p:spTgt>
                                        </p:tgtEl>
                                      </p:cBhvr>
                                    </p:animEffect>
                                    <p:anim calcmode="lin" valueType="num">
                                      <p:cBhvr>
                                        <p:cTn id="4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1" presetClass="entr" presetSubtype="1"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wheel(1)">
                                      <p:cBhvr>
                                        <p:cTn id="5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0"/>
            <a:ext cx="6393166" cy="1826581"/>
          </a:xfrm>
        </p:spPr>
        <p:txBody>
          <a:bodyPr>
            <a:noAutofit/>
          </a:bodyPr>
          <a:lstStyle/>
          <a:p>
            <a:r>
              <a:rPr lang="en-US" dirty="0">
                <a:latin typeface="Times New Roman" panose="02020603050405020304" pitchFamily="18" charset="0"/>
                <a:cs typeface="Times New Roman" panose="02020603050405020304" pitchFamily="18" charset="0"/>
              </a:rPr>
              <a:t>Triggers on System Events </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and </a:t>
            </a:r>
            <a:r>
              <a:rPr lang="en-US" dirty="0">
                <a:latin typeface="Times New Roman" panose="02020603050405020304" pitchFamily="18" charset="0"/>
                <a:cs typeface="Times New Roman" panose="02020603050405020304" pitchFamily="18" charset="0"/>
              </a:rPr>
              <a:t>User </a:t>
            </a:r>
            <a:r>
              <a:rPr lang="en-US" dirty="0" smtClean="0">
                <a:latin typeface="Times New Roman" panose="02020603050405020304" pitchFamily="18" charset="0"/>
                <a:cs typeface="Times New Roman" panose="02020603050405020304" pitchFamily="18" charset="0"/>
              </a:rPr>
              <a:t>Events</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77335" y="2408349"/>
            <a:ext cx="8596668" cy="3116688"/>
          </a:xfrm>
        </p:spPr>
        <p:txBody>
          <a:bodyPr>
            <a:noAutofit/>
          </a:bodyPr>
          <a:lstStyle/>
          <a:p>
            <a:r>
              <a:rPr lang="en-US" sz="2400"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You </a:t>
            </a:r>
            <a:r>
              <a:rPr lang="en-US" sz="2200" dirty="0">
                <a:latin typeface="Times New Roman" panose="02020603050405020304" pitchFamily="18" charset="0"/>
                <a:cs typeface="Times New Roman" panose="02020603050405020304" pitchFamily="18" charset="0"/>
              </a:rPr>
              <a:t>can use triggers to publish information about database events to subscribers. Applications can subscribe to database events just as they subscribe to messages from other applications. These database events can include</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System </a:t>
            </a:r>
            <a:r>
              <a:rPr lang="en-IN" sz="2200" dirty="0" smtClean="0">
                <a:latin typeface="Times New Roman" panose="02020603050405020304" pitchFamily="18" charset="0"/>
                <a:cs typeface="Times New Roman" panose="02020603050405020304" pitchFamily="18" charset="0"/>
              </a:rPr>
              <a:t>events</a:t>
            </a:r>
            <a:endParaRPr lang="en-IN" sz="22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User events</a:t>
            </a:r>
            <a:endParaRPr lang="en-US" sz="22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6638" t="10516" r="4848" b="13240"/>
          <a:stretch/>
        </p:blipFill>
        <p:spPr>
          <a:xfrm>
            <a:off x="6940782" y="365335"/>
            <a:ext cx="2333221" cy="1422242"/>
          </a:xfrm>
          <a:prstGeom prst="rect">
            <a:avLst/>
          </a:prstGeom>
        </p:spPr>
      </p:pic>
    </p:spTree>
    <p:extLst>
      <p:ext uri="{BB962C8B-B14F-4D97-AF65-F5344CB8AC3E}">
        <p14:creationId xmlns:p14="http://schemas.microsoft.com/office/powerpoint/2010/main" val="2473144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80">
                                          <p:stCondLst>
                                            <p:cond delay="0"/>
                                          </p:stCondLst>
                                        </p:cTn>
                                        <p:tgtEl>
                                          <p:spTgt spid="3">
                                            <p:txEl>
                                              <p:pRg st="1" end="1"/>
                                            </p:txEl>
                                          </p:spTgt>
                                        </p:tgtEl>
                                      </p:cBhvr>
                                    </p:animEffect>
                                    <p:anim calcmode="lin" valueType="num">
                                      <p:cBhvr>
                                        <p:cTn id="20"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5" dur="26">
                                          <p:stCondLst>
                                            <p:cond delay="650"/>
                                          </p:stCondLst>
                                        </p:cTn>
                                        <p:tgtEl>
                                          <p:spTgt spid="3">
                                            <p:txEl>
                                              <p:pRg st="1" end="1"/>
                                            </p:txEl>
                                          </p:spTgt>
                                        </p:tgtEl>
                                      </p:cBhvr>
                                      <p:to x="100000" y="60000"/>
                                    </p:animScale>
                                    <p:animScale>
                                      <p:cBhvr>
                                        <p:cTn id="26" dur="166" decel="50000">
                                          <p:stCondLst>
                                            <p:cond delay="676"/>
                                          </p:stCondLst>
                                        </p:cTn>
                                        <p:tgtEl>
                                          <p:spTgt spid="3">
                                            <p:txEl>
                                              <p:pRg st="1" end="1"/>
                                            </p:txEl>
                                          </p:spTgt>
                                        </p:tgtEl>
                                      </p:cBhvr>
                                      <p:to x="100000" y="100000"/>
                                    </p:animScale>
                                    <p:animScale>
                                      <p:cBhvr>
                                        <p:cTn id="27" dur="26">
                                          <p:stCondLst>
                                            <p:cond delay="1312"/>
                                          </p:stCondLst>
                                        </p:cTn>
                                        <p:tgtEl>
                                          <p:spTgt spid="3">
                                            <p:txEl>
                                              <p:pRg st="1" end="1"/>
                                            </p:txEl>
                                          </p:spTgt>
                                        </p:tgtEl>
                                      </p:cBhvr>
                                      <p:to x="100000" y="80000"/>
                                    </p:animScale>
                                    <p:animScale>
                                      <p:cBhvr>
                                        <p:cTn id="28" dur="166" decel="50000">
                                          <p:stCondLst>
                                            <p:cond delay="1338"/>
                                          </p:stCondLst>
                                        </p:cTn>
                                        <p:tgtEl>
                                          <p:spTgt spid="3">
                                            <p:txEl>
                                              <p:pRg st="1" end="1"/>
                                            </p:txEl>
                                          </p:spTgt>
                                        </p:tgtEl>
                                      </p:cBhvr>
                                      <p:to x="100000" y="100000"/>
                                    </p:animScale>
                                    <p:animScale>
                                      <p:cBhvr>
                                        <p:cTn id="29" dur="26">
                                          <p:stCondLst>
                                            <p:cond delay="1642"/>
                                          </p:stCondLst>
                                        </p:cTn>
                                        <p:tgtEl>
                                          <p:spTgt spid="3">
                                            <p:txEl>
                                              <p:pRg st="1" end="1"/>
                                            </p:txEl>
                                          </p:spTgt>
                                        </p:tgtEl>
                                      </p:cBhvr>
                                      <p:to x="100000" y="90000"/>
                                    </p:animScale>
                                    <p:animScale>
                                      <p:cBhvr>
                                        <p:cTn id="30" dur="166" decel="50000">
                                          <p:stCondLst>
                                            <p:cond delay="1668"/>
                                          </p:stCondLst>
                                        </p:cTn>
                                        <p:tgtEl>
                                          <p:spTgt spid="3">
                                            <p:txEl>
                                              <p:pRg st="1" end="1"/>
                                            </p:txEl>
                                          </p:spTgt>
                                        </p:tgtEl>
                                      </p:cBhvr>
                                      <p:to x="100000" y="100000"/>
                                    </p:animScale>
                                    <p:animScale>
                                      <p:cBhvr>
                                        <p:cTn id="31" dur="26">
                                          <p:stCondLst>
                                            <p:cond delay="1808"/>
                                          </p:stCondLst>
                                        </p:cTn>
                                        <p:tgtEl>
                                          <p:spTgt spid="3">
                                            <p:txEl>
                                              <p:pRg st="1" end="1"/>
                                            </p:txEl>
                                          </p:spTgt>
                                        </p:tgtEl>
                                      </p:cBhvr>
                                      <p:to x="100000" y="95000"/>
                                    </p:animScale>
                                    <p:animScale>
                                      <p:cBhvr>
                                        <p:cTn id="32" dur="166" decel="50000">
                                          <p:stCondLst>
                                            <p:cond delay="1834"/>
                                          </p:stCondLst>
                                        </p:cTn>
                                        <p:tgtEl>
                                          <p:spTgt spid="3">
                                            <p:txEl>
                                              <p:pRg st="1" end="1"/>
                                            </p:txEl>
                                          </p:spTgt>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wipe(down)">
                                      <p:cBhvr>
                                        <p:cTn id="37" dur="580">
                                          <p:stCondLst>
                                            <p:cond delay="0"/>
                                          </p:stCondLst>
                                        </p:cTn>
                                        <p:tgtEl>
                                          <p:spTgt spid="3">
                                            <p:txEl>
                                              <p:pRg st="2" end="2"/>
                                            </p:txEl>
                                          </p:spTgt>
                                        </p:tgtEl>
                                      </p:cBhvr>
                                    </p:animEffect>
                                    <p:anim calcmode="lin" valueType="num">
                                      <p:cBhvr>
                                        <p:cTn id="3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3" dur="26">
                                          <p:stCondLst>
                                            <p:cond delay="650"/>
                                          </p:stCondLst>
                                        </p:cTn>
                                        <p:tgtEl>
                                          <p:spTgt spid="3">
                                            <p:txEl>
                                              <p:pRg st="2" end="2"/>
                                            </p:txEl>
                                          </p:spTgt>
                                        </p:tgtEl>
                                      </p:cBhvr>
                                      <p:to x="100000" y="60000"/>
                                    </p:animScale>
                                    <p:animScale>
                                      <p:cBhvr>
                                        <p:cTn id="44" dur="166" decel="50000">
                                          <p:stCondLst>
                                            <p:cond delay="676"/>
                                          </p:stCondLst>
                                        </p:cTn>
                                        <p:tgtEl>
                                          <p:spTgt spid="3">
                                            <p:txEl>
                                              <p:pRg st="2" end="2"/>
                                            </p:txEl>
                                          </p:spTgt>
                                        </p:tgtEl>
                                      </p:cBhvr>
                                      <p:to x="100000" y="100000"/>
                                    </p:animScale>
                                    <p:animScale>
                                      <p:cBhvr>
                                        <p:cTn id="45" dur="26">
                                          <p:stCondLst>
                                            <p:cond delay="1312"/>
                                          </p:stCondLst>
                                        </p:cTn>
                                        <p:tgtEl>
                                          <p:spTgt spid="3">
                                            <p:txEl>
                                              <p:pRg st="2" end="2"/>
                                            </p:txEl>
                                          </p:spTgt>
                                        </p:tgtEl>
                                      </p:cBhvr>
                                      <p:to x="100000" y="80000"/>
                                    </p:animScale>
                                    <p:animScale>
                                      <p:cBhvr>
                                        <p:cTn id="46" dur="166" decel="50000">
                                          <p:stCondLst>
                                            <p:cond delay="1338"/>
                                          </p:stCondLst>
                                        </p:cTn>
                                        <p:tgtEl>
                                          <p:spTgt spid="3">
                                            <p:txEl>
                                              <p:pRg st="2" end="2"/>
                                            </p:txEl>
                                          </p:spTgt>
                                        </p:tgtEl>
                                      </p:cBhvr>
                                      <p:to x="100000" y="100000"/>
                                    </p:animScale>
                                    <p:animScale>
                                      <p:cBhvr>
                                        <p:cTn id="47" dur="26">
                                          <p:stCondLst>
                                            <p:cond delay="1642"/>
                                          </p:stCondLst>
                                        </p:cTn>
                                        <p:tgtEl>
                                          <p:spTgt spid="3">
                                            <p:txEl>
                                              <p:pRg st="2" end="2"/>
                                            </p:txEl>
                                          </p:spTgt>
                                        </p:tgtEl>
                                      </p:cBhvr>
                                      <p:to x="100000" y="90000"/>
                                    </p:animScale>
                                    <p:animScale>
                                      <p:cBhvr>
                                        <p:cTn id="48" dur="166" decel="50000">
                                          <p:stCondLst>
                                            <p:cond delay="1668"/>
                                          </p:stCondLst>
                                        </p:cTn>
                                        <p:tgtEl>
                                          <p:spTgt spid="3">
                                            <p:txEl>
                                              <p:pRg st="2" end="2"/>
                                            </p:txEl>
                                          </p:spTgt>
                                        </p:tgtEl>
                                      </p:cBhvr>
                                      <p:to x="100000" y="100000"/>
                                    </p:animScale>
                                    <p:animScale>
                                      <p:cBhvr>
                                        <p:cTn id="49" dur="26">
                                          <p:stCondLst>
                                            <p:cond delay="1808"/>
                                          </p:stCondLst>
                                        </p:cTn>
                                        <p:tgtEl>
                                          <p:spTgt spid="3">
                                            <p:txEl>
                                              <p:pRg st="2" end="2"/>
                                            </p:txEl>
                                          </p:spTgt>
                                        </p:tgtEl>
                                      </p:cBhvr>
                                      <p:to x="100000" y="95000"/>
                                    </p:animScale>
                                    <p:animScale>
                                      <p:cBhvr>
                                        <p:cTn id="50" dur="166" decel="50000">
                                          <p:stCondLst>
                                            <p:cond delay="1834"/>
                                          </p:stCondLst>
                                        </p:cTn>
                                        <p:tgtEl>
                                          <p:spTgt spid="3">
                                            <p:txEl>
                                              <p:pRg st="2" end="2"/>
                                            </p:txEl>
                                          </p:spTgt>
                                        </p:tgtEl>
                                      </p:cBhvr>
                                      <p:to x="100000" y="100000"/>
                                    </p:animScale>
                                  </p:childTnLst>
                                </p:cTn>
                              </p:par>
                            </p:childTnLst>
                          </p:cTn>
                        </p:par>
                      </p:childTnLst>
                    </p:cTn>
                  </p:par>
                  <p:par>
                    <p:cTn id="51" fill="hold">
                      <p:stCondLst>
                        <p:cond delay="indefinite"/>
                      </p:stCondLst>
                      <p:childTnLst>
                        <p:par>
                          <p:cTn id="52" fill="hold">
                            <p:stCondLst>
                              <p:cond delay="0"/>
                            </p:stCondLst>
                            <p:childTnLst>
                              <p:par>
                                <p:cTn id="53" presetID="21" presetClass="entr" presetSubtype="1"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wheel(1)">
                                      <p:cBhvr>
                                        <p:cTn id="5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83346" y="1854558"/>
            <a:ext cx="8797485" cy="3593205"/>
          </a:xfrm>
        </p:spPr>
        <p:txBody>
          <a:bodyPr/>
          <a:lstStyle/>
          <a:p>
            <a:pPr marL="342900" indent="-342900">
              <a:lnSpc>
                <a:spcPct val="150000"/>
              </a:lnSpc>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System events</a:t>
            </a:r>
          </a:p>
          <a:p>
            <a:pPr marL="800100" lvl="1" indent="-342900">
              <a:lnSpc>
                <a:spcPct val="150000"/>
              </a:lnSpc>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Database startup and shutdown</a:t>
            </a:r>
          </a:p>
          <a:p>
            <a:pPr marL="800100" lvl="1" indent="-342900">
              <a:lnSpc>
                <a:spcPct val="150000"/>
              </a:lnSpc>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Data Guard role transitions</a:t>
            </a:r>
          </a:p>
          <a:p>
            <a:pPr marL="800100" lvl="1" indent="-342900">
              <a:lnSpc>
                <a:spcPct val="150000"/>
              </a:lnSpc>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Server error message events</a:t>
            </a:r>
          </a:p>
          <a:p>
            <a:pPr>
              <a:lnSpc>
                <a:spcPct val="150000"/>
              </a:lnSpc>
            </a:pP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6638" t="10516" r="4848" b="13240"/>
          <a:stretch/>
        </p:blipFill>
        <p:spPr>
          <a:xfrm>
            <a:off x="6940782" y="267437"/>
            <a:ext cx="2333221" cy="1422242"/>
          </a:xfrm>
          <a:prstGeom prst="rect">
            <a:avLst/>
          </a:prstGeom>
        </p:spPr>
      </p:pic>
    </p:spTree>
    <p:extLst>
      <p:ext uri="{BB962C8B-B14F-4D97-AF65-F5344CB8AC3E}">
        <p14:creationId xmlns:p14="http://schemas.microsoft.com/office/powerpoint/2010/main" val="2162889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heel(1)">
                                      <p:cBhvr>
                                        <p:cTn id="3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6638" t="10516" r="4848" b="13240"/>
          <a:stretch/>
        </p:blipFill>
        <p:spPr>
          <a:xfrm>
            <a:off x="6940782" y="267437"/>
            <a:ext cx="2333221" cy="1422242"/>
          </a:xfrm>
          <a:prstGeom prst="rect">
            <a:avLst/>
          </a:prstGeom>
        </p:spPr>
      </p:pic>
      <p:sp>
        <p:nvSpPr>
          <p:cNvPr id="5" name="Text Placeholder 2"/>
          <p:cNvSpPr>
            <a:spLocks noGrp="1"/>
          </p:cNvSpPr>
          <p:nvPr>
            <p:ph type="body" idx="1"/>
          </p:nvPr>
        </p:nvSpPr>
        <p:spPr>
          <a:xfrm>
            <a:off x="1030309" y="1880316"/>
            <a:ext cx="8797485" cy="3593205"/>
          </a:xfrm>
        </p:spPr>
        <p:txBody>
          <a:bodyPr/>
          <a:lstStyle/>
          <a:p>
            <a:pPr marL="457200" indent="-457200">
              <a:lnSpc>
                <a:spcPct val="15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User </a:t>
            </a:r>
            <a:r>
              <a:rPr lang="en-IN" sz="2800" dirty="0" smtClean="0">
                <a:latin typeface="Times New Roman" panose="02020603050405020304" pitchFamily="18" charset="0"/>
                <a:cs typeface="Times New Roman" panose="02020603050405020304" pitchFamily="18" charset="0"/>
              </a:rPr>
              <a:t>events</a:t>
            </a:r>
          </a:p>
          <a:p>
            <a:pPr marL="1257300" lvl="2" indent="-3429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User logon and logoff</a:t>
            </a:r>
          </a:p>
          <a:p>
            <a:pPr marL="1257300" lvl="2" indent="-342900">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DDL </a:t>
            </a:r>
            <a:r>
              <a:rPr lang="en-US" sz="2400" dirty="0">
                <a:latin typeface="Times New Roman" panose="02020603050405020304" pitchFamily="18" charset="0"/>
                <a:cs typeface="Times New Roman" panose="02020603050405020304" pitchFamily="18" charset="0"/>
              </a:rPr>
              <a:t>statements (CREATE, ALTER, and DROP)</a:t>
            </a:r>
          </a:p>
          <a:p>
            <a:pPr marL="1257300" lvl="2" indent="-342900">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DML </a:t>
            </a:r>
            <a:r>
              <a:rPr lang="en-US" sz="2400" dirty="0">
                <a:latin typeface="Times New Roman" panose="02020603050405020304" pitchFamily="18" charset="0"/>
                <a:cs typeface="Times New Roman" panose="02020603050405020304" pitchFamily="18" charset="0"/>
              </a:rPr>
              <a:t>statements (INSERT, DELETE, and UPDATE)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277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wipe(down)">
                                      <p:cBhvr>
                                        <p:cTn id="20" dur="580">
                                          <p:stCondLst>
                                            <p:cond delay="0"/>
                                          </p:stCondLst>
                                        </p:cTn>
                                        <p:tgtEl>
                                          <p:spTgt spid="5">
                                            <p:txEl>
                                              <p:pRg st="2" end="2"/>
                                            </p:txEl>
                                          </p:spTgt>
                                        </p:tgtEl>
                                      </p:cBhvr>
                                    </p:animEffect>
                                    <p:anim calcmode="lin" valueType="num">
                                      <p:cBhvr>
                                        <p:cTn id="21" dur="1822" tmFilter="0,0; 0.14,0.36; 0.43,0.73; 0.71,0.91; 1.0,1.0">
                                          <p:stCondLst>
                                            <p:cond delay="0"/>
                                          </p:stCondLst>
                                        </p:cTn>
                                        <p:tgtEl>
                                          <p:spTgt spid="5">
                                            <p:txEl>
                                              <p:pRg st="2" end="2"/>
                                            </p:txEl>
                                          </p:spTgt>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5">
                                            <p:txEl>
                                              <p:pRg st="2" end="2"/>
                                            </p:txEl>
                                          </p:spTgt>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5">
                                            <p:txEl>
                                              <p:pRg st="2" end="2"/>
                                            </p:txEl>
                                          </p:spTgt>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5">
                                            <p:txEl>
                                              <p:pRg st="2" end="2"/>
                                            </p:txEl>
                                          </p:spTgt>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5">
                                            <p:txEl>
                                              <p:pRg st="2" end="2"/>
                                            </p:txEl>
                                          </p:spTgt>
                                        </p:tgtEl>
                                        <p:attrNameLst>
                                          <p:attrName>ppt_y</p:attrName>
                                        </p:attrNameLst>
                                      </p:cBhvr>
                                      <p:tavLst>
                                        <p:tav tm="0" fmla="#ppt_y-sin(pi*$)/81">
                                          <p:val>
                                            <p:fltVal val="0"/>
                                          </p:val>
                                        </p:tav>
                                        <p:tav tm="100000">
                                          <p:val>
                                            <p:fltVal val="1"/>
                                          </p:val>
                                        </p:tav>
                                      </p:tavLst>
                                    </p:anim>
                                    <p:animScale>
                                      <p:cBhvr>
                                        <p:cTn id="26" dur="26">
                                          <p:stCondLst>
                                            <p:cond delay="650"/>
                                          </p:stCondLst>
                                        </p:cTn>
                                        <p:tgtEl>
                                          <p:spTgt spid="5">
                                            <p:txEl>
                                              <p:pRg st="2" end="2"/>
                                            </p:txEl>
                                          </p:spTgt>
                                        </p:tgtEl>
                                      </p:cBhvr>
                                      <p:to x="100000" y="60000"/>
                                    </p:animScale>
                                    <p:animScale>
                                      <p:cBhvr>
                                        <p:cTn id="27" dur="166" decel="50000">
                                          <p:stCondLst>
                                            <p:cond delay="676"/>
                                          </p:stCondLst>
                                        </p:cTn>
                                        <p:tgtEl>
                                          <p:spTgt spid="5">
                                            <p:txEl>
                                              <p:pRg st="2" end="2"/>
                                            </p:txEl>
                                          </p:spTgt>
                                        </p:tgtEl>
                                      </p:cBhvr>
                                      <p:to x="100000" y="100000"/>
                                    </p:animScale>
                                    <p:animScale>
                                      <p:cBhvr>
                                        <p:cTn id="28" dur="26">
                                          <p:stCondLst>
                                            <p:cond delay="1312"/>
                                          </p:stCondLst>
                                        </p:cTn>
                                        <p:tgtEl>
                                          <p:spTgt spid="5">
                                            <p:txEl>
                                              <p:pRg st="2" end="2"/>
                                            </p:txEl>
                                          </p:spTgt>
                                        </p:tgtEl>
                                      </p:cBhvr>
                                      <p:to x="100000" y="80000"/>
                                    </p:animScale>
                                    <p:animScale>
                                      <p:cBhvr>
                                        <p:cTn id="29" dur="166" decel="50000">
                                          <p:stCondLst>
                                            <p:cond delay="1338"/>
                                          </p:stCondLst>
                                        </p:cTn>
                                        <p:tgtEl>
                                          <p:spTgt spid="5">
                                            <p:txEl>
                                              <p:pRg st="2" end="2"/>
                                            </p:txEl>
                                          </p:spTgt>
                                        </p:tgtEl>
                                      </p:cBhvr>
                                      <p:to x="100000" y="100000"/>
                                    </p:animScale>
                                    <p:animScale>
                                      <p:cBhvr>
                                        <p:cTn id="30" dur="26">
                                          <p:stCondLst>
                                            <p:cond delay="1642"/>
                                          </p:stCondLst>
                                        </p:cTn>
                                        <p:tgtEl>
                                          <p:spTgt spid="5">
                                            <p:txEl>
                                              <p:pRg st="2" end="2"/>
                                            </p:txEl>
                                          </p:spTgt>
                                        </p:tgtEl>
                                      </p:cBhvr>
                                      <p:to x="100000" y="90000"/>
                                    </p:animScale>
                                    <p:animScale>
                                      <p:cBhvr>
                                        <p:cTn id="31" dur="166" decel="50000">
                                          <p:stCondLst>
                                            <p:cond delay="1668"/>
                                          </p:stCondLst>
                                        </p:cTn>
                                        <p:tgtEl>
                                          <p:spTgt spid="5">
                                            <p:txEl>
                                              <p:pRg st="2" end="2"/>
                                            </p:txEl>
                                          </p:spTgt>
                                        </p:tgtEl>
                                      </p:cBhvr>
                                      <p:to x="100000" y="100000"/>
                                    </p:animScale>
                                    <p:animScale>
                                      <p:cBhvr>
                                        <p:cTn id="32" dur="26">
                                          <p:stCondLst>
                                            <p:cond delay="1808"/>
                                          </p:stCondLst>
                                        </p:cTn>
                                        <p:tgtEl>
                                          <p:spTgt spid="5">
                                            <p:txEl>
                                              <p:pRg st="2" end="2"/>
                                            </p:txEl>
                                          </p:spTgt>
                                        </p:tgtEl>
                                      </p:cBhvr>
                                      <p:to x="100000" y="95000"/>
                                    </p:animScale>
                                    <p:animScale>
                                      <p:cBhvr>
                                        <p:cTn id="33" dur="166" decel="50000">
                                          <p:stCondLst>
                                            <p:cond delay="1834"/>
                                          </p:stCondLst>
                                        </p:cTn>
                                        <p:tgtEl>
                                          <p:spTgt spid="5">
                                            <p:txEl>
                                              <p:pRg st="2" end="2"/>
                                            </p:txEl>
                                          </p:spTgt>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26" presetClass="entr" presetSubtype="0" fill="hold" nodeType="click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animEffect transition="in" filter="wipe(down)">
                                      <p:cBhvr>
                                        <p:cTn id="38" dur="580">
                                          <p:stCondLst>
                                            <p:cond delay="0"/>
                                          </p:stCondLst>
                                        </p:cTn>
                                        <p:tgtEl>
                                          <p:spTgt spid="5">
                                            <p:txEl>
                                              <p:pRg st="3" end="3"/>
                                            </p:txEl>
                                          </p:spTgt>
                                        </p:tgtEl>
                                      </p:cBhvr>
                                    </p:animEffect>
                                    <p:anim calcmode="lin" valueType="num">
                                      <p:cBhvr>
                                        <p:cTn id="39" dur="1822" tmFilter="0,0; 0.14,0.36; 0.43,0.73; 0.71,0.91; 1.0,1.0">
                                          <p:stCondLst>
                                            <p:cond delay="0"/>
                                          </p:stCondLst>
                                        </p:cTn>
                                        <p:tgtEl>
                                          <p:spTgt spid="5">
                                            <p:txEl>
                                              <p:pRg st="3" end="3"/>
                                            </p:txEl>
                                          </p:spTgt>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5">
                                            <p:txEl>
                                              <p:pRg st="3" end="3"/>
                                            </p:txEl>
                                          </p:spTgt>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5">
                                            <p:txEl>
                                              <p:pRg st="3" end="3"/>
                                            </p:txEl>
                                          </p:spTgt>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5">
                                            <p:txEl>
                                              <p:pRg st="3" end="3"/>
                                            </p:txEl>
                                          </p:spTgt>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5">
                                            <p:txEl>
                                              <p:pRg st="3" end="3"/>
                                            </p:txEl>
                                          </p:spTgt>
                                        </p:tgtEl>
                                        <p:attrNameLst>
                                          <p:attrName>ppt_y</p:attrName>
                                        </p:attrNameLst>
                                      </p:cBhvr>
                                      <p:tavLst>
                                        <p:tav tm="0" fmla="#ppt_y-sin(pi*$)/81">
                                          <p:val>
                                            <p:fltVal val="0"/>
                                          </p:val>
                                        </p:tav>
                                        <p:tav tm="100000">
                                          <p:val>
                                            <p:fltVal val="1"/>
                                          </p:val>
                                        </p:tav>
                                      </p:tavLst>
                                    </p:anim>
                                    <p:animScale>
                                      <p:cBhvr>
                                        <p:cTn id="44" dur="26">
                                          <p:stCondLst>
                                            <p:cond delay="650"/>
                                          </p:stCondLst>
                                        </p:cTn>
                                        <p:tgtEl>
                                          <p:spTgt spid="5">
                                            <p:txEl>
                                              <p:pRg st="3" end="3"/>
                                            </p:txEl>
                                          </p:spTgt>
                                        </p:tgtEl>
                                      </p:cBhvr>
                                      <p:to x="100000" y="60000"/>
                                    </p:animScale>
                                    <p:animScale>
                                      <p:cBhvr>
                                        <p:cTn id="45" dur="166" decel="50000">
                                          <p:stCondLst>
                                            <p:cond delay="676"/>
                                          </p:stCondLst>
                                        </p:cTn>
                                        <p:tgtEl>
                                          <p:spTgt spid="5">
                                            <p:txEl>
                                              <p:pRg st="3" end="3"/>
                                            </p:txEl>
                                          </p:spTgt>
                                        </p:tgtEl>
                                      </p:cBhvr>
                                      <p:to x="100000" y="100000"/>
                                    </p:animScale>
                                    <p:animScale>
                                      <p:cBhvr>
                                        <p:cTn id="46" dur="26">
                                          <p:stCondLst>
                                            <p:cond delay="1312"/>
                                          </p:stCondLst>
                                        </p:cTn>
                                        <p:tgtEl>
                                          <p:spTgt spid="5">
                                            <p:txEl>
                                              <p:pRg st="3" end="3"/>
                                            </p:txEl>
                                          </p:spTgt>
                                        </p:tgtEl>
                                      </p:cBhvr>
                                      <p:to x="100000" y="80000"/>
                                    </p:animScale>
                                    <p:animScale>
                                      <p:cBhvr>
                                        <p:cTn id="47" dur="166" decel="50000">
                                          <p:stCondLst>
                                            <p:cond delay="1338"/>
                                          </p:stCondLst>
                                        </p:cTn>
                                        <p:tgtEl>
                                          <p:spTgt spid="5">
                                            <p:txEl>
                                              <p:pRg st="3" end="3"/>
                                            </p:txEl>
                                          </p:spTgt>
                                        </p:tgtEl>
                                      </p:cBhvr>
                                      <p:to x="100000" y="100000"/>
                                    </p:animScale>
                                    <p:animScale>
                                      <p:cBhvr>
                                        <p:cTn id="48" dur="26">
                                          <p:stCondLst>
                                            <p:cond delay="1642"/>
                                          </p:stCondLst>
                                        </p:cTn>
                                        <p:tgtEl>
                                          <p:spTgt spid="5">
                                            <p:txEl>
                                              <p:pRg st="3" end="3"/>
                                            </p:txEl>
                                          </p:spTgt>
                                        </p:tgtEl>
                                      </p:cBhvr>
                                      <p:to x="100000" y="90000"/>
                                    </p:animScale>
                                    <p:animScale>
                                      <p:cBhvr>
                                        <p:cTn id="49" dur="166" decel="50000">
                                          <p:stCondLst>
                                            <p:cond delay="1668"/>
                                          </p:stCondLst>
                                        </p:cTn>
                                        <p:tgtEl>
                                          <p:spTgt spid="5">
                                            <p:txEl>
                                              <p:pRg st="3" end="3"/>
                                            </p:txEl>
                                          </p:spTgt>
                                        </p:tgtEl>
                                      </p:cBhvr>
                                      <p:to x="100000" y="100000"/>
                                    </p:animScale>
                                    <p:animScale>
                                      <p:cBhvr>
                                        <p:cTn id="50" dur="26">
                                          <p:stCondLst>
                                            <p:cond delay="1808"/>
                                          </p:stCondLst>
                                        </p:cTn>
                                        <p:tgtEl>
                                          <p:spTgt spid="5">
                                            <p:txEl>
                                              <p:pRg st="3" end="3"/>
                                            </p:txEl>
                                          </p:spTgt>
                                        </p:tgtEl>
                                      </p:cBhvr>
                                      <p:to x="100000" y="95000"/>
                                    </p:animScale>
                                    <p:animScale>
                                      <p:cBhvr>
                                        <p:cTn id="51" dur="166" decel="50000">
                                          <p:stCondLst>
                                            <p:cond delay="1834"/>
                                          </p:stCondLst>
                                        </p:cTn>
                                        <p:tgtEl>
                                          <p:spTgt spid="5">
                                            <p:txEl>
                                              <p:pRg st="3" end="3"/>
                                            </p:txEl>
                                          </p:spTgt>
                                        </p:tgtEl>
                                      </p:cBhvr>
                                      <p:to x="100000" y="100000"/>
                                    </p:animScale>
                                  </p:childTnLst>
                                </p:cTn>
                              </p:par>
                            </p:childTnLst>
                          </p:cTn>
                        </p:par>
                      </p:childTnLst>
                    </p:cTn>
                  </p:par>
                  <p:par>
                    <p:cTn id="52" fill="hold">
                      <p:stCondLst>
                        <p:cond delay="indefinite"/>
                      </p:stCondLst>
                      <p:childTnLst>
                        <p:par>
                          <p:cTn id="53" fill="hold">
                            <p:stCondLst>
                              <p:cond delay="0"/>
                            </p:stCondLst>
                            <p:childTnLst>
                              <p:par>
                                <p:cTn id="54" presetID="21" presetClass="entr" presetSubtype="1" fill="hold"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wheel(1)">
                                      <p:cBhvr>
                                        <p:cTn id="5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95</TotalTime>
  <Words>211</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Gabriola</vt:lpstr>
      <vt:lpstr>Times New Roman</vt:lpstr>
      <vt:lpstr>Trebuchet MS</vt:lpstr>
      <vt:lpstr>Wingdings</vt:lpstr>
      <vt:lpstr>Wingdings 3</vt:lpstr>
      <vt:lpstr>Facet</vt:lpstr>
      <vt:lpstr>Triggers</vt:lpstr>
      <vt:lpstr>     Introduction to Triggers</vt:lpstr>
      <vt:lpstr>PowerPoint Presentation</vt:lpstr>
      <vt:lpstr>Components of a Trigger</vt:lpstr>
      <vt:lpstr>PowerPoint Presentation</vt:lpstr>
      <vt:lpstr>Types of Triggers</vt:lpstr>
      <vt:lpstr>Triggers on System Events     and User Events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Triggers</dc:title>
  <dc:creator>Microsoft account</dc:creator>
  <cp:lastModifiedBy>Microsoft account</cp:lastModifiedBy>
  <cp:revision>8</cp:revision>
  <dcterms:created xsi:type="dcterms:W3CDTF">2020-06-08T15:29:12Z</dcterms:created>
  <dcterms:modified xsi:type="dcterms:W3CDTF">2020-06-08T17:04:40Z</dcterms:modified>
</cp:coreProperties>
</file>