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64" r:id="rId5"/>
    <p:sldId id="265" r:id="rId6"/>
    <p:sldId id="266" r:id="rId7"/>
    <p:sldId id="267" r:id="rId8"/>
    <p:sldId id="268" r:id="rId9"/>
    <p:sldId id="269" r:id="rId10"/>
    <p:sldId id="270" r:id="rId11"/>
    <p:sldId id="271" r:id="rId12"/>
    <p:sldId id="272" r:id="rId13"/>
    <p:sldId id="273" r:id="rId14"/>
    <p:sldId id="287" r:id="rId15"/>
    <p:sldId id="274" r:id="rId16"/>
    <p:sldId id="275" r:id="rId17"/>
    <p:sldId id="280" r:id="rId18"/>
    <p:sldId id="276" r:id="rId19"/>
    <p:sldId id="277" r:id="rId20"/>
    <p:sldId id="278" r:id="rId21"/>
    <p:sldId id="279" r:id="rId22"/>
    <p:sldId id="281" r:id="rId23"/>
    <p:sldId id="282" r:id="rId24"/>
    <p:sldId id="263" r:id="rId25"/>
  </p:sldIdLst>
  <p:sldSz cx="12188825" cy="6858000"/>
  <p:notesSz cx="6858000" cy="9144000"/>
  <p:embeddedFontLst>
    <p:embeddedFont>
      <p:font typeface="Calibri" panose="020F050202020403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6F4172-668D-41C0-98D5-7BA00D335B03}">
  <a:tblStyle styleId="{DA6F4172-668D-41C0-98D5-7BA00D335B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7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710620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740452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608099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295102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182794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842729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822152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0458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92688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380804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24096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180075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42274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640170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52787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275320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110396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31469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803074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45006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2"/>
          <p:cNvSpPr txBox="1">
            <a:spLocks noGrp="1"/>
          </p:cNvSpPr>
          <p:nvPr>
            <p:ph type="dt" idx="10"/>
          </p:nvPr>
        </p:nvSpPr>
        <p:spPr>
          <a:xfrm>
            <a:off x="609441" y="6356355"/>
            <a:ext cx="28440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5326" y="6356355"/>
            <a:ext cx="28440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9" name="Google Shape;19;p2"/>
          <p:cNvSpPr txBox="1">
            <a:spLocks noGrp="1"/>
          </p:cNvSpPr>
          <p:nvPr>
            <p:ph type="ftr" idx="11"/>
          </p:nvPr>
        </p:nvSpPr>
        <p:spPr>
          <a:xfrm>
            <a:off x="4164515" y="6356355"/>
            <a:ext cx="385979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rot="5400000">
            <a:off x="10681917" y="1373140"/>
            <a:ext cx="5851525" cy="365453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3269168" y="-2181934"/>
            <a:ext cx="5851525" cy="1076468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609441" y="6356355"/>
            <a:ext cx="28440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4164515" y="6356355"/>
            <a:ext cx="385979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8735326" y="6356355"/>
            <a:ext cx="28440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609441" y="274638"/>
            <a:ext cx="10969943"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609441" y="1600205"/>
            <a:ext cx="10969943"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609441" y="6356355"/>
            <a:ext cx="28440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164515" y="6356355"/>
            <a:ext cx="385979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735326" y="6356355"/>
            <a:ext cx="28440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962833" y="4406905"/>
            <a:ext cx="10360501"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962833" y="2906713"/>
            <a:ext cx="10360501"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5"/>
          <p:cNvSpPr txBox="1">
            <a:spLocks noGrp="1"/>
          </p:cNvSpPr>
          <p:nvPr>
            <p:ph type="dt" idx="10"/>
          </p:nvPr>
        </p:nvSpPr>
        <p:spPr>
          <a:xfrm>
            <a:off x="609441" y="6356355"/>
            <a:ext cx="28440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4515" y="6356355"/>
            <a:ext cx="385979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5326" y="6356355"/>
            <a:ext cx="28440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609441" y="274638"/>
            <a:ext cx="10969943"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812589" y="1600205"/>
            <a:ext cx="7209606"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body" idx="2"/>
          </p:nvPr>
        </p:nvSpPr>
        <p:spPr>
          <a:xfrm>
            <a:off x="8225341" y="1600205"/>
            <a:ext cx="7209605"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6"/>
          <p:cNvSpPr txBox="1">
            <a:spLocks noGrp="1"/>
          </p:cNvSpPr>
          <p:nvPr>
            <p:ph type="dt" idx="10"/>
          </p:nvPr>
        </p:nvSpPr>
        <p:spPr>
          <a:xfrm>
            <a:off x="609441" y="6356355"/>
            <a:ext cx="28440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164515" y="6356355"/>
            <a:ext cx="385979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735326" y="6356355"/>
            <a:ext cx="28440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09441" y="274638"/>
            <a:ext cx="10969943"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609441" y="1535113"/>
            <a:ext cx="5385514"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609441" y="2174875"/>
            <a:ext cx="5385514"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7"/>
          <p:cNvSpPr txBox="1">
            <a:spLocks noGrp="1"/>
          </p:cNvSpPr>
          <p:nvPr>
            <p:ph type="body" idx="3"/>
          </p:nvPr>
        </p:nvSpPr>
        <p:spPr>
          <a:xfrm>
            <a:off x="6191754" y="1535113"/>
            <a:ext cx="5387630"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191754" y="2174875"/>
            <a:ext cx="5387630"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dt" idx="10"/>
          </p:nvPr>
        </p:nvSpPr>
        <p:spPr>
          <a:xfrm>
            <a:off x="609441" y="6356355"/>
            <a:ext cx="28440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164515" y="6356355"/>
            <a:ext cx="385979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735326" y="6356355"/>
            <a:ext cx="28440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609441" y="274638"/>
            <a:ext cx="10969943"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dt" idx="10"/>
          </p:nvPr>
        </p:nvSpPr>
        <p:spPr>
          <a:xfrm>
            <a:off x="609441" y="6356355"/>
            <a:ext cx="28440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164515" y="6356355"/>
            <a:ext cx="385979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8735326" y="6356355"/>
            <a:ext cx="28440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09445" y="273050"/>
            <a:ext cx="4010039"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4765492" y="273055"/>
            <a:ext cx="6813892"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2" name="Google Shape;62;p9"/>
          <p:cNvSpPr txBox="1">
            <a:spLocks noGrp="1"/>
          </p:cNvSpPr>
          <p:nvPr>
            <p:ph type="body" idx="2"/>
          </p:nvPr>
        </p:nvSpPr>
        <p:spPr>
          <a:xfrm>
            <a:off x="609445" y="1435103"/>
            <a:ext cx="4010039"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3" name="Google Shape;63;p9"/>
          <p:cNvSpPr txBox="1">
            <a:spLocks noGrp="1"/>
          </p:cNvSpPr>
          <p:nvPr>
            <p:ph type="dt" idx="10"/>
          </p:nvPr>
        </p:nvSpPr>
        <p:spPr>
          <a:xfrm>
            <a:off x="609441" y="6356355"/>
            <a:ext cx="28440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4164515" y="6356355"/>
            <a:ext cx="385979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8735326" y="6356355"/>
            <a:ext cx="28440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2389095" y="4800600"/>
            <a:ext cx="7313295"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0"/>
          <p:cNvSpPr>
            <a:spLocks noGrp="1"/>
          </p:cNvSpPr>
          <p:nvPr>
            <p:ph type="pic" idx="2"/>
          </p:nvPr>
        </p:nvSpPr>
        <p:spPr>
          <a:xfrm>
            <a:off x="2389095" y="612775"/>
            <a:ext cx="7313295"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body" idx="1"/>
          </p:nvPr>
        </p:nvSpPr>
        <p:spPr>
          <a:xfrm>
            <a:off x="2389095" y="5367338"/>
            <a:ext cx="7313295"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0" name="Google Shape;70;p10"/>
          <p:cNvSpPr txBox="1">
            <a:spLocks noGrp="1"/>
          </p:cNvSpPr>
          <p:nvPr>
            <p:ph type="dt" idx="10"/>
          </p:nvPr>
        </p:nvSpPr>
        <p:spPr>
          <a:xfrm>
            <a:off x="609441" y="6356355"/>
            <a:ext cx="28440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164515" y="6356355"/>
            <a:ext cx="385979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735326" y="6356355"/>
            <a:ext cx="28440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609441" y="274638"/>
            <a:ext cx="10969943"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3831431" y="-1621785"/>
            <a:ext cx="4525963" cy="1096994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609441" y="6356355"/>
            <a:ext cx="28440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164515" y="6356355"/>
            <a:ext cx="385979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735326" y="6356355"/>
            <a:ext cx="28440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441" y="274638"/>
            <a:ext cx="10969943"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09441" y="1600205"/>
            <a:ext cx="10969943"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441" y="6356355"/>
            <a:ext cx="284405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164515" y="6356355"/>
            <a:ext cx="385979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735326" y="6356355"/>
            <a:ext cx="284405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p:nvPr/>
        </p:nvSpPr>
        <p:spPr>
          <a:xfrm>
            <a:off x="9599612" y="6581001"/>
            <a:ext cx="2411879"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1" u="none" strike="noStrike" cap="none">
                <a:solidFill>
                  <a:schemeClr val="dk1"/>
                </a:solidFill>
                <a:latin typeface="Calibri"/>
                <a:ea typeface="Calibri"/>
                <a:cs typeface="Calibri"/>
                <a:sym typeface="Calibri"/>
              </a:rPr>
              <a:t>AILABS Property, All rights reserved </a:t>
            </a:r>
            <a:endParaRPr sz="1200" i="1">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3" descr="E:\Ai Labs\Purchased images\iStock-957654638.jpg"/>
          <p:cNvPicPr preferRelativeResize="0"/>
          <p:nvPr/>
        </p:nvPicPr>
        <p:blipFill rotWithShape="1">
          <a:blip r:embed="rId3">
            <a:alphaModFix/>
          </a:blip>
          <a:srcRect/>
          <a:stretch/>
        </p:blipFill>
        <p:spPr>
          <a:xfrm>
            <a:off x="1422647" y="0"/>
            <a:ext cx="10766178" cy="6858000"/>
          </a:xfrm>
          <a:prstGeom prst="rect">
            <a:avLst/>
          </a:prstGeom>
          <a:noFill/>
          <a:ln>
            <a:noFill/>
          </a:ln>
        </p:spPr>
      </p:pic>
      <p:pic>
        <p:nvPicPr>
          <p:cNvPr id="90" name="Google Shape;90;p13" descr="E:\Ai Labs\Ai lab logo\Fianl 15.12.17\AILabs-Logo.png"/>
          <p:cNvPicPr preferRelativeResize="0"/>
          <p:nvPr/>
        </p:nvPicPr>
        <p:blipFill rotWithShape="1">
          <a:blip r:embed="rId4">
            <a:alphaModFix/>
          </a:blip>
          <a:srcRect/>
          <a:stretch/>
        </p:blipFill>
        <p:spPr>
          <a:xfrm>
            <a:off x="455612" y="3200400"/>
            <a:ext cx="4267200" cy="1190846"/>
          </a:xfrm>
          <a:prstGeom prst="rect">
            <a:avLst/>
          </a:prstGeom>
          <a:noFill/>
          <a:ln>
            <a:noFill/>
          </a:ln>
        </p:spPr>
      </p:pic>
      <p:sp>
        <p:nvSpPr>
          <p:cNvPr id="91" name="Google Shape;91;p13"/>
          <p:cNvSpPr txBox="1"/>
          <p:nvPr/>
        </p:nvSpPr>
        <p:spPr>
          <a:xfrm>
            <a:off x="836612" y="4419600"/>
            <a:ext cx="353725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595959"/>
                </a:solidFill>
                <a:latin typeface="Calibri"/>
                <a:ea typeface="Calibri"/>
                <a:cs typeface="Calibri"/>
                <a:sym typeface="Calibri"/>
              </a:rPr>
              <a:t>ARTIFICIAL INTELLIGENCE WITHOUT BORDERS</a:t>
            </a:r>
            <a:endParaRPr sz="1400">
              <a:solidFill>
                <a:srgbClr val="59595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5"/>
          <p:cNvSpPr/>
          <p:nvPr/>
        </p:nvSpPr>
        <p:spPr>
          <a:xfrm>
            <a:off x="760412" y="5029200"/>
            <a:ext cx="6169025" cy="64633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b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 name="Google Shape;109;p15"/>
          <p:cNvSpPr txBox="1"/>
          <p:nvPr/>
        </p:nvSpPr>
        <p:spPr>
          <a:xfrm>
            <a:off x="531812" y="1384786"/>
            <a:ext cx="10896600" cy="30773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0" name="Google Shape;110;p15"/>
          <p:cNvSpPr txBox="1"/>
          <p:nvPr/>
        </p:nvSpPr>
        <p:spPr>
          <a:xfrm>
            <a:off x="608011" y="389826"/>
            <a:ext cx="7754323" cy="769401"/>
          </a:xfrm>
          <a:prstGeom prst="rect">
            <a:avLst/>
          </a:prstGeom>
          <a:noFill/>
          <a:ln>
            <a:noFill/>
          </a:ln>
        </p:spPr>
        <p:txBody>
          <a:bodyPr spcFirstLastPara="1" wrap="square" lIns="91425" tIns="45700" rIns="91425" bIns="45700" anchor="t" anchorCtr="0">
            <a:spAutoFit/>
          </a:bodyPr>
          <a:lstStyle/>
          <a:p>
            <a:pPr lvl="0"/>
            <a:r>
              <a:rPr lang="en-US" altLang="en-US" sz="4400" dirty="0"/>
              <a:t>Linear Correlation</a:t>
            </a:r>
            <a:endParaRPr kumimoji="0" sz="4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1" name="Google Shape;111;p15"/>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12" name="Google Shape;112;p15"/>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3F3F3F"/>
                </a:solidFill>
                <a:effectLst/>
                <a:uLnTx/>
                <a:uFillTx/>
                <a:latin typeface="Calibri"/>
                <a:ea typeface="Calibri"/>
                <a:cs typeface="Calibri"/>
                <a:sym typeface="Calibri"/>
              </a:rPr>
              <a:t>AILABS Property, All rights reserved</a:t>
            </a:r>
            <a:endParaRPr kumimoji="0" sz="1200" b="0" i="0" u="none" strike="noStrike" kern="0" cap="none" spc="0" normalizeH="0" baseline="0" noProof="0">
              <a:ln>
                <a:noFill/>
              </a:ln>
              <a:solidFill>
                <a:srgbClr val="3F3F3F"/>
              </a:solidFill>
              <a:effectLst/>
              <a:uLnTx/>
              <a:uFillTx/>
              <a:latin typeface="Calibri"/>
              <a:ea typeface="Calibri"/>
              <a:cs typeface="Calibri"/>
              <a:sym typeface="Calibri"/>
            </a:endParaRPr>
          </a:p>
        </p:txBody>
      </p:sp>
      <p:pic>
        <p:nvPicPr>
          <p:cNvPr id="113" name="Google Shape;113;p15" descr="E:\Ai Labs\Ai lab logo\Fianl 15.12.17\AILabs-Logo.png"/>
          <p:cNvPicPr preferRelativeResize="0"/>
          <p:nvPr/>
        </p:nvPicPr>
        <p:blipFill rotWithShape="1">
          <a:blip r:embed="rId3">
            <a:alphaModFix/>
          </a:blip>
          <a:srcRect/>
          <a:stretch/>
        </p:blipFill>
        <p:spPr>
          <a:xfrm>
            <a:off x="9752012" y="685800"/>
            <a:ext cx="1752600" cy="489098"/>
          </a:xfrm>
          <a:prstGeom prst="rect">
            <a:avLst/>
          </a:prstGeom>
          <a:noFill/>
          <a:ln>
            <a:noFill/>
          </a:ln>
        </p:spPr>
      </p:pic>
      <p:sp>
        <p:nvSpPr>
          <p:cNvPr id="114" name="Google Shape;114;p15"/>
          <p:cNvSpPr/>
          <p:nvPr/>
        </p:nvSpPr>
        <p:spPr>
          <a:xfrm flipH="1">
            <a:off x="608012" y="1219200"/>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2" name="Picture 1">
            <a:extLst>
              <a:ext uri="{FF2B5EF4-FFF2-40B4-BE49-F238E27FC236}">
                <a16:creationId xmlns:a16="http://schemas.microsoft.com/office/drawing/2014/main" id="{914279AF-C417-46FF-84A1-A41B1E245636}"/>
              </a:ext>
            </a:extLst>
          </p:cNvPr>
          <p:cNvPicPr>
            <a:picLocks noChangeAspect="1"/>
          </p:cNvPicPr>
          <p:nvPr/>
        </p:nvPicPr>
        <p:blipFill>
          <a:blip r:embed="rId4"/>
          <a:stretch>
            <a:fillRect/>
          </a:stretch>
        </p:blipFill>
        <p:spPr>
          <a:xfrm>
            <a:off x="2197509" y="1990189"/>
            <a:ext cx="8037871" cy="3530322"/>
          </a:xfrm>
          <a:prstGeom prst="rect">
            <a:avLst/>
          </a:prstGeom>
        </p:spPr>
      </p:pic>
      <p:pic>
        <p:nvPicPr>
          <p:cNvPr id="3" name="Picture 2">
            <a:extLst>
              <a:ext uri="{FF2B5EF4-FFF2-40B4-BE49-F238E27FC236}">
                <a16:creationId xmlns:a16="http://schemas.microsoft.com/office/drawing/2014/main" id="{A3860213-DE5F-4917-97CE-71A7F72F284D}"/>
              </a:ext>
            </a:extLst>
          </p:cNvPr>
          <p:cNvPicPr>
            <a:picLocks noChangeAspect="1"/>
          </p:cNvPicPr>
          <p:nvPr/>
        </p:nvPicPr>
        <p:blipFill>
          <a:blip r:embed="rId5"/>
          <a:stretch>
            <a:fillRect/>
          </a:stretch>
        </p:blipFill>
        <p:spPr>
          <a:xfrm>
            <a:off x="2610328" y="1414463"/>
            <a:ext cx="7452134" cy="515381"/>
          </a:xfrm>
          <a:prstGeom prst="rect">
            <a:avLst/>
          </a:prstGeom>
        </p:spPr>
      </p:pic>
    </p:spTree>
    <p:extLst>
      <p:ext uri="{BB962C8B-B14F-4D97-AF65-F5344CB8AC3E}">
        <p14:creationId xmlns:p14="http://schemas.microsoft.com/office/powerpoint/2010/main" val="1513716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5"/>
          <p:cNvSpPr/>
          <p:nvPr/>
        </p:nvSpPr>
        <p:spPr>
          <a:xfrm>
            <a:off x="760412" y="5029200"/>
            <a:ext cx="6169025" cy="64633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b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 name="Google Shape;109;p15"/>
          <p:cNvSpPr txBox="1"/>
          <p:nvPr/>
        </p:nvSpPr>
        <p:spPr>
          <a:xfrm>
            <a:off x="531812" y="1384786"/>
            <a:ext cx="10896600" cy="30773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0" name="Google Shape;110;p15"/>
          <p:cNvSpPr txBox="1"/>
          <p:nvPr/>
        </p:nvSpPr>
        <p:spPr>
          <a:xfrm>
            <a:off x="608011" y="389826"/>
            <a:ext cx="7754323" cy="769401"/>
          </a:xfrm>
          <a:prstGeom prst="rect">
            <a:avLst/>
          </a:prstGeom>
          <a:noFill/>
          <a:ln>
            <a:noFill/>
          </a:ln>
        </p:spPr>
        <p:txBody>
          <a:bodyPr spcFirstLastPara="1" wrap="square" lIns="91425" tIns="45700" rIns="91425" bIns="45700" anchor="t" anchorCtr="0">
            <a:spAutoFit/>
          </a:bodyPr>
          <a:lstStyle/>
          <a:p>
            <a:pPr lvl="0"/>
            <a:r>
              <a:rPr lang="en-US" altLang="en-US" sz="4400" dirty="0"/>
              <a:t>What is “Linear”?</a:t>
            </a:r>
            <a:endParaRPr kumimoji="0" sz="4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1" name="Google Shape;111;p15"/>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12" name="Google Shape;112;p15"/>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3F3F3F"/>
                </a:solidFill>
                <a:effectLst/>
                <a:uLnTx/>
                <a:uFillTx/>
                <a:latin typeface="Calibri"/>
                <a:ea typeface="Calibri"/>
                <a:cs typeface="Calibri"/>
                <a:sym typeface="Calibri"/>
              </a:rPr>
              <a:t>AILABS Property, All rights reserved</a:t>
            </a:r>
            <a:endParaRPr kumimoji="0" sz="1200" b="0" i="0" u="none" strike="noStrike" kern="0" cap="none" spc="0" normalizeH="0" baseline="0" noProof="0">
              <a:ln>
                <a:noFill/>
              </a:ln>
              <a:solidFill>
                <a:srgbClr val="3F3F3F"/>
              </a:solidFill>
              <a:effectLst/>
              <a:uLnTx/>
              <a:uFillTx/>
              <a:latin typeface="Calibri"/>
              <a:ea typeface="Calibri"/>
              <a:cs typeface="Calibri"/>
              <a:sym typeface="Calibri"/>
            </a:endParaRPr>
          </a:p>
        </p:txBody>
      </p:sp>
      <p:pic>
        <p:nvPicPr>
          <p:cNvPr id="113" name="Google Shape;113;p15" descr="E:\Ai Labs\Ai lab logo\Fianl 15.12.17\AILabs-Logo.png"/>
          <p:cNvPicPr preferRelativeResize="0"/>
          <p:nvPr/>
        </p:nvPicPr>
        <p:blipFill rotWithShape="1">
          <a:blip r:embed="rId3">
            <a:alphaModFix/>
          </a:blip>
          <a:srcRect/>
          <a:stretch/>
        </p:blipFill>
        <p:spPr>
          <a:xfrm>
            <a:off x="9752012" y="685800"/>
            <a:ext cx="1752600" cy="489098"/>
          </a:xfrm>
          <a:prstGeom prst="rect">
            <a:avLst/>
          </a:prstGeom>
          <a:noFill/>
          <a:ln>
            <a:noFill/>
          </a:ln>
        </p:spPr>
      </p:pic>
      <p:sp>
        <p:nvSpPr>
          <p:cNvPr id="114" name="Google Shape;114;p15"/>
          <p:cNvSpPr/>
          <p:nvPr/>
        </p:nvSpPr>
        <p:spPr>
          <a:xfrm flipH="1">
            <a:off x="608012" y="1219200"/>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2" name="Picture 1">
            <a:extLst>
              <a:ext uri="{FF2B5EF4-FFF2-40B4-BE49-F238E27FC236}">
                <a16:creationId xmlns:a16="http://schemas.microsoft.com/office/drawing/2014/main" id="{E3A27257-C680-40A6-87DC-9AE4749A792F}"/>
              </a:ext>
            </a:extLst>
          </p:cNvPr>
          <p:cNvPicPr>
            <a:picLocks noChangeAspect="1"/>
          </p:cNvPicPr>
          <p:nvPr/>
        </p:nvPicPr>
        <p:blipFill>
          <a:blip r:embed="rId4"/>
          <a:stretch>
            <a:fillRect/>
          </a:stretch>
        </p:blipFill>
        <p:spPr>
          <a:xfrm>
            <a:off x="1548582" y="1828800"/>
            <a:ext cx="5380855" cy="3510115"/>
          </a:xfrm>
          <a:prstGeom prst="rect">
            <a:avLst/>
          </a:prstGeom>
        </p:spPr>
      </p:pic>
    </p:spTree>
    <p:extLst>
      <p:ext uri="{BB962C8B-B14F-4D97-AF65-F5344CB8AC3E}">
        <p14:creationId xmlns:p14="http://schemas.microsoft.com/office/powerpoint/2010/main" val="387424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608012" y="2369165"/>
            <a:ext cx="4648200" cy="61555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 name="Google Shape;108;p15"/>
          <p:cNvSpPr/>
          <p:nvPr/>
        </p:nvSpPr>
        <p:spPr>
          <a:xfrm>
            <a:off x="760412" y="5029200"/>
            <a:ext cx="6169025" cy="64633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b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 name="Google Shape;109;p15"/>
          <p:cNvSpPr txBox="1"/>
          <p:nvPr/>
        </p:nvSpPr>
        <p:spPr>
          <a:xfrm>
            <a:off x="531812" y="1384786"/>
            <a:ext cx="10896600" cy="1477287"/>
          </a:xfrm>
          <a:prstGeom prst="rect">
            <a:avLst/>
          </a:prstGeom>
          <a:noFill/>
          <a:ln>
            <a:noFill/>
          </a:ln>
        </p:spPr>
        <p:txBody>
          <a:bodyPr spcFirstLastPara="1" wrap="square" lIns="91425" tIns="45700" rIns="91425" bIns="45700" anchor="t" anchorCtr="0">
            <a:spAutoFit/>
          </a:bodyPr>
          <a:lstStyle/>
          <a:p>
            <a:pPr>
              <a:spcBef>
                <a:spcPct val="50000"/>
              </a:spcBef>
            </a:pPr>
            <a:r>
              <a:rPr lang="en-US" altLang="en-US" sz="3600" dirty="0">
                <a:solidFill>
                  <a:schemeClr val="tx1"/>
                </a:solidFill>
              </a:rPr>
              <a:t>A slope of 2 means that every 1-unit change in X yields a 2-unit change in Y.</a:t>
            </a:r>
          </a:p>
        </p:txBody>
      </p:sp>
      <p:sp>
        <p:nvSpPr>
          <p:cNvPr id="110" name="Google Shape;110;p15"/>
          <p:cNvSpPr txBox="1"/>
          <p:nvPr/>
        </p:nvSpPr>
        <p:spPr>
          <a:xfrm>
            <a:off x="608011" y="389826"/>
            <a:ext cx="7754323" cy="769401"/>
          </a:xfrm>
          <a:prstGeom prst="rect">
            <a:avLst/>
          </a:prstGeom>
          <a:noFill/>
          <a:ln>
            <a:noFill/>
          </a:ln>
        </p:spPr>
        <p:txBody>
          <a:bodyPr spcFirstLastPara="1" wrap="square" lIns="91425" tIns="45700" rIns="91425" bIns="45700" anchor="t" anchorCtr="0">
            <a:spAutoFit/>
          </a:bodyPr>
          <a:lstStyle/>
          <a:p>
            <a:pPr lvl="0"/>
            <a:r>
              <a:rPr lang="en-US" altLang="en-US" sz="4400" dirty="0"/>
              <a:t>What’s Slope?</a:t>
            </a:r>
            <a:endParaRPr kumimoji="0" sz="4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1" name="Google Shape;111;p15"/>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12" name="Google Shape;112;p15"/>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3F3F3F"/>
                </a:solidFill>
                <a:effectLst/>
                <a:uLnTx/>
                <a:uFillTx/>
                <a:latin typeface="Calibri"/>
                <a:ea typeface="Calibri"/>
                <a:cs typeface="Calibri"/>
                <a:sym typeface="Calibri"/>
              </a:rPr>
              <a:t>AILABS Property, All rights reserved</a:t>
            </a:r>
            <a:endParaRPr kumimoji="0" sz="1200" b="0" i="0" u="none" strike="noStrike" kern="0" cap="none" spc="0" normalizeH="0" baseline="0" noProof="0">
              <a:ln>
                <a:noFill/>
              </a:ln>
              <a:solidFill>
                <a:srgbClr val="3F3F3F"/>
              </a:solidFill>
              <a:effectLst/>
              <a:uLnTx/>
              <a:uFillTx/>
              <a:latin typeface="Calibri"/>
              <a:ea typeface="Calibri"/>
              <a:cs typeface="Calibri"/>
              <a:sym typeface="Calibri"/>
            </a:endParaRPr>
          </a:p>
        </p:txBody>
      </p:sp>
      <p:pic>
        <p:nvPicPr>
          <p:cNvPr id="113" name="Google Shape;113;p15" descr="E:\Ai Labs\Ai lab logo\Fianl 15.12.17\AILabs-Logo.png"/>
          <p:cNvPicPr preferRelativeResize="0"/>
          <p:nvPr/>
        </p:nvPicPr>
        <p:blipFill rotWithShape="1">
          <a:blip r:embed="rId3">
            <a:alphaModFix/>
          </a:blip>
          <a:srcRect/>
          <a:stretch/>
        </p:blipFill>
        <p:spPr>
          <a:xfrm>
            <a:off x="9752012" y="685800"/>
            <a:ext cx="1752600" cy="489098"/>
          </a:xfrm>
          <a:prstGeom prst="rect">
            <a:avLst/>
          </a:prstGeom>
          <a:noFill/>
          <a:ln>
            <a:noFill/>
          </a:ln>
        </p:spPr>
      </p:pic>
      <p:sp>
        <p:nvSpPr>
          <p:cNvPr id="114" name="Google Shape;114;p15"/>
          <p:cNvSpPr/>
          <p:nvPr/>
        </p:nvSpPr>
        <p:spPr>
          <a:xfrm flipH="1">
            <a:off x="608012" y="1219200"/>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 name="Rectangle 1">
            <a:extLst>
              <a:ext uri="{FF2B5EF4-FFF2-40B4-BE49-F238E27FC236}">
                <a16:creationId xmlns:a16="http://schemas.microsoft.com/office/drawing/2014/main" id="{A730BCBB-17F9-4394-91D3-AD40FF21033E}"/>
              </a:ext>
            </a:extLst>
          </p:cNvPr>
          <p:cNvSpPr/>
          <p:nvPr/>
        </p:nvSpPr>
        <p:spPr>
          <a:xfrm>
            <a:off x="608011" y="3275112"/>
            <a:ext cx="5977081" cy="769441"/>
          </a:xfrm>
          <a:prstGeom prst="rect">
            <a:avLst/>
          </a:prstGeom>
        </p:spPr>
        <p:txBody>
          <a:bodyPr wrap="square">
            <a:spAutoFit/>
          </a:bodyPr>
          <a:lstStyle/>
          <a:p>
            <a:r>
              <a:rPr lang="en-US" altLang="en-US" sz="4400" dirty="0"/>
              <a:t>Prediction</a:t>
            </a:r>
            <a:endParaRPr lang="en-IN" sz="4400" dirty="0"/>
          </a:p>
        </p:txBody>
      </p:sp>
      <p:sp>
        <p:nvSpPr>
          <p:cNvPr id="7" name="TextBox 6">
            <a:extLst>
              <a:ext uri="{FF2B5EF4-FFF2-40B4-BE49-F238E27FC236}">
                <a16:creationId xmlns:a16="http://schemas.microsoft.com/office/drawing/2014/main" id="{CC9691AC-B38B-4E78-8C2B-C0F44ABC6974}"/>
              </a:ext>
            </a:extLst>
          </p:cNvPr>
          <p:cNvSpPr txBox="1"/>
          <p:nvPr/>
        </p:nvSpPr>
        <p:spPr>
          <a:xfrm>
            <a:off x="760412" y="4336026"/>
            <a:ext cx="10905562" cy="1785104"/>
          </a:xfrm>
          <a:prstGeom prst="rect">
            <a:avLst/>
          </a:prstGeom>
          <a:noFill/>
        </p:spPr>
        <p:txBody>
          <a:bodyPr wrap="square" rtlCol="0">
            <a:spAutoFit/>
          </a:bodyPr>
          <a:lstStyle/>
          <a:p>
            <a:r>
              <a:rPr lang="en-US" altLang="en-US" sz="3200" dirty="0">
                <a:latin typeface="Times New Roman" panose="02020603050405020304" pitchFamily="18" charset="0"/>
              </a:rPr>
              <a:t>If you know something about X, this knowledge helps you predict something about Y.  (Sound familiar?…sound like conditional probabilities?)</a:t>
            </a:r>
          </a:p>
          <a:p>
            <a:endParaRPr lang="en-IN" dirty="0"/>
          </a:p>
        </p:txBody>
      </p:sp>
    </p:spTree>
    <p:extLst>
      <p:ext uri="{BB962C8B-B14F-4D97-AF65-F5344CB8AC3E}">
        <p14:creationId xmlns:p14="http://schemas.microsoft.com/office/powerpoint/2010/main" val="1540117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608012" y="2369165"/>
            <a:ext cx="4648200" cy="61555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 name="Google Shape;108;p15"/>
          <p:cNvSpPr/>
          <p:nvPr/>
        </p:nvSpPr>
        <p:spPr>
          <a:xfrm>
            <a:off x="760412" y="5029200"/>
            <a:ext cx="6169025" cy="64633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b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 name="Google Shape;109;p15"/>
          <p:cNvSpPr txBox="1"/>
          <p:nvPr/>
        </p:nvSpPr>
        <p:spPr>
          <a:xfrm>
            <a:off x="531812" y="1384786"/>
            <a:ext cx="10896600" cy="30773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0" name="Google Shape;110;p15"/>
          <p:cNvSpPr txBox="1"/>
          <p:nvPr/>
        </p:nvSpPr>
        <p:spPr>
          <a:xfrm>
            <a:off x="608011" y="389826"/>
            <a:ext cx="7754323" cy="769401"/>
          </a:xfrm>
          <a:prstGeom prst="rect">
            <a:avLst/>
          </a:prstGeom>
          <a:noFill/>
          <a:ln>
            <a:noFill/>
          </a:ln>
        </p:spPr>
        <p:txBody>
          <a:bodyPr spcFirstLastPara="1" wrap="square" lIns="91425" tIns="45700" rIns="91425" bIns="45700" anchor="t" anchorCtr="0">
            <a:spAutoFit/>
          </a:bodyPr>
          <a:lstStyle/>
          <a:p>
            <a:pPr lvl="0"/>
            <a:r>
              <a:rPr lang="en-US" altLang="en-US" sz="4400" dirty="0"/>
              <a:t>Regression equation…</a:t>
            </a:r>
            <a:endParaRPr kumimoji="0" sz="4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1" name="Google Shape;111;p15"/>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12" name="Google Shape;112;p15"/>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3F3F3F"/>
                </a:solidFill>
                <a:effectLst/>
                <a:uLnTx/>
                <a:uFillTx/>
                <a:latin typeface="Calibri"/>
                <a:ea typeface="Calibri"/>
                <a:cs typeface="Calibri"/>
                <a:sym typeface="Calibri"/>
              </a:rPr>
              <a:t>AILABS Property, All rights reserved</a:t>
            </a:r>
            <a:endParaRPr kumimoji="0" sz="1200" b="0" i="0" u="none" strike="noStrike" kern="0" cap="none" spc="0" normalizeH="0" baseline="0" noProof="0">
              <a:ln>
                <a:noFill/>
              </a:ln>
              <a:solidFill>
                <a:srgbClr val="3F3F3F"/>
              </a:solidFill>
              <a:effectLst/>
              <a:uLnTx/>
              <a:uFillTx/>
              <a:latin typeface="Calibri"/>
              <a:ea typeface="Calibri"/>
              <a:cs typeface="Calibri"/>
              <a:sym typeface="Calibri"/>
            </a:endParaRPr>
          </a:p>
        </p:txBody>
      </p:sp>
      <p:pic>
        <p:nvPicPr>
          <p:cNvPr id="113" name="Google Shape;113;p15" descr="E:\Ai Labs\Ai lab logo\Fianl 15.12.17\AILabs-Logo.png"/>
          <p:cNvPicPr preferRelativeResize="0"/>
          <p:nvPr/>
        </p:nvPicPr>
        <p:blipFill rotWithShape="1">
          <a:blip r:embed="rId4">
            <a:alphaModFix/>
          </a:blip>
          <a:srcRect/>
          <a:stretch/>
        </p:blipFill>
        <p:spPr>
          <a:xfrm>
            <a:off x="9752012" y="685800"/>
            <a:ext cx="1752600" cy="489098"/>
          </a:xfrm>
          <a:prstGeom prst="rect">
            <a:avLst/>
          </a:prstGeom>
          <a:noFill/>
          <a:ln>
            <a:noFill/>
          </a:ln>
        </p:spPr>
      </p:pic>
      <p:sp>
        <p:nvSpPr>
          <p:cNvPr id="114" name="Google Shape;114;p15"/>
          <p:cNvSpPr/>
          <p:nvPr/>
        </p:nvSpPr>
        <p:spPr>
          <a:xfrm flipH="1">
            <a:off x="608012" y="1219200"/>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aphicFrame>
        <p:nvGraphicFramePr>
          <p:cNvPr id="10" name="Object 3">
            <a:extLst>
              <a:ext uri="{FF2B5EF4-FFF2-40B4-BE49-F238E27FC236}">
                <a16:creationId xmlns:a16="http://schemas.microsoft.com/office/drawing/2014/main" id="{3D152F37-FEEB-4A8A-AF81-B15057AC469F}"/>
              </a:ext>
            </a:extLst>
          </p:cNvPr>
          <p:cNvGraphicFramePr>
            <a:graphicFrameLocks noChangeAspect="1"/>
          </p:cNvGraphicFramePr>
          <p:nvPr>
            <p:extLst>
              <p:ext uri="{D42A27DB-BD31-4B8C-83A1-F6EECF244321}">
                <p14:modId xmlns:p14="http://schemas.microsoft.com/office/powerpoint/2010/main" val="2899306749"/>
              </p:ext>
            </p:extLst>
          </p:nvPr>
        </p:nvGraphicFramePr>
        <p:xfrm>
          <a:off x="1856580" y="2903642"/>
          <a:ext cx="8247063" cy="1592263"/>
        </p:xfrm>
        <a:graphic>
          <a:graphicData uri="http://schemas.openxmlformats.org/presentationml/2006/ole">
            <mc:AlternateContent xmlns:mc="http://schemas.openxmlformats.org/markup-compatibility/2006">
              <mc:Choice xmlns:v="urn:schemas-microsoft-com:vml" Requires="v">
                <p:oleObj spid="_x0000_s2054" name="Equation" r:id="rId5" imgW="1180800" imgH="228600" progId="Equation.3">
                  <p:embed/>
                </p:oleObj>
              </mc:Choice>
              <mc:Fallback>
                <p:oleObj name="Equation" r:id="rId5" imgW="1180800" imgH="228600" progId="Equation.3">
                  <p:embed/>
                  <p:pic>
                    <p:nvPicPr>
                      <p:cNvPr id="1099779" name="Object 3">
                        <a:extLst>
                          <a:ext uri="{FF2B5EF4-FFF2-40B4-BE49-F238E27FC236}">
                            <a16:creationId xmlns:a16="http://schemas.microsoft.com/office/drawing/2014/main" id="{9464C810-4654-46F9-B648-95C0A3BE96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6580" y="2903642"/>
                        <a:ext cx="8247063" cy="15922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 name="Picture 1">
            <a:extLst>
              <a:ext uri="{FF2B5EF4-FFF2-40B4-BE49-F238E27FC236}">
                <a16:creationId xmlns:a16="http://schemas.microsoft.com/office/drawing/2014/main" id="{F38C6387-3D5E-4AD5-AAAE-E8A6FDE1DA9A}"/>
              </a:ext>
            </a:extLst>
          </p:cNvPr>
          <p:cNvPicPr>
            <a:picLocks noChangeAspect="1"/>
          </p:cNvPicPr>
          <p:nvPr/>
        </p:nvPicPr>
        <p:blipFill>
          <a:blip r:embed="rId7"/>
          <a:stretch>
            <a:fillRect/>
          </a:stretch>
        </p:blipFill>
        <p:spPr>
          <a:xfrm>
            <a:off x="1563329" y="1884497"/>
            <a:ext cx="6061587" cy="909430"/>
          </a:xfrm>
          <a:prstGeom prst="rect">
            <a:avLst/>
          </a:prstGeom>
        </p:spPr>
      </p:pic>
    </p:spTree>
    <p:extLst>
      <p:ext uri="{BB962C8B-B14F-4D97-AF65-F5344CB8AC3E}">
        <p14:creationId xmlns:p14="http://schemas.microsoft.com/office/powerpoint/2010/main" val="652072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10" name="Google Shape;110;p15"/>
          <p:cNvSpPr txBox="1"/>
          <p:nvPr/>
        </p:nvSpPr>
        <p:spPr>
          <a:xfrm>
            <a:off x="608011" y="389826"/>
            <a:ext cx="7754323" cy="769401"/>
          </a:xfrm>
          <a:prstGeom prst="rect">
            <a:avLst/>
          </a:prstGeom>
          <a:noFill/>
          <a:ln>
            <a:noFill/>
          </a:ln>
        </p:spPr>
        <p:txBody>
          <a:bodyPr spcFirstLastPara="1" wrap="square" lIns="91425" tIns="45700" rIns="91425" bIns="45700" anchor="t" anchorCtr="0">
            <a:spAutoFit/>
          </a:bodyPr>
          <a:lstStyle/>
          <a:p>
            <a:pPr lvl="0"/>
            <a:r>
              <a:rPr lang="en-US" altLang="en-US" sz="4400" dirty="0"/>
              <a:t>Resulting formulas…</a:t>
            </a:r>
            <a:endParaRPr kumimoji="0" sz="4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1" name="Google Shape;111;p15"/>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12" name="Google Shape;112;p15"/>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3F3F3F"/>
                </a:solidFill>
                <a:effectLst/>
                <a:uLnTx/>
                <a:uFillTx/>
                <a:latin typeface="Calibri"/>
                <a:ea typeface="Calibri"/>
                <a:cs typeface="Calibri"/>
                <a:sym typeface="Calibri"/>
              </a:rPr>
              <a:t>AILABS Property, All rights reserved</a:t>
            </a:r>
            <a:endParaRPr kumimoji="0" sz="1200" b="0" i="0" u="none" strike="noStrike" kern="0" cap="none" spc="0" normalizeH="0" baseline="0" noProof="0">
              <a:ln>
                <a:noFill/>
              </a:ln>
              <a:solidFill>
                <a:srgbClr val="3F3F3F"/>
              </a:solidFill>
              <a:effectLst/>
              <a:uLnTx/>
              <a:uFillTx/>
              <a:latin typeface="Calibri"/>
              <a:ea typeface="Calibri"/>
              <a:cs typeface="Calibri"/>
              <a:sym typeface="Calibri"/>
            </a:endParaRPr>
          </a:p>
        </p:txBody>
      </p:sp>
      <p:pic>
        <p:nvPicPr>
          <p:cNvPr id="113" name="Google Shape;113;p15" descr="E:\Ai Labs\Ai lab logo\Fianl 15.12.17\AILabs-Logo.png"/>
          <p:cNvPicPr preferRelativeResize="0"/>
          <p:nvPr/>
        </p:nvPicPr>
        <p:blipFill rotWithShape="1">
          <a:blip r:embed="rId3">
            <a:alphaModFix/>
          </a:blip>
          <a:srcRect/>
          <a:stretch/>
        </p:blipFill>
        <p:spPr>
          <a:xfrm>
            <a:off x="9752012" y="685800"/>
            <a:ext cx="1752600" cy="489098"/>
          </a:xfrm>
          <a:prstGeom prst="rect">
            <a:avLst/>
          </a:prstGeom>
          <a:noFill/>
          <a:ln>
            <a:noFill/>
          </a:ln>
        </p:spPr>
      </p:pic>
      <p:sp>
        <p:nvSpPr>
          <p:cNvPr id="114" name="Google Shape;114;p15"/>
          <p:cNvSpPr/>
          <p:nvPr/>
        </p:nvSpPr>
        <p:spPr>
          <a:xfrm flipH="1">
            <a:off x="608012" y="1219200"/>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2" name="Picture 1">
            <a:extLst>
              <a:ext uri="{FF2B5EF4-FFF2-40B4-BE49-F238E27FC236}">
                <a16:creationId xmlns:a16="http://schemas.microsoft.com/office/drawing/2014/main" id="{0BC88F14-4367-44E4-BC55-6C68F02058E5}"/>
              </a:ext>
            </a:extLst>
          </p:cNvPr>
          <p:cNvPicPr>
            <a:picLocks noChangeAspect="1"/>
          </p:cNvPicPr>
          <p:nvPr/>
        </p:nvPicPr>
        <p:blipFill>
          <a:blip r:embed="rId4"/>
          <a:stretch>
            <a:fillRect/>
          </a:stretch>
        </p:blipFill>
        <p:spPr>
          <a:xfrm>
            <a:off x="810326" y="3429000"/>
            <a:ext cx="6563868" cy="2455606"/>
          </a:xfrm>
          <a:prstGeom prst="rect">
            <a:avLst/>
          </a:prstGeom>
        </p:spPr>
      </p:pic>
      <p:pic>
        <p:nvPicPr>
          <p:cNvPr id="3" name="Picture 2">
            <a:extLst>
              <a:ext uri="{FF2B5EF4-FFF2-40B4-BE49-F238E27FC236}">
                <a16:creationId xmlns:a16="http://schemas.microsoft.com/office/drawing/2014/main" id="{3B37D9FB-04A3-4DFB-AF13-5A9AFFFEFE2D}"/>
              </a:ext>
            </a:extLst>
          </p:cNvPr>
          <p:cNvPicPr>
            <a:picLocks noChangeAspect="1"/>
          </p:cNvPicPr>
          <p:nvPr/>
        </p:nvPicPr>
        <p:blipFill>
          <a:blip r:embed="rId5"/>
          <a:stretch>
            <a:fillRect/>
          </a:stretch>
        </p:blipFill>
        <p:spPr>
          <a:xfrm>
            <a:off x="4556913" y="1781114"/>
            <a:ext cx="2343477" cy="1181265"/>
          </a:xfrm>
          <a:prstGeom prst="rect">
            <a:avLst/>
          </a:prstGeom>
        </p:spPr>
      </p:pic>
      <p:pic>
        <p:nvPicPr>
          <p:cNvPr id="6" name="Picture 5">
            <a:extLst>
              <a:ext uri="{FF2B5EF4-FFF2-40B4-BE49-F238E27FC236}">
                <a16:creationId xmlns:a16="http://schemas.microsoft.com/office/drawing/2014/main" id="{9BC03E27-B143-4E0A-BB84-D7D638ACBA1E}"/>
              </a:ext>
            </a:extLst>
          </p:cNvPr>
          <p:cNvPicPr>
            <a:picLocks noChangeAspect="1"/>
          </p:cNvPicPr>
          <p:nvPr/>
        </p:nvPicPr>
        <p:blipFill>
          <a:blip r:embed="rId6"/>
          <a:stretch>
            <a:fillRect/>
          </a:stretch>
        </p:blipFill>
        <p:spPr>
          <a:xfrm>
            <a:off x="1575711" y="2103499"/>
            <a:ext cx="2981202" cy="536494"/>
          </a:xfrm>
          <a:prstGeom prst="rect">
            <a:avLst/>
          </a:prstGeom>
        </p:spPr>
      </p:pic>
    </p:spTree>
    <p:extLst>
      <p:ext uri="{BB962C8B-B14F-4D97-AF65-F5344CB8AC3E}">
        <p14:creationId xmlns:p14="http://schemas.microsoft.com/office/powerpoint/2010/main" val="1375907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608012" y="2369165"/>
            <a:ext cx="4648200" cy="61555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 name="Google Shape;108;p15"/>
          <p:cNvSpPr/>
          <p:nvPr/>
        </p:nvSpPr>
        <p:spPr>
          <a:xfrm>
            <a:off x="760412" y="5029200"/>
            <a:ext cx="6169025" cy="64633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b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 name="Google Shape;109;p15"/>
          <p:cNvSpPr txBox="1"/>
          <p:nvPr/>
        </p:nvSpPr>
        <p:spPr>
          <a:xfrm>
            <a:off x="531812" y="1384786"/>
            <a:ext cx="10896600" cy="30773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0" name="Google Shape;110;p15"/>
          <p:cNvSpPr txBox="1"/>
          <p:nvPr/>
        </p:nvSpPr>
        <p:spPr>
          <a:xfrm>
            <a:off x="608011" y="389826"/>
            <a:ext cx="9144001" cy="769401"/>
          </a:xfrm>
          <a:prstGeom prst="rect">
            <a:avLst/>
          </a:prstGeom>
          <a:noFill/>
          <a:ln>
            <a:noFill/>
          </a:ln>
        </p:spPr>
        <p:txBody>
          <a:bodyPr spcFirstLastPara="1" wrap="square" lIns="91425" tIns="45700" rIns="91425" bIns="45700" anchor="t" anchorCtr="0">
            <a:spAutoFit/>
          </a:bodyPr>
          <a:lstStyle/>
          <a:p>
            <a:pPr lvl="0"/>
            <a:r>
              <a:rPr lang="en-US" altLang="en-US" sz="4400" dirty="0"/>
              <a:t>Predicted value for an individual…</a:t>
            </a:r>
            <a:endParaRPr kumimoji="0" sz="4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1" name="Google Shape;111;p15"/>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12" name="Google Shape;112;p15"/>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3F3F3F"/>
                </a:solidFill>
                <a:effectLst/>
                <a:uLnTx/>
                <a:uFillTx/>
                <a:latin typeface="Calibri"/>
                <a:ea typeface="Calibri"/>
                <a:cs typeface="Calibri"/>
                <a:sym typeface="Calibri"/>
              </a:rPr>
              <a:t>AILABS Property, All rights reserved</a:t>
            </a:r>
            <a:endParaRPr kumimoji="0" sz="1200" b="0" i="0" u="none" strike="noStrike" kern="0" cap="none" spc="0" normalizeH="0" baseline="0" noProof="0">
              <a:ln>
                <a:noFill/>
              </a:ln>
              <a:solidFill>
                <a:srgbClr val="3F3F3F"/>
              </a:solidFill>
              <a:effectLst/>
              <a:uLnTx/>
              <a:uFillTx/>
              <a:latin typeface="Calibri"/>
              <a:ea typeface="Calibri"/>
              <a:cs typeface="Calibri"/>
              <a:sym typeface="Calibri"/>
            </a:endParaRPr>
          </a:p>
        </p:txBody>
      </p:sp>
      <p:pic>
        <p:nvPicPr>
          <p:cNvPr id="113" name="Google Shape;113;p15" descr="E:\Ai Labs\Ai lab logo\Fianl 15.12.17\AILabs-Logo.png"/>
          <p:cNvPicPr preferRelativeResize="0"/>
          <p:nvPr/>
        </p:nvPicPr>
        <p:blipFill rotWithShape="1">
          <a:blip r:embed="rId3">
            <a:alphaModFix/>
          </a:blip>
          <a:srcRect/>
          <a:stretch/>
        </p:blipFill>
        <p:spPr>
          <a:xfrm>
            <a:off x="9752012" y="685800"/>
            <a:ext cx="1752600" cy="489098"/>
          </a:xfrm>
          <a:prstGeom prst="rect">
            <a:avLst/>
          </a:prstGeom>
          <a:noFill/>
          <a:ln>
            <a:noFill/>
          </a:ln>
        </p:spPr>
      </p:pic>
      <p:sp>
        <p:nvSpPr>
          <p:cNvPr id="114" name="Google Shape;114;p15"/>
          <p:cNvSpPr/>
          <p:nvPr/>
        </p:nvSpPr>
        <p:spPr>
          <a:xfrm flipH="1">
            <a:off x="608012" y="1219200"/>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2" name="Picture 1">
            <a:extLst>
              <a:ext uri="{FF2B5EF4-FFF2-40B4-BE49-F238E27FC236}">
                <a16:creationId xmlns:a16="http://schemas.microsoft.com/office/drawing/2014/main" id="{43D1D4FC-77EF-4A8D-B8A2-D0B0B60BD29A}"/>
              </a:ext>
            </a:extLst>
          </p:cNvPr>
          <p:cNvPicPr>
            <a:picLocks noChangeAspect="1"/>
          </p:cNvPicPr>
          <p:nvPr/>
        </p:nvPicPr>
        <p:blipFill>
          <a:blip r:embed="rId4"/>
          <a:stretch>
            <a:fillRect/>
          </a:stretch>
        </p:blipFill>
        <p:spPr>
          <a:xfrm>
            <a:off x="760412" y="1812388"/>
            <a:ext cx="8200103" cy="2611453"/>
          </a:xfrm>
          <a:prstGeom prst="rect">
            <a:avLst/>
          </a:prstGeom>
        </p:spPr>
      </p:pic>
    </p:spTree>
    <p:extLst>
      <p:ext uri="{BB962C8B-B14F-4D97-AF65-F5344CB8AC3E}">
        <p14:creationId xmlns:p14="http://schemas.microsoft.com/office/powerpoint/2010/main" val="1736031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10" name="Google Shape;110;p15"/>
          <p:cNvSpPr txBox="1"/>
          <p:nvPr/>
        </p:nvSpPr>
        <p:spPr>
          <a:xfrm>
            <a:off x="608011" y="389826"/>
            <a:ext cx="7754323" cy="861734"/>
          </a:xfrm>
          <a:prstGeom prst="rect">
            <a:avLst/>
          </a:prstGeom>
          <a:noFill/>
          <a:ln>
            <a:noFill/>
          </a:ln>
        </p:spPr>
        <p:txBody>
          <a:bodyPr spcFirstLastPara="1" wrap="square" lIns="91425" tIns="45700" rIns="91425" bIns="45700" anchor="t" anchorCtr="0">
            <a:spAutoFit/>
          </a:bodyPr>
          <a:lstStyle/>
          <a:p>
            <a:pPr>
              <a:spcBef>
                <a:spcPct val="50000"/>
              </a:spcBef>
            </a:pPr>
            <a:r>
              <a:rPr lang="en-US" altLang="en-US" sz="2000" b="1" dirty="0"/>
              <a:t>The standard error of Y given X is the average variability around the regression line at any given value of X.</a:t>
            </a:r>
          </a:p>
        </p:txBody>
      </p:sp>
      <p:sp>
        <p:nvSpPr>
          <p:cNvPr id="111" name="Google Shape;111;p15"/>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12" name="Google Shape;112;p15"/>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3F3F3F"/>
                </a:solidFill>
                <a:effectLst/>
                <a:uLnTx/>
                <a:uFillTx/>
                <a:latin typeface="Calibri"/>
                <a:ea typeface="Calibri"/>
                <a:cs typeface="Calibri"/>
                <a:sym typeface="Calibri"/>
              </a:rPr>
              <a:t>AILABS Property, All rights reserved</a:t>
            </a:r>
            <a:endParaRPr kumimoji="0" sz="1200" b="0" i="0" u="none" strike="noStrike" kern="0" cap="none" spc="0" normalizeH="0" baseline="0" noProof="0">
              <a:ln>
                <a:noFill/>
              </a:ln>
              <a:solidFill>
                <a:srgbClr val="3F3F3F"/>
              </a:solidFill>
              <a:effectLst/>
              <a:uLnTx/>
              <a:uFillTx/>
              <a:latin typeface="Calibri"/>
              <a:ea typeface="Calibri"/>
              <a:cs typeface="Calibri"/>
              <a:sym typeface="Calibri"/>
            </a:endParaRPr>
          </a:p>
        </p:txBody>
      </p:sp>
      <p:pic>
        <p:nvPicPr>
          <p:cNvPr id="113" name="Google Shape;113;p15" descr="E:\Ai Labs\Ai lab logo\Fianl 15.12.17\AILabs-Logo.png"/>
          <p:cNvPicPr preferRelativeResize="0"/>
          <p:nvPr/>
        </p:nvPicPr>
        <p:blipFill rotWithShape="1">
          <a:blip r:embed="rId3">
            <a:alphaModFix/>
          </a:blip>
          <a:srcRect/>
          <a:stretch/>
        </p:blipFill>
        <p:spPr>
          <a:xfrm>
            <a:off x="9752012" y="685800"/>
            <a:ext cx="1752600" cy="489098"/>
          </a:xfrm>
          <a:prstGeom prst="rect">
            <a:avLst/>
          </a:prstGeom>
          <a:noFill/>
          <a:ln>
            <a:noFill/>
          </a:ln>
        </p:spPr>
      </p:pic>
      <p:sp>
        <p:nvSpPr>
          <p:cNvPr id="114" name="Google Shape;114;p15"/>
          <p:cNvSpPr/>
          <p:nvPr/>
        </p:nvSpPr>
        <p:spPr>
          <a:xfrm flipH="1">
            <a:off x="608012" y="1219200"/>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2" name="Picture 1">
            <a:extLst>
              <a:ext uri="{FF2B5EF4-FFF2-40B4-BE49-F238E27FC236}">
                <a16:creationId xmlns:a16="http://schemas.microsoft.com/office/drawing/2014/main" id="{4ED71067-3EC9-41A1-A7CB-FD22E9C33D18}"/>
              </a:ext>
            </a:extLst>
          </p:cNvPr>
          <p:cNvPicPr>
            <a:picLocks noChangeAspect="1"/>
          </p:cNvPicPr>
          <p:nvPr/>
        </p:nvPicPr>
        <p:blipFill>
          <a:blip r:embed="rId4"/>
          <a:stretch>
            <a:fillRect/>
          </a:stretch>
        </p:blipFill>
        <p:spPr>
          <a:xfrm>
            <a:off x="1519084" y="1780944"/>
            <a:ext cx="6710516" cy="3857855"/>
          </a:xfrm>
          <a:prstGeom prst="rect">
            <a:avLst/>
          </a:prstGeom>
        </p:spPr>
      </p:pic>
    </p:spTree>
    <p:extLst>
      <p:ext uri="{BB962C8B-B14F-4D97-AF65-F5344CB8AC3E}">
        <p14:creationId xmlns:p14="http://schemas.microsoft.com/office/powerpoint/2010/main" val="3620965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10" name="Google Shape;110;p15"/>
          <p:cNvSpPr txBox="1"/>
          <p:nvPr/>
        </p:nvSpPr>
        <p:spPr>
          <a:xfrm>
            <a:off x="608011" y="389826"/>
            <a:ext cx="7754323" cy="76940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en-US" sz="4400" b="0" i="0" u="none" strike="noStrike" kern="0" cap="none" spc="0" normalizeH="0" baseline="0" noProof="0" dirty="0">
                <a:ln>
                  <a:noFill/>
                </a:ln>
                <a:solidFill>
                  <a:srgbClr val="000000"/>
                </a:solidFill>
                <a:effectLst/>
                <a:uLnTx/>
                <a:uFillTx/>
                <a:latin typeface="Arial"/>
                <a:cs typeface="Arial"/>
                <a:sym typeface="Arial"/>
              </a:rPr>
              <a:t>Assumptions (or the fine print)</a:t>
            </a:r>
            <a:endParaRPr kumimoji="0" sz="4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1" name="Google Shape;111;p15"/>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12" name="Google Shape;112;p15"/>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3F3F3F"/>
                </a:solidFill>
                <a:effectLst/>
                <a:uLnTx/>
                <a:uFillTx/>
                <a:latin typeface="Calibri"/>
                <a:ea typeface="Calibri"/>
                <a:cs typeface="Calibri"/>
                <a:sym typeface="Calibri"/>
              </a:rPr>
              <a:t>AILABS Property, All rights reserved</a:t>
            </a:r>
            <a:endParaRPr kumimoji="0" sz="1200" b="0" i="0" u="none" strike="noStrike" kern="0" cap="none" spc="0" normalizeH="0" baseline="0" noProof="0">
              <a:ln>
                <a:noFill/>
              </a:ln>
              <a:solidFill>
                <a:srgbClr val="3F3F3F"/>
              </a:solidFill>
              <a:effectLst/>
              <a:uLnTx/>
              <a:uFillTx/>
              <a:latin typeface="Calibri"/>
              <a:ea typeface="Calibri"/>
              <a:cs typeface="Calibri"/>
              <a:sym typeface="Calibri"/>
            </a:endParaRPr>
          </a:p>
        </p:txBody>
      </p:sp>
      <p:pic>
        <p:nvPicPr>
          <p:cNvPr id="113" name="Google Shape;113;p15" descr="E:\Ai Labs\Ai lab logo\Fianl 15.12.17\AILabs-Logo.png"/>
          <p:cNvPicPr preferRelativeResize="0"/>
          <p:nvPr/>
        </p:nvPicPr>
        <p:blipFill rotWithShape="1">
          <a:blip r:embed="rId3">
            <a:alphaModFix/>
          </a:blip>
          <a:srcRect/>
          <a:stretch/>
        </p:blipFill>
        <p:spPr>
          <a:xfrm>
            <a:off x="9752012" y="685800"/>
            <a:ext cx="1752600" cy="489098"/>
          </a:xfrm>
          <a:prstGeom prst="rect">
            <a:avLst/>
          </a:prstGeom>
          <a:noFill/>
          <a:ln>
            <a:noFill/>
          </a:ln>
        </p:spPr>
      </p:pic>
      <p:sp>
        <p:nvSpPr>
          <p:cNvPr id="114" name="Google Shape;114;p15"/>
          <p:cNvSpPr/>
          <p:nvPr/>
        </p:nvSpPr>
        <p:spPr>
          <a:xfrm flipH="1">
            <a:off x="608012" y="1219200"/>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2" name="Picture 1">
            <a:extLst>
              <a:ext uri="{FF2B5EF4-FFF2-40B4-BE49-F238E27FC236}">
                <a16:creationId xmlns:a16="http://schemas.microsoft.com/office/drawing/2014/main" id="{1973BDFD-D28A-491F-A55E-1D84DB447B4D}"/>
              </a:ext>
            </a:extLst>
          </p:cNvPr>
          <p:cNvPicPr>
            <a:picLocks noChangeAspect="1"/>
          </p:cNvPicPr>
          <p:nvPr/>
        </p:nvPicPr>
        <p:blipFill>
          <a:blip r:embed="rId4"/>
          <a:stretch>
            <a:fillRect/>
          </a:stretch>
        </p:blipFill>
        <p:spPr>
          <a:xfrm>
            <a:off x="1083563" y="1466877"/>
            <a:ext cx="8518632" cy="3060877"/>
          </a:xfrm>
          <a:prstGeom prst="rect">
            <a:avLst/>
          </a:prstGeom>
        </p:spPr>
      </p:pic>
    </p:spTree>
    <p:extLst>
      <p:ext uri="{BB962C8B-B14F-4D97-AF65-F5344CB8AC3E}">
        <p14:creationId xmlns:p14="http://schemas.microsoft.com/office/powerpoint/2010/main" val="3714780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10" name="Google Shape;110;p15"/>
          <p:cNvSpPr txBox="1"/>
          <p:nvPr/>
        </p:nvSpPr>
        <p:spPr>
          <a:xfrm>
            <a:off x="608011" y="389826"/>
            <a:ext cx="7754323" cy="769401"/>
          </a:xfrm>
          <a:prstGeom prst="rect">
            <a:avLst/>
          </a:prstGeom>
          <a:noFill/>
          <a:ln>
            <a:noFill/>
          </a:ln>
        </p:spPr>
        <p:txBody>
          <a:bodyPr spcFirstLastPara="1" wrap="square" lIns="91425" tIns="45700" rIns="91425" bIns="45700" anchor="t" anchorCtr="0">
            <a:spAutoFit/>
          </a:bodyPr>
          <a:lstStyle/>
          <a:p>
            <a:pPr lvl="0"/>
            <a:r>
              <a:rPr lang="en-US" altLang="en-US" sz="4400" dirty="0"/>
              <a:t>No Relationship</a:t>
            </a:r>
            <a:endParaRPr kumimoji="0" sz="4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1" name="Google Shape;111;p15"/>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12" name="Google Shape;112;p15"/>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3F3F3F"/>
                </a:solidFill>
                <a:effectLst/>
                <a:uLnTx/>
                <a:uFillTx/>
                <a:latin typeface="Calibri"/>
                <a:ea typeface="Calibri"/>
                <a:cs typeface="Calibri"/>
                <a:sym typeface="Calibri"/>
              </a:rPr>
              <a:t>AILABS Property, All rights reserved</a:t>
            </a:r>
            <a:endParaRPr kumimoji="0" sz="1200" b="0" i="0" u="none" strike="noStrike" kern="0" cap="none" spc="0" normalizeH="0" baseline="0" noProof="0">
              <a:ln>
                <a:noFill/>
              </a:ln>
              <a:solidFill>
                <a:srgbClr val="3F3F3F"/>
              </a:solidFill>
              <a:effectLst/>
              <a:uLnTx/>
              <a:uFillTx/>
              <a:latin typeface="Calibri"/>
              <a:ea typeface="Calibri"/>
              <a:cs typeface="Calibri"/>
              <a:sym typeface="Calibri"/>
            </a:endParaRPr>
          </a:p>
        </p:txBody>
      </p:sp>
      <p:pic>
        <p:nvPicPr>
          <p:cNvPr id="113" name="Google Shape;113;p15" descr="E:\Ai Labs\Ai lab logo\Fianl 15.12.17\AILabs-Logo.png"/>
          <p:cNvPicPr preferRelativeResize="0"/>
          <p:nvPr/>
        </p:nvPicPr>
        <p:blipFill rotWithShape="1">
          <a:blip r:embed="rId3">
            <a:alphaModFix/>
          </a:blip>
          <a:srcRect/>
          <a:stretch/>
        </p:blipFill>
        <p:spPr>
          <a:xfrm>
            <a:off x="9752012" y="685800"/>
            <a:ext cx="1752600" cy="489098"/>
          </a:xfrm>
          <a:prstGeom prst="rect">
            <a:avLst/>
          </a:prstGeom>
          <a:noFill/>
          <a:ln>
            <a:noFill/>
          </a:ln>
        </p:spPr>
      </p:pic>
      <p:sp>
        <p:nvSpPr>
          <p:cNvPr id="114" name="Google Shape;114;p15"/>
          <p:cNvSpPr/>
          <p:nvPr/>
        </p:nvSpPr>
        <p:spPr>
          <a:xfrm flipH="1">
            <a:off x="608012" y="1219200"/>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7" name="Picture 1028">
            <a:extLst>
              <a:ext uri="{FF2B5EF4-FFF2-40B4-BE49-F238E27FC236}">
                <a16:creationId xmlns:a16="http://schemas.microsoft.com/office/drawing/2014/main" id="{4009A46B-C499-4FB3-BC8E-2EB47E74AB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10" y="1597660"/>
            <a:ext cx="7754323"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3195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10" name="Google Shape;110;p15"/>
          <p:cNvSpPr txBox="1"/>
          <p:nvPr/>
        </p:nvSpPr>
        <p:spPr>
          <a:xfrm>
            <a:off x="608011" y="389826"/>
            <a:ext cx="7754323" cy="769401"/>
          </a:xfrm>
          <a:prstGeom prst="rect">
            <a:avLst/>
          </a:prstGeom>
          <a:noFill/>
          <a:ln>
            <a:noFill/>
          </a:ln>
        </p:spPr>
        <p:txBody>
          <a:bodyPr spcFirstLastPara="1" wrap="square" lIns="91425" tIns="45700" rIns="91425" bIns="45700" anchor="t" anchorCtr="0">
            <a:spAutoFit/>
          </a:bodyPr>
          <a:lstStyle/>
          <a:p>
            <a:pPr lvl="0"/>
            <a:r>
              <a:rPr lang="en-US" altLang="en-US" sz="4400" dirty="0"/>
              <a:t>Weak Relationship</a:t>
            </a:r>
            <a:endParaRPr kumimoji="0" sz="4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1" name="Google Shape;111;p15"/>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12" name="Google Shape;112;p15"/>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3F3F3F"/>
                </a:solidFill>
                <a:effectLst/>
                <a:uLnTx/>
                <a:uFillTx/>
                <a:latin typeface="Calibri"/>
                <a:ea typeface="Calibri"/>
                <a:cs typeface="Calibri"/>
                <a:sym typeface="Calibri"/>
              </a:rPr>
              <a:t>AILABS Property, All rights reserved</a:t>
            </a:r>
            <a:endParaRPr kumimoji="0" sz="1200" b="0" i="0" u="none" strike="noStrike" kern="0" cap="none" spc="0" normalizeH="0" baseline="0" noProof="0">
              <a:ln>
                <a:noFill/>
              </a:ln>
              <a:solidFill>
                <a:srgbClr val="3F3F3F"/>
              </a:solidFill>
              <a:effectLst/>
              <a:uLnTx/>
              <a:uFillTx/>
              <a:latin typeface="Calibri"/>
              <a:ea typeface="Calibri"/>
              <a:cs typeface="Calibri"/>
              <a:sym typeface="Calibri"/>
            </a:endParaRPr>
          </a:p>
        </p:txBody>
      </p:sp>
      <p:pic>
        <p:nvPicPr>
          <p:cNvPr id="113" name="Google Shape;113;p15" descr="E:\Ai Labs\Ai lab logo\Fianl 15.12.17\AILabs-Logo.png"/>
          <p:cNvPicPr preferRelativeResize="0"/>
          <p:nvPr/>
        </p:nvPicPr>
        <p:blipFill rotWithShape="1">
          <a:blip r:embed="rId3">
            <a:alphaModFix/>
          </a:blip>
          <a:srcRect/>
          <a:stretch/>
        </p:blipFill>
        <p:spPr>
          <a:xfrm>
            <a:off x="9752012" y="685800"/>
            <a:ext cx="1752600" cy="489098"/>
          </a:xfrm>
          <a:prstGeom prst="rect">
            <a:avLst/>
          </a:prstGeom>
          <a:noFill/>
          <a:ln>
            <a:noFill/>
          </a:ln>
        </p:spPr>
      </p:pic>
      <p:sp>
        <p:nvSpPr>
          <p:cNvPr id="114" name="Google Shape;114;p15"/>
          <p:cNvSpPr/>
          <p:nvPr/>
        </p:nvSpPr>
        <p:spPr>
          <a:xfrm flipH="1">
            <a:off x="608012" y="1219200"/>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7" name="Picture 4">
            <a:extLst>
              <a:ext uri="{FF2B5EF4-FFF2-40B4-BE49-F238E27FC236}">
                <a16:creationId xmlns:a16="http://schemas.microsoft.com/office/drawing/2014/main" id="{4655DD07-8A49-47C7-8EA5-F2ABE963CC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10" y="1403191"/>
            <a:ext cx="7754323" cy="485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761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p:nvPr/>
        </p:nvSpPr>
        <p:spPr>
          <a:xfrm>
            <a:off x="760411" y="533400"/>
            <a:ext cx="10035407" cy="707846"/>
          </a:xfrm>
          <a:prstGeom prst="rect">
            <a:avLst/>
          </a:prstGeom>
          <a:noFill/>
          <a:ln>
            <a:noFill/>
          </a:ln>
        </p:spPr>
        <p:txBody>
          <a:bodyPr spcFirstLastPara="1" wrap="square" lIns="91425" tIns="45700" rIns="91425" bIns="45700" anchor="t" anchorCtr="0">
            <a:spAutoFit/>
          </a:bodyPr>
          <a:lstStyle/>
          <a:p>
            <a:pPr lvl="0"/>
            <a:r>
              <a:rPr lang="en-US" altLang="en-US" sz="4000" dirty="0"/>
              <a:t>Linear correlation and Linear regression</a:t>
            </a:r>
            <a:endParaRPr sz="4000" dirty="0">
              <a:solidFill>
                <a:schemeClr val="dk1"/>
              </a:solidFill>
              <a:latin typeface="Calibri"/>
              <a:ea typeface="Calibri"/>
              <a:cs typeface="Calibri"/>
              <a:sym typeface="Calibri"/>
            </a:endParaRPr>
          </a:p>
        </p:txBody>
      </p:sp>
      <p:sp>
        <p:nvSpPr>
          <p:cNvPr id="97" name="Google Shape;97;p14"/>
          <p:cNvSpPr txBox="1"/>
          <p:nvPr/>
        </p:nvSpPr>
        <p:spPr>
          <a:xfrm>
            <a:off x="760400" y="1600200"/>
            <a:ext cx="10591800" cy="4309729"/>
          </a:xfrm>
          <a:prstGeom prst="rect">
            <a:avLst/>
          </a:prstGeom>
          <a:noFill/>
          <a:ln>
            <a:noFill/>
          </a:ln>
        </p:spPr>
        <p:txBody>
          <a:bodyPr spcFirstLastPara="1" wrap="square" lIns="91425" tIns="45700" rIns="91425" bIns="45700" anchor="t" anchorCtr="0">
            <a:spAutoFit/>
          </a:bodyPr>
          <a:lstStyle/>
          <a:p>
            <a:pPr fontAlgn="base"/>
            <a:r>
              <a:rPr lang="en-US" sz="2400" dirty="0"/>
              <a:t>Linear regression is perhaps one of the most well known and well understood algorithms in statistics and machine learning.</a:t>
            </a:r>
          </a:p>
          <a:p>
            <a:pPr fontAlgn="base"/>
            <a:r>
              <a:rPr lang="en-US" sz="2400" dirty="0"/>
              <a:t>In this post you will discover the linear regression algorithm, how it works and how you can best use it in on your machine learning projects. In this post you will learn:</a:t>
            </a:r>
          </a:p>
          <a:p>
            <a:pPr marL="342900" indent="-342900" fontAlgn="base">
              <a:buFont typeface="Wingdings" panose="05000000000000000000" pitchFamily="2" charset="2"/>
              <a:buChar char="ü"/>
            </a:pPr>
            <a:r>
              <a:rPr lang="en-US" sz="2400" dirty="0"/>
              <a:t>Why linear regression belongs to both statistics and machine learning.</a:t>
            </a:r>
          </a:p>
          <a:p>
            <a:pPr marL="342900" indent="-342900" fontAlgn="base">
              <a:buFont typeface="Wingdings" panose="05000000000000000000" pitchFamily="2" charset="2"/>
              <a:buChar char="ü"/>
            </a:pPr>
            <a:r>
              <a:rPr lang="en-US" sz="2400" dirty="0"/>
              <a:t>The many names by which linear regression is known.</a:t>
            </a:r>
          </a:p>
          <a:p>
            <a:pPr marL="342900" indent="-342900" fontAlgn="base">
              <a:buFont typeface="Wingdings" panose="05000000000000000000" pitchFamily="2" charset="2"/>
              <a:buChar char="ü"/>
            </a:pPr>
            <a:r>
              <a:rPr lang="en-US" sz="2400" dirty="0"/>
              <a:t>The representation and learning algorithms used to create a linear regression model.</a:t>
            </a:r>
          </a:p>
          <a:p>
            <a:pPr marL="342900" indent="-342900" fontAlgn="base">
              <a:buFont typeface="Wingdings" panose="05000000000000000000" pitchFamily="2" charset="2"/>
              <a:buChar char="ü"/>
            </a:pPr>
            <a:r>
              <a:rPr lang="en-US" sz="2400" dirty="0"/>
              <a:t>How to best prepare your data when modeling using linear regression.</a:t>
            </a:r>
          </a:p>
          <a:p>
            <a:pPr marL="0" marR="0" lvl="0" indent="0" algn="l" rtl="0">
              <a:lnSpc>
                <a:spcPct val="131250"/>
              </a:lnSpc>
              <a:spcBef>
                <a:spcPts val="0"/>
              </a:spcBef>
              <a:spcAft>
                <a:spcPts val="0"/>
              </a:spcAft>
              <a:buNone/>
            </a:pPr>
            <a:endParaRPr sz="2600" dirty="0"/>
          </a:p>
        </p:txBody>
      </p:sp>
      <p:sp>
        <p:nvSpPr>
          <p:cNvPr id="98" name="Google Shape;98;p14"/>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p14"/>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3F3F3F"/>
                </a:solidFill>
                <a:latin typeface="Calibri"/>
                <a:ea typeface="Calibri"/>
                <a:cs typeface="Calibri"/>
                <a:sym typeface="Calibri"/>
              </a:rPr>
              <a:t>AILABS Property, All rights reserved</a:t>
            </a:r>
            <a:endParaRPr sz="1200">
              <a:solidFill>
                <a:srgbClr val="3F3F3F"/>
              </a:solidFill>
              <a:latin typeface="Calibri"/>
              <a:ea typeface="Calibri"/>
              <a:cs typeface="Calibri"/>
              <a:sym typeface="Calibri"/>
            </a:endParaRPr>
          </a:p>
        </p:txBody>
      </p:sp>
      <p:pic>
        <p:nvPicPr>
          <p:cNvPr id="100" name="Google Shape;100;p14" descr="E:\Ai Labs\Ai lab logo\Fianl 15.12.17\AILabs-Logo.png"/>
          <p:cNvPicPr preferRelativeResize="0"/>
          <p:nvPr/>
        </p:nvPicPr>
        <p:blipFill rotWithShape="1">
          <a:blip r:embed="rId3">
            <a:alphaModFix/>
          </a:blip>
          <a:srcRect/>
          <a:stretch/>
        </p:blipFill>
        <p:spPr>
          <a:xfrm>
            <a:off x="9752012" y="685800"/>
            <a:ext cx="1752600" cy="489098"/>
          </a:xfrm>
          <a:prstGeom prst="rect">
            <a:avLst/>
          </a:prstGeom>
          <a:noFill/>
          <a:ln>
            <a:noFill/>
          </a:ln>
        </p:spPr>
      </p:pic>
      <p:sp>
        <p:nvSpPr>
          <p:cNvPr id="101" name="Google Shape;101;p14"/>
          <p:cNvSpPr/>
          <p:nvPr/>
        </p:nvSpPr>
        <p:spPr>
          <a:xfrm flipH="1">
            <a:off x="915987" y="1341116"/>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10" name="Google Shape;110;p15"/>
          <p:cNvSpPr txBox="1"/>
          <p:nvPr/>
        </p:nvSpPr>
        <p:spPr>
          <a:xfrm>
            <a:off x="608011" y="389826"/>
            <a:ext cx="7754323" cy="769401"/>
          </a:xfrm>
          <a:prstGeom prst="rect">
            <a:avLst/>
          </a:prstGeom>
          <a:noFill/>
          <a:ln>
            <a:noFill/>
          </a:ln>
        </p:spPr>
        <p:txBody>
          <a:bodyPr spcFirstLastPara="1" wrap="square" lIns="91425" tIns="45700" rIns="91425" bIns="45700" anchor="t" anchorCtr="0">
            <a:spAutoFit/>
          </a:bodyPr>
          <a:lstStyle/>
          <a:p>
            <a:pPr lvl="0"/>
            <a:r>
              <a:rPr lang="en-US" altLang="en-US" sz="4400" dirty="0"/>
              <a:t>Moderate Relationship</a:t>
            </a:r>
            <a:endParaRPr kumimoji="0" sz="4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1" name="Google Shape;111;p15"/>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12" name="Google Shape;112;p15"/>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3F3F3F"/>
                </a:solidFill>
                <a:effectLst/>
                <a:uLnTx/>
                <a:uFillTx/>
                <a:latin typeface="Calibri"/>
                <a:ea typeface="Calibri"/>
                <a:cs typeface="Calibri"/>
                <a:sym typeface="Calibri"/>
              </a:rPr>
              <a:t>AILABS Property, All rights reserved</a:t>
            </a:r>
            <a:endParaRPr kumimoji="0" sz="1200" b="0" i="0" u="none" strike="noStrike" kern="0" cap="none" spc="0" normalizeH="0" baseline="0" noProof="0">
              <a:ln>
                <a:noFill/>
              </a:ln>
              <a:solidFill>
                <a:srgbClr val="3F3F3F"/>
              </a:solidFill>
              <a:effectLst/>
              <a:uLnTx/>
              <a:uFillTx/>
              <a:latin typeface="Calibri"/>
              <a:ea typeface="Calibri"/>
              <a:cs typeface="Calibri"/>
              <a:sym typeface="Calibri"/>
            </a:endParaRPr>
          </a:p>
        </p:txBody>
      </p:sp>
      <p:pic>
        <p:nvPicPr>
          <p:cNvPr id="113" name="Google Shape;113;p15" descr="E:\Ai Labs\Ai lab logo\Fianl 15.12.17\AILabs-Logo.png"/>
          <p:cNvPicPr preferRelativeResize="0"/>
          <p:nvPr/>
        </p:nvPicPr>
        <p:blipFill rotWithShape="1">
          <a:blip r:embed="rId3">
            <a:alphaModFix/>
          </a:blip>
          <a:srcRect/>
          <a:stretch/>
        </p:blipFill>
        <p:spPr>
          <a:xfrm>
            <a:off x="9752012" y="685800"/>
            <a:ext cx="1752600" cy="489098"/>
          </a:xfrm>
          <a:prstGeom prst="rect">
            <a:avLst/>
          </a:prstGeom>
          <a:noFill/>
          <a:ln>
            <a:noFill/>
          </a:ln>
        </p:spPr>
      </p:pic>
      <p:sp>
        <p:nvSpPr>
          <p:cNvPr id="114" name="Google Shape;114;p15"/>
          <p:cNvSpPr/>
          <p:nvPr/>
        </p:nvSpPr>
        <p:spPr>
          <a:xfrm flipH="1">
            <a:off x="608012" y="1219200"/>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7" name="Picture 4">
            <a:extLst>
              <a:ext uri="{FF2B5EF4-FFF2-40B4-BE49-F238E27FC236}">
                <a16:creationId xmlns:a16="http://schemas.microsoft.com/office/drawing/2014/main" id="{B31FF810-9D4A-4F05-96B9-F12142AF60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11" y="1524204"/>
            <a:ext cx="7754322" cy="4534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2521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10" name="Google Shape;110;p15"/>
          <p:cNvSpPr txBox="1"/>
          <p:nvPr/>
        </p:nvSpPr>
        <p:spPr>
          <a:xfrm>
            <a:off x="608011" y="389826"/>
            <a:ext cx="7754323" cy="769401"/>
          </a:xfrm>
          <a:prstGeom prst="rect">
            <a:avLst/>
          </a:prstGeom>
          <a:noFill/>
          <a:ln>
            <a:noFill/>
          </a:ln>
        </p:spPr>
        <p:txBody>
          <a:bodyPr spcFirstLastPara="1" wrap="square" lIns="91425" tIns="45700" rIns="91425" bIns="45700" anchor="t" anchorCtr="0">
            <a:spAutoFit/>
          </a:bodyPr>
          <a:lstStyle/>
          <a:p>
            <a:pPr lvl="0"/>
            <a:r>
              <a:rPr lang="en-US" altLang="en-US" sz="4400" dirty="0"/>
              <a:t>The “Best fit” line</a:t>
            </a:r>
            <a:endParaRPr kumimoji="0" sz="4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1" name="Google Shape;111;p15"/>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12" name="Google Shape;112;p15"/>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3F3F3F"/>
                </a:solidFill>
                <a:effectLst/>
                <a:uLnTx/>
                <a:uFillTx/>
                <a:latin typeface="Calibri"/>
                <a:ea typeface="Calibri"/>
                <a:cs typeface="Calibri"/>
                <a:sym typeface="Calibri"/>
              </a:rPr>
              <a:t>AILABS Property, All rights reserved</a:t>
            </a:r>
            <a:endParaRPr kumimoji="0" sz="1200" b="0" i="0" u="none" strike="noStrike" kern="0" cap="none" spc="0" normalizeH="0" baseline="0" noProof="0">
              <a:ln>
                <a:noFill/>
              </a:ln>
              <a:solidFill>
                <a:srgbClr val="3F3F3F"/>
              </a:solidFill>
              <a:effectLst/>
              <a:uLnTx/>
              <a:uFillTx/>
              <a:latin typeface="Calibri"/>
              <a:ea typeface="Calibri"/>
              <a:cs typeface="Calibri"/>
              <a:sym typeface="Calibri"/>
            </a:endParaRPr>
          </a:p>
        </p:txBody>
      </p:sp>
      <p:pic>
        <p:nvPicPr>
          <p:cNvPr id="113" name="Google Shape;113;p15" descr="E:\Ai Labs\Ai lab logo\Fianl 15.12.17\AILabs-Logo.png"/>
          <p:cNvPicPr preferRelativeResize="0"/>
          <p:nvPr/>
        </p:nvPicPr>
        <p:blipFill rotWithShape="1">
          <a:blip r:embed="rId3">
            <a:alphaModFix/>
          </a:blip>
          <a:srcRect/>
          <a:stretch/>
        </p:blipFill>
        <p:spPr>
          <a:xfrm>
            <a:off x="9752012" y="685800"/>
            <a:ext cx="1752600" cy="489098"/>
          </a:xfrm>
          <a:prstGeom prst="rect">
            <a:avLst/>
          </a:prstGeom>
          <a:noFill/>
          <a:ln>
            <a:noFill/>
          </a:ln>
        </p:spPr>
      </p:pic>
      <p:sp>
        <p:nvSpPr>
          <p:cNvPr id="114" name="Google Shape;114;p15"/>
          <p:cNvSpPr/>
          <p:nvPr/>
        </p:nvSpPr>
        <p:spPr>
          <a:xfrm flipH="1">
            <a:off x="608012" y="1219200"/>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7" name="Picture 4">
            <a:extLst>
              <a:ext uri="{FF2B5EF4-FFF2-40B4-BE49-F238E27FC236}">
                <a16:creationId xmlns:a16="http://schemas.microsoft.com/office/drawing/2014/main" id="{26A6EFEA-42A8-4A47-A65A-C808126EA5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11" y="1388145"/>
            <a:ext cx="6400800" cy="490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F673F735-751F-4155-83A9-B9543422AE87}"/>
              </a:ext>
            </a:extLst>
          </p:cNvPr>
          <p:cNvPicPr>
            <a:picLocks noChangeAspect="1"/>
          </p:cNvPicPr>
          <p:nvPr/>
        </p:nvPicPr>
        <p:blipFill>
          <a:blip r:embed="rId5"/>
          <a:stretch>
            <a:fillRect/>
          </a:stretch>
        </p:blipFill>
        <p:spPr>
          <a:xfrm>
            <a:off x="7174935" y="1388145"/>
            <a:ext cx="2087052" cy="1545308"/>
          </a:xfrm>
          <a:prstGeom prst="rect">
            <a:avLst/>
          </a:prstGeom>
        </p:spPr>
      </p:pic>
    </p:spTree>
    <p:extLst>
      <p:ext uri="{BB962C8B-B14F-4D97-AF65-F5344CB8AC3E}">
        <p14:creationId xmlns:p14="http://schemas.microsoft.com/office/powerpoint/2010/main" val="2178298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10" name="Google Shape;110;p15"/>
          <p:cNvSpPr txBox="1"/>
          <p:nvPr/>
        </p:nvSpPr>
        <p:spPr>
          <a:xfrm>
            <a:off x="608011" y="389826"/>
            <a:ext cx="7754323" cy="76940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en-US" sz="4400" b="0" i="0" u="none" strike="noStrike" kern="0" cap="none" spc="0" normalizeH="0" baseline="0" noProof="0" dirty="0">
                <a:ln>
                  <a:noFill/>
                </a:ln>
                <a:solidFill>
                  <a:srgbClr val="000000"/>
                </a:solidFill>
                <a:effectLst/>
                <a:uLnTx/>
                <a:uFillTx/>
                <a:latin typeface="Arial"/>
                <a:cs typeface="Arial"/>
                <a:sym typeface="Arial"/>
              </a:rPr>
              <a:t>The “Best fit” line</a:t>
            </a:r>
            <a:endParaRPr kumimoji="0" sz="4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1" name="Google Shape;111;p15"/>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12" name="Google Shape;112;p15"/>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3F3F3F"/>
                </a:solidFill>
                <a:effectLst/>
                <a:uLnTx/>
                <a:uFillTx/>
                <a:latin typeface="Calibri"/>
                <a:ea typeface="Calibri"/>
                <a:cs typeface="Calibri"/>
                <a:sym typeface="Calibri"/>
              </a:rPr>
              <a:t>AILABS Property, All rights reserved</a:t>
            </a:r>
            <a:endParaRPr kumimoji="0" sz="1200" b="0" i="0" u="none" strike="noStrike" kern="0" cap="none" spc="0" normalizeH="0" baseline="0" noProof="0">
              <a:ln>
                <a:noFill/>
              </a:ln>
              <a:solidFill>
                <a:srgbClr val="3F3F3F"/>
              </a:solidFill>
              <a:effectLst/>
              <a:uLnTx/>
              <a:uFillTx/>
              <a:latin typeface="Calibri"/>
              <a:ea typeface="Calibri"/>
              <a:cs typeface="Calibri"/>
              <a:sym typeface="Calibri"/>
            </a:endParaRPr>
          </a:p>
        </p:txBody>
      </p:sp>
      <p:pic>
        <p:nvPicPr>
          <p:cNvPr id="113" name="Google Shape;113;p15" descr="E:\Ai Labs\Ai lab logo\Fianl 15.12.17\AILabs-Logo.png"/>
          <p:cNvPicPr preferRelativeResize="0"/>
          <p:nvPr/>
        </p:nvPicPr>
        <p:blipFill rotWithShape="1">
          <a:blip r:embed="rId3">
            <a:alphaModFix/>
          </a:blip>
          <a:srcRect/>
          <a:stretch/>
        </p:blipFill>
        <p:spPr>
          <a:xfrm>
            <a:off x="9752012" y="685800"/>
            <a:ext cx="1752600" cy="489098"/>
          </a:xfrm>
          <a:prstGeom prst="rect">
            <a:avLst/>
          </a:prstGeom>
          <a:noFill/>
          <a:ln>
            <a:noFill/>
          </a:ln>
        </p:spPr>
      </p:pic>
      <p:sp>
        <p:nvSpPr>
          <p:cNvPr id="114" name="Google Shape;114;p15"/>
          <p:cNvSpPr/>
          <p:nvPr/>
        </p:nvSpPr>
        <p:spPr>
          <a:xfrm flipH="1">
            <a:off x="608012" y="1219200"/>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9" name="Picture 4">
            <a:extLst>
              <a:ext uri="{FF2B5EF4-FFF2-40B4-BE49-F238E27FC236}">
                <a16:creationId xmlns:a16="http://schemas.microsoft.com/office/drawing/2014/main" id="{2BF587E2-A338-46D4-9307-5481039C0B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11" y="1349551"/>
            <a:ext cx="6629400"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6A703B8B-57D7-42B4-9059-C02842E6D94D}"/>
              </a:ext>
            </a:extLst>
          </p:cNvPr>
          <p:cNvPicPr>
            <a:picLocks noChangeAspect="1"/>
          </p:cNvPicPr>
          <p:nvPr/>
        </p:nvPicPr>
        <p:blipFill>
          <a:blip r:embed="rId5"/>
          <a:stretch>
            <a:fillRect/>
          </a:stretch>
        </p:blipFill>
        <p:spPr>
          <a:xfrm>
            <a:off x="7428412" y="1442098"/>
            <a:ext cx="2323600" cy="1181640"/>
          </a:xfrm>
          <a:prstGeom prst="rect">
            <a:avLst/>
          </a:prstGeom>
        </p:spPr>
      </p:pic>
    </p:spTree>
    <p:extLst>
      <p:ext uri="{BB962C8B-B14F-4D97-AF65-F5344CB8AC3E}">
        <p14:creationId xmlns:p14="http://schemas.microsoft.com/office/powerpoint/2010/main" val="1802733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10" name="Google Shape;110;p15"/>
          <p:cNvSpPr txBox="1"/>
          <p:nvPr/>
        </p:nvSpPr>
        <p:spPr>
          <a:xfrm>
            <a:off x="608011" y="389826"/>
            <a:ext cx="7754323" cy="76940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en-US" sz="4400" b="0" i="0" u="none" strike="noStrike" kern="0" cap="none" spc="0" normalizeH="0" baseline="0" noProof="0" dirty="0">
                <a:ln>
                  <a:noFill/>
                </a:ln>
                <a:solidFill>
                  <a:srgbClr val="000000"/>
                </a:solidFill>
                <a:effectLst/>
                <a:uLnTx/>
                <a:uFillTx/>
                <a:latin typeface="Arial"/>
                <a:cs typeface="Arial"/>
                <a:sym typeface="Arial"/>
              </a:rPr>
              <a:t>The “Best fit” line</a:t>
            </a:r>
            <a:endParaRPr kumimoji="0" sz="4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1" name="Google Shape;111;p15"/>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12" name="Google Shape;112;p15"/>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3F3F3F"/>
                </a:solidFill>
                <a:effectLst/>
                <a:uLnTx/>
                <a:uFillTx/>
                <a:latin typeface="Calibri"/>
                <a:ea typeface="Calibri"/>
                <a:cs typeface="Calibri"/>
                <a:sym typeface="Calibri"/>
              </a:rPr>
              <a:t>AILABS Property, All rights reserved</a:t>
            </a:r>
            <a:endParaRPr kumimoji="0" sz="1200" b="0" i="0" u="none" strike="noStrike" kern="0" cap="none" spc="0" normalizeH="0" baseline="0" noProof="0">
              <a:ln>
                <a:noFill/>
              </a:ln>
              <a:solidFill>
                <a:srgbClr val="3F3F3F"/>
              </a:solidFill>
              <a:effectLst/>
              <a:uLnTx/>
              <a:uFillTx/>
              <a:latin typeface="Calibri"/>
              <a:ea typeface="Calibri"/>
              <a:cs typeface="Calibri"/>
              <a:sym typeface="Calibri"/>
            </a:endParaRPr>
          </a:p>
        </p:txBody>
      </p:sp>
      <p:pic>
        <p:nvPicPr>
          <p:cNvPr id="113" name="Google Shape;113;p15" descr="E:\Ai Labs\Ai lab logo\Fianl 15.12.17\AILabs-Logo.png"/>
          <p:cNvPicPr preferRelativeResize="0"/>
          <p:nvPr/>
        </p:nvPicPr>
        <p:blipFill rotWithShape="1">
          <a:blip r:embed="rId3">
            <a:alphaModFix/>
          </a:blip>
          <a:srcRect/>
          <a:stretch/>
        </p:blipFill>
        <p:spPr>
          <a:xfrm>
            <a:off x="9752012" y="685800"/>
            <a:ext cx="1752600" cy="489098"/>
          </a:xfrm>
          <a:prstGeom prst="rect">
            <a:avLst/>
          </a:prstGeom>
          <a:noFill/>
          <a:ln>
            <a:noFill/>
          </a:ln>
        </p:spPr>
      </p:pic>
      <p:sp>
        <p:nvSpPr>
          <p:cNvPr id="114" name="Google Shape;114;p15"/>
          <p:cNvSpPr/>
          <p:nvPr/>
        </p:nvSpPr>
        <p:spPr>
          <a:xfrm flipH="1">
            <a:off x="608012" y="1219200"/>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3" name="Picture 2">
            <a:extLst>
              <a:ext uri="{FF2B5EF4-FFF2-40B4-BE49-F238E27FC236}">
                <a16:creationId xmlns:a16="http://schemas.microsoft.com/office/drawing/2014/main" id="{E4F984C5-97EA-485E-B244-64124A010730}"/>
              </a:ext>
            </a:extLst>
          </p:cNvPr>
          <p:cNvPicPr>
            <a:picLocks noChangeAspect="1"/>
          </p:cNvPicPr>
          <p:nvPr/>
        </p:nvPicPr>
        <p:blipFill>
          <a:blip r:embed="rId4"/>
          <a:stretch>
            <a:fillRect/>
          </a:stretch>
        </p:blipFill>
        <p:spPr>
          <a:xfrm>
            <a:off x="608011" y="1470388"/>
            <a:ext cx="8611037" cy="4168412"/>
          </a:xfrm>
          <a:prstGeom prst="rect">
            <a:avLst/>
          </a:prstGeom>
        </p:spPr>
      </p:pic>
    </p:spTree>
    <p:extLst>
      <p:ext uri="{BB962C8B-B14F-4D97-AF65-F5344CB8AC3E}">
        <p14:creationId xmlns:p14="http://schemas.microsoft.com/office/powerpoint/2010/main" val="158506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0" descr="E:\Ai Labs\Presentetion\29.8.2020\AI-PowerPoint-Background.png\AI PowerPoint Background.pn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76" name="Google Shape;176;p20"/>
          <p:cNvSpPr txBox="1"/>
          <p:nvPr/>
        </p:nvSpPr>
        <p:spPr>
          <a:xfrm>
            <a:off x="4799012" y="2895600"/>
            <a:ext cx="4343400"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000">
                <a:solidFill>
                  <a:schemeClr val="dk1"/>
                </a:solidFill>
                <a:latin typeface="Calibri"/>
                <a:ea typeface="Calibri"/>
                <a:cs typeface="Calibri"/>
                <a:sym typeface="Calibri"/>
              </a:rPr>
              <a:t>Thank You</a:t>
            </a:r>
            <a:endParaRPr sz="5000">
              <a:solidFill>
                <a:schemeClr val="dk1"/>
              </a:solidFill>
              <a:latin typeface="Calibri"/>
              <a:ea typeface="Calibri"/>
              <a:cs typeface="Calibri"/>
              <a:sym typeface="Calibri"/>
            </a:endParaRPr>
          </a:p>
        </p:txBody>
      </p:sp>
      <p:pic>
        <p:nvPicPr>
          <p:cNvPr id="177" name="Google Shape;177;p20" descr="E:\Ai Labs\Ai lab logo\Fianl 15.12.17\AILabs-Logo.png"/>
          <p:cNvPicPr preferRelativeResize="0"/>
          <p:nvPr/>
        </p:nvPicPr>
        <p:blipFill rotWithShape="1">
          <a:blip r:embed="rId4">
            <a:alphaModFix/>
          </a:blip>
          <a:srcRect/>
          <a:stretch/>
        </p:blipFill>
        <p:spPr>
          <a:xfrm>
            <a:off x="9904412" y="3886200"/>
            <a:ext cx="1752600" cy="489098"/>
          </a:xfrm>
          <a:prstGeom prst="rect">
            <a:avLst/>
          </a:prstGeom>
          <a:noFill/>
          <a:ln>
            <a:noFill/>
          </a:ln>
        </p:spPr>
      </p:pic>
      <p:sp>
        <p:nvSpPr>
          <p:cNvPr id="178" name="Google Shape;178;p20"/>
          <p:cNvSpPr/>
          <p:nvPr/>
        </p:nvSpPr>
        <p:spPr>
          <a:xfrm flipH="1">
            <a:off x="4951412" y="3657600"/>
            <a:ext cx="10241280" cy="45720"/>
          </a:xfrm>
          <a:prstGeom prst="rect">
            <a:avLst/>
          </a:prstGeom>
          <a:gradFill>
            <a:gsLst>
              <a:gs pos="0">
                <a:srgbClr val="17365D"/>
              </a:gs>
              <a:gs pos="25000">
                <a:srgbClr val="A5A5A5"/>
              </a:gs>
              <a:gs pos="75000">
                <a:srgbClr val="BFBFBF">
                  <a:alpha val="0"/>
                </a:srgbClr>
              </a:gs>
              <a:gs pos="100000">
                <a:srgbClr val="BFBFBF">
                  <a:alpha val="0"/>
                </a:srgbClr>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608012" y="2369165"/>
            <a:ext cx="4648200" cy="6155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15"/>
          <p:cNvSpPr/>
          <p:nvPr/>
        </p:nvSpPr>
        <p:spPr>
          <a:xfrm>
            <a:off x="760412" y="5029200"/>
            <a:ext cx="6169025"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09" name="Google Shape;109;p15"/>
          <p:cNvSpPr txBox="1"/>
          <p:nvPr/>
        </p:nvSpPr>
        <p:spPr>
          <a:xfrm>
            <a:off x="531812" y="1384786"/>
            <a:ext cx="10896600" cy="307736"/>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endParaRPr dirty="0"/>
          </a:p>
        </p:txBody>
      </p:sp>
      <p:sp>
        <p:nvSpPr>
          <p:cNvPr id="110" name="Google Shape;110;p15"/>
          <p:cNvSpPr txBox="1"/>
          <p:nvPr/>
        </p:nvSpPr>
        <p:spPr>
          <a:xfrm>
            <a:off x="608011" y="389826"/>
            <a:ext cx="7754323" cy="769401"/>
          </a:xfrm>
          <a:prstGeom prst="rect">
            <a:avLst/>
          </a:prstGeom>
          <a:noFill/>
          <a:ln>
            <a:noFill/>
          </a:ln>
        </p:spPr>
        <p:txBody>
          <a:bodyPr spcFirstLastPara="1" wrap="square" lIns="91425" tIns="45700" rIns="91425" bIns="45700" anchor="t" anchorCtr="0">
            <a:spAutoFit/>
          </a:bodyPr>
          <a:lstStyle/>
          <a:p>
            <a:pPr lvl="0"/>
            <a:r>
              <a:rPr lang="en-US" altLang="en-US" sz="4400" dirty="0"/>
              <a:t>Continuous outcome (means) </a:t>
            </a:r>
            <a:endParaRPr sz="4400" dirty="0">
              <a:solidFill>
                <a:schemeClr val="dk1"/>
              </a:solidFill>
              <a:latin typeface="Calibri"/>
              <a:ea typeface="Calibri"/>
              <a:cs typeface="Calibri"/>
              <a:sym typeface="Calibri"/>
            </a:endParaRPr>
          </a:p>
        </p:txBody>
      </p:sp>
      <p:sp>
        <p:nvSpPr>
          <p:cNvPr id="111" name="Google Shape;111;p15"/>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 name="Google Shape;112;p15"/>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3F3F3F"/>
                </a:solidFill>
                <a:latin typeface="Calibri"/>
                <a:ea typeface="Calibri"/>
                <a:cs typeface="Calibri"/>
                <a:sym typeface="Calibri"/>
              </a:rPr>
              <a:t>AILABS Property, All rights reserved</a:t>
            </a:r>
            <a:endParaRPr sz="1200">
              <a:solidFill>
                <a:srgbClr val="3F3F3F"/>
              </a:solidFill>
              <a:latin typeface="Calibri"/>
              <a:ea typeface="Calibri"/>
              <a:cs typeface="Calibri"/>
              <a:sym typeface="Calibri"/>
            </a:endParaRPr>
          </a:p>
        </p:txBody>
      </p:sp>
      <p:pic>
        <p:nvPicPr>
          <p:cNvPr id="113" name="Google Shape;113;p15" descr="E:\Ai Labs\Ai lab logo\Fianl 15.12.17\AILabs-Logo.png"/>
          <p:cNvPicPr preferRelativeResize="0"/>
          <p:nvPr/>
        </p:nvPicPr>
        <p:blipFill rotWithShape="1">
          <a:blip r:embed="rId3">
            <a:alphaModFix/>
          </a:blip>
          <a:srcRect/>
          <a:stretch/>
        </p:blipFill>
        <p:spPr>
          <a:xfrm>
            <a:off x="9752012" y="685800"/>
            <a:ext cx="1752600" cy="489098"/>
          </a:xfrm>
          <a:prstGeom prst="rect">
            <a:avLst/>
          </a:prstGeom>
          <a:noFill/>
          <a:ln>
            <a:noFill/>
          </a:ln>
        </p:spPr>
      </p:pic>
      <p:sp>
        <p:nvSpPr>
          <p:cNvPr id="114" name="Google Shape;114;p15"/>
          <p:cNvSpPr/>
          <p:nvPr/>
        </p:nvSpPr>
        <p:spPr>
          <a:xfrm flipH="1">
            <a:off x="608012" y="1219200"/>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FC6FCF51-3CF2-4EB9-8248-F6D87830BCC8}"/>
              </a:ext>
            </a:extLst>
          </p:cNvPr>
          <p:cNvPicPr>
            <a:picLocks noChangeAspect="1"/>
          </p:cNvPicPr>
          <p:nvPr/>
        </p:nvPicPr>
        <p:blipFill>
          <a:blip r:embed="rId4"/>
          <a:stretch>
            <a:fillRect/>
          </a:stretch>
        </p:blipFill>
        <p:spPr>
          <a:xfrm>
            <a:off x="760412" y="1547549"/>
            <a:ext cx="8991600" cy="43199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5"/>
          <p:cNvSpPr/>
          <p:nvPr/>
        </p:nvSpPr>
        <p:spPr>
          <a:xfrm>
            <a:off x="760412" y="4055814"/>
            <a:ext cx="10610594" cy="1619717"/>
          </a:xfrm>
          <a:prstGeom prst="rect">
            <a:avLst/>
          </a:prstGeom>
          <a:noFill/>
          <a:ln>
            <a:noFill/>
          </a:ln>
        </p:spPr>
        <p:txBody>
          <a:bodyPr spcFirstLastPara="1" wrap="square" lIns="91425" tIns="45700" rIns="91425" bIns="45700" anchor="t" anchorCtr="0">
            <a:noAutofit/>
          </a:bodyPr>
          <a:lstStyle/>
          <a:p>
            <a:pPr lvl="0"/>
            <a:r>
              <a:rPr lang="en-US" sz="2400" dirty="0"/>
              <a:t>Covariance provides insight into how two variables are related to one another. More precisely, covariance refers to the measure of how two random variables in a data set will change together. A positive covariance means that the two variables at hand are positively related, and they move in the same direction.</a:t>
            </a: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0" name="Google Shape;110;p15"/>
          <p:cNvSpPr txBox="1"/>
          <p:nvPr/>
        </p:nvSpPr>
        <p:spPr>
          <a:xfrm>
            <a:off x="608011" y="389826"/>
            <a:ext cx="7754323" cy="769401"/>
          </a:xfrm>
          <a:prstGeom prst="rect">
            <a:avLst/>
          </a:prstGeom>
          <a:noFill/>
          <a:ln>
            <a:noFill/>
          </a:ln>
        </p:spPr>
        <p:txBody>
          <a:bodyPr spcFirstLastPara="1" wrap="square" lIns="91425" tIns="45700" rIns="91425" bIns="45700" anchor="t" anchorCtr="0">
            <a:spAutoFit/>
          </a:bodyPr>
          <a:lstStyle/>
          <a:p>
            <a:pPr lvl="0"/>
            <a:r>
              <a:rPr lang="en-US" altLang="en-US" sz="4400" dirty="0"/>
              <a:t>Recall: Covariance</a:t>
            </a:r>
            <a:endParaRPr kumimoji="0" sz="4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1" name="Google Shape;111;p15"/>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12" name="Google Shape;112;p15"/>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3F3F3F"/>
                </a:solidFill>
                <a:effectLst/>
                <a:uLnTx/>
                <a:uFillTx/>
                <a:latin typeface="Calibri"/>
                <a:ea typeface="Calibri"/>
                <a:cs typeface="Calibri"/>
                <a:sym typeface="Calibri"/>
              </a:rPr>
              <a:t>AILABS Property, All rights reserved</a:t>
            </a:r>
            <a:endParaRPr kumimoji="0" sz="1200" b="0" i="0" u="none" strike="noStrike" kern="0" cap="none" spc="0" normalizeH="0" baseline="0" noProof="0">
              <a:ln>
                <a:noFill/>
              </a:ln>
              <a:solidFill>
                <a:srgbClr val="3F3F3F"/>
              </a:solidFill>
              <a:effectLst/>
              <a:uLnTx/>
              <a:uFillTx/>
              <a:latin typeface="Calibri"/>
              <a:ea typeface="Calibri"/>
              <a:cs typeface="Calibri"/>
              <a:sym typeface="Calibri"/>
            </a:endParaRPr>
          </a:p>
        </p:txBody>
      </p:sp>
      <p:pic>
        <p:nvPicPr>
          <p:cNvPr id="113" name="Google Shape;113;p15" descr="E:\Ai Labs\Ai lab logo\Fianl 15.12.17\AILabs-Logo.png"/>
          <p:cNvPicPr preferRelativeResize="0"/>
          <p:nvPr/>
        </p:nvPicPr>
        <p:blipFill rotWithShape="1">
          <a:blip r:embed="rId4">
            <a:alphaModFix/>
          </a:blip>
          <a:srcRect/>
          <a:stretch/>
        </p:blipFill>
        <p:spPr>
          <a:xfrm>
            <a:off x="9752012" y="685800"/>
            <a:ext cx="1752600" cy="489098"/>
          </a:xfrm>
          <a:prstGeom prst="rect">
            <a:avLst/>
          </a:prstGeom>
          <a:noFill/>
          <a:ln>
            <a:noFill/>
          </a:ln>
        </p:spPr>
      </p:pic>
      <p:sp>
        <p:nvSpPr>
          <p:cNvPr id="114" name="Google Shape;114;p15"/>
          <p:cNvSpPr/>
          <p:nvPr/>
        </p:nvSpPr>
        <p:spPr>
          <a:xfrm flipH="1">
            <a:off x="608012" y="1219200"/>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aphicFrame>
        <p:nvGraphicFramePr>
          <p:cNvPr id="11" name="Object 6">
            <a:extLst>
              <a:ext uri="{FF2B5EF4-FFF2-40B4-BE49-F238E27FC236}">
                <a16:creationId xmlns:a16="http://schemas.microsoft.com/office/drawing/2014/main" id="{D0E1C956-2D49-4CF8-AB83-7CA84360B051}"/>
              </a:ext>
            </a:extLst>
          </p:cNvPr>
          <p:cNvGraphicFramePr>
            <a:graphicFrameLocks noChangeAspect="1"/>
          </p:cNvGraphicFramePr>
          <p:nvPr>
            <p:extLst>
              <p:ext uri="{D42A27DB-BD31-4B8C-83A1-F6EECF244321}">
                <p14:modId xmlns:p14="http://schemas.microsoft.com/office/powerpoint/2010/main" val="2051510305"/>
              </p:ext>
            </p:extLst>
          </p:nvPr>
        </p:nvGraphicFramePr>
        <p:xfrm>
          <a:off x="1676123" y="1593567"/>
          <a:ext cx="6807200" cy="2133600"/>
        </p:xfrm>
        <a:graphic>
          <a:graphicData uri="http://schemas.openxmlformats.org/presentationml/2006/ole">
            <mc:AlternateContent xmlns:mc="http://schemas.openxmlformats.org/markup-compatibility/2006">
              <mc:Choice xmlns:v="urn:schemas-microsoft-com:vml" Requires="v">
                <p:oleObj spid="_x0000_s1030" name="Equation" r:id="rId5" imgW="1942920" imgH="609480" progId="Equation.3">
                  <p:embed/>
                </p:oleObj>
              </mc:Choice>
              <mc:Fallback>
                <p:oleObj name="Equation" r:id="rId5" imgW="1942920" imgH="609480" progId="Equation.3">
                  <p:embed/>
                  <p:pic>
                    <p:nvPicPr>
                      <p:cNvPr id="960518" name="Object 6">
                        <a:extLst>
                          <a:ext uri="{FF2B5EF4-FFF2-40B4-BE49-F238E27FC236}">
                            <a16:creationId xmlns:a16="http://schemas.microsoft.com/office/drawing/2014/main" id="{EA499D69-42BC-4A94-8ED2-BB1A73CD20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123" y="1593567"/>
                        <a:ext cx="6807200" cy="2133600"/>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8636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10" name="Google Shape;110;p15"/>
          <p:cNvSpPr txBox="1"/>
          <p:nvPr/>
        </p:nvSpPr>
        <p:spPr>
          <a:xfrm>
            <a:off x="608011" y="389826"/>
            <a:ext cx="7754323" cy="769401"/>
          </a:xfrm>
          <a:prstGeom prst="rect">
            <a:avLst/>
          </a:prstGeom>
          <a:noFill/>
          <a:ln>
            <a:noFill/>
          </a:ln>
        </p:spPr>
        <p:txBody>
          <a:bodyPr spcFirstLastPara="1" wrap="square" lIns="91425" tIns="45700" rIns="91425" bIns="45700" anchor="t" anchorCtr="0">
            <a:spAutoFit/>
          </a:bodyPr>
          <a:lstStyle/>
          <a:p>
            <a:pPr lvl="0"/>
            <a:r>
              <a:rPr lang="en-US" altLang="en-US" sz="4400" dirty="0"/>
              <a:t>Interpreting Covariance</a:t>
            </a:r>
            <a:endParaRPr kumimoji="0" sz="4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1" name="Google Shape;111;p15"/>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12" name="Google Shape;112;p15"/>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3F3F3F"/>
                </a:solidFill>
                <a:effectLst/>
                <a:uLnTx/>
                <a:uFillTx/>
                <a:latin typeface="Calibri"/>
                <a:ea typeface="Calibri"/>
                <a:cs typeface="Calibri"/>
                <a:sym typeface="Calibri"/>
              </a:rPr>
              <a:t>AILABS Property, All rights reserved</a:t>
            </a:r>
            <a:endParaRPr kumimoji="0" sz="1200" b="0" i="0" u="none" strike="noStrike" kern="0" cap="none" spc="0" normalizeH="0" baseline="0" noProof="0">
              <a:ln>
                <a:noFill/>
              </a:ln>
              <a:solidFill>
                <a:srgbClr val="3F3F3F"/>
              </a:solidFill>
              <a:effectLst/>
              <a:uLnTx/>
              <a:uFillTx/>
              <a:latin typeface="Calibri"/>
              <a:ea typeface="Calibri"/>
              <a:cs typeface="Calibri"/>
              <a:sym typeface="Calibri"/>
            </a:endParaRPr>
          </a:p>
        </p:txBody>
      </p:sp>
      <p:pic>
        <p:nvPicPr>
          <p:cNvPr id="113" name="Google Shape;113;p15" descr="E:\Ai Labs\Ai lab logo\Fianl 15.12.17\AILabs-Logo.png"/>
          <p:cNvPicPr preferRelativeResize="0"/>
          <p:nvPr/>
        </p:nvPicPr>
        <p:blipFill rotWithShape="1">
          <a:blip r:embed="rId3">
            <a:alphaModFix/>
          </a:blip>
          <a:srcRect/>
          <a:stretch/>
        </p:blipFill>
        <p:spPr>
          <a:xfrm>
            <a:off x="9752012" y="685800"/>
            <a:ext cx="1752600" cy="489098"/>
          </a:xfrm>
          <a:prstGeom prst="rect">
            <a:avLst/>
          </a:prstGeom>
          <a:noFill/>
          <a:ln>
            <a:noFill/>
          </a:ln>
        </p:spPr>
      </p:pic>
      <p:sp>
        <p:nvSpPr>
          <p:cNvPr id="114" name="Google Shape;114;p15"/>
          <p:cNvSpPr/>
          <p:nvPr/>
        </p:nvSpPr>
        <p:spPr>
          <a:xfrm flipH="1">
            <a:off x="608012" y="1219200"/>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 name="TextBox 3">
            <a:extLst>
              <a:ext uri="{FF2B5EF4-FFF2-40B4-BE49-F238E27FC236}">
                <a16:creationId xmlns:a16="http://schemas.microsoft.com/office/drawing/2014/main" id="{C84096C6-EEB5-4D85-8E06-9403E216A624}"/>
              </a:ext>
            </a:extLst>
          </p:cNvPr>
          <p:cNvSpPr txBox="1"/>
          <p:nvPr/>
        </p:nvSpPr>
        <p:spPr>
          <a:xfrm>
            <a:off x="1061884" y="1578077"/>
            <a:ext cx="8537728" cy="1994585"/>
          </a:xfrm>
          <a:prstGeom prst="rect">
            <a:avLst/>
          </a:prstGeom>
          <a:noFill/>
        </p:spPr>
        <p:txBody>
          <a:bodyPr wrap="square" rtlCol="0">
            <a:spAutoFit/>
          </a:bodyPr>
          <a:lstStyle/>
          <a:p>
            <a:pPr>
              <a:lnSpc>
                <a:spcPct val="110000"/>
              </a:lnSpc>
              <a:spcBef>
                <a:spcPct val="60000"/>
              </a:spcBef>
              <a:buFont typeface="Wingdings" panose="05000000000000000000" pitchFamily="2" charset="2"/>
              <a:buNone/>
            </a:pPr>
            <a:r>
              <a:rPr lang="en-US" altLang="en-US" sz="2800" dirty="0" err="1">
                <a:sym typeface="Symbol" panose="05050102010706020507" pitchFamily="18" charset="2"/>
              </a:rPr>
              <a:t>Cov</a:t>
            </a:r>
            <a:r>
              <a:rPr lang="en-US" altLang="en-US" sz="2800" dirty="0">
                <a:sym typeface="Symbol" panose="05050102010706020507" pitchFamily="18" charset="2"/>
              </a:rPr>
              <a:t>(X,Y) &gt; 0       X and Y are positively correlated</a:t>
            </a:r>
          </a:p>
          <a:p>
            <a:pPr>
              <a:lnSpc>
                <a:spcPct val="110000"/>
              </a:lnSpc>
              <a:spcBef>
                <a:spcPct val="60000"/>
              </a:spcBef>
              <a:buFont typeface="Wingdings" panose="05000000000000000000" pitchFamily="2" charset="2"/>
              <a:buNone/>
            </a:pPr>
            <a:r>
              <a:rPr lang="en-US" altLang="en-US" sz="2800" dirty="0" err="1">
                <a:sym typeface="Symbol" panose="05050102010706020507" pitchFamily="18" charset="2"/>
              </a:rPr>
              <a:t>Cov</a:t>
            </a:r>
            <a:r>
              <a:rPr lang="en-US" altLang="en-US" sz="2800" dirty="0">
                <a:sym typeface="Symbol" panose="05050102010706020507" pitchFamily="18" charset="2"/>
              </a:rPr>
              <a:t>(X,Y) &lt; 0       X and Y are inversely correlated</a:t>
            </a:r>
          </a:p>
          <a:p>
            <a:pPr>
              <a:lnSpc>
                <a:spcPct val="110000"/>
              </a:lnSpc>
              <a:spcBef>
                <a:spcPct val="60000"/>
              </a:spcBef>
              <a:buFont typeface="Wingdings" panose="05000000000000000000" pitchFamily="2" charset="2"/>
              <a:buNone/>
            </a:pPr>
            <a:r>
              <a:rPr lang="en-US" altLang="en-US" sz="2800" dirty="0" err="1">
                <a:sym typeface="Symbol" panose="05050102010706020507" pitchFamily="18" charset="2"/>
              </a:rPr>
              <a:t>Cov</a:t>
            </a:r>
            <a:r>
              <a:rPr lang="en-US" altLang="en-US" sz="2800" dirty="0">
                <a:sym typeface="Symbol" panose="05050102010706020507" pitchFamily="18" charset="2"/>
              </a:rPr>
              <a:t>(X,Y) = 0       X and Y are independent</a:t>
            </a:r>
          </a:p>
        </p:txBody>
      </p:sp>
    </p:spTree>
    <p:extLst>
      <p:ext uri="{BB962C8B-B14F-4D97-AF65-F5344CB8AC3E}">
        <p14:creationId xmlns:p14="http://schemas.microsoft.com/office/powerpoint/2010/main" val="326093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608012" y="2369165"/>
            <a:ext cx="4648200" cy="61555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 name="Google Shape;108;p15"/>
          <p:cNvSpPr/>
          <p:nvPr/>
        </p:nvSpPr>
        <p:spPr>
          <a:xfrm>
            <a:off x="760412" y="5029200"/>
            <a:ext cx="6169025" cy="64633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b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 name="Google Shape;109;p15"/>
          <p:cNvSpPr txBox="1"/>
          <p:nvPr/>
        </p:nvSpPr>
        <p:spPr>
          <a:xfrm>
            <a:off x="531812" y="1384786"/>
            <a:ext cx="10896600" cy="30773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0" name="Google Shape;110;p15"/>
          <p:cNvSpPr txBox="1"/>
          <p:nvPr/>
        </p:nvSpPr>
        <p:spPr>
          <a:xfrm>
            <a:off x="608011" y="389826"/>
            <a:ext cx="7754323" cy="769401"/>
          </a:xfrm>
          <a:prstGeom prst="rect">
            <a:avLst/>
          </a:prstGeom>
          <a:noFill/>
          <a:ln>
            <a:noFill/>
          </a:ln>
        </p:spPr>
        <p:txBody>
          <a:bodyPr spcFirstLastPara="1" wrap="square" lIns="91425" tIns="45700" rIns="91425" bIns="45700" anchor="t" anchorCtr="0">
            <a:spAutoFit/>
          </a:bodyPr>
          <a:lstStyle/>
          <a:p>
            <a:pPr lvl="0"/>
            <a:r>
              <a:rPr lang="en-US" altLang="en-US" sz="4400" dirty="0"/>
              <a:t>Correlation coefficient</a:t>
            </a:r>
            <a:endParaRPr kumimoji="0" sz="4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1" name="Google Shape;111;p15"/>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12" name="Google Shape;112;p15"/>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3F3F3F"/>
                </a:solidFill>
                <a:effectLst/>
                <a:uLnTx/>
                <a:uFillTx/>
                <a:latin typeface="Calibri"/>
                <a:ea typeface="Calibri"/>
                <a:cs typeface="Calibri"/>
                <a:sym typeface="Calibri"/>
              </a:rPr>
              <a:t>AILABS Property, All rights reserved</a:t>
            </a:r>
            <a:endParaRPr kumimoji="0" sz="1200" b="0" i="0" u="none" strike="noStrike" kern="0" cap="none" spc="0" normalizeH="0" baseline="0" noProof="0">
              <a:ln>
                <a:noFill/>
              </a:ln>
              <a:solidFill>
                <a:srgbClr val="3F3F3F"/>
              </a:solidFill>
              <a:effectLst/>
              <a:uLnTx/>
              <a:uFillTx/>
              <a:latin typeface="Calibri"/>
              <a:ea typeface="Calibri"/>
              <a:cs typeface="Calibri"/>
              <a:sym typeface="Calibri"/>
            </a:endParaRPr>
          </a:p>
        </p:txBody>
      </p:sp>
      <p:pic>
        <p:nvPicPr>
          <p:cNvPr id="113" name="Google Shape;113;p15" descr="E:\Ai Labs\Ai lab logo\Fianl 15.12.17\AILabs-Logo.png"/>
          <p:cNvPicPr preferRelativeResize="0"/>
          <p:nvPr/>
        </p:nvPicPr>
        <p:blipFill rotWithShape="1">
          <a:blip r:embed="rId3">
            <a:alphaModFix/>
          </a:blip>
          <a:srcRect/>
          <a:stretch/>
        </p:blipFill>
        <p:spPr>
          <a:xfrm>
            <a:off x="9752012" y="685800"/>
            <a:ext cx="1752600" cy="489098"/>
          </a:xfrm>
          <a:prstGeom prst="rect">
            <a:avLst/>
          </a:prstGeom>
          <a:noFill/>
          <a:ln>
            <a:noFill/>
          </a:ln>
        </p:spPr>
      </p:pic>
      <p:sp>
        <p:nvSpPr>
          <p:cNvPr id="114" name="Google Shape;114;p15"/>
          <p:cNvSpPr/>
          <p:nvPr/>
        </p:nvSpPr>
        <p:spPr>
          <a:xfrm flipH="1">
            <a:off x="608012" y="1219200"/>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2" name="Picture 1">
            <a:extLst>
              <a:ext uri="{FF2B5EF4-FFF2-40B4-BE49-F238E27FC236}">
                <a16:creationId xmlns:a16="http://schemas.microsoft.com/office/drawing/2014/main" id="{8D0BD4AD-6098-4B81-9154-EFBE661DA513}"/>
              </a:ext>
            </a:extLst>
          </p:cNvPr>
          <p:cNvPicPr>
            <a:picLocks noChangeAspect="1"/>
          </p:cNvPicPr>
          <p:nvPr/>
        </p:nvPicPr>
        <p:blipFill>
          <a:blip r:embed="rId4"/>
          <a:stretch>
            <a:fillRect/>
          </a:stretch>
        </p:blipFill>
        <p:spPr>
          <a:xfrm>
            <a:off x="608011" y="1714059"/>
            <a:ext cx="8070696" cy="3810000"/>
          </a:xfrm>
          <a:prstGeom prst="rect">
            <a:avLst/>
          </a:prstGeom>
        </p:spPr>
      </p:pic>
    </p:spTree>
    <p:extLst>
      <p:ext uri="{BB962C8B-B14F-4D97-AF65-F5344CB8AC3E}">
        <p14:creationId xmlns:p14="http://schemas.microsoft.com/office/powerpoint/2010/main" val="11065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608012" y="2369165"/>
            <a:ext cx="4648200" cy="61555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 name="Google Shape;108;p15"/>
          <p:cNvSpPr/>
          <p:nvPr/>
        </p:nvSpPr>
        <p:spPr>
          <a:xfrm>
            <a:off x="760412" y="5029200"/>
            <a:ext cx="6169025" cy="64633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b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 name="Google Shape;109;p15"/>
          <p:cNvSpPr txBox="1"/>
          <p:nvPr/>
        </p:nvSpPr>
        <p:spPr>
          <a:xfrm>
            <a:off x="531812" y="1384786"/>
            <a:ext cx="10896600" cy="30773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0" name="Google Shape;110;p15"/>
          <p:cNvSpPr txBox="1"/>
          <p:nvPr/>
        </p:nvSpPr>
        <p:spPr>
          <a:xfrm>
            <a:off x="608011" y="389826"/>
            <a:ext cx="7754323" cy="769401"/>
          </a:xfrm>
          <a:prstGeom prst="rect">
            <a:avLst/>
          </a:prstGeom>
          <a:noFill/>
          <a:ln>
            <a:noFill/>
          </a:ln>
        </p:spPr>
        <p:txBody>
          <a:bodyPr spcFirstLastPara="1" wrap="square" lIns="91425" tIns="45700" rIns="91425" bIns="45700" anchor="t" anchorCtr="0">
            <a:spAutoFit/>
          </a:bodyPr>
          <a:lstStyle/>
          <a:p>
            <a:pPr lvl="0"/>
            <a:r>
              <a:rPr lang="en-US" altLang="en-US" sz="4400" dirty="0"/>
              <a:t>Correlation</a:t>
            </a:r>
            <a:endParaRPr kumimoji="0" sz="4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1" name="Google Shape;111;p15"/>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12" name="Google Shape;112;p15"/>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3F3F3F"/>
                </a:solidFill>
                <a:effectLst/>
                <a:uLnTx/>
                <a:uFillTx/>
                <a:latin typeface="Calibri"/>
                <a:ea typeface="Calibri"/>
                <a:cs typeface="Calibri"/>
                <a:sym typeface="Calibri"/>
              </a:rPr>
              <a:t>AILABS Property, All rights reserved</a:t>
            </a:r>
            <a:endParaRPr kumimoji="0" sz="1200" b="0" i="0" u="none" strike="noStrike" kern="0" cap="none" spc="0" normalizeH="0" baseline="0" noProof="0">
              <a:ln>
                <a:noFill/>
              </a:ln>
              <a:solidFill>
                <a:srgbClr val="3F3F3F"/>
              </a:solidFill>
              <a:effectLst/>
              <a:uLnTx/>
              <a:uFillTx/>
              <a:latin typeface="Calibri"/>
              <a:ea typeface="Calibri"/>
              <a:cs typeface="Calibri"/>
              <a:sym typeface="Calibri"/>
            </a:endParaRPr>
          </a:p>
        </p:txBody>
      </p:sp>
      <p:pic>
        <p:nvPicPr>
          <p:cNvPr id="113" name="Google Shape;113;p15" descr="E:\Ai Labs\Ai lab logo\Fianl 15.12.17\AILabs-Logo.png"/>
          <p:cNvPicPr preferRelativeResize="0"/>
          <p:nvPr/>
        </p:nvPicPr>
        <p:blipFill rotWithShape="1">
          <a:blip r:embed="rId3">
            <a:alphaModFix/>
          </a:blip>
          <a:srcRect/>
          <a:stretch/>
        </p:blipFill>
        <p:spPr>
          <a:xfrm>
            <a:off x="9752012" y="685800"/>
            <a:ext cx="1752600" cy="489098"/>
          </a:xfrm>
          <a:prstGeom prst="rect">
            <a:avLst/>
          </a:prstGeom>
          <a:noFill/>
          <a:ln>
            <a:noFill/>
          </a:ln>
        </p:spPr>
      </p:pic>
      <p:sp>
        <p:nvSpPr>
          <p:cNvPr id="114" name="Google Shape;114;p15"/>
          <p:cNvSpPr/>
          <p:nvPr/>
        </p:nvSpPr>
        <p:spPr>
          <a:xfrm flipH="1">
            <a:off x="608012" y="1219200"/>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2" name="Picture 1">
            <a:extLst>
              <a:ext uri="{FF2B5EF4-FFF2-40B4-BE49-F238E27FC236}">
                <a16:creationId xmlns:a16="http://schemas.microsoft.com/office/drawing/2014/main" id="{C6ADF10A-B5A1-4BE4-A921-941A2D454EF8}"/>
              </a:ext>
            </a:extLst>
          </p:cNvPr>
          <p:cNvPicPr>
            <a:picLocks noChangeAspect="1"/>
          </p:cNvPicPr>
          <p:nvPr/>
        </p:nvPicPr>
        <p:blipFill>
          <a:blip r:embed="rId4"/>
          <a:stretch>
            <a:fillRect/>
          </a:stretch>
        </p:blipFill>
        <p:spPr>
          <a:xfrm>
            <a:off x="760412" y="1490479"/>
            <a:ext cx="8545820" cy="4482719"/>
          </a:xfrm>
          <a:prstGeom prst="rect">
            <a:avLst/>
          </a:prstGeom>
        </p:spPr>
      </p:pic>
    </p:spTree>
    <p:extLst>
      <p:ext uri="{BB962C8B-B14F-4D97-AF65-F5344CB8AC3E}">
        <p14:creationId xmlns:p14="http://schemas.microsoft.com/office/powerpoint/2010/main" val="2291374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5"/>
          <p:cNvSpPr/>
          <p:nvPr/>
        </p:nvSpPr>
        <p:spPr>
          <a:xfrm>
            <a:off x="760412" y="5029200"/>
            <a:ext cx="6169025" cy="64633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b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 name="Google Shape;109;p15"/>
          <p:cNvSpPr txBox="1"/>
          <p:nvPr/>
        </p:nvSpPr>
        <p:spPr>
          <a:xfrm>
            <a:off x="531812" y="1384786"/>
            <a:ext cx="10896600" cy="30773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0" name="Google Shape;110;p15"/>
          <p:cNvSpPr txBox="1"/>
          <p:nvPr/>
        </p:nvSpPr>
        <p:spPr>
          <a:xfrm>
            <a:off x="608011" y="389826"/>
            <a:ext cx="9258660" cy="954067"/>
          </a:xfrm>
          <a:prstGeom prst="rect">
            <a:avLst/>
          </a:prstGeom>
          <a:noFill/>
          <a:ln>
            <a:noFill/>
          </a:ln>
        </p:spPr>
        <p:txBody>
          <a:bodyPr spcFirstLastPara="1" wrap="square" lIns="91425" tIns="45700" rIns="91425" bIns="45700" anchor="t" anchorCtr="0">
            <a:spAutoFit/>
          </a:bodyPr>
          <a:lstStyle/>
          <a:p>
            <a:pPr lvl="0"/>
            <a:r>
              <a:rPr lang="en-US" altLang="en-US" sz="2800" dirty="0"/>
              <a:t>Scatter Plots of Data with Various Correlation Coefficients</a:t>
            </a:r>
            <a:endParaRPr kumimoji="0" sz="2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1" name="Google Shape;111;p15"/>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12" name="Google Shape;112;p15"/>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3F3F3F"/>
                </a:solidFill>
                <a:effectLst/>
                <a:uLnTx/>
                <a:uFillTx/>
                <a:latin typeface="Calibri"/>
                <a:ea typeface="Calibri"/>
                <a:cs typeface="Calibri"/>
                <a:sym typeface="Calibri"/>
              </a:rPr>
              <a:t>AILABS Property, All rights reserved</a:t>
            </a:r>
            <a:endParaRPr kumimoji="0" sz="1200" b="0" i="0" u="none" strike="noStrike" kern="0" cap="none" spc="0" normalizeH="0" baseline="0" noProof="0">
              <a:ln>
                <a:noFill/>
              </a:ln>
              <a:solidFill>
                <a:srgbClr val="3F3F3F"/>
              </a:solidFill>
              <a:effectLst/>
              <a:uLnTx/>
              <a:uFillTx/>
              <a:latin typeface="Calibri"/>
              <a:ea typeface="Calibri"/>
              <a:cs typeface="Calibri"/>
              <a:sym typeface="Calibri"/>
            </a:endParaRPr>
          </a:p>
        </p:txBody>
      </p:sp>
      <p:pic>
        <p:nvPicPr>
          <p:cNvPr id="113" name="Google Shape;113;p15" descr="E:\Ai Labs\Ai lab logo\Fianl 15.12.17\AILabs-Logo.png"/>
          <p:cNvPicPr preferRelativeResize="0"/>
          <p:nvPr/>
        </p:nvPicPr>
        <p:blipFill rotWithShape="1">
          <a:blip r:embed="rId3">
            <a:alphaModFix/>
          </a:blip>
          <a:srcRect/>
          <a:stretch/>
        </p:blipFill>
        <p:spPr>
          <a:xfrm>
            <a:off x="9752012" y="685800"/>
            <a:ext cx="1752600" cy="489098"/>
          </a:xfrm>
          <a:prstGeom prst="rect">
            <a:avLst/>
          </a:prstGeom>
          <a:noFill/>
          <a:ln>
            <a:noFill/>
          </a:ln>
        </p:spPr>
      </p:pic>
      <p:sp>
        <p:nvSpPr>
          <p:cNvPr id="114" name="Google Shape;114;p15"/>
          <p:cNvSpPr/>
          <p:nvPr/>
        </p:nvSpPr>
        <p:spPr>
          <a:xfrm flipH="1">
            <a:off x="608012" y="1219200"/>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2" name="Picture 1">
            <a:extLst>
              <a:ext uri="{FF2B5EF4-FFF2-40B4-BE49-F238E27FC236}">
                <a16:creationId xmlns:a16="http://schemas.microsoft.com/office/drawing/2014/main" id="{45D11DE3-2910-4D95-A7FA-D85CA0703896}"/>
              </a:ext>
            </a:extLst>
          </p:cNvPr>
          <p:cNvPicPr>
            <a:picLocks noChangeAspect="1"/>
          </p:cNvPicPr>
          <p:nvPr/>
        </p:nvPicPr>
        <p:blipFill>
          <a:blip r:embed="rId4"/>
          <a:stretch>
            <a:fillRect/>
          </a:stretch>
        </p:blipFill>
        <p:spPr>
          <a:xfrm>
            <a:off x="1327355" y="1642813"/>
            <a:ext cx="8272257" cy="4409358"/>
          </a:xfrm>
          <a:prstGeom prst="rect">
            <a:avLst/>
          </a:prstGeom>
        </p:spPr>
      </p:pic>
    </p:spTree>
    <p:extLst>
      <p:ext uri="{BB962C8B-B14F-4D97-AF65-F5344CB8AC3E}">
        <p14:creationId xmlns:p14="http://schemas.microsoft.com/office/powerpoint/2010/main" val="264232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5"/>
          <p:cNvSpPr/>
          <p:nvPr/>
        </p:nvSpPr>
        <p:spPr>
          <a:xfrm>
            <a:off x="760412" y="5029200"/>
            <a:ext cx="6169025" cy="64633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b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 name="Google Shape;109;p15"/>
          <p:cNvSpPr txBox="1"/>
          <p:nvPr/>
        </p:nvSpPr>
        <p:spPr>
          <a:xfrm>
            <a:off x="531812" y="1384786"/>
            <a:ext cx="10896600" cy="30773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0" name="Google Shape;110;p15"/>
          <p:cNvSpPr txBox="1"/>
          <p:nvPr/>
        </p:nvSpPr>
        <p:spPr>
          <a:xfrm>
            <a:off x="608011" y="389826"/>
            <a:ext cx="7754323" cy="769401"/>
          </a:xfrm>
          <a:prstGeom prst="rect">
            <a:avLst/>
          </a:prstGeom>
          <a:noFill/>
          <a:ln>
            <a:noFill/>
          </a:ln>
        </p:spPr>
        <p:txBody>
          <a:bodyPr spcFirstLastPara="1" wrap="square" lIns="91425" tIns="45700" rIns="91425" bIns="45700" anchor="t" anchorCtr="0">
            <a:spAutoFit/>
          </a:bodyPr>
          <a:lstStyle/>
          <a:p>
            <a:pPr lvl="0"/>
            <a:r>
              <a:rPr lang="en-US" altLang="en-US" sz="4400" dirty="0"/>
              <a:t>Linear Correlation</a:t>
            </a:r>
            <a:endParaRPr kumimoji="0" sz="4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1" name="Google Shape;111;p15"/>
          <p:cNvSpPr/>
          <p:nvPr/>
        </p:nvSpPr>
        <p:spPr>
          <a:xfrm>
            <a:off x="0" y="6400800"/>
            <a:ext cx="12188825" cy="4572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12" name="Google Shape;112;p15"/>
          <p:cNvSpPr/>
          <p:nvPr/>
        </p:nvSpPr>
        <p:spPr>
          <a:xfrm>
            <a:off x="9599612" y="6477000"/>
            <a:ext cx="2376613" cy="27699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3F3F3F"/>
                </a:solidFill>
                <a:effectLst/>
                <a:uLnTx/>
                <a:uFillTx/>
                <a:latin typeface="Calibri"/>
                <a:ea typeface="Calibri"/>
                <a:cs typeface="Calibri"/>
                <a:sym typeface="Calibri"/>
              </a:rPr>
              <a:t>AILABS Property, All rights reserved</a:t>
            </a:r>
            <a:endParaRPr kumimoji="0" sz="1200" b="0" i="0" u="none" strike="noStrike" kern="0" cap="none" spc="0" normalizeH="0" baseline="0" noProof="0">
              <a:ln>
                <a:noFill/>
              </a:ln>
              <a:solidFill>
                <a:srgbClr val="3F3F3F"/>
              </a:solidFill>
              <a:effectLst/>
              <a:uLnTx/>
              <a:uFillTx/>
              <a:latin typeface="Calibri"/>
              <a:ea typeface="Calibri"/>
              <a:cs typeface="Calibri"/>
              <a:sym typeface="Calibri"/>
            </a:endParaRPr>
          </a:p>
        </p:txBody>
      </p:sp>
      <p:pic>
        <p:nvPicPr>
          <p:cNvPr id="113" name="Google Shape;113;p15" descr="E:\Ai Labs\Ai lab logo\Fianl 15.12.17\AILabs-Logo.png"/>
          <p:cNvPicPr preferRelativeResize="0"/>
          <p:nvPr/>
        </p:nvPicPr>
        <p:blipFill rotWithShape="1">
          <a:blip r:embed="rId3">
            <a:alphaModFix/>
          </a:blip>
          <a:srcRect/>
          <a:stretch/>
        </p:blipFill>
        <p:spPr>
          <a:xfrm>
            <a:off x="9752012" y="685800"/>
            <a:ext cx="1752600" cy="489098"/>
          </a:xfrm>
          <a:prstGeom prst="rect">
            <a:avLst/>
          </a:prstGeom>
          <a:noFill/>
          <a:ln>
            <a:noFill/>
          </a:ln>
        </p:spPr>
      </p:pic>
      <p:sp>
        <p:nvSpPr>
          <p:cNvPr id="114" name="Google Shape;114;p15"/>
          <p:cNvSpPr/>
          <p:nvPr/>
        </p:nvSpPr>
        <p:spPr>
          <a:xfrm flipH="1">
            <a:off x="608012" y="1219200"/>
            <a:ext cx="10241280" cy="45720"/>
          </a:xfrm>
          <a:prstGeom prst="rect">
            <a:avLst/>
          </a:prstGeom>
          <a:gradFill>
            <a:gsLst>
              <a:gs pos="0">
                <a:srgbClr val="17365D"/>
              </a:gs>
              <a:gs pos="25000">
                <a:srgbClr val="A5A5A5"/>
              </a:gs>
              <a:gs pos="75000">
                <a:schemeClr val="lt1"/>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2" name="Picture 1">
            <a:extLst>
              <a:ext uri="{FF2B5EF4-FFF2-40B4-BE49-F238E27FC236}">
                <a16:creationId xmlns:a16="http://schemas.microsoft.com/office/drawing/2014/main" id="{71EE2E4E-B2BF-471C-B477-74A4F770A13B}"/>
              </a:ext>
            </a:extLst>
          </p:cNvPr>
          <p:cNvPicPr>
            <a:picLocks noChangeAspect="1"/>
          </p:cNvPicPr>
          <p:nvPr/>
        </p:nvPicPr>
        <p:blipFill>
          <a:blip r:embed="rId4"/>
          <a:stretch>
            <a:fillRect/>
          </a:stretch>
        </p:blipFill>
        <p:spPr>
          <a:xfrm>
            <a:off x="1909557" y="2353504"/>
            <a:ext cx="8141109" cy="3619694"/>
          </a:xfrm>
          <a:prstGeom prst="rect">
            <a:avLst/>
          </a:prstGeom>
        </p:spPr>
      </p:pic>
      <p:pic>
        <p:nvPicPr>
          <p:cNvPr id="3" name="Picture 2">
            <a:extLst>
              <a:ext uri="{FF2B5EF4-FFF2-40B4-BE49-F238E27FC236}">
                <a16:creationId xmlns:a16="http://schemas.microsoft.com/office/drawing/2014/main" id="{83D2D475-AAF2-4209-B394-32E1E4D5423E}"/>
              </a:ext>
            </a:extLst>
          </p:cNvPr>
          <p:cNvPicPr>
            <a:picLocks noChangeAspect="1"/>
          </p:cNvPicPr>
          <p:nvPr/>
        </p:nvPicPr>
        <p:blipFill>
          <a:blip r:embed="rId5"/>
          <a:stretch>
            <a:fillRect/>
          </a:stretch>
        </p:blipFill>
        <p:spPr>
          <a:xfrm>
            <a:off x="2190531" y="1689980"/>
            <a:ext cx="8141109" cy="539822"/>
          </a:xfrm>
          <a:prstGeom prst="rect">
            <a:avLst/>
          </a:prstGeom>
        </p:spPr>
      </p:pic>
    </p:spTree>
    <p:extLst>
      <p:ext uri="{BB962C8B-B14F-4D97-AF65-F5344CB8AC3E}">
        <p14:creationId xmlns:p14="http://schemas.microsoft.com/office/powerpoint/2010/main" val="307807135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514</Words>
  <Application>Microsoft Office PowerPoint</Application>
  <PresentationFormat>Custom</PresentationFormat>
  <Paragraphs>90</Paragraphs>
  <Slides>24</Slides>
  <Notes>24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Arial</vt:lpstr>
      <vt:lpstr>Wingdings</vt:lpstr>
      <vt:lpstr>Times New Roman</vt:lpstr>
      <vt:lpstr>Calibri</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Dipesh Kumar Barai</dc:creator>
  <cp:lastModifiedBy>Dipesh Kumar Barai</cp:lastModifiedBy>
  <cp:revision>2</cp:revision>
  <dcterms:modified xsi:type="dcterms:W3CDTF">2021-08-12T12:25:37Z</dcterms:modified>
</cp:coreProperties>
</file>