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57" r:id="rId3"/>
    <p:sldId id="258" r:id="rId4"/>
    <p:sldId id="275" r:id="rId5"/>
    <p:sldId id="276" r:id="rId6"/>
    <p:sldId id="266" r:id="rId7"/>
    <p:sldId id="267" r:id="rId8"/>
    <p:sldId id="261" r:id="rId9"/>
    <p:sldId id="262" r:id="rId10"/>
    <p:sldId id="263" r:id="rId11"/>
    <p:sldId id="264" r:id="rId12"/>
    <p:sldId id="265" r:id="rId13"/>
    <p:sldId id="268" r:id="rId14"/>
    <p:sldId id="269" r:id="rId15"/>
    <p:sldId id="277" r:id="rId16"/>
    <p:sldId id="278" r:id="rId17"/>
    <p:sldId id="279" r:id="rId18"/>
    <p:sldId id="270" r:id="rId19"/>
    <p:sldId id="274" r:id="rId20"/>
    <p:sldId id="271" r:id="rId21"/>
    <p:sldId id="273" r:id="rId22"/>
    <p:sldId id="280" r:id="rId23"/>
    <p:sldId id="281" r:id="rId24"/>
    <p:sldId id="282" r:id="rId25"/>
    <p:sldId id="283" r:id="rId26"/>
    <p:sldId id="284" r:id="rId27"/>
    <p:sldId id="285" r:id="rId28"/>
    <p:sldId id="286" r:id="rId29"/>
    <p:sldId id="287" r:id="rId30"/>
    <p:sldId id="288" r:id="rId31"/>
    <p:sldId id="290" r:id="rId32"/>
    <p:sldId id="289" r:id="rId33"/>
    <p:sldId id="292" r:id="rId34"/>
    <p:sldId id="29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799" autoAdjust="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C5269F-9171-4299-984F-50F68E238874}" type="datetimeFigureOut">
              <a:rPr lang="en-US" smtClean="0"/>
              <a:t>7/3/2020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ED1B6B-AB67-4BDF-BEDF-97D81453A26C}" type="slidenum">
              <a:rPr lang="en-US" smtClean="0"/>
              <a:t>‹#›</a:t>
            </a:fld>
            <a:endParaRPr lang="en-US"/>
          </a:p>
        </p:txBody>
      </p:sp>
    </p:spTree>
    <p:extLst>
      <p:ext uri="{BB962C8B-B14F-4D97-AF65-F5344CB8AC3E}">
        <p14:creationId xmlns:p14="http://schemas.microsoft.com/office/powerpoint/2010/main" val="660829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ED1B6B-AB67-4BDF-BEDF-97D81453A26C}" type="slidenum">
              <a:rPr lang="en-US" smtClean="0"/>
              <a:t>6</a:t>
            </a:fld>
            <a:endParaRPr lang="en-US"/>
          </a:p>
        </p:txBody>
      </p:sp>
    </p:spTree>
    <p:extLst>
      <p:ext uri="{BB962C8B-B14F-4D97-AF65-F5344CB8AC3E}">
        <p14:creationId xmlns:p14="http://schemas.microsoft.com/office/powerpoint/2010/main" val="2990927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FB30687-50A0-41F8-84BF-6B0E5462DCB5}" type="datetimeFigureOut">
              <a:rPr lang="en-US" smtClean="0"/>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F89963-9BF6-4AA2-9FF4-47D6DEF0C9FE}" type="slidenum">
              <a:rPr lang="en-US" smtClean="0"/>
              <a:t>‹#›</a:t>
            </a:fld>
            <a:endParaRPr lang="en-US"/>
          </a:p>
        </p:txBody>
      </p:sp>
    </p:spTree>
    <p:extLst>
      <p:ext uri="{BB962C8B-B14F-4D97-AF65-F5344CB8AC3E}">
        <p14:creationId xmlns:p14="http://schemas.microsoft.com/office/powerpoint/2010/main" val="4143645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B30687-50A0-41F8-84BF-6B0E5462DCB5}" type="datetimeFigureOut">
              <a:rPr lang="en-US" smtClean="0"/>
              <a:t>7/3/2020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F89963-9BF6-4AA2-9FF4-47D6DEF0C9FE}" type="slidenum">
              <a:rPr lang="en-US" smtClean="0"/>
              <a:t>‹#›</a:t>
            </a:fld>
            <a:endParaRPr lang="en-US"/>
          </a:p>
        </p:txBody>
      </p:sp>
    </p:spTree>
    <p:extLst>
      <p:ext uri="{BB962C8B-B14F-4D97-AF65-F5344CB8AC3E}">
        <p14:creationId xmlns:p14="http://schemas.microsoft.com/office/powerpoint/2010/main" val="3263843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B30687-50A0-41F8-84BF-6B0E5462DCB5}" type="datetimeFigureOut">
              <a:rPr lang="en-US" smtClean="0"/>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F89963-9BF6-4AA2-9FF4-47D6DEF0C9FE}" type="slidenum">
              <a:rPr lang="en-US" smtClean="0"/>
              <a:t>‹#›</a:t>
            </a:fld>
            <a:endParaRPr lang="en-US"/>
          </a:p>
        </p:txBody>
      </p:sp>
    </p:spTree>
    <p:extLst>
      <p:ext uri="{BB962C8B-B14F-4D97-AF65-F5344CB8AC3E}">
        <p14:creationId xmlns:p14="http://schemas.microsoft.com/office/powerpoint/2010/main" val="3570587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B30687-50A0-41F8-84BF-6B0E5462DCB5}" type="datetimeFigureOut">
              <a:rPr lang="en-US" smtClean="0"/>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F89963-9BF6-4AA2-9FF4-47D6DEF0C9F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520630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B30687-50A0-41F8-84BF-6B0E5462DCB5}" type="datetimeFigureOut">
              <a:rPr lang="en-US" smtClean="0"/>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F89963-9BF6-4AA2-9FF4-47D6DEF0C9FE}" type="slidenum">
              <a:rPr lang="en-US" smtClean="0"/>
              <a:t>‹#›</a:t>
            </a:fld>
            <a:endParaRPr lang="en-US"/>
          </a:p>
        </p:txBody>
      </p:sp>
    </p:spTree>
    <p:extLst>
      <p:ext uri="{BB962C8B-B14F-4D97-AF65-F5344CB8AC3E}">
        <p14:creationId xmlns:p14="http://schemas.microsoft.com/office/powerpoint/2010/main" val="2010731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FB30687-50A0-41F8-84BF-6B0E5462DCB5}" type="datetimeFigureOut">
              <a:rPr lang="en-US" smtClean="0"/>
              <a:t>7/3/2020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F89963-9BF6-4AA2-9FF4-47D6DEF0C9FE}" type="slidenum">
              <a:rPr lang="en-US" smtClean="0"/>
              <a:t>‹#›</a:t>
            </a:fld>
            <a:endParaRPr lang="en-US"/>
          </a:p>
        </p:txBody>
      </p:sp>
    </p:spTree>
    <p:extLst>
      <p:ext uri="{BB962C8B-B14F-4D97-AF65-F5344CB8AC3E}">
        <p14:creationId xmlns:p14="http://schemas.microsoft.com/office/powerpoint/2010/main" val="518238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FB30687-50A0-41F8-84BF-6B0E5462DCB5}" type="datetimeFigureOut">
              <a:rPr lang="en-US" smtClean="0"/>
              <a:t>7/3/2020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F89963-9BF6-4AA2-9FF4-47D6DEF0C9FE}" type="slidenum">
              <a:rPr lang="en-US" smtClean="0"/>
              <a:t>‹#›</a:t>
            </a:fld>
            <a:endParaRPr lang="en-US"/>
          </a:p>
        </p:txBody>
      </p:sp>
    </p:spTree>
    <p:extLst>
      <p:ext uri="{BB962C8B-B14F-4D97-AF65-F5344CB8AC3E}">
        <p14:creationId xmlns:p14="http://schemas.microsoft.com/office/powerpoint/2010/main" val="5606694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B30687-50A0-41F8-84BF-6B0E5462DCB5}" type="datetimeFigureOut">
              <a:rPr lang="en-US" smtClean="0"/>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F89963-9BF6-4AA2-9FF4-47D6DEF0C9FE}" type="slidenum">
              <a:rPr lang="en-US" smtClean="0"/>
              <a:t>‹#›</a:t>
            </a:fld>
            <a:endParaRPr lang="en-US"/>
          </a:p>
        </p:txBody>
      </p:sp>
    </p:spTree>
    <p:extLst>
      <p:ext uri="{BB962C8B-B14F-4D97-AF65-F5344CB8AC3E}">
        <p14:creationId xmlns:p14="http://schemas.microsoft.com/office/powerpoint/2010/main" val="38888226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B30687-50A0-41F8-84BF-6B0E5462DCB5}" type="datetimeFigureOut">
              <a:rPr lang="en-US" smtClean="0"/>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F89963-9BF6-4AA2-9FF4-47D6DEF0C9FE}" type="slidenum">
              <a:rPr lang="en-US" smtClean="0"/>
              <a:t>‹#›</a:t>
            </a:fld>
            <a:endParaRPr lang="en-US"/>
          </a:p>
        </p:txBody>
      </p:sp>
    </p:spTree>
    <p:extLst>
      <p:ext uri="{BB962C8B-B14F-4D97-AF65-F5344CB8AC3E}">
        <p14:creationId xmlns:p14="http://schemas.microsoft.com/office/powerpoint/2010/main" val="1077663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CFB30687-50A0-41F8-84BF-6B0E5462DCB5}" type="datetimeFigureOut">
              <a:rPr lang="en-US" smtClean="0"/>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F89963-9BF6-4AA2-9FF4-47D6DEF0C9FE}" type="slidenum">
              <a:rPr lang="en-US" smtClean="0"/>
              <a:t>‹#›</a:t>
            </a:fld>
            <a:endParaRPr lang="en-US"/>
          </a:p>
        </p:txBody>
      </p:sp>
    </p:spTree>
    <p:extLst>
      <p:ext uri="{BB962C8B-B14F-4D97-AF65-F5344CB8AC3E}">
        <p14:creationId xmlns:p14="http://schemas.microsoft.com/office/powerpoint/2010/main" val="1083698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B30687-50A0-41F8-84BF-6B0E5462DCB5}" type="datetimeFigureOut">
              <a:rPr lang="en-US" smtClean="0"/>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F89963-9BF6-4AA2-9FF4-47D6DEF0C9FE}" type="slidenum">
              <a:rPr lang="en-US" smtClean="0"/>
              <a:t>‹#›</a:t>
            </a:fld>
            <a:endParaRPr lang="en-US"/>
          </a:p>
        </p:txBody>
      </p:sp>
    </p:spTree>
    <p:extLst>
      <p:ext uri="{BB962C8B-B14F-4D97-AF65-F5344CB8AC3E}">
        <p14:creationId xmlns:p14="http://schemas.microsoft.com/office/powerpoint/2010/main" val="302425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FB30687-50A0-41F8-84BF-6B0E5462DCB5}" type="datetimeFigureOut">
              <a:rPr lang="en-US" smtClean="0"/>
              <a:t>7/3/2020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F89963-9BF6-4AA2-9FF4-47D6DEF0C9FE}" type="slidenum">
              <a:rPr lang="en-US" smtClean="0"/>
              <a:t>‹#›</a:t>
            </a:fld>
            <a:endParaRPr lang="en-US"/>
          </a:p>
        </p:txBody>
      </p:sp>
    </p:spTree>
    <p:extLst>
      <p:ext uri="{BB962C8B-B14F-4D97-AF65-F5344CB8AC3E}">
        <p14:creationId xmlns:p14="http://schemas.microsoft.com/office/powerpoint/2010/main" val="2466938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FB30687-50A0-41F8-84BF-6B0E5462DCB5}" type="datetimeFigureOut">
              <a:rPr lang="en-US" smtClean="0"/>
              <a:t>7/3/2020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F89963-9BF6-4AA2-9FF4-47D6DEF0C9FE}" type="slidenum">
              <a:rPr lang="en-US" smtClean="0"/>
              <a:t>‹#›</a:t>
            </a:fld>
            <a:endParaRPr lang="en-US"/>
          </a:p>
        </p:txBody>
      </p:sp>
    </p:spTree>
    <p:extLst>
      <p:ext uri="{BB962C8B-B14F-4D97-AF65-F5344CB8AC3E}">
        <p14:creationId xmlns:p14="http://schemas.microsoft.com/office/powerpoint/2010/main" val="2453626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CFB30687-50A0-41F8-84BF-6B0E5462DCB5}" type="datetimeFigureOut">
              <a:rPr lang="en-US" smtClean="0"/>
              <a:t>7/3/2020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7F89963-9BF6-4AA2-9FF4-47D6DEF0C9FE}" type="slidenum">
              <a:rPr lang="en-US" smtClean="0"/>
              <a:t>‹#›</a:t>
            </a:fld>
            <a:endParaRPr lang="en-US"/>
          </a:p>
        </p:txBody>
      </p:sp>
    </p:spTree>
    <p:extLst>
      <p:ext uri="{BB962C8B-B14F-4D97-AF65-F5344CB8AC3E}">
        <p14:creationId xmlns:p14="http://schemas.microsoft.com/office/powerpoint/2010/main" val="2532301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FB30687-50A0-41F8-84BF-6B0E5462DCB5}" type="datetimeFigureOut">
              <a:rPr lang="en-US" smtClean="0"/>
              <a:t>7/3/2020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7F89963-9BF6-4AA2-9FF4-47D6DEF0C9FE}" type="slidenum">
              <a:rPr lang="en-US" smtClean="0"/>
              <a:t>‹#›</a:t>
            </a:fld>
            <a:endParaRPr lang="en-US"/>
          </a:p>
        </p:txBody>
      </p:sp>
    </p:spTree>
    <p:extLst>
      <p:ext uri="{BB962C8B-B14F-4D97-AF65-F5344CB8AC3E}">
        <p14:creationId xmlns:p14="http://schemas.microsoft.com/office/powerpoint/2010/main" val="560442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CFB30687-50A0-41F8-84BF-6B0E5462DCB5}" type="datetimeFigureOut">
              <a:rPr lang="en-US" smtClean="0"/>
              <a:t>7/3/2020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7F89963-9BF6-4AA2-9FF4-47D6DEF0C9FE}" type="slidenum">
              <a:rPr lang="en-US" smtClean="0"/>
              <a:t>‹#›</a:t>
            </a:fld>
            <a:endParaRPr lang="en-US"/>
          </a:p>
        </p:txBody>
      </p:sp>
    </p:spTree>
    <p:extLst>
      <p:ext uri="{BB962C8B-B14F-4D97-AF65-F5344CB8AC3E}">
        <p14:creationId xmlns:p14="http://schemas.microsoft.com/office/powerpoint/2010/main" val="4169473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B30687-50A0-41F8-84BF-6B0E5462DCB5}" type="datetimeFigureOut">
              <a:rPr lang="en-US" smtClean="0"/>
              <a:t>7/3/2020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F89963-9BF6-4AA2-9FF4-47D6DEF0C9FE}" type="slidenum">
              <a:rPr lang="en-US" smtClean="0"/>
              <a:t>‹#›</a:t>
            </a:fld>
            <a:endParaRPr lang="en-US"/>
          </a:p>
        </p:txBody>
      </p:sp>
    </p:spTree>
    <p:extLst>
      <p:ext uri="{BB962C8B-B14F-4D97-AF65-F5344CB8AC3E}">
        <p14:creationId xmlns:p14="http://schemas.microsoft.com/office/powerpoint/2010/main" val="1916061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FB30687-50A0-41F8-84BF-6B0E5462DCB5}" type="datetimeFigureOut">
              <a:rPr lang="en-US" smtClean="0"/>
              <a:t>7/3/2020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7F89963-9BF6-4AA2-9FF4-47D6DEF0C9FE}" type="slidenum">
              <a:rPr lang="en-US" smtClean="0"/>
              <a:t>‹#›</a:t>
            </a:fld>
            <a:endParaRPr lang="en-US"/>
          </a:p>
        </p:txBody>
      </p:sp>
    </p:spTree>
    <p:extLst>
      <p:ext uri="{BB962C8B-B14F-4D97-AF65-F5344CB8AC3E}">
        <p14:creationId xmlns:p14="http://schemas.microsoft.com/office/powerpoint/2010/main" val="665458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4.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4" y="1447800"/>
            <a:ext cx="10478246" cy="3329581"/>
          </a:xfrm>
        </p:spPr>
        <p:txBody>
          <a:bodyPr/>
          <a:lstStyle/>
          <a:p>
            <a:r>
              <a:rPr lang="en-US" sz="6600" b="1" dirty="0" smtClean="0"/>
              <a:t>Introduction To Matplotlib And Seaborn</a:t>
            </a:r>
            <a:endParaRPr lang="en-US" sz="6600" b="1" dirty="0"/>
          </a:p>
        </p:txBody>
      </p:sp>
      <p:sp>
        <p:nvSpPr>
          <p:cNvPr id="3" name="Subtitle 2"/>
          <p:cNvSpPr>
            <a:spLocks noGrp="1"/>
          </p:cNvSpPr>
          <p:nvPr>
            <p:ph type="subTitle" idx="1"/>
          </p:nvPr>
        </p:nvSpPr>
        <p:spPr/>
        <p:txBody>
          <a:bodyPr>
            <a:normAutofit fontScale="70000" lnSpcReduction="20000"/>
          </a:bodyPr>
          <a:lstStyle/>
          <a:p>
            <a:r>
              <a:rPr lang="en-US" b="1" dirty="0">
                <a:solidFill>
                  <a:schemeClr val="tx1"/>
                </a:solidFill>
              </a:rPr>
              <a:t>Dipesh </a:t>
            </a:r>
            <a:r>
              <a:rPr lang="en-US" b="1" dirty="0" smtClean="0">
                <a:solidFill>
                  <a:schemeClr val="tx1"/>
                </a:solidFill>
              </a:rPr>
              <a:t>kumar Barai</a:t>
            </a:r>
            <a:endParaRPr lang="en-US" b="1" dirty="0">
              <a:solidFill>
                <a:schemeClr val="tx1"/>
              </a:solidFill>
            </a:endParaRPr>
          </a:p>
          <a:p>
            <a:r>
              <a:rPr lang="en-US" b="1" dirty="0">
                <a:solidFill>
                  <a:schemeClr val="tx1"/>
                </a:solidFill>
              </a:rPr>
              <a:t>M.Sc. In statistics, Visva Bharati university</a:t>
            </a:r>
          </a:p>
          <a:p>
            <a:r>
              <a:rPr lang="en-US" b="1" dirty="0">
                <a:solidFill>
                  <a:schemeClr val="tx1"/>
                </a:solidFill>
              </a:rPr>
              <a:t>Indian Cyber security solutions</a:t>
            </a:r>
          </a:p>
          <a:p>
            <a:endParaRPr lang="en-US" dirty="0"/>
          </a:p>
        </p:txBody>
      </p:sp>
    </p:spTree>
    <p:extLst>
      <p:ext uri="{BB962C8B-B14F-4D97-AF65-F5344CB8AC3E}">
        <p14:creationId xmlns:p14="http://schemas.microsoft.com/office/powerpoint/2010/main" val="23377386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solidFill>
                  <a:schemeClr val="accent3"/>
                </a:solidFill>
              </a:rPr>
              <a:t>Pie Chart of Marital Status</a:t>
            </a:r>
          </a:p>
        </p:txBody>
      </p:sp>
      <p:pic>
        <p:nvPicPr>
          <p:cNvPr id="5" name="Picture 4"/>
          <p:cNvPicPr>
            <a:picLocks noChangeAspect="1"/>
          </p:cNvPicPr>
          <p:nvPr/>
        </p:nvPicPr>
        <p:blipFill>
          <a:blip r:embed="rId2"/>
          <a:stretch>
            <a:fillRect/>
          </a:stretch>
        </p:blipFill>
        <p:spPr>
          <a:xfrm>
            <a:off x="1799678" y="1853248"/>
            <a:ext cx="7830643" cy="4382452"/>
          </a:xfrm>
          <a:prstGeom prst="rect">
            <a:avLst/>
          </a:prstGeom>
        </p:spPr>
      </p:pic>
    </p:spTree>
    <p:extLst>
      <p:ext uri="{BB962C8B-B14F-4D97-AF65-F5344CB8AC3E}">
        <p14:creationId xmlns:p14="http://schemas.microsoft.com/office/powerpoint/2010/main" val="17396398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647700"/>
            <a:ext cx="9404723" cy="1066800"/>
          </a:xfrm>
        </p:spPr>
        <p:txBody>
          <a:bodyPr/>
          <a:lstStyle/>
          <a:p>
            <a:r>
              <a:rPr lang="en-US" dirty="0" smtClean="0">
                <a:solidFill>
                  <a:schemeClr val="accent3"/>
                </a:solidFill>
              </a:rPr>
              <a:t>   </a:t>
            </a:r>
            <a:r>
              <a:rPr lang="en-US" b="1" dirty="0" smtClean="0">
                <a:solidFill>
                  <a:schemeClr val="accent3"/>
                </a:solidFill>
              </a:rPr>
              <a:t>Categorical </a:t>
            </a:r>
            <a:r>
              <a:rPr lang="en-US" b="1" dirty="0">
                <a:solidFill>
                  <a:schemeClr val="accent3"/>
                </a:solidFill>
              </a:rPr>
              <a:t>Data</a:t>
            </a:r>
          </a:p>
        </p:txBody>
      </p:sp>
      <p:sp>
        <p:nvSpPr>
          <p:cNvPr id="3" name="Content Placeholder 2"/>
          <p:cNvSpPr>
            <a:spLocks noGrp="1"/>
          </p:cNvSpPr>
          <p:nvPr>
            <p:ph idx="1"/>
          </p:nvPr>
        </p:nvSpPr>
        <p:spPr/>
        <p:txBody>
          <a:bodyPr/>
          <a:lstStyle/>
          <a:p>
            <a:r>
              <a:rPr lang="en-US" sz="4000" dirty="0">
                <a:solidFill>
                  <a:schemeClr val="accent6">
                    <a:lumMod val="60000"/>
                    <a:lumOff val="40000"/>
                  </a:schemeClr>
                </a:solidFill>
              </a:rPr>
              <a:t>Frequency Tables </a:t>
            </a:r>
            <a:endParaRPr lang="en-US" sz="4000" dirty="0" smtClean="0">
              <a:solidFill>
                <a:schemeClr val="accent6">
                  <a:lumMod val="60000"/>
                  <a:lumOff val="40000"/>
                </a:schemeClr>
              </a:solidFill>
            </a:endParaRPr>
          </a:p>
          <a:p>
            <a:pPr marL="0" indent="0">
              <a:buNone/>
            </a:pPr>
            <a:r>
              <a:rPr lang="en-US" dirty="0" smtClean="0"/>
              <a:t>– </a:t>
            </a:r>
            <a:r>
              <a:rPr lang="en-US" dirty="0"/>
              <a:t>Great for numerical summaries </a:t>
            </a:r>
            <a:endParaRPr lang="en-US" dirty="0" smtClean="0"/>
          </a:p>
          <a:p>
            <a:r>
              <a:rPr lang="en-US" sz="4000" dirty="0" smtClean="0">
                <a:solidFill>
                  <a:schemeClr val="accent6">
                    <a:lumMod val="60000"/>
                    <a:lumOff val="40000"/>
                  </a:schemeClr>
                </a:solidFill>
              </a:rPr>
              <a:t>Bar </a:t>
            </a:r>
            <a:r>
              <a:rPr lang="en-US" sz="4000" dirty="0">
                <a:solidFill>
                  <a:schemeClr val="accent6">
                    <a:lumMod val="60000"/>
                    <a:lumOff val="40000"/>
                  </a:schemeClr>
                </a:solidFill>
              </a:rPr>
              <a:t>Charts </a:t>
            </a:r>
            <a:endParaRPr lang="en-US" sz="4000" dirty="0" smtClean="0">
              <a:solidFill>
                <a:schemeClr val="accent6">
                  <a:lumMod val="60000"/>
                  <a:lumOff val="40000"/>
                </a:schemeClr>
              </a:solidFill>
            </a:endParaRPr>
          </a:p>
          <a:p>
            <a:pPr marL="0" indent="0">
              <a:buNone/>
            </a:pPr>
            <a:r>
              <a:rPr lang="en-US" dirty="0" smtClean="0"/>
              <a:t>– </a:t>
            </a:r>
            <a:r>
              <a:rPr lang="en-US" dirty="0"/>
              <a:t>Great for visualization </a:t>
            </a:r>
            <a:r>
              <a:rPr lang="en-US" dirty="0" smtClean="0"/>
              <a:t> </a:t>
            </a:r>
          </a:p>
          <a:p>
            <a:r>
              <a:rPr lang="en-US" sz="4000" dirty="0" smtClean="0">
                <a:solidFill>
                  <a:schemeClr val="accent6">
                    <a:lumMod val="60000"/>
                    <a:lumOff val="40000"/>
                  </a:schemeClr>
                </a:solidFill>
              </a:rPr>
              <a:t>Pie </a:t>
            </a:r>
            <a:r>
              <a:rPr lang="en-US" sz="4000" dirty="0">
                <a:solidFill>
                  <a:schemeClr val="accent6">
                    <a:lumMod val="60000"/>
                    <a:lumOff val="40000"/>
                  </a:schemeClr>
                </a:solidFill>
              </a:rPr>
              <a:t>Charts </a:t>
            </a:r>
            <a:endParaRPr lang="en-US" sz="4000" dirty="0" smtClean="0">
              <a:solidFill>
                <a:schemeClr val="accent6">
                  <a:lumMod val="60000"/>
                  <a:lumOff val="40000"/>
                </a:schemeClr>
              </a:solidFill>
            </a:endParaRPr>
          </a:p>
          <a:p>
            <a:pPr marL="0" indent="0">
              <a:buNone/>
            </a:pPr>
            <a:r>
              <a:rPr lang="en-US" dirty="0" smtClean="0"/>
              <a:t>– </a:t>
            </a:r>
            <a:r>
              <a:rPr lang="en-US" dirty="0"/>
              <a:t>Use with caution </a:t>
            </a:r>
          </a:p>
        </p:txBody>
      </p:sp>
    </p:spTree>
    <p:extLst>
      <p:ext uri="{BB962C8B-B14F-4D97-AF65-F5344CB8AC3E}">
        <p14:creationId xmlns:p14="http://schemas.microsoft.com/office/powerpoint/2010/main" val="1213619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69682"/>
          </a:xfrm>
        </p:spPr>
        <p:txBody>
          <a:bodyPr/>
          <a:lstStyle/>
          <a:p>
            <a:r>
              <a:rPr lang="en-US" sz="4400" b="1" dirty="0">
                <a:solidFill>
                  <a:schemeClr val="accent3"/>
                </a:solidFill>
              </a:rPr>
              <a:t>Quantitative Data: Histograms </a:t>
            </a:r>
          </a:p>
        </p:txBody>
      </p:sp>
      <p:sp>
        <p:nvSpPr>
          <p:cNvPr id="3" name="Content Placeholder 2"/>
          <p:cNvSpPr>
            <a:spLocks noGrp="1"/>
          </p:cNvSpPr>
          <p:nvPr>
            <p:ph idx="1"/>
          </p:nvPr>
        </p:nvSpPr>
        <p:spPr>
          <a:xfrm>
            <a:off x="646112" y="1524000"/>
            <a:ext cx="9403742" cy="4724399"/>
          </a:xfrm>
        </p:spPr>
        <p:txBody>
          <a:bodyPr>
            <a:normAutofit/>
          </a:bodyPr>
          <a:lstStyle/>
          <a:p>
            <a:r>
              <a:rPr lang="en-US" sz="3600" dirty="0">
                <a:solidFill>
                  <a:schemeClr val="accent6">
                    <a:lumMod val="60000"/>
                    <a:lumOff val="40000"/>
                  </a:schemeClr>
                </a:solidFill>
              </a:rPr>
              <a:t>What are Quantitative Variables? </a:t>
            </a:r>
            <a:endParaRPr lang="en-US" sz="3600" dirty="0" smtClean="0">
              <a:solidFill>
                <a:schemeClr val="accent6">
                  <a:lumMod val="60000"/>
                  <a:lumOff val="40000"/>
                </a:schemeClr>
              </a:solidFill>
            </a:endParaRPr>
          </a:p>
          <a:p>
            <a:pPr marL="0" indent="0">
              <a:buNone/>
            </a:pPr>
            <a:r>
              <a:rPr lang="en-US" sz="2800" dirty="0"/>
              <a:t>Variables that have a numerical value (quantity) that we can perform mathematical </a:t>
            </a:r>
            <a:r>
              <a:rPr lang="en-US" sz="2800" dirty="0" smtClean="0"/>
              <a:t>operations on.</a:t>
            </a:r>
          </a:p>
          <a:p>
            <a:pPr marL="0" indent="0">
              <a:buNone/>
            </a:pPr>
            <a:r>
              <a:rPr lang="en-US" sz="2800" dirty="0">
                <a:solidFill>
                  <a:schemeClr val="accent6">
                    <a:lumMod val="60000"/>
                    <a:lumOff val="40000"/>
                  </a:schemeClr>
                </a:solidFill>
              </a:rPr>
              <a:t>Examples: </a:t>
            </a:r>
            <a:r>
              <a:rPr lang="en-US" sz="2800" dirty="0"/>
              <a:t>Height, weight, income, test scores, shoe size, number of “heads” after 10 coin flips </a:t>
            </a:r>
            <a:endParaRPr lang="en-US" sz="2800" dirty="0">
              <a:solidFill>
                <a:schemeClr val="accent6">
                  <a:lumMod val="60000"/>
                  <a:lumOff val="40000"/>
                </a:schemeClr>
              </a:solidFill>
            </a:endParaRPr>
          </a:p>
        </p:txBody>
      </p:sp>
    </p:spTree>
    <p:extLst>
      <p:ext uri="{BB962C8B-B14F-4D97-AF65-F5344CB8AC3E}">
        <p14:creationId xmlns:p14="http://schemas.microsoft.com/office/powerpoint/2010/main" val="5620426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53907" y="1143000"/>
            <a:ext cx="5092906" cy="762000"/>
          </a:xfrm>
        </p:spPr>
        <p:txBody>
          <a:bodyPr/>
          <a:lstStyle/>
          <a:p>
            <a:r>
              <a:rPr lang="en-US" b="1" dirty="0">
                <a:solidFill>
                  <a:schemeClr val="accent3"/>
                </a:solidFill>
              </a:rPr>
              <a:t>Adult Male Heights </a:t>
            </a:r>
          </a:p>
        </p:txBody>
      </p:sp>
      <p:sp>
        <p:nvSpPr>
          <p:cNvPr id="6" name="Text Placeholder 5"/>
          <p:cNvSpPr>
            <a:spLocks noGrp="1"/>
          </p:cNvSpPr>
          <p:nvPr>
            <p:ph type="body" sz="half" idx="2"/>
          </p:nvPr>
        </p:nvSpPr>
        <p:spPr>
          <a:xfrm>
            <a:off x="1154954" y="1905000"/>
            <a:ext cx="5084979" cy="3810000"/>
          </a:xfrm>
        </p:spPr>
        <p:txBody>
          <a:bodyPr>
            <a:normAutofit fontScale="85000" lnSpcReduction="10000"/>
          </a:bodyPr>
          <a:lstStyle/>
          <a:p>
            <a:r>
              <a:rPr lang="en-US" sz="2800" dirty="0" smtClean="0">
                <a:solidFill>
                  <a:schemeClr val="accent6">
                    <a:lumMod val="40000"/>
                    <a:lumOff val="60000"/>
                  </a:schemeClr>
                </a:solidFill>
              </a:rPr>
              <a:t>Shape</a:t>
            </a:r>
          </a:p>
          <a:p>
            <a:r>
              <a:rPr lang="en-US" sz="1600" dirty="0"/>
              <a:t>Overall appearance of histogram. Can be symmetric, </a:t>
            </a:r>
            <a:r>
              <a:rPr lang="en-US" sz="1600" dirty="0" smtClean="0"/>
              <a:t>bell-shaped, </a:t>
            </a:r>
            <a:r>
              <a:rPr lang="en-US" sz="1600" dirty="0"/>
              <a:t>left skewed, right skewed, </a:t>
            </a:r>
            <a:r>
              <a:rPr lang="en-US" sz="1600" dirty="0" smtClean="0"/>
              <a:t>etc.  </a:t>
            </a:r>
          </a:p>
          <a:p>
            <a:r>
              <a:rPr lang="en-US" sz="2800" dirty="0" smtClean="0">
                <a:solidFill>
                  <a:schemeClr val="accent6">
                    <a:lumMod val="40000"/>
                    <a:lumOff val="60000"/>
                  </a:schemeClr>
                </a:solidFill>
              </a:rPr>
              <a:t>Center</a:t>
            </a:r>
          </a:p>
          <a:p>
            <a:r>
              <a:rPr lang="en-US" sz="2800" dirty="0" smtClean="0"/>
              <a:t> </a:t>
            </a:r>
            <a:r>
              <a:rPr lang="en-US" sz="1600" dirty="0"/>
              <a:t>Mean or Median</a:t>
            </a:r>
            <a:endParaRPr lang="en-US" sz="1600" dirty="0" smtClean="0"/>
          </a:p>
          <a:p>
            <a:r>
              <a:rPr lang="en-US" sz="2800" dirty="0" smtClean="0">
                <a:solidFill>
                  <a:schemeClr val="accent6">
                    <a:lumMod val="40000"/>
                    <a:lumOff val="60000"/>
                  </a:schemeClr>
                </a:solidFill>
              </a:rPr>
              <a:t>Spread</a:t>
            </a:r>
          </a:p>
          <a:p>
            <a:r>
              <a:rPr lang="en-US" sz="1900" dirty="0"/>
              <a:t>How far our data spreads. Range, Interquartile Range (IQR), standard deviation, variance. </a:t>
            </a:r>
            <a:endParaRPr lang="en-US" sz="1900" dirty="0" smtClean="0"/>
          </a:p>
          <a:p>
            <a:r>
              <a:rPr lang="en-US" sz="2800" dirty="0" smtClean="0">
                <a:solidFill>
                  <a:schemeClr val="accent6">
                    <a:lumMod val="40000"/>
                    <a:lumOff val="60000"/>
                  </a:schemeClr>
                </a:solidFill>
              </a:rPr>
              <a:t>Outliers</a:t>
            </a:r>
          </a:p>
          <a:p>
            <a:r>
              <a:rPr lang="en-US" sz="1900" dirty="0"/>
              <a:t>Data points that fall far from the bulk of the data</a:t>
            </a:r>
          </a:p>
          <a:p>
            <a:endParaRPr lang="en-US" sz="2800" dirty="0"/>
          </a:p>
        </p:txBody>
      </p:sp>
      <p:pic>
        <p:nvPicPr>
          <p:cNvPr id="7" name="Picture 6"/>
          <p:cNvPicPr>
            <a:picLocks noChangeAspect="1"/>
          </p:cNvPicPr>
          <p:nvPr/>
        </p:nvPicPr>
        <p:blipFill>
          <a:blip r:embed="rId2"/>
          <a:stretch>
            <a:fillRect/>
          </a:stretch>
        </p:blipFill>
        <p:spPr>
          <a:xfrm>
            <a:off x="6952923" y="1905000"/>
            <a:ext cx="4686954" cy="3810000"/>
          </a:xfrm>
          <a:prstGeom prst="rect">
            <a:avLst/>
          </a:prstGeom>
        </p:spPr>
      </p:pic>
      <p:sp>
        <p:nvSpPr>
          <p:cNvPr id="8" name="Rectangle 7"/>
          <p:cNvSpPr/>
          <p:nvPr/>
        </p:nvSpPr>
        <p:spPr>
          <a:xfrm>
            <a:off x="1153907" y="5715000"/>
            <a:ext cx="10485969" cy="646331"/>
          </a:xfrm>
          <a:prstGeom prst="rect">
            <a:avLst/>
          </a:prstGeom>
        </p:spPr>
        <p:txBody>
          <a:bodyPr wrap="square">
            <a:spAutoFit/>
          </a:bodyPr>
          <a:lstStyle/>
          <a:p>
            <a:r>
              <a:rPr lang="en-US" dirty="0" smtClean="0">
                <a:solidFill>
                  <a:srgbClr val="00B0F0"/>
                </a:solidFill>
              </a:rPr>
              <a:t>The distribution of adult male heights is roughly bell shaped with a center of about 68 inches, a range of 13 inches (62 to 75), and no apparent outliers. </a:t>
            </a:r>
            <a:endParaRPr lang="en-US" dirty="0">
              <a:solidFill>
                <a:srgbClr val="00B0F0"/>
              </a:solidFill>
            </a:endParaRPr>
          </a:p>
        </p:txBody>
      </p:sp>
    </p:spTree>
    <p:extLst>
      <p:ext uri="{BB962C8B-B14F-4D97-AF65-F5344CB8AC3E}">
        <p14:creationId xmlns:p14="http://schemas.microsoft.com/office/powerpoint/2010/main" val="12037804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53907" y="1143000"/>
            <a:ext cx="5092906" cy="1168400"/>
          </a:xfrm>
        </p:spPr>
        <p:txBody>
          <a:bodyPr>
            <a:normAutofit fontScale="90000"/>
          </a:bodyPr>
          <a:lstStyle/>
          <a:p>
            <a:r>
              <a:rPr lang="en-US" b="1" dirty="0">
                <a:solidFill>
                  <a:schemeClr val="accent3"/>
                </a:solidFill>
              </a:rPr>
              <a:t>Salaries in San Francisco (2011-2014) </a:t>
            </a:r>
          </a:p>
        </p:txBody>
      </p:sp>
      <p:sp>
        <p:nvSpPr>
          <p:cNvPr id="6" name="Text Placeholder 5"/>
          <p:cNvSpPr>
            <a:spLocks noGrp="1"/>
          </p:cNvSpPr>
          <p:nvPr>
            <p:ph type="body" sz="half" idx="2"/>
          </p:nvPr>
        </p:nvSpPr>
        <p:spPr>
          <a:xfrm>
            <a:off x="1154954" y="2311400"/>
            <a:ext cx="5084979" cy="2717800"/>
          </a:xfrm>
        </p:spPr>
        <p:txBody>
          <a:bodyPr>
            <a:noAutofit/>
          </a:bodyPr>
          <a:lstStyle/>
          <a:p>
            <a:r>
              <a:rPr lang="en-US" sz="2400" dirty="0"/>
              <a:t>The distribution of salaries in San Francisco is bimodal and skewed to the right, centered at about $80,000 with most of the data between $40,000 and $120,000, a range of roughly $600,000, and outliers are present on the higher end. </a:t>
            </a:r>
          </a:p>
        </p:txBody>
      </p:sp>
      <p:pic>
        <p:nvPicPr>
          <p:cNvPr id="7" name="Picture 6"/>
          <p:cNvPicPr>
            <a:picLocks noChangeAspect="1"/>
          </p:cNvPicPr>
          <p:nvPr/>
        </p:nvPicPr>
        <p:blipFill>
          <a:blip r:embed="rId2"/>
          <a:stretch>
            <a:fillRect/>
          </a:stretch>
        </p:blipFill>
        <p:spPr>
          <a:xfrm>
            <a:off x="6910065" y="2311400"/>
            <a:ext cx="4620270" cy="2717800"/>
          </a:xfrm>
          <a:prstGeom prst="rect">
            <a:avLst/>
          </a:prstGeom>
        </p:spPr>
      </p:pic>
    </p:spTree>
    <p:extLst>
      <p:ext uri="{BB962C8B-B14F-4D97-AF65-F5344CB8AC3E}">
        <p14:creationId xmlns:p14="http://schemas.microsoft.com/office/powerpoint/2010/main" val="17047320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3907" y="1143000"/>
            <a:ext cx="5092906" cy="1231900"/>
          </a:xfrm>
        </p:spPr>
        <p:txBody>
          <a:bodyPr/>
          <a:lstStyle/>
          <a:p>
            <a:r>
              <a:rPr lang="en-US" b="1" dirty="0" smtClean="0">
                <a:solidFill>
                  <a:schemeClr val="accent3"/>
                </a:solidFill>
              </a:rPr>
              <a:t>Numerical Summaries</a:t>
            </a:r>
            <a:endParaRPr lang="en-US" b="1" dirty="0">
              <a:solidFill>
                <a:schemeClr val="accent3"/>
              </a:solidFill>
            </a:endParaRPr>
          </a:p>
        </p:txBody>
      </p:sp>
      <p:sp>
        <p:nvSpPr>
          <p:cNvPr id="4" name="Text Placeholder 3"/>
          <p:cNvSpPr>
            <a:spLocks noGrp="1"/>
          </p:cNvSpPr>
          <p:nvPr>
            <p:ph type="body" sz="half" idx="2"/>
          </p:nvPr>
        </p:nvSpPr>
        <p:spPr>
          <a:xfrm>
            <a:off x="1154954" y="2933700"/>
            <a:ext cx="5084979" cy="2095500"/>
          </a:xfrm>
        </p:spPr>
        <p:txBody>
          <a:bodyPr>
            <a:normAutofit/>
          </a:bodyPr>
          <a:lstStyle/>
          <a:p>
            <a:r>
              <a:rPr lang="en-US" sz="1800" dirty="0"/>
              <a:t>(also called summary statistics) are used alongside our graphical representation of data to give a first impression of what our data looks like. </a:t>
            </a:r>
          </a:p>
        </p:txBody>
      </p:sp>
      <p:pic>
        <p:nvPicPr>
          <p:cNvPr id="6" name="Picture 5"/>
          <p:cNvPicPr>
            <a:picLocks noChangeAspect="1"/>
          </p:cNvPicPr>
          <p:nvPr/>
        </p:nvPicPr>
        <p:blipFill>
          <a:blip r:embed="rId2"/>
          <a:stretch>
            <a:fillRect/>
          </a:stretch>
        </p:blipFill>
        <p:spPr>
          <a:xfrm>
            <a:off x="7632498" y="2374900"/>
            <a:ext cx="2896004" cy="2410161"/>
          </a:xfrm>
          <a:prstGeom prst="rect">
            <a:avLst/>
          </a:prstGeom>
        </p:spPr>
      </p:pic>
    </p:spTree>
    <p:extLst>
      <p:ext uri="{BB962C8B-B14F-4D97-AF65-F5344CB8AC3E}">
        <p14:creationId xmlns:p14="http://schemas.microsoft.com/office/powerpoint/2010/main" val="34683864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46111" y="774700"/>
            <a:ext cx="9404723" cy="1078548"/>
          </a:xfrm>
        </p:spPr>
        <p:txBody>
          <a:bodyPr/>
          <a:lstStyle/>
          <a:p>
            <a:pPr algn="ctr"/>
            <a:r>
              <a:rPr lang="en-US" b="1" dirty="0" smtClean="0">
                <a:solidFill>
                  <a:schemeClr val="accent3"/>
                </a:solidFill>
              </a:rPr>
              <a:t>Numerical Summaries</a:t>
            </a:r>
            <a:endParaRPr lang="en-US" b="1" dirty="0">
              <a:solidFill>
                <a:schemeClr val="accent3"/>
              </a:solidFill>
            </a:endParaRPr>
          </a:p>
        </p:txBody>
      </p:sp>
      <p:pic>
        <p:nvPicPr>
          <p:cNvPr id="8" name="Content Placeholder 7"/>
          <p:cNvPicPr>
            <a:picLocks noGrp="1" noChangeAspect="1"/>
          </p:cNvPicPr>
          <p:nvPr>
            <p:ph sz="half" idx="1"/>
          </p:nvPr>
        </p:nvPicPr>
        <p:blipFill>
          <a:blip r:embed="rId2"/>
          <a:stretch>
            <a:fillRect/>
          </a:stretch>
        </p:blipFill>
        <p:spPr>
          <a:xfrm>
            <a:off x="1103313" y="2361409"/>
            <a:ext cx="4395787" cy="3594095"/>
          </a:xfrm>
          <a:prstGeom prst="rect">
            <a:avLst/>
          </a:prstGeom>
        </p:spPr>
      </p:pic>
      <p:pic>
        <p:nvPicPr>
          <p:cNvPr id="9" name="Content Placeholder 8"/>
          <p:cNvPicPr>
            <a:picLocks noGrp="1" noChangeAspect="1"/>
          </p:cNvPicPr>
          <p:nvPr>
            <p:ph sz="half" idx="2"/>
          </p:nvPr>
        </p:nvPicPr>
        <p:blipFill>
          <a:blip r:embed="rId3"/>
          <a:stretch>
            <a:fillRect/>
          </a:stretch>
        </p:blipFill>
        <p:spPr>
          <a:xfrm>
            <a:off x="7258650" y="2361409"/>
            <a:ext cx="3770083" cy="3691904"/>
          </a:xfrm>
          <a:prstGeom prst="rect">
            <a:avLst/>
          </a:prstGeom>
        </p:spPr>
      </p:pic>
      <p:sp>
        <p:nvSpPr>
          <p:cNvPr id="10" name="Right Arrow 9"/>
          <p:cNvSpPr/>
          <p:nvPr/>
        </p:nvSpPr>
        <p:spPr>
          <a:xfrm>
            <a:off x="5880100" y="3759200"/>
            <a:ext cx="952500" cy="698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08376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825500"/>
            <a:ext cx="9404723" cy="1027748"/>
          </a:xfrm>
        </p:spPr>
        <p:txBody>
          <a:bodyPr/>
          <a:lstStyle/>
          <a:p>
            <a:pPr algn="ctr"/>
            <a:r>
              <a:rPr lang="en-US" sz="3600" b="1" dirty="0">
                <a:solidFill>
                  <a:schemeClr val="accent3"/>
                </a:solidFill>
              </a:rPr>
              <a:t>Salaries in San Francisco (2011-2014) </a:t>
            </a:r>
          </a:p>
        </p:txBody>
      </p:sp>
      <p:pic>
        <p:nvPicPr>
          <p:cNvPr id="5" name="Content Placeholder 4"/>
          <p:cNvPicPr>
            <a:picLocks noGrp="1" noChangeAspect="1"/>
          </p:cNvPicPr>
          <p:nvPr>
            <p:ph sz="half" idx="1"/>
          </p:nvPr>
        </p:nvPicPr>
        <p:blipFill>
          <a:blip r:embed="rId2"/>
          <a:stretch>
            <a:fillRect/>
          </a:stretch>
        </p:blipFill>
        <p:spPr>
          <a:xfrm>
            <a:off x="1841500" y="1689868"/>
            <a:ext cx="6985000" cy="2945632"/>
          </a:xfrm>
          <a:prstGeom prst="rect">
            <a:avLst/>
          </a:prstGeom>
        </p:spPr>
      </p:pic>
      <p:pic>
        <p:nvPicPr>
          <p:cNvPr id="6" name="Content Placeholder 5"/>
          <p:cNvPicPr>
            <a:picLocks noGrp="1" noChangeAspect="1"/>
          </p:cNvPicPr>
          <p:nvPr>
            <p:ph sz="half" idx="2"/>
          </p:nvPr>
        </p:nvPicPr>
        <p:blipFill>
          <a:blip r:embed="rId3"/>
          <a:stretch>
            <a:fillRect/>
          </a:stretch>
        </p:blipFill>
        <p:spPr>
          <a:xfrm>
            <a:off x="1841500" y="4889500"/>
            <a:ext cx="6985000" cy="1143000"/>
          </a:xfrm>
          <a:prstGeom prst="rect">
            <a:avLst/>
          </a:prstGeom>
        </p:spPr>
      </p:pic>
    </p:spTree>
    <p:extLst>
      <p:ext uri="{BB962C8B-B14F-4D97-AF65-F5344CB8AC3E}">
        <p14:creationId xmlns:p14="http://schemas.microsoft.com/office/powerpoint/2010/main" val="7356079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3"/>
                </a:solidFill>
              </a:rPr>
              <a:t>Quantitative Data Graphical Summary: Boxplots </a:t>
            </a:r>
          </a:p>
        </p:txBody>
      </p:sp>
      <p:sp>
        <p:nvSpPr>
          <p:cNvPr id="3" name="Content Placeholder 2"/>
          <p:cNvSpPr>
            <a:spLocks noGrp="1"/>
          </p:cNvSpPr>
          <p:nvPr>
            <p:ph idx="1"/>
          </p:nvPr>
        </p:nvSpPr>
        <p:spPr>
          <a:xfrm>
            <a:off x="646112" y="2052918"/>
            <a:ext cx="9403742" cy="4195481"/>
          </a:xfrm>
        </p:spPr>
        <p:txBody>
          <a:bodyPr>
            <a:normAutofit/>
          </a:bodyPr>
          <a:lstStyle/>
          <a:p>
            <a:r>
              <a:rPr lang="en-US" sz="2800" dirty="0"/>
              <a:t>Boxplots provide a graphical picture of the five-number summary: showing center (median), spread (IQR and range), and identifies potential outliers. </a:t>
            </a:r>
            <a:endParaRPr lang="en-US" sz="2800" dirty="0" smtClean="0"/>
          </a:p>
          <a:p>
            <a:r>
              <a:rPr lang="en-US" sz="2800" dirty="0" smtClean="0"/>
              <a:t>Boxplots </a:t>
            </a:r>
            <a:r>
              <a:rPr lang="en-US" sz="2800" dirty="0"/>
              <a:t>can hide some shape aspects (histograms do better job at displaying shape) </a:t>
            </a:r>
            <a:endParaRPr lang="en-US" sz="2800" dirty="0" smtClean="0"/>
          </a:p>
          <a:p>
            <a:r>
              <a:rPr lang="en-US" sz="2800" dirty="0" smtClean="0"/>
              <a:t>Side-by-Side </a:t>
            </a:r>
            <a:r>
              <a:rPr lang="en-US" sz="2800" dirty="0"/>
              <a:t>Boxplots are useful for comparing two or more sets of observations. </a:t>
            </a:r>
          </a:p>
        </p:txBody>
      </p:sp>
    </p:spTree>
    <p:extLst>
      <p:ext uri="{BB962C8B-B14F-4D97-AF65-F5344CB8AC3E}">
        <p14:creationId xmlns:p14="http://schemas.microsoft.com/office/powerpoint/2010/main" val="22674595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accent3"/>
                </a:solidFill>
              </a:rPr>
              <a:t/>
            </a:r>
            <a:br>
              <a:rPr lang="en-US" dirty="0" smtClean="0">
                <a:solidFill>
                  <a:schemeClr val="accent3"/>
                </a:solidFill>
              </a:rPr>
            </a:br>
            <a:r>
              <a:rPr lang="en-US" b="1" dirty="0" smtClean="0">
                <a:solidFill>
                  <a:schemeClr val="accent3"/>
                </a:solidFill>
              </a:rPr>
              <a:t>What </a:t>
            </a:r>
            <a:r>
              <a:rPr lang="en-US" b="1" dirty="0">
                <a:solidFill>
                  <a:schemeClr val="accent3"/>
                </a:solidFill>
              </a:rPr>
              <a:t>is a Boxplot? </a:t>
            </a:r>
          </a:p>
        </p:txBody>
      </p:sp>
      <p:pic>
        <p:nvPicPr>
          <p:cNvPr id="7" name="Content Placeholder 6"/>
          <p:cNvPicPr>
            <a:picLocks noGrp="1" noChangeAspect="1"/>
          </p:cNvPicPr>
          <p:nvPr>
            <p:ph sz="half" idx="1"/>
          </p:nvPr>
        </p:nvPicPr>
        <p:blipFill>
          <a:blip r:embed="rId2"/>
          <a:stretch>
            <a:fillRect/>
          </a:stretch>
        </p:blipFill>
        <p:spPr>
          <a:xfrm>
            <a:off x="1103313" y="2222501"/>
            <a:ext cx="4395787" cy="3065364"/>
          </a:xfrm>
          <a:prstGeom prst="rect">
            <a:avLst/>
          </a:prstGeom>
        </p:spPr>
      </p:pic>
      <p:pic>
        <p:nvPicPr>
          <p:cNvPr id="8" name="Content Placeholder 7"/>
          <p:cNvPicPr>
            <a:picLocks noGrp="1" noChangeAspect="1"/>
          </p:cNvPicPr>
          <p:nvPr>
            <p:ph sz="half" idx="2"/>
          </p:nvPr>
        </p:nvPicPr>
        <p:blipFill>
          <a:blip r:embed="rId3"/>
          <a:stretch>
            <a:fillRect/>
          </a:stretch>
        </p:blipFill>
        <p:spPr>
          <a:xfrm>
            <a:off x="6269953" y="2222501"/>
            <a:ext cx="3780881" cy="3065364"/>
          </a:xfrm>
          <a:prstGeom prst="rect">
            <a:avLst/>
          </a:prstGeom>
        </p:spPr>
      </p:pic>
    </p:spTree>
    <p:extLst>
      <p:ext uri="{BB962C8B-B14F-4D97-AF65-F5344CB8AC3E}">
        <p14:creationId xmlns:p14="http://schemas.microsoft.com/office/powerpoint/2010/main" val="17530890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45882"/>
          </a:xfrm>
        </p:spPr>
        <p:txBody>
          <a:bodyPr/>
          <a:lstStyle/>
          <a:p>
            <a:r>
              <a:rPr lang="en-US" b="1" dirty="0">
                <a:solidFill>
                  <a:schemeClr val="accent3"/>
                </a:solidFill>
              </a:rPr>
              <a:t>What is Statistics? </a:t>
            </a:r>
          </a:p>
        </p:txBody>
      </p:sp>
      <p:sp>
        <p:nvSpPr>
          <p:cNvPr id="3" name="Content Placeholder 2"/>
          <p:cNvSpPr>
            <a:spLocks noGrp="1"/>
          </p:cNvSpPr>
          <p:nvPr>
            <p:ph idx="1"/>
          </p:nvPr>
        </p:nvSpPr>
        <p:spPr>
          <a:xfrm>
            <a:off x="646111" y="1379818"/>
            <a:ext cx="10783889" cy="4195481"/>
          </a:xfrm>
        </p:spPr>
        <p:txBody>
          <a:bodyPr/>
          <a:lstStyle/>
          <a:p>
            <a:r>
              <a:rPr lang="en-US" dirty="0">
                <a:solidFill>
                  <a:schemeClr val="accent6"/>
                </a:solidFill>
              </a:rPr>
              <a:t>Methodological</a:t>
            </a:r>
            <a:r>
              <a:rPr lang="en-US" dirty="0"/>
              <a:t> subject encompassing all aspects of learning from data. tools and methods for working with and understanding </a:t>
            </a:r>
            <a:r>
              <a:rPr lang="en-US" dirty="0" smtClean="0"/>
              <a:t>data.</a:t>
            </a:r>
          </a:p>
          <a:p>
            <a:r>
              <a:rPr lang="en-US" dirty="0">
                <a:solidFill>
                  <a:schemeClr val="accent6"/>
                </a:solidFill>
              </a:rPr>
              <a:t>Statisticians</a:t>
            </a:r>
            <a:r>
              <a:rPr lang="en-US" dirty="0"/>
              <a:t> apply and develop data analysis methods, seek to understand their properties… …when do these tools provide insight? …when are they possibly misleading? </a:t>
            </a:r>
            <a:endParaRPr lang="en-US" dirty="0" smtClean="0"/>
          </a:p>
          <a:p>
            <a:r>
              <a:rPr lang="en-US" dirty="0">
                <a:solidFill>
                  <a:schemeClr val="accent6"/>
                </a:solidFill>
              </a:rPr>
              <a:t>Researchers and workers </a:t>
            </a:r>
            <a:r>
              <a:rPr lang="en-US" dirty="0"/>
              <a:t>apply and extend statistical </a:t>
            </a:r>
            <a:r>
              <a:rPr lang="en-US" dirty="0" smtClean="0"/>
              <a:t>methodology,</a:t>
            </a:r>
          </a:p>
          <a:p>
            <a:pPr marL="0" indent="0">
              <a:buNone/>
            </a:pPr>
            <a:r>
              <a:rPr lang="en-US" dirty="0" smtClean="0"/>
              <a:t>and </a:t>
            </a:r>
            <a:r>
              <a:rPr lang="en-US" dirty="0"/>
              <a:t>contribute new </a:t>
            </a:r>
            <a:r>
              <a:rPr lang="en-US" dirty="0" smtClean="0"/>
              <a:t>ideas </a:t>
            </a:r>
            <a:r>
              <a:rPr lang="en-US" dirty="0"/>
              <a:t>and methods for conducting data analysis. </a:t>
            </a:r>
            <a:endParaRPr lang="en-US" dirty="0" smtClean="0"/>
          </a:p>
          <a:p>
            <a:r>
              <a:rPr lang="en-US" dirty="0">
                <a:solidFill>
                  <a:schemeClr val="accent6"/>
                </a:solidFill>
              </a:rPr>
              <a:t>A statistic </a:t>
            </a:r>
            <a:r>
              <a:rPr lang="en-US" dirty="0"/>
              <a:t>~ </a:t>
            </a:r>
            <a:r>
              <a:rPr lang="en-US" dirty="0" smtClean="0"/>
              <a:t>numerical </a:t>
            </a:r>
            <a:r>
              <a:rPr lang="en-US" dirty="0"/>
              <a:t>or graphical summary of a collection of data. </a:t>
            </a:r>
            <a:endParaRPr lang="en-US" dirty="0" smtClean="0"/>
          </a:p>
          <a:p>
            <a:r>
              <a:rPr lang="en-US" dirty="0">
                <a:solidFill>
                  <a:schemeClr val="accent6"/>
                </a:solidFill>
              </a:rPr>
              <a:t>A statistic </a:t>
            </a:r>
            <a:r>
              <a:rPr lang="en-US" dirty="0" smtClean="0"/>
              <a:t>~</a:t>
            </a:r>
            <a:r>
              <a:rPr lang="en-US" dirty="0" smtClean="0">
                <a:solidFill>
                  <a:schemeClr val="accent6"/>
                </a:solidFill>
              </a:rPr>
              <a:t> </a:t>
            </a:r>
            <a:r>
              <a:rPr lang="en-US" dirty="0" smtClean="0"/>
              <a:t>summary </a:t>
            </a:r>
            <a:r>
              <a:rPr lang="en-US" dirty="0"/>
              <a:t>of a collection of data. ○ Average score on </a:t>
            </a:r>
            <a:endParaRPr lang="en-US" dirty="0" smtClean="0"/>
          </a:p>
          <a:p>
            <a:pPr marL="0" indent="0">
              <a:buNone/>
            </a:pPr>
            <a:r>
              <a:rPr lang="en-US" dirty="0" smtClean="0"/>
              <a:t>final </a:t>
            </a:r>
            <a:r>
              <a:rPr lang="en-US" dirty="0"/>
              <a:t>exam </a:t>
            </a:r>
          </a:p>
        </p:txBody>
      </p:sp>
      <p:pic>
        <p:nvPicPr>
          <p:cNvPr id="4" name="Picture 3"/>
          <p:cNvPicPr>
            <a:picLocks noChangeAspect="1"/>
          </p:cNvPicPr>
          <p:nvPr/>
        </p:nvPicPr>
        <p:blipFill>
          <a:blip r:embed="rId2"/>
          <a:stretch>
            <a:fillRect/>
          </a:stretch>
        </p:blipFill>
        <p:spPr>
          <a:xfrm>
            <a:off x="9581786" y="2781300"/>
            <a:ext cx="2610214" cy="4076700"/>
          </a:xfrm>
          <a:prstGeom prst="rect">
            <a:avLst/>
          </a:prstGeom>
        </p:spPr>
      </p:pic>
    </p:spTree>
    <p:extLst>
      <p:ext uri="{BB962C8B-B14F-4D97-AF65-F5344CB8AC3E}">
        <p14:creationId xmlns:p14="http://schemas.microsoft.com/office/powerpoint/2010/main" val="4802294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6111" y="452718"/>
            <a:ext cx="9404723" cy="906182"/>
          </a:xfrm>
        </p:spPr>
        <p:txBody>
          <a:bodyPr/>
          <a:lstStyle/>
          <a:p>
            <a:r>
              <a:rPr lang="en-US" b="1" dirty="0">
                <a:solidFill>
                  <a:schemeClr val="accent3"/>
                </a:solidFill>
              </a:rPr>
              <a:t>What is a Boxplot? </a:t>
            </a:r>
          </a:p>
        </p:txBody>
      </p:sp>
      <p:sp>
        <p:nvSpPr>
          <p:cNvPr id="5" name="Text Placeholder 4"/>
          <p:cNvSpPr>
            <a:spLocks noGrp="1"/>
          </p:cNvSpPr>
          <p:nvPr>
            <p:ph type="body" idx="1"/>
          </p:nvPr>
        </p:nvSpPr>
        <p:spPr/>
        <p:txBody>
          <a:bodyPr/>
          <a:lstStyle/>
          <a:p>
            <a:r>
              <a:rPr lang="en-US" dirty="0" smtClean="0"/>
              <a:t>1</a:t>
            </a:r>
            <a:r>
              <a:rPr lang="en-US" baseline="30000" dirty="0" smtClean="0"/>
              <a:t>St</a:t>
            </a:r>
            <a:r>
              <a:rPr lang="en-US" dirty="0" smtClean="0"/>
              <a:t> &amp; 3</a:t>
            </a:r>
            <a:r>
              <a:rPr lang="en-US" baseline="30000" dirty="0" smtClean="0"/>
              <a:t>rd</a:t>
            </a:r>
            <a:r>
              <a:rPr lang="en-US" dirty="0" smtClean="0"/>
              <a:t> Quartile</a:t>
            </a:r>
            <a:endParaRPr lang="en-US" dirty="0"/>
          </a:p>
        </p:txBody>
      </p:sp>
      <p:pic>
        <p:nvPicPr>
          <p:cNvPr id="11" name="Picture 10"/>
          <p:cNvPicPr>
            <a:picLocks noChangeAspect="1"/>
          </p:cNvPicPr>
          <p:nvPr/>
        </p:nvPicPr>
        <p:blipFill>
          <a:blip r:embed="rId2"/>
          <a:stretch>
            <a:fillRect/>
          </a:stretch>
        </p:blipFill>
        <p:spPr>
          <a:xfrm>
            <a:off x="632947" y="2667000"/>
            <a:ext cx="2946866" cy="3589338"/>
          </a:xfrm>
          <a:prstGeom prst="rect">
            <a:avLst/>
          </a:prstGeom>
        </p:spPr>
      </p:pic>
      <p:sp>
        <p:nvSpPr>
          <p:cNvPr id="8" name="Text Placeholder 7"/>
          <p:cNvSpPr>
            <a:spLocks noGrp="1"/>
          </p:cNvSpPr>
          <p:nvPr>
            <p:ph type="body" sz="half" idx="15"/>
          </p:nvPr>
        </p:nvSpPr>
        <p:spPr/>
        <p:txBody>
          <a:bodyPr/>
          <a:lstStyle/>
          <a:p>
            <a:endParaRPr lang="en-US" dirty="0"/>
          </a:p>
        </p:txBody>
      </p:sp>
      <p:sp>
        <p:nvSpPr>
          <p:cNvPr id="6" name="Text Placeholder 5"/>
          <p:cNvSpPr>
            <a:spLocks noGrp="1"/>
          </p:cNvSpPr>
          <p:nvPr>
            <p:ph type="body" sz="quarter" idx="3"/>
          </p:nvPr>
        </p:nvSpPr>
        <p:spPr/>
        <p:txBody>
          <a:bodyPr/>
          <a:lstStyle/>
          <a:p>
            <a:r>
              <a:rPr lang="en-US" sz="2000" dirty="0" smtClean="0"/>
              <a:t>Inter Quartile Range</a:t>
            </a:r>
            <a:endParaRPr lang="en-US" sz="2000" dirty="0"/>
          </a:p>
        </p:txBody>
      </p:sp>
      <p:pic>
        <p:nvPicPr>
          <p:cNvPr id="12" name="Picture 11"/>
          <p:cNvPicPr>
            <a:picLocks noChangeAspect="1"/>
          </p:cNvPicPr>
          <p:nvPr/>
        </p:nvPicPr>
        <p:blipFill>
          <a:blip r:embed="rId3"/>
          <a:stretch>
            <a:fillRect/>
          </a:stretch>
        </p:blipFill>
        <p:spPr>
          <a:xfrm>
            <a:off x="3873106" y="2667000"/>
            <a:ext cx="2946794" cy="3589338"/>
          </a:xfrm>
          <a:prstGeom prst="rect">
            <a:avLst/>
          </a:prstGeom>
        </p:spPr>
      </p:pic>
      <p:sp>
        <p:nvSpPr>
          <p:cNvPr id="9" name="Text Placeholder 8"/>
          <p:cNvSpPr>
            <a:spLocks noGrp="1"/>
          </p:cNvSpPr>
          <p:nvPr>
            <p:ph type="body" sz="half" idx="16"/>
          </p:nvPr>
        </p:nvSpPr>
        <p:spPr/>
        <p:txBody>
          <a:bodyPr/>
          <a:lstStyle/>
          <a:p>
            <a:endParaRPr lang="en-US" dirty="0"/>
          </a:p>
        </p:txBody>
      </p:sp>
      <p:sp>
        <p:nvSpPr>
          <p:cNvPr id="7" name="Text Placeholder 6"/>
          <p:cNvSpPr>
            <a:spLocks noGrp="1"/>
          </p:cNvSpPr>
          <p:nvPr>
            <p:ph type="body" sz="quarter" idx="13"/>
          </p:nvPr>
        </p:nvSpPr>
        <p:spPr/>
        <p:txBody>
          <a:bodyPr/>
          <a:lstStyle/>
          <a:p>
            <a:r>
              <a:rPr lang="en-US" dirty="0" smtClean="0"/>
              <a:t>Whisker</a:t>
            </a:r>
            <a:endParaRPr lang="en-US" dirty="0"/>
          </a:p>
        </p:txBody>
      </p:sp>
      <p:pic>
        <p:nvPicPr>
          <p:cNvPr id="13" name="Picture 12"/>
          <p:cNvPicPr>
            <a:picLocks noChangeAspect="1"/>
          </p:cNvPicPr>
          <p:nvPr/>
        </p:nvPicPr>
        <p:blipFill>
          <a:blip r:embed="rId4"/>
          <a:stretch>
            <a:fillRect/>
          </a:stretch>
        </p:blipFill>
        <p:spPr>
          <a:xfrm>
            <a:off x="7124699" y="2667000"/>
            <a:ext cx="2926135" cy="3589338"/>
          </a:xfrm>
          <a:prstGeom prst="rect">
            <a:avLst/>
          </a:prstGeom>
        </p:spPr>
      </p:pic>
      <p:sp>
        <p:nvSpPr>
          <p:cNvPr id="10" name="Text Placeholder 9"/>
          <p:cNvSpPr>
            <a:spLocks noGrp="1"/>
          </p:cNvSpPr>
          <p:nvPr>
            <p:ph type="body" sz="half" idx="17"/>
          </p:nvPr>
        </p:nvSpPr>
        <p:spPr/>
        <p:txBody>
          <a:bodyPr/>
          <a:lstStyle/>
          <a:p>
            <a:endParaRPr lang="en-US" dirty="0"/>
          </a:p>
        </p:txBody>
      </p:sp>
    </p:spTree>
    <p:extLst>
      <p:ext uri="{BB962C8B-B14F-4D97-AF65-F5344CB8AC3E}">
        <p14:creationId xmlns:p14="http://schemas.microsoft.com/office/powerpoint/2010/main" val="5342989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3"/>
                </a:solidFill>
              </a:rPr>
              <a:t>Visualization with Matplotlib</a:t>
            </a:r>
            <a:r>
              <a:rPr lang="en-US" dirty="0" smtClean="0">
                <a:solidFill>
                  <a:schemeClr val="accent3"/>
                </a:solidFill>
              </a:rPr>
              <a:t/>
            </a:r>
            <a:br>
              <a:rPr lang="en-US" dirty="0" smtClean="0">
                <a:solidFill>
                  <a:schemeClr val="accent3"/>
                </a:solidFill>
              </a:rPr>
            </a:br>
            <a:endParaRPr lang="en-US" dirty="0">
              <a:solidFill>
                <a:schemeClr val="accent3"/>
              </a:solidFill>
            </a:endParaRPr>
          </a:p>
        </p:txBody>
      </p:sp>
      <p:sp>
        <p:nvSpPr>
          <p:cNvPr id="3" name="Content Placeholder 2"/>
          <p:cNvSpPr>
            <a:spLocks noGrp="1"/>
          </p:cNvSpPr>
          <p:nvPr>
            <p:ph idx="1"/>
          </p:nvPr>
        </p:nvSpPr>
        <p:spPr>
          <a:xfrm>
            <a:off x="646112" y="2052918"/>
            <a:ext cx="9403742" cy="4195481"/>
          </a:xfrm>
        </p:spPr>
        <p:txBody>
          <a:bodyPr>
            <a:normAutofit/>
          </a:bodyPr>
          <a:lstStyle/>
          <a:p>
            <a:r>
              <a:rPr lang="en-US" dirty="0"/>
              <a:t>We’ll now take an in-depth look at the Matplotlib tool for visualization in </a:t>
            </a:r>
            <a:r>
              <a:rPr lang="en-US" dirty="0" smtClean="0"/>
              <a:t>Python. Matplotlib </a:t>
            </a:r>
            <a:r>
              <a:rPr lang="en-US" dirty="0"/>
              <a:t>is a multiplatform data visualization library built on NumPy arrays, </a:t>
            </a:r>
            <a:r>
              <a:rPr lang="en-US" dirty="0" smtClean="0"/>
              <a:t>and designed </a:t>
            </a:r>
            <a:r>
              <a:rPr lang="en-US" dirty="0"/>
              <a:t>to work with the broader SciPy stack. It was conceived by John Hunter </a:t>
            </a:r>
            <a:r>
              <a:rPr lang="en-US" dirty="0" smtClean="0"/>
              <a:t>in 2002</a:t>
            </a:r>
            <a:r>
              <a:rPr lang="en-US" dirty="0"/>
              <a:t>, originally as a patch to </a:t>
            </a:r>
            <a:r>
              <a:rPr lang="en-US" dirty="0" smtClean="0"/>
              <a:t>IPython </a:t>
            </a:r>
            <a:r>
              <a:rPr lang="en-US" dirty="0"/>
              <a:t>for enabling interactive MATLAB-style </a:t>
            </a:r>
            <a:r>
              <a:rPr lang="en-US" dirty="0" smtClean="0"/>
              <a:t>plotting via gnu plot </a:t>
            </a:r>
            <a:r>
              <a:rPr lang="en-US" dirty="0"/>
              <a:t>from the IPython command line</a:t>
            </a:r>
            <a:r>
              <a:rPr lang="en-US" dirty="0" smtClean="0"/>
              <a:t>.</a:t>
            </a:r>
          </a:p>
          <a:p>
            <a:r>
              <a:rPr lang="en-US" sz="3200" dirty="0">
                <a:solidFill>
                  <a:schemeClr val="accent6">
                    <a:lumMod val="40000"/>
                    <a:lumOff val="60000"/>
                  </a:schemeClr>
                </a:solidFill>
              </a:rPr>
              <a:t>Importing matplotlib</a:t>
            </a:r>
          </a:p>
          <a:p>
            <a:r>
              <a:rPr lang="en-US" dirty="0"/>
              <a:t>Just as we use the </a:t>
            </a:r>
            <a:r>
              <a:rPr lang="en-US" dirty="0" err="1"/>
              <a:t>np</a:t>
            </a:r>
            <a:r>
              <a:rPr lang="en-US" dirty="0"/>
              <a:t> shorthand for NumPy and the </a:t>
            </a:r>
            <a:r>
              <a:rPr lang="en-US" dirty="0" err="1"/>
              <a:t>pd</a:t>
            </a:r>
            <a:r>
              <a:rPr lang="en-US" dirty="0"/>
              <a:t> shorthand for Pandas, we </a:t>
            </a:r>
            <a:r>
              <a:rPr lang="en-US" dirty="0" smtClean="0"/>
              <a:t>will use </a:t>
            </a:r>
            <a:r>
              <a:rPr lang="en-US" dirty="0"/>
              <a:t>some standard </a:t>
            </a:r>
            <a:r>
              <a:rPr lang="en-US" dirty="0" err="1"/>
              <a:t>shorthands</a:t>
            </a:r>
            <a:r>
              <a:rPr lang="en-US" dirty="0"/>
              <a:t> for Matplotlib imports:</a:t>
            </a:r>
          </a:p>
          <a:p>
            <a:pPr marL="0" indent="0">
              <a:buNone/>
            </a:pPr>
            <a:r>
              <a:rPr lang="en-US" b="1" dirty="0" smtClean="0">
                <a:solidFill>
                  <a:schemeClr val="accent2"/>
                </a:solidFill>
              </a:rPr>
              <a:t>import </a:t>
            </a:r>
            <a:r>
              <a:rPr lang="en-US" b="1" dirty="0">
                <a:solidFill>
                  <a:schemeClr val="accent2"/>
                </a:solidFill>
              </a:rPr>
              <a:t>matplotlib as </a:t>
            </a:r>
            <a:r>
              <a:rPr lang="en-US" b="1" dirty="0" err="1">
                <a:solidFill>
                  <a:schemeClr val="accent2"/>
                </a:solidFill>
              </a:rPr>
              <a:t>mpl</a:t>
            </a:r>
            <a:endParaRPr lang="en-US" b="1" dirty="0">
              <a:solidFill>
                <a:schemeClr val="accent2"/>
              </a:solidFill>
            </a:endParaRPr>
          </a:p>
          <a:p>
            <a:pPr marL="0" indent="0">
              <a:buNone/>
            </a:pPr>
            <a:r>
              <a:rPr lang="en-US" b="1" dirty="0">
                <a:solidFill>
                  <a:schemeClr val="accent2"/>
                </a:solidFill>
              </a:rPr>
              <a:t>import </a:t>
            </a:r>
            <a:r>
              <a:rPr lang="en-US" b="1" dirty="0" err="1">
                <a:solidFill>
                  <a:schemeClr val="accent2"/>
                </a:solidFill>
              </a:rPr>
              <a:t>matplotlib.pyplot</a:t>
            </a:r>
            <a:r>
              <a:rPr lang="en-US" b="1" dirty="0">
                <a:solidFill>
                  <a:schemeClr val="accent2"/>
                </a:solidFill>
              </a:rPr>
              <a:t> as </a:t>
            </a:r>
            <a:r>
              <a:rPr lang="en-US" b="1" dirty="0" err="1">
                <a:solidFill>
                  <a:schemeClr val="accent2"/>
                </a:solidFill>
              </a:rPr>
              <a:t>plt</a:t>
            </a:r>
            <a:endParaRPr lang="en-US" dirty="0">
              <a:solidFill>
                <a:schemeClr val="accent2"/>
              </a:solidFill>
            </a:endParaRPr>
          </a:p>
        </p:txBody>
      </p:sp>
    </p:spTree>
    <p:extLst>
      <p:ext uri="{BB962C8B-B14F-4D97-AF65-F5344CB8AC3E}">
        <p14:creationId xmlns:p14="http://schemas.microsoft.com/office/powerpoint/2010/main" val="9736758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54100" y="781616"/>
            <a:ext cx="6096000" cy="2246769"/>
          </a:xfrm>
          <a:prstGeom prst="rect">
            <a:avLst/>
          </a:prstGeom>
        </p:spPr>
        <p:txBody>
          <a:bodyPr>
            <a:spAutoFit/>
          </a:bodyPr>
          <a:lstStyle/>
          <a:p>
            <a:r>
              <a:rPr lang="en-US" sz="3600" b="1" i="0" u="none" strike="noStrike" baseline="0" dirty="0" smtClean="0">
                <a:solidFill>
                  <a:schemeClr val="accent3"/>
                </a:solidFill>
                <a:latin typeface="MyriadPro-SemiboldCond"/>
              </a:rPr>
              <a:t>Setting Styles</a:t>
            </a:r>
          </a:p>
          <a:p>
            <a:r>
              <a:rPr lang="en-US" b="0" i="0" u="none" strike="noStrike" baseline="0" dirty="0" smtClean="0">
                <a:latin typeface="MinionPro-Regular"/>
              </a:rPr>
              <a:t>We will use the </a:t>
            </a:r>
            <a:r>
              <a:rPr lang="en-US" b="0" i="0" u="none" strike="noStrike" baseline="0" dirty="0" err="1" smtClean="0">
                <a:latin typeface="UbuntuMono-Regular"/>
              </a:rPr>
              <a:t>plt.style</a:t>
            </a:r>
            <a:r>
              <a:rPr lang="en-US" b="0" i="0" u="none" strike="noStrike" baseline="0" dirty="0" smtClean="0">
                <a:latin typeface="UbuntuMono-Regular"/>
              </a:rPr>
              <a:t> </a:t>
            </a:r>
            <a:r>
              <a:rPr lang="en-US" b="0" i="0" u="none" strike="noStrike" baseline="0" dirty="0" smtClean="0">
                <a:latin typeface="MinionPro-Regular"/>
              </a:rPr>
              <a:t>directive to choose appropriate aesthetic styles for our figures.</a:t>
            </a:r>
          </a:p>
          <a:p>
            <a:r>
              <a:rPr lang="en-US" b="0" i="0" u="none" strike="noStrike" baseline="0" dirty="0" smtClean="0">
                <a:latin typeface="MinionPro-Regular"/>
              </a:rPr>
              <a:t>Here we will set the </a:t>
            </a:r>
            <a:r>
              <a:rPr lang="en-US" b="0" i="0" u="none" strike="noStrike" baseline="0" dirty="0" smtClean="0">
                <a:latin typeface="UbuntuMono-Regular"/>
              </a:rPr>
              <a:t>classic </a:t>
            </a:r>
            <a:r>
              <a:rPr lang="en-US" b="0" i="0" u="none" strike="noStrike" baseline="0" dirty="0" smtClean="0">
                <a:latin typeface="MinionPro-Regular"/>
              </a:rPr>
              <a:t>style, which ensures that the plots we create use the</a:t>
            </a:r>
          </a:p>
          <a:p>
            <a:r>
              <a:rPr lang="en-US" b="0" i="0" u="none" strike="noStrike" baseline="0" dirty="0" smtClean="0">
                <a:latin typeface="MinionPro-Regular"/>
              </a:rPr>
              <a:t>classic Matplotlib style:</a:t>
            </a:r>
          </a:p>
          <a:p>
            <a:r>
              <a:rPr lang="en-US" sz="1400" b="0" i="0" u="none" strike="noStrike" baseline="0" dirty="0" err="1" smtClean="0">
                <a:solidFill>
                  <a:schemeClr val="accent6">
                    <a:lumMod val="60000"/>
                    <a:lumOff val="40000"/>
                  </a:schemeClr>
                </a:solidFill>
                <a:latin typeface="UbuntuMono-Regular"/>
              </a:rPr>
              <a:t>plt.style.use</a:t>
            </a:r>
            <a:r>
              <a:rPr lang="en-US" sz="1400" b="0" i="0" u="none" strike="noStrike" baseline="0" dirty="0" smtClean="0">
                <a:solidFill>
                  <a:schemeClr val="accent6">
                    <a:lumMod val="60000"/>
                    <a:lumOff val="40000"/>
                  </a:schemeClr>
                </a:solidFill>
                <a:latin typeface="UbuntuMono-Regular"/>
              </a:rPr>
              <a:t>('classic')</a:t>
            </a:r>
            <a:endParaRPr lang="en-US" dirty="0">
              <a:solidFill>
                <a:schemeClr val="accent6">
                  <a:lumMod val="60000"/>
                  <a:lumOff val="40000"/>
                </a:schemeClr>
              </a:solidFill>
            </a:endParaRPr>
          </a:p>
        </p:txBody>
      </p:sp>
      <p:pic>
        <p:nvPicPr>
          <p:cNvPr id="5" name="Picture 4"/>
          <p:cNvPicPr>
            <a:picLocks noChangeAspect="1"/>
          </p:cNvPicPr>
          <p:nvPr/>
        </p:nvPicPr>
        <p:blipFill>
          <a:blip r:embed="rId2"/>
          <a:stretch>
            <a:fillRect/>
          </a:stretch>
        </p:blipFill>
        <p:spPr>
          <a:xfrm>
            <a:off x="1054100" y="3644900"/>
            <a:ext cx="2591162" cy="1124107"/>
          </a:xfrm>
          <a:prstGeom prst="rect">
            <a:avLst/>
          </a:prstGeom>
        </p:spPr>
      </p:pic>
      <p:pic>
        <p:nvPicPr>
          <p:cNvPr id="6" name="Picture 5"/>
          <p:cNvPicPr>
            <a:picLocks noChangeAspect="1"/>
          </p:cNvPicPr>
          <p:nvPr/>
        </p:nvPicPr>
        <p:blipFill>
          <a:blip r:embed="rId3"/>
          <a:stretch>
            <a:fillRect/>
          </a:stretch>
        </p:blipFill>
        <p:spPr>
          <a:xfrm>
            <a:off x="6441212" y="3174196"/>
            <a:ext cx="3639058" cy="2065514"/>
          </a:xfrm>
          <a:prstGeom prst="rect">
            <a:avLst/>
          </a:prstGeom>
        </p:spPr>
      </p:pic>
      <p:sp>
        <p:nvSpPr>
          <p:cNvPr id="7" name="Right Arrow 6"/>
          <p:cNvSpPr/>
          <p:nvPr/>
        </p:nvSpPr>
        <p:spPr>
          <a:xfrm>
            <a:off x="4382837" y="3959303"/>
            <a:ext cx="1320800" cy="495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53439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3"/>
                </a:solidFill>
              </a:rPr>
              <a:t>Scatter Plots with plt.scatter</a:t>
            </a:r>
            <a:r>
              <a:rPr lang="en-US" dirty="0"/>
              <a:t/>
            </a:r>
            <a:br>
              <a:rPr lang="en-US" dirty="0"/>
            </a:br>
            <a:r>
              <a:rPr lang="en-US" sz="2000" dirty="0"/>
              <a:t>A second, more powerful method of creating scatter plots is the plt.scatter function,</a:t>
            </a:r>
            <a:br>
              <a:rPr lang="en-US" sz="2000" dirty="0"/>
            </a:br>
            <a:r>
              <a:rPr lang="en-US" sz="2000" dirty="0"/>
              <a:t>which can be used very similarly to the plt.plot function</a:t>
            </a:r>
          </a:p>
        </p:txBody>
      </p:sp>
      <p:pic>
        <p:nvPicPr>
          <p:cNvPr id="6" name="Content Placeholder 5"/>
          <p:cNvPicPr>
            <a:picLocks noGrp="1" noChangeAspect="1"/>
          </p:cNvPicPr>
          <p:nvPr>
            <p:ph idx="1"/>
          </p:nvPr>
        </p:nvPicPr>
        <p:blipFill>
          <a:blip r:embed="rId2"/>
          <a:stretch>
            <a:fillRect/>
          </a:stretch>
        </p:blipFill>
        <p:spPr>
          <a:xfrm>
            <a:off x="6605797" y="2642192"/>
            <a:ext cx="3445037" cy="2318906"/>
          </a:xfrm>
          <a:prstGeom prst="rect">
            <a:avLst/>
          </a:prstGeom>
        </p:spPr>
      </p:pic>
      <p:pic>
        <p:nvPicPr>
          <p:cNvPr id="7" name="Picture 6"/>
          <p:cNvPicPr>
            <a:picLocks noChangeAspect="1"/>
          </p:cNvPicPr>
          <p:nvPr/>
        </p:nvPicPr>
        <p:blipFill>
          <a:blip r:embed="rId3"/>
          <a:stretch>
            <a:fillRect/>
          </a:stretch>
        </p:blipFill>
        <p:spPr>
          <a:xfrm>
            <a:off x="1217266" y="3658750"/>
            <a:ext cx="2562583" cy="285790"/>
          </a:xfrm>
          <a:prstGeom prst="rect">
            <a:avLst/>
          </a:prstGeom>
        </p:spPr>
      </p:pic>
      <p:sp>
        <p:nvSpPr>
          <p:cNvPr id="8" name="Right Arrow 7"/>
          <p:cNvSpPr/>
          <p:nvPr/>
        </p:nvSpPr>
        <p:spPr>
          <a:xfrm>
            <a:off x="4668253" y="3658750"/>
            <a:ext cx="1034715" cy="2857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27745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3"/>
                </a:solidFill>
              </a:rPr>
              <a:t>Histograms</a:t>
            </a:r>
            <a:r>
              <a:rPr lang="en-US" dirty="0"/>
              <a:t/>
            </a:r>
            <a:br>
              <a:rPr lang="en-US" dirty="0"/>
            </a:br>
            <a:r>
              <a:rPr lang="en-US" sz="2400" dirty="0"/>
              <a:t>A simple histogram can be a great first step in understanding a dataset.</a:t>
            </a:r>
          </a:p>
        </p:txBody>
      </p:sp>
      <p:pic>
        <p:nvPicPr>
          <p:cNvPr id="5" name="Picture 4"/>
          <p:cNvPicPr>
            <a:picLocks noChangeAspect="1"/>
          </p:cNvPicPr>
          <p:nvPr/>
        </p:nvPicPr>
        <p:blipFill>
          <a:blip r:embed="rId2"/>
          <a:stretch>
            <a:fillRect/>
          </a:stretch>
        </p:blipFill>
        <p:spPr>
          <a:xfrm>
            <a:off x="6178387" y="2666213"/>
            <a:ext cx="3372510" cy="2318906"/>
          </a:xfrm>
          <a:prstGeom prst="rect">
            <a:avLst/>
          </a:prstGeom>
        </p:spPr>
      </p:pic>
      <p:sp>
        <p:nvSpPr>
          <p:cNvPr id="6" name="Right Arrow 5"/>
          <p:cNvSpPr/>
          <p:nvPr/>
        </p:nvSpPr>
        <p:spPr>
          <a:xfrm>
            <a:off x="4764505" y="3489158"/>
            <a:ext cx="818148" cy="5293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p:cNvPicPr>
            <a:picLocks noGrp="1" noChangeAspect="1"/>
          </p:cNvPicPr>
          <p:nvPr>
            <p:ph idx="1"/>
          </p:nvPr>
        </p:nvPicPr>
        <p:blipFill>
          <a:blip r:embed="rId3"/>
          <a:stretch>
            <a:fillRect/>
          </a:stretch>
        </p:blipFill>
        <p:spPr>
          <a:xfrm>
            <a:off x="995417" y="2963166"/>
            <a:ext cx="2810267" cy="1581371"/>
          </a:xfrm>
          <a:prstGeom prst="rect">
            <a:avLst/>
          </a:prstGeom>
        </p:spPr>
      </p:pic>
    </p:spTree>
    <p:extLst>
      <p:ext uri="{BB962C8B-B14F-4D97-AF65-F5344CB8AC3E}">
        <p14:creationId xmlns:p14="http://schemas.microsoft.com/office/powerpoint/2010/main" val="35087420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3"/>
                </a:solidFill>
              </a:rPr>
              <a:t>plt.subplot</a:t>
            </a:r>
            <a:r>
              <a:rPr lang="en-US" b="1" dirty="0">
                <a:solidFill>
                  <a:schemeClr val="accent3"/>
                </a:solidFill>
              </a:rPr>
              <a:t>: Simple Grids of </a:t>
            </a:r>
            <a:r>
              <a:rPr lang="en-US" b="1" dirty="0" smtClean="0">
                <a:solidFill>
                  <a:schemeClr val="accent3"/>
                </a:solidFill>
              </a:rPr>
              <a:t>Subplots</a:t>
            </a:r>
            <a:r>
              <a:rPr lang="en-US" dirty="0" smtClean="0">
                <a:solidFill>
                  <a:schemeClr val="accent3"/>
                </a:solidFill>
              </a:rPr>
              <a:t/>
            </a:r>
            <a:br>
              <a:rPr lang="en-US" dirty="0" smtClean="0">
                <a:solidFill>
                  <a:schemeClr val="accent3"/>
                </a:solidFill>
              </a:rPr>
            </a:br>
            <a:r>
              <a:rPr lang="en-US" sz="1600" dirty="0"/>
              <a:t>Aligned columns or rows of subplots are a common enough need that Matplotlib has</a:t>
            </a:r>
            <a:br>
              <a:rPr lang="en-US" sz="1600" dirty="0"/>
            </a:br>
            <a:r>
              <a:rPr lang="en-US" sz="1600" dirty="0"/>
              <a:t>several convenience routines that make them easy to create. The lowest level of these</a:t>
            </a:r>
            <a:br>
              <a:rPr lang="en-US" sz="1600" dirty="0"/>
            </a:br>
            <a:r>
              <a:rPr lang="en-US" sz="1600" dirty="0"/>
              <a:t>is plt.subplot(), which creates a single subplot within a grid. As you can see, this</a:t>
            </a:r>
            <a:br>
              <a:rPr lang="en-US" sz="1600" dirty="0"/>
            </a:br>
            <a:r>
              <a:rPr lang="en-US" sz="1600" dirty="0"/>
              <a:t>command takes three integer arguments—the number of rows, the number of columns,</a:t>
            </a:r>
            <a:br>
              <a:rPr lang="en-US" sz="1600" dirty="0"/>
            </a:br>
            <a:r>
              <a:rPr lang="en-US" sz="1600" dirty="0"/>
              <a:t>and the index of the plot to be created in this scheme, which runs from the</a:t>
            </a:r>
            <a:br>
              <a:rPr lang="en-US" sz="1600" dirty="0"/>
            </a:br>
            <a:r>
              <a:rPr lang="en-US" sz="1600" dirty="0"/>
              <a:t>upper left to the bottom right</a:t>
            </a:r>
            <a:endParaRPr lang="en-US" sz="1600" dirty="0">
              <a:solidFill>
                <a:schemeClr val="accent3"/>
              </a:solidFill>
            </a:endParaRPr>
          </a:p>
        </p:txBody>
      </p:sp>
      <p:pic>
        <p:nvPicPr>
          <p:cNvPr id="4" name="Content Placeholder 3"/>
          <p:cNvPicPr>
            <a:picLocks noGrp="1" noChangeAspect="1"/>
          </p:cNvPicPr>
          <p:nvPr>
            <p:ph idx="1"/>
          </p:nvPr>
        </p:nvPicPr>
        <p:blipFill>
          <a:blip r:embed="rId2"/>
          <a:stretch>
            <a:fillRect/>
          </a:stretch>
        </p:blipFill>
        <p:spPr>
          <a:xfrm>
            <a:off x="834954" y="4138424"/>
            <a:ext cx="3419952" cy="914528"/>
          </a:xfrm>
          <a:prstGeom prst="rect">
            <a:avLst/>
          </a:prstGeom>
        </p:spPr>
      </p:pic>
      <p:pic>
        <p:nvPicPr>
          <p:cNvPr id="5" name="Picture 4"/>
          <p:cNvPicPr>
            <a:picLocks noChangeAspect="1"/>
          </p:cNvPicPr>
          <p:nvPr/>
        </p:nvPicPr>
        <p:blipFill>
          <a:blip r:embed="rId3"/>
          <a:stretch>
            <a:fillRect/>
          </a:stretch>
        </p:blipFill>
        <p:spPr>
          <a:xfrm>
            <a:off x="6642061" y="3436235"/>
            <a:ext cx="3408773" cy="2318906"/>
          </a:xfrm>
          <a:prstGeom prst="rect">
            <a:avLst/>
          </a:prstGeom>
        </p:spPr>
      </p:pic>
      <p:sp>
        <p:nvSpPr>
          <p:cNvPr id="6" name="Right Arrow 5"/>
          <p:cNvSpPr/>
          <p:nvPr/>
        </p:nvSpPr>
        <p:spPr>
          <a:xfrm>
            <a:off x="5009331" y="4463152"/>
            <a:ext cx="878305" cy="2650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12149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147482"/>
          </a:xfrm>
        </p:spPr>
        <p:txBody>
          <a:bodyPr/>
          <a:lstStyle/>
          <a:p>
            <a:r>
              <a:rPr lang="en-US" b="1" dirty="0">
                <a:solidFill>
                  <a:schemeClr val="accent3"/>
                </a:solidFill>
              </a:rPr>
              <a:t>Visualization with </a:t>
            </a:r>
            <a:r>
              <a:rPr lang="en-US" b="1" dirty="0" smtClean="0">
                <a:solidFill>
                  <a:schemeClr val="accent3"/>
                </a:solidFill>
              </a:rPr>
              <a:t>Seaborn</a:t>
            </a:r>
            <a:r>
              <a:rPr lang="en-US" dirty="0" smtClean="0">
                <a:solidFill>
                  <a:schemeClr val="accent3"/>
                </a:solidFill>
              </a:rPr>
              <a:t/>
            </a:r>
            <a:br>
              <a:rPr lang="en-US" dirty="0" smtClean="0">
                <a:solidFill>
                  <a:schemeClr val="accent3"/>
                </a:solidFill>
              </a:rPr>
            </a:br>
            <a:r>
              <a:rPr lang="en-US" sz="1600" dirty="0">
                <a:solidFill>
                  <a:schemeClr val="tx1"/>
                </a:solidFill>
              </a:rPr>
              <a:t>Seaborn is a library for making statistical graphics in Python. It is built on top of matplotlib and closely integrated with </a:t>
            </a:r>
            <a:r>
              <a:rPr lang="en-US" sz="1600" dirty="0" smtClean="0">
                <a:solidFill>
                  <a:schemeClr val="tx1"/>
                </a:solidFill>
              </a:rPr>
              <a:t>pandas</a:t>
            </a:r>
            <a:r>
              <a:rPr lang="en-US" sz="1600" dirty="0">
                <a:solidFill>
                  <a:schemeClr val="tx1"/>
                </a:solidFill>
              </a:rPr>
              <a:t> </a:t>
            </a:r>
            <a:r>
              <a:rPr lang="en-US" sz="1600" dirty="0" smtClean="0">
                <a:solidFill>
                  <a:schemeClr val="tx1"/>
                </a:solidFill>
              </a:rPr>
              <a:t>data </a:t>
            </a:r>
            <a:r>
              <a:rPr lang="en-US" sz="1600" dirty="0">
                <a:solidFill>
                  <a:schemeClr val="tx1"/>
                </a:solidFill>
              </a:rPr>
              <a:t>structures</a:t>
            </a:r>
            <a:r>
              <a:rPr lang="en-US" sz="1600" dirty="0" smtClean="0">
                <a:solidFill>
                  <a:schemeClr val="tx1"/>
                </a:solidFill>
              </a:rPr>
              <a:t>. </a:t>
            </a:r>
            <a:r>
              <a:rPr lang="en-US" sz="1600" dirty="0">
                <a:solidFill>
                  <a:schemeClr val="tx1"/>
                </a:solidFill>
              </a:rPr>
              <a:t>Seaborn aims to make visualization a central part of exploring and understanding data. </a:t>
            </a:r>
          </a:p>
        </p:txBody>
      </p:sp>
      <p:sp>
        <p:nvSpPr>
          <p:cNvPr id="3" name="Content Placeholder 2"/>
          <p:cNvSpPr>
            <a:spLocks noGrp="1"/>
          </p:cNvSpPr>
          <p:nvPr>
            <p:ph idx="1"/>
          </p:nvPr>
        </p:nvSpPr>
        <p:spPr>
          <a:xfrm>
            <a:off x="646112" y="2261937"/>
            <a:ext cx="9403742" cy="3986462"/>
          </a:xfrm>
        </p:spPr>
        <p:txBody>
          <a:bodyPr/>
          <a:lstStyle/>
          <a:p>
            <a:r>
              <a:rPr lang="en-US" dirty="0"/>
              <a:t>We import seaborn, which is the only library necessary for this simple example</a:t>
            </a:r>
            <a:r>
              <a:rPr lang="en-US" dirty="0" smtClean="0"/>
              <a:t>.</a:t>
            </a:r>
          </a:p>
          <a:p>
            <a:pPr marL="0" indent="0">
              <a:buNone/>
            </a:pPr>
            <a:r>
              <a:rPr lang="en-US" dirty="0" smtClean="0">
                <a:solidFill>
                  <a:schemeClr val="accent6">
                    <a:lumMod val="60000"/>
                    <a:lumOff val="40000"/>
                  </a:schemeClr>
                </a:solidFill>
              </a:rPr>
              <a:t>Import seaborn as sns</a:t>
            </a:r>
          </a:p>
          <a:p>
            <a:pPr marL="0" indent="0">
              <a:buNone/>
            </a:pPr>
            <a:endParaRPr lang="en-US" dirty="0">
              <a:solidFill>
                <a:schemeClr val="accent6">
                  <a:lumMod val="60000"/>
                  <a:lumOff val="40000"/>
                </a:schemeClr>
              </a:solidFill>
            </a:endParaRPr>
          </a:p>
        </p:txBody>
      </p:sp>
    </p:spTree>
    <p:extLst>
      <p:ext uri="{BB962C8B-B14F-4D97-AF65-F5344CB8AC3E}">
        <p14:creationId xmlns:p14="http://schemas.microsoft.com/office/powerpoint/2010/main" val="41691287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solidFill>
                  <a:schemeClr val="accent3"/>
                </a:solidFill>
              </a:rPr>
              <a:t>Seaborn - Kernel Density Estimates</a:t>
            </a:r>
            <a:r>
              <a:rPr lang="en-US" dirty="0"/>
              <a:t/>
            </a:r>
            <a:br>
              <a:rPr lang="en-US" dirty="0"/>
            </a:br>
            <a:r>
              <a:rPr lang="en-US" sz="1800" dirty="0"/>
              <a:t>Kernel Density Estimation (KDE) is a way to estimate the probability density function of a continuous random variable. It is used for non-parametric analysis</a:t>
            </a:r>
          </a:p>
        </p:txBody>
      </p:sp>
      <p:sp>
        <p:nvSpPr>
          <p:cNvPr id="5" name="Text Placeholder 4"/>
          <p:cNvSpPr>
            <a:spLocks noGrp="1"/>
          </p:cNvSpPr>
          <p:nvPr>
            <p:ph type="body" idx="1"/>
          </p:nvPr>
        </p:nvSpPr>
        <p:spPr/>
        <p:txBody>
          <a:bodyPr/>
          <a:lstStyle/>
          <a:p>
            <a:r>
              <a:rPr lang="en-US" dirty="0"/>
              <a:t>Kernel Density Estimation</a:t>
            </a:r>
          </a:p>
        </p:txBody>
      </p:sp>
      <p:pic>
        <p:nvPicPr>
          <p:cNvPr id="9" name="Content Placeholder 8"/>
          <p:cNvPicPr>
            <a:picLocks noGrp="1" noChangeAspect="1"/>
          </p:cNvPicPr>
          <p:nvPr>
            <p:ph sz="half" idx="2"/>
          </p:nvPr>
        </p:nvPicPr>
        <p:blipFill>
          <a:blip r:embed="rId2"/>
          <a:stretch>
            <a:fillRect/>
          </a:stretch>
        </p:blipFill>
        <p:spPr>
          <a:xfrm>
            <a:off x="1103313" y="2846526"/>
            <a:ext cx="4395787" cy="3077885"/>
          </a:xfrm>
          <a:prstGeom prst="rect">
            <a:avLst/>
          </a:prstGeom>
        </p:spPr>
      </p:pic>
      <p:sp>
        <p:nvSpPr>
          <p:cNvPr id="7" name="Text Placeholder 6"/>
          <p:cNvSpPr>
            <a:spLocks noGrp="1"/>
          </p:cNvSpPr>
          <p:nvPr>
            <p:ph type="body" sz="quarter" idx="3"/>
          </p:nvPr>
        </p:nvSpPr>
        <p:spPr/>
        <p:txBody>
          <a:bodyPr/>
          <a:lstStyle/>
          <a:p>
            <a:r>
              <a:rPr lang="en-US" dirty="0"/>
              <a:t>Fitting Parametric </a:t>
            </a:r>
            <a:r>
              <a:rPr lang="en-US" dirty="0" smtClean="0"/>
              <a:t>Distribution</a:t>
            </a:r>
            <a:endParaRPr lang="en-US" dirty="0"/>
          </a:p>
        </p:txBody>
      </p:sp>
      <p:pic>
        <p:nvPicPr>
          <p:cNvPr id="10" name="Content Placeholder 9"/>
          <p:cNvPicPr>
            <a:picLocks noGrp="1" noChangeAspect="1"/>
          </p:cNvPicPr>
          <p:nvPr>
            <p:ph sz="quarter" idx="4"/>
          </p:nvPr>
        </p:nvPicPr>
        <p:blipFill>
          <a:blip r:embed="rId3"/>
          <a:stretch>
            <a:fillRect/>
          </a:stretch>
        </p:blipFill>
        <p:spPr>
          <a:xfrm>
            <a:off x="5654675" y="2842267"/>
            <a:ext cx="4030746" cy="3086404"/>
          </a:xfrm>
          <a:prstGeom prst="rect">
            <a:avLst/>
          </a:prstGeom>
        </p:spPr>
      </p:pic>
    </p:spTree>
    <p:extLst>
      <p:ext uri="{BB962C8B-B14F-4D97-AF65-F5344CB8AC3E}">
        <p14:creationId xmlns:p14="http://schemas.microsoft.com/office/powerpoint/2010/main" val="28991227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dirty="0">
                <a:solidFill>
                  <a:schemeClr val="accent3"/>
                </a:solidFill>
              </a:rPr>
              <a:t>Visualization with Seaborn</a:t>
            </a:r>
            <a:endParaRPr lang="en-US" b="1" dirty="0"/>
          </a:p>
        </p:txBody>
      </p:sp>
      <p:sp>
        <p:nvSpPr>
          <p:cNvPr id="5" name="Text Placeholder 4"/>
          <p:cNvSpPr>
            <a:spLocks noGrp="1"/>
          </p:cNvSpPr>
          <p:nvPr>
            <p:ph type="body" idx="1"/>
          </p:nvPr>
        </p:nvSpPr>
        <p:spPr>
          <a:xfrm>
            <a:off x="1258157" y="1497807"/>
            <a:ext cx="4396338" cy="576262"/>
          </a:xfrm>
        </p:spPr>
        <p:txBody>
          <a:bodyPr/>
          <a:lstStyle/>
          <a:p>
            <a:r>
              <a:rPr lang="en-US" dirty="0"/>
              <a:t>Scatter </a:t>
            </a:r>
            <a:r>
              <a:rPr lang="en-US" dirty="0" smtClean="0"/>
              <a:t>Plot</a:t>
            </a:r>
            <a:endParaRPr lang="en-US" dirty="0"/>
          </a:p>
        </p:txBody>
      </p:sp>
      <p:sp>
        <p:nvSpPr>
          <p:cNvPr id="6" name="Content Placeholder 5"/>
          <p:cNvSpPr>
            <a:spLocks noGrp="1"/>
          </p:cNvSpPr>
          <p:nvPr>
            <p:ph sz="half" idx="2"/>
          </p:nvPr>
        </p:nvSpPr>
        <p:spPr>
          <a:xfrm>
            <a:off x="1103312" y="2091992"/>
            <a:ext cx="4396339" cy="3741738"/>
          </a:xfrm>
        </p:spPr>
        <p:txBody>
          <a:bodyPr/>
          <a:lstStyle/>
          <a:p>
            <a:r>
              <a:rPr lang="en-US" dirty="0"/>
              <a:t>Scatter plot is the most convenient way to visualize the distribution where each observation is represented in two-dimensional plot via x and y axis.</a:t>
            </a:r>
          </a:p>
          <a:p>
            <a:endParaRPr lang="en-US" dirty="0"/>
          </a:p>
        </p:txBody>
      </p:sp>
      <p:sp>
        <p:nvSpPr>
          <p:cNvPr id="7" name="Text Placeholder 6"/>
          <p:cNvSpPr>
            <a:spLocks noGrp="1"/>
          </p:cNvSpPr>
          <p:nvPr>
            <p:ph type="body" sz="quarter" idx="3"/>
          </p:nvPr>
        </p:nvSpPr>
        <p:spPr>
          <a:xfrm>
            <a:off x="5654495" y="1479884"/>
            <a:ext cx="4396339" cy="577516"/>
          </a:xfrm>
        </p:spPr>
        <p:txBody>
          <a:bodyPr/>
          <a:lstStyle/>
          <a:p>
            <a:r>
              <a:rPr lang="en-US" dirty="0"/>
              <a:t>Hexbin </a:t>
            </a:r>
            <a:r>
              <a:rPr lang="en-US" dirty="0" smtClean="0"/>
              <a:t>Plot</a:t>
            </a:r>
            <a:endParaRPr lang="en-US" dirty="0"/>
          </a:p>
        </p:txBody>
      </p:sp>
      <p:sp>
        <p:nvSpPr>
          <p:cNvPr id="8" name="Content Placeholder 7"/>
          <p:cNvSpPr>
            <a:spLocks noGrp="1"/>
          </p:cNvSpPr>
          <p:nvPr>
            <p:ph sz="quarter" idx="4"/>
          </p:nvPr>
        </p:nvSpPr>
        <p:spPr>
          <a:xfrm>
            <a:off x="5499649" y="2109915"/>
            <a:ext cx="4396339" cy="3741738"/>
          </a:xfrm>
        </p:spPr>
        <p:txBody>
          <a:bodyPr/>
          <a:lstStyle/>
          <a:p>
            <a:r>
              <a:rPr lang="en-US" dirty="0"/>
              <a:t>Hexagonal binning is used in bivariate data analysis when the data is sparse in density i.e., when the data is very scattered and difficult to analyze through scatterplots.</a:t>
            </a:r>
            <a:endParaRPr lang="en-US" b="1" dirty="0"/>
          </a:p>
        </p:txBody>
      </p:sp>
      <p:pic>
        <p:nvPicPr>
          <p:cNvPr id="9" name="Picture 8"/>
          <p:cNvPicPr>
            <a:picLocks noChangeAspect="1"/>
          </p:cNvPicPr>
          <p:nvPr/>
        </p:nvPicPr>
        <p:blipFill>
          <a:blip r:embed="rId2"/>
          <a:stretch>
            <a:fillRect/>
          </a:stretch>
        </p:blipFill>
        <p:spPr>
          <a:xfrm>
            <a:off x="1391454" y="3814010"/>
            <a:ext cx="3915321" cy="2646948"/>
          </a:xfrm>
          <a:prstGeom prst="rect">
            <a:avLst/>
          </a:prstGeom>
        </p:spPr>
      </p:pic>
      <p:pic>
        <p:nvPicPr>
          <p:cNvPr id="10" name="Picture 9"/>
          <p:cNvPicPr>
            <a:picLocks noChangeAspect="1"/>
          </p:cNvPicPr>
          <p:nvPr/>
        </p:nvPicPr>
        <p:blipFill>
          <a:blip r:embed="rId3"/>
          <a:stretch>
            <a:fillRect/>
          </a:stretch>
        </p:blipFill>
        <p:spPr>
          <a:xfrm>
            <a:off x="5692525" y="3814010"/>
            <a:ext cx="3962953" cy="2646948"/>
          </a:xfrm>
          <a:prstGeom prst="rect">
            <a:avLst/>
          </a:prstGeom>
        </p:spPr>
      </p:pic>
    </p:spTree>
    <p:extLst>
      <p:ext uri="{BB962C8B-B14F-4D97-AF65-F5344CB8AC3E}">
        <p14:creationId xmlns:p14="http://schemas.microsoft.com/office/powerpoint/2010/main" val="6017652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solidFill>
                  <a:schemeClr val="accent3"/>
                </a:solidFill>
              </a:rPr>
              <a:t>Visualizing Pairwise </a:t>
            </a:r>
            <a:r>
              <a:rPr lang="en-US" b="1" dirty="0" smtClean="0">
                <a:solidFill>
                  <a:schemeClr val="accent3"/>
                </a:solidFill>
              </a:rPr>
              <a:t>Relationship</a:t>
            </a:r>
            <a:r>
              <a:rPr lang="en-US" dirty="0" smtClean="0">
                <a:solidFill>
                  <a:schemeClr val="accent3"/>
                </a:solidFill>
              </a:rPr>
              <a:t/>
            </a:r>
            <a:br>
              <a:rPr lang="en-US" dirty="0" smtClean="0">
                <a:solidFill>
                  <a:schemeClr val="accent3"/>
                </a:solidFill>
              </a:rPr>
            </a:br>
            <a:r>
              <a:rPr lang="en-US" sz="1600" dirty="0"/>
              <a:t>To plot multiple pairwise bivariate distributions in a dataset, you can use the </a:t>
            </a:r>
            <a:r>
              <a:rPr lang="en-US" sz="1600" b="1" dirty="0" err="1"/>
              <a:t>pairplot</a:t>
            </a:r>
            <a:r>
              <a:rPr lang="en-US" sz="1600" b="1" dirty="0"/>
              <a:t>()</a:t>
            </a:r>
            <a:r>
              <a:rPr lang="en-US" sz="1600" dirty="0"/>
              <a:t> function. This shows the relationship for (n,2) combination of variable in a DataFrame as a matrix of plots and the diagonal plots are the univariate plots.</a:t>
            </a:r>
            <a:br>
              <a:rPr lang="en-US" sz="1600" dirty="0"/>
            </a:br>
            <a:endParaRPr lang="en-US" sz="1600" dirty="0"/>
          </a:p>
        </p:txBody>
      </p:sp>
      <p:sp>
        <p:nvSpPr>
          <p:cNvPr id="9" name="Text Placeholder 8"/>
          <p:cNvSpPr>
            <a:spLocks noGrp="1"/>
          </p:cNvSpPr>
          <p:nvPr>
            <p:ph type="body" sz="half" idx="2"/>
          </p:nvPr>
        </p:nvSpPr>
        <p:spPr>
          <a:xfrm>
            <a:off x="1154954" y="3320717"/>
            <a:ext cx="5084979" cy="2875546"/>
          </a:xfrm>
        </p:spPr>
        <p:txBody>
          <a:bodyPr>
            <a:normAutofit fontScale="25000" lnSpcReduction="20000"/>
          </a:bodyPr>
          <a:lstStyle/>
          <a:p>
            <a:pPr algn="ctr"/>
            <a:r>
              <a:rPr lang="en-US" sz="8000" b="1" dirty="0">
                <a:solidFill>
                  <a:schemeClr val="accent6">
                    <a:lumMod val="60000"/>
                    <a:lumOff val="40000"/>
                  </a:schemeClr>
                </a:solidFill>
              </a:rPr>
              <a:t>Parameter &amp; </a:t>
            </a:r>
            <a:r>
              <a:rPr lang="en-US" sz="8000" b="1" dirty="0" smtClean="0">
                <a:solidFill>
                  <a:schemeClr val="accent6">
                    <a:lumMod val="60000"/>
                    <a:lumOff val="40000"/>
                  </a:schemeClr>
                </a:solidFill>
              </a:rPr>
              <a:t>Description</a:t>
            </a:r>
          </a:p>
          <a:p>
            <a:r>
              <a:rPr lang="en-US" sz="3400" b="1" dirty="0" smtClean="0"/>
              <a:t>Data</a:t>
            </a:r>
          </a:p>
          <a:p>
            <a:r>
              <a:rPr lang="en-US" sz="3500" dirty="0" err="1" smtClean="0"/>
              <a:t>Dataframe</a:t>
            </a:r>
            <a:endParaRPr lang="en-US" sz="3500" dirty="0" smtClean="0"/>
          </a:p>
          <a:p>
            <a:r>
              <a:rPr lang="en-US" sz="3800" b="1" dirty="0"/>
              <a:t>hue</a:t>
            </a:r>
            <a:endParaRPr lang="en-US" sz="3800" dirty="0"/>
          </a:p>
          <a:p>
            <a:r>
              <a:rPr lang="en-US" sz="3500" dirty="0"/>
              <a:t>Variable in data to map plot aspects to different colors.</a:t>
            </a:r>
          </a:p>
          <a:p>
            <a:pPr algn="just" fontAlgn="t"/>
            <a:r>
              <a:rPr lang="en-US" sz="3600" b="1" dirty="0" smtClean="0"/>
              <a:t>palette</a:t>
            </a:r>
            <a:endParaRPr lang="en-US" sz="3600" dirty="0"/>
          </a:p>
          <a:p>
            <a:pPr algn="just" fontAlgn="t"/>
            <a:r>
              <a:rPr lang="en-US" sz="4300" dirty="0"/>
              <a:t>Set of colors for mapping the hue </a:t>
            </a:r>
            <a:r>
              <a:rPr lang="en-US" sz="4300" dirty="0" smtClean="0"/>
              <a:t>variable.</a:t>
            </a:r>
          </a:p>
          <a:p>
            <a:pPr algn="just" fontAlgn="t"/>
            <a:r>
              <a:rPr lang="en-US" sz="4400" b="1" dirty="0" smtClean="0"/>
              <a:t>kind</a:t>
            </a:r>
            <a:endParaRPr lang="en-US" sz="4400" dirty="0"/>
          </a:p>
          <a:p>
            <a:pPr algn="just" fontAlgn="t"/>
            <a:r>
              <a:rPr lang="en-US" sz="4300" dirty="0"/>
              <a:t>Kind of plot for the non-identity relationships. {‘scatter’, ‘</a:t>
            </a:r>
            <a:r>
              <a:rPr lang="en-US" sz="4300" dirty="0" err="1"/>
              <a:t>reg</a:t>
            </a:r>
            <a:r>
              <a:rPr lang="en-US" sz="4300" dirty="0" smtClean="0"/>
              <a:t>’}</a:t>
            </a:r>
          </a:p>
          <a:p>
            <a:r>
              <a:rPr lang="en-US" sz="3800" b="1" dirty="0" err="1"/>
              <a:t>diag_kind</a:t>
            </a:r>
            <a:endParaRPr lang="en-US" sz="3800" dirty="0"/>
          </a:p>
          <a:p>
            <a:r>
              <a:rPr lang="en-US" sz="5600" dirty="0"/>
              <a:t>Kind of plot for the diagonal subplots. {‘</a:t>
            </a:r>
            <a:r>
              <a:rPr lang="en-US" sz="5600" dirty="0" err="1"/>
              <a:t>hist</a:t>
            </a:r>
            <a:r>
              <a:rPr lang="en-US" sz="5600" dirty="0"/>
              <a:t>’, ‘</a:t>
            </a:r>
            <a:r>
              <a:rPr lang="en-US" sz="5600" dirty="0" err="1"/>
              <a:t>kde</a:t>
            </a:r>
            <a:r>
              <a:rPr lang="en-US" sz="5600" dirty="0"/>
              <a:t>’}</a:t>
            </a:r>
          </a:p>
          <a:p>
            <a:pPr algn="just" fontAlgn="t"/>
            <a:endParaRPr lang="en-US" dirty="0">
              <a:solidFill>
                <a:srgbClr val="000000"/>
              </a:solidFill>
            </a:endParaRPr>
          </a:p>
          <a:p>
            <a:pPr algn="just" fontAlgn="t"/>
            <a:endParaRPr lang="en-US" dirty="0">
              <a:solidFill>
                <a:srgbClr val="000000"/>
              </a:solidFill>
            </a:endParaRPr>
          </a:p>
          <a:p>
            <a:endParaRPr lang="en-US" dirty="0">
              <a:solidFill>
                <a:schemeClr val="accent6">
                  <a:lumMod val="60000"/>
                  <a:lumOff val="40000"/>
                </a:schemeClr>
              </a:solidFill>
            </a:endParaRPr>
          </a:p>
        </p:txBody>
      </p:sp>
      <p:sp>
        <p:nvSpPr>
          <p:cNvPr id="14" name="Picture Placeholder 13"/>
          <p:cNvSpPr>
            <a:spLocks noGrp="1"/>
          </p:cNvSpPr>
          <p:nvPr>
            <p:ph type="pic" idx="1"/>
          </p:nvPr>
        </p:nvSpPr>
        <p:spPr/>
      </p:sp>
      <p:pic>
        <p:nvPicPr>
          <p:cNvPr id="16" name="Picture 15"/>
          <p:cNvPicPr>
            <a:picLocks noChangeAspect="1"/>
          </p:cNvPicPr>
          <p:nvPr/>
        </p:nvPicPr>
        <p:blipFill>
          <a:blip r:embed="rId2"/>
          <a:stretch>
            <a:fillRect/>
          </a:stretch>
        </p:blipFill>
        <p:spPr>
          <a:xfrm>
            <a:off x="6239933" y="1143000"/>
            <a:ext cx="5734850" cy="5438274"/>
          </a:xfrm>
          <a:prstGeom prst="rect">
            <a:avLst/>
          </a:prstGeom>
        </p:spPr>
      </p:pic>
    </p:spTree>
    <p:extLst>
      <p:ext uri="{BB962C8B-B14F-4D97-AF65-F5344CB8AC3E}">
        <p14:creationId xmlns:p14="http://schemas.microsoft.com/office/powerpoint/2010/main" val="32407233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95082"/>
          </a:xfrm>
        </p:spPr>
        <p:txBody>
          <a:bodyPr/>
          <a:lstStyle/>
          <a:p>
            <a:r>
              <a:rPr lang="en-US" b="1" dirty="0">
                <a:solidFill>
                  <a:schemeClr val="accent3"/>
                </a:solidFill>
              </a:rPr>
              <a:t>Variable Types </a:t>
            </a:r>
          </a:p>
        </p:txBody>
      </p:sp>
      <p:sp>
        <p:nvSpPr>
          <p:cNvPr id="3" name="Content Placeholder 2"/>
          <p:cNvSpPr>
            <a:spLocks noGrp="1"/>
          </p:cNvSpPr>
          <p:nvPr>
            <p:ph idx="1"/>
          </p:nvPr>
        </p:nvSpPr>
        <p:spPr>
          <a:xfrm>
            <a:off x="646112" y="1536700"/>
            <a:ext cx="9403742" cy="4711699"/>
          </a:xfrm>
        </p:spPr>
        <p:txBody>
          <a:bodyPr>
            <a:normAutofit fontScale="62500" lnSpcReduction="20000"/>
          </a:bodyPr>
          <a:lstStyle/>
          <a:p>
            <a:r>
              <a:rPr lang="en-US" sz="4000" dirty="0">
                <a:solidFill>
                  <a:schemeClr val="accent6"/>
                </a:solidFill>
              </a:rPr>
              <a:t>Quantitative </a:t>
            </a:r>
            <a:r>
              <a:rPr lang="en-US" sz="4000" dirty="0" smtClean="0">
                <a:solidFill>
                  <a:schemeClr val="accent6"/>
                </a:solidFill>
              </a:rPr>
              <a:t>Variables</a:t>
            </a:r>
          </a:p>
          <a:p>
            <a:pPr marL="0" indent="0">
              <a:buNone/>
            </a:pPr>
            <a:r>
              <a:rPr lang="en-US" sz="4000" dirty="0"/>
              <a:t>Numerical, measurable quantities in which arithmetic operations often make sense.</a:t>
            </a:r>
          </a:p>
          <a:p>
            <a:pPr marL="0" indent="0">
              <a:buNone/>
            </a:pPr>
            <a:r>
              <a:rPr lang="en-US" sz="4000" dirty="0"/>
              <a:t>• </a:t>
            </a:r>
            <a:r>
              <a:rPr lang="en-US" sz="4000" dirty="0">
                <a:solidFill>
                  <a:schemeClr val="accent4"/>
                </a:solidFill>
              </a:rPr>
              <a:t>Continuous</a:t>
            </a:r>
            <a:r>
              <a:rPr lang="en-US" sz="4000" dirty="0"/>
              <a:t> – could take on any value within an interval, many possible values</a:t>
            </a:r>
            <a:r>
              <a:rPr lang="en-US" sz="4000" dirty="0" smtClean="0"/>
              <a:t>. Ex- Height, Weight.</a:t>
            </a:r>
            <a:endParaRPr lang="en-US" sz="4000" dirty="0"/>
          </a:p>
          <a:p>
            <a:pPr marL="0" indent="0">
              <a:buNone/>
            </a:pPr>
            <a:r>
              <a:rPr lang="en-US" sz="4000" dirty="0"/>
              <a:t>• </a:t>
            </a:r>
            <a:r>
              <a:rPr lang="en-US" sz="4000" dirty="0">
                <a:solidFill>
                  <a:schemeClr val="accent4"/>
                </a:solidFill>
              </a:rPr>
              <a:t>Discrete</a:t>
            </a:r>
            <a:r>
              <a:rPr lang="en-US" sz="4000" dirty="0"/>
              <a:t> – countable value, finite number of values</a:t>
            </a:r>
            <a:r>
              <a:rPr lang="en-US" sz="4000" dirty="0" smtClean="0"/>
              <a:t>.(Some set of countable values.)</a:t>
            </a:r>
            <a:endParaRPr lang="en-US" sz="4000" dirty="0" smtClean="0">
              <a:solidFill>
                <a:schemeClr val="accent6"/>
              </a:solidFill>
            </a:endParaRPr>
          </a:p>
          <a:p>
            <a:r>
              <a:rPr lang="en-US" sz="4000" dirty="0">
                <a:solidFill>
                  <a:schemeClr val="accent6"/>
                </a:solidFill>
              </a:rPr>
              <a:t>Categorical (or Qualitative) </a:t>
            </a:r>
            <a:r>
              <a:rPr lang="en-US" sz="4000" dirty="0" smtClean="0">
                <a:solidFill>
                  <a:schemeClr val="accent6"/>
                </a:solidFill>
              </a:rPr>
              <a:t>Variables</a:t>
            </a:r>
          </a:p>
          <a:p>
            <a:pPr marL="0" indent="0">
              <a:buNone/>
            </a:pPr>
            <a:r>
              <a:rPr lang="en-US" sz="4000" dirty="0"/>
              <a:t>Classifies individuals or items into different </a:t>
            </a:r>
            <a:r>
              <a:rPr lang="en-US" sz="4000" dirty="0" smtClean="0"/>
              <a:t>groups.</a:t>
            </a:r>
          </a:p>
          <a:p>
            <a:pPr marL="0" indent="0">
              <a:buNone/>
            </a:pPr>
            <a:r>
              <a:rPr lang="en-US" sz="4000" dirty="0" smtClean="0"/>
              <a:t>• </a:t>
            </a:r>
            <a:r>
              <a:rPr lang="en-US" sz="4000" dirty="0">
                <a:solidFill>
                  <a:schemeClr val="accent4"/>
                </a:solidFill>
              </a:rPr>
              <a:t>Ordinal</a:t>
            </a:r>
            <a:r>
              <a:rPr lang="en-US" sz="4000" dirty="0"/>
              <a:t> – groups have an order or </a:t>
            </a:r>
            <a:r>
              <a:rPr lang="en-US" sz="4000" dirty="0" smtClean="0"/>
              <a:t>ranking. (Junior, senior).</a:t>
            </a:r>
          </a:p>
          <a:p>
            <a:pPr marL="0" indent="0">
              <a:buNone/>
            </a:pPr>
            <a:r>
              <a:rPr lang="en-US" sz="4000" dirty="0" smtClean="0"/>
              <a:t>• </a:t>
            </a:r>
            <a:r>
              <a:rPr lang="en-US" sz="4000" dirty="0">
                <a:solidFill>
                  <a:schemeClr val="accent4"/>
                </a:solidFill>
              </a:rPr>
              <a:t>Nominal</a:t>
            </a:r>
            <a:r>
              <a:rPr lang="en-US" sz="4000" dirty="0"/>
              <a:t> – groups are merely names, no </a:t>
            </a:r>
            <a:r>
              <a:rPr lang="en-US" sz="4000" dirty="0" smtClean="0"/>
              <a:t>ranking.(</a:t>
            </a:r>
            <a:endParaRPr lang="en-US" sz="4000" dirty="0" smtClean="0">
              <a:solidFill>
                <a:schemeClr val="accent6"/>
              </a:solidFill>
            </a:endParaRPr>
          </a:p>
          <a:p>
            <a:pPr marL="0" indent="0">
              <a:buNone/>
            </a:pPr>
            <a:r>
              <a:rPr lang="en-US" sz="2400" dirty="0" smtClean="0">
                <a:solidFill>
                  <a:schemeClr val="accent6"/>
                </a:solidFill>
              </a:rPr>
              <a:t>      </a:t>
            </a:r>
            <a:endParaRPr lang="en-US" sz="2400" dirty="0">
              <a:solidFill>
                <a:schemeClr val="accent6"/>
              </a:solidFill>
            </a:endParaRPr>
          </a:p>
        </p:txBody>
      </p:sp>
    </p:spTree>
    <p:extLst>
      <p:ext uri="{BB962C8B-B14F-4D97-AF65-F5344CB8AC3E}">
        <p14:creationId xmlns:p14="http://schemas.microsoft.com/office/powerpoint/2010/main" val="3775683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accent3"/>
                </a:solidFill>
              </a:rPr>
              <a:t>Plotting Categorical Data</a:t>
            </a:r>
            <a:r>
              <a:rPr lang="en-US" dirty="0"/>
              <a:t/>
            </a:r>
            <a:br>
              <a:rPr lang="en-US" dirty="0"/>
            </a:br>
            <a:r>
              <a:rPr lang="en-US" sz="1800" dirty="0"/>
              <a:t>When one or both the variables under study are categorical, we use plots like </a:t>
            </a:r>
            <a:r>
              <a:rPr lang="en-US" sz="1800" dirty="0" err="1"/>
              <a:t>striplot</a:t>
            </a:r>
            <a:r>
              <a:rPr lang="en-US" sz="1800" dirty="0"/>
              <a:t>(), </a:t>
            </a:r>
            <a:r>
              <a:rPr lang="en-US" sz="1800" dirty="0" err="1"/>
              <a:t>swarmplot</a:t>
            </a:r>
            <a:r>
              <a:rPr lang="en-US" sz="1800" dirty="0"/>
              <a:t>(), </a:t>
            </a:r>
            <a:r>
              <a:rPr lang="en-US" sz="1800" dirty="0" err="1"/>
              <a:t>etc</a:t>
            </a:r>
            <a:r>
              <a:rPr lang="en-US" sz="1800" dirty="0"/>
              <a:t>,. Seaborn provides interface to do so.</a:t>
            </a:r>
          </a:p>
        </p:txBody>
      </p:sp>
      <p:sp>
        <p:nvSpPr>
          <p:cNvPr id="4" name="Text Placeholder 3"/>
          <p:cNvSpPr>
            <a:spLocks noGrp="1"/>
          </p:cNvSpPr>
          <p:nvPr>
            <p:ph type="body" idx="1"/>
          </p:nvPr>
        </p:nvSpPr>
        <p:spPr>
          <a:xfrm>
            <a:off x="1103313" y="1765351"/>
            <a:ext cx="4396338" cy="576262"/>
          </a:xfrm>
        </p:spPr>
        <p:txBody>
          <a:bodyPr/>
          <a:lstStyle/>
          <a:p>
            <a:r>
              <a:rPr lang="en-US" dirty="0" err="1"/>
              <a:t>stripplot</a:t>
            </a:r>
            <a:r>
              <a:rPr lang="en-US" dirty="0" smtClean="0"/>
              <a:t>()</a:t>
            </a:r>
            <a:endParaRPr lang="en-US" dirty="0"/>
          </a:p>
        </p:txBody>
      </p:sp>
      <p:sp>
        <p:nvSpPr>
          <p:cNvPr id="5" name="Content Placeholder 4"/>
          <p:cNvSpPr>
            <a:spLocks noGrp="1"/>
          </p:cNvSpPr>
          <p:nvPr>
            <p:ph sz="half" idx="2"/>
          </p:nvPr>
        </p:nvSpPr>
        <p:spPr>
          <a:xfrm>
            <a:off x="1103312" y="2341613"/>
            <a:ext cx="4396339" cy="3741738"/>
          </a:xfrm>
        </p:spPr>
        <p:txBody>
          <a:bodyPr/>
          <a:lstStyle/>
          <a:p>
            <a:r>
              <a:rPr lang="en-US" dirty="0" err="1"/>
              <a:t>stripplot</a:t>
            </a:r>
            <a:r>
              <a:rPr lang="en-US" dirty="0"/>
              <a:t>() is used when one of the variable under study is categorical. It represents the data in sorted order along any one of the axis.</a:t>
            </a:r>
          </a:p>
          <a:p>
            <a:endParaRPr lang="en-US" dirty="0"/>
          </a:p>
        </p:txBody>
      </p:sp>
      <p:sp>
        <p:nvSpPr>
          <p:cNvPr id="6" name="Text Placeholder 5"/>
          <p:cNvSpPr>
            <a:spLocks noGrp="1"/>
          </p:cNvSpPr>
          <p:nvPr>
            <p:ph type="body" sz="quarter" idx="3"/>
          </p:nvPr>
        </p:nvSpPr>
        <p:spPr/>
        <p:txBody>
          <a:bodyPr/>
          <a:lstStyle/>
          <a:p>
            <a:r>
              <a:rPr lang="en-US" dirty="0" err="1"/>
              <a:t>Swarmplot</a:t>
            </a:r>
            <a:r>
              <a:rPr lang="en-US" dirty="0" smtClean="0"/>
              <a:t>()</a:t>
            </a:r>
            <a:endParaRPr lang="en-US" dirty="0"/>
          </a:p>
        </p:txBody>
      </p:sp>
      <p:sp>
        <p:nvSpPr>
          <p:cNvPr id="7" name="Content Placeholder 6"/>
          <p:cNvSpPr>
            <a:spLocks noGrp="1"/>
          </p:cNvSpPr>
          <p:nvPr>
            <p:ph sz="quarter" idx="4"/>
          </p:nvPr>
        </p:nvSpPr>
        <p:spPr/>
        <p:txBody>
          <a:bodyPr/>
          <a:lstStyle/>
          <a:p>
            <a:r>
              <a:rPr lang="en-US" dirty="0"/>
              <a:t>This function positions each point of scatter plot on the categorical axis and thereby avoids overlapping </a:t>
            </a:r>
            <a:r>
              <a:rPr lang="en-US" dirty="0" smtClean="0"/>
              <a:t>points.</a:t>
            </a:r>
            <a:endParaRPr lang="en-US" dirty="0"/>
          </a:p>
        </p:txBody>
      </p:sp>
      <p:pic>
        <p:nvPicPr>
          <p:cNvPr id="9" name="Picture 8"/>
          <p:cNvPicPr>
            <a:picLocks noChangeAspect="1"/>
          </p:cNvPicPr>
          <p:nvPr/>
        </p:nvPicPr>
        <p:blipFill>
          <a:blip r:embed="rId2"/>
          <a:stretch>
            <a:fillRect/>
          </a:stretch>
        </p:blipFill>
        <p:spPr>
          <a:xfrm>
            <a:off x="1180734" y="3757124"/>
            <a:ext cx="4396339" cy="2671081"/>
          </a:xfrm>
          <a:prstGeom prst="rect">
            <a:avLst/>
          </a:prstGeom>
        </p:spPr>
      </p:pic>
      <p:pic>
        <p:nvPicPr>
          <p:cNvPr id="10" name="Picture 9"/>
          <p:cNvPicPr>
            <a:picLocks noChangeAspect="1"/>
          </p:cNvPicPr>
          <p:nvPr/>
        </p:nvPicPr>
        <p:blipFill>
          <a:blip r:embed="rId3"/>
          <a:stretch>
            <a:fillRect/>
          </a:stretch>
        </p:blipFill>
        <p:spPr>
          <a:xfrm>
            <a:off x="5731917" y="3757125"/>
            <a:ext cx="4318917" cy="2671080"/>
          </a:xfrm>
          <a:prstGeom prst="rect">
            <a:avLst/>
          </a:prstGeom>
        </p:spPr>
      </p:pic>
    </p:spTree>
    <p:extLst>
      <p:ext uri="{BB962C8B-B14F-4D97-AF65-F5344CB8AC3E}">
        <p14:creationId xmlns:p14="http://schemas.microsoft.com/office/powerpoint/2010/main" val="14951285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accent3"/>
                </a:solidFill>
              </a:rPr>
              <a:t>Distribution of Observations</a:t>
            </a:r>
            <a:r>
              <a:rPr lang="en-US" dirty="0"/>
              <a:t/>
            </a:r>
            <a:br>
              <a:rPr lang="en-US" dirty="0"/>
            </a:br>
            <a:endParaRPr lang="en-US" dirty="0"/>
          </a:p>
        </p:txBody>
      </p:sp>
      <p:sp>
        <p:nvSpPr>
          <p:cNvPr id="3" name="Text Placeholder 2"/>
          <p:cNvSpPr>
            <a:spLocks noGrp="1"/>
          </p:cNvSpPr>
          <p:nvPr>
            <p:ph type="body" idx="1"/>
          </p:nvPr>
        </p:nvSpPr>
        <p:spPr/>
        <p:txBody>
          <a:bodyPr/>
          <a:lstStyle/>
          <a:p>
            <a:r>
              <a:rPr lang="en-US" dirty="0"/>
              <a:t>Box </a:t>
            </a:r>
            <a:r>
              <a:rPr lang="en-US" dirty="0" smtClean="0"/>
              <a:t>Plots</a:t>
            </a:r>
            <a:endParaRPr lang="en-US" dirty="0"/>
          </a:p>
        </p:txBody>
      </p:sp>
      <p:sp>
        <p:nvSpPr>
          <p:cNvPr id="4" name="Content Placeholder 3"/>
          <p:cNvSpPr>
            <a:spLocks noGrp="1"/>
          </p:cNvSpPr>
          <p:nvPr>
            <p:ph sz="half" idx="2"/>
          </p:nvPr>
        </p:nvSpPr>
        <p:spPr/>
        <p:txBody>
          <a:bodyPr/>
          <a:lstStyle/>
          <a:p>
            <a:r>
              <a:rPr lang="en-US" b="1" dirty="0"/>
              <a:t>Boxplot</a:t>
            </a:r>
            <a:r>
              <a:rPr lang="en-US" dirty="0"/>
              <a:t> is a convenient way to visualize the distribution of data through their quartiles</a:t>
            </a:r>
          </a:p>
        </p:txBody>
      </p:sp>
      <p:sp>
        <p:nvSpPr>
          <p:cNvPr id="5" name="Text Placeholder 4"/>
          <p:cNvSpPr>
            <a:spLocks noGrp="1"/>
          </p:cNvSpPr>
          <p:nvPr>
            <p:ph type="body" sz="quarter" idx="3"/>
          </p:nvPr>
        </p:nvSpPr>
        <p:spPr/>
        <p:txBody>
          <a:bodyPr/>
          <a:lstStyle/>
          <a:p>
            <a:r>
              <a:rPr lang="en-US" dirty="0"/>
              <a:t>Violin </a:t>
            </a:r>
            <a:r>
              <a:rPr lang="en-US" dirty="0" smtClean="0"/>
              <a:t>Plots</a:t>
            </a:r>
            <a:endParaRPr lang="en-US" dirty="0"/>
          </a:p>
        </p:txBody>
      </p:sp>
      <p:sp>
        <p:nvSpPr>
          <p:cNvPr id="6" name="Content Placeholder 5"/>
          <p:cNvSpPr>
            <a:spLocks noGrp="1"/>
          </p:cNvSpPr>
          <p:nvPr>
            <p:ph sz="quarter" idx="4"/>
          </p:nvPr>
        </p:nvSpPr>
        <p:spPr/>
        <p:txBody>
          <a:bodyPr/>
          <a:lstStyle/>
          <a:p>
            <a:r>
              <a:rPr lang="en-US" dirty="0"/>
              <a:t>Violin Plots are a combination of the box plot with the kernel density estimates. </a:t>
            </a:r>
          </a:p>
        </p:txBody>
      </p:sp>
      <p:pic>
        <p:nvPicPr>
          <p:cNvPr id="7" name="Picture 6"/>
          <p:cNvPicPr>
            <a:picLocks noChangeAspect="1"/>
          </p:cNvPicPr>
          <p:nvPr/>
        </p:nvPicPr>
        <p:blipFill>
          <a:blip r:embed="rId2"/>
          <a:stretch>
            <a:fillRect/>
          </a:stretch>
        </p:blipFill>
        <p:spPr>
          <a:xfrm>
            <a:off x="1103312" y="3458840"/>
            <a:ext cx="4241207" cy="2941878"/>
          </a:xfrm>
          <a:prstGeom prst="rect">
            <a:avLst/>
          </a:prstGeom>
        </p:spPr>
      </p:pic>
      <p:pic>
        <p:nvPicPr>
          <p:cNvPr id="8" name="Picture 7"/>
          <p:cNvPicPr>
            <a:picLocks noChangeAspect="1"/>
          </p:cNvPicPr>
          <p:nvPr/>
        </p:nvPicPr>
        <p:blipFill>
          <a:blip r:embed="rId3"/>
          <a:stretch>
            <a:fillRect/>
          </a:stretch>
        </p:blipFill>
        <p:spPr>
          <a:xfrm>
            <a:off x="5654495" y="3477175"/>
            <a:ext cx="4396339" cy="2923543"/>
          </a:xfrm>
          <a:prstGeom prst="rect">
            <a:avLst/>
          </a:prstGeom>
        </p:spPr>
      </p:pic>
    </p:spTree>
    <p:extLst>
      <p:ext uri="{BB962C8B-B14F-4D97-AF65-F5344CB8AC3E}">
        <p14:creationId xmlns:p14="http://schemas.microsoft.com/office/powerpoint/2010/main" val="13320795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accent3"/>
                </a:solidFill>
              </a:rPr>
              <a:t>Statistical Estimation</a:t>
            </a:r>
            <a:r>
              <a:rPr lang="en-US" dirty="0"/>
              <a:t/>
            </a:r>
            <a:br>
              <a:rPr lang="en-US" dirty="0"/>
            </a:br>
            <a:endParaRPr lang="en-US" dirty="0"/>
          </a:p>
        </p:txBody>
      </p:sp>
      <p:sp>
        <p:nvSpPr>
          <p:cNvPr id="3" name="Text Placeholder 2"/>
          <p:cNvSpPr>
            <a:spLocks noGrp="1"/>
          </p:cNvSpPr>
          <p:nvPr>
            <p:ph type="body" idx="1"/>
          </p:nvPr>
        </p:nvSpPr>
        <p:spPr/>
        <p:txBody>
          <a:bodyPr/>
          <a:lstStyle/>
          <a:p>
            <a:r>
              <a:rPr lang="en-US" dirty="0"/>
              <a:t>Bar </a:t>
            </a:r>
            <a:r>
              <a:rPr lang="en-US" dirty="0" smtClean="0"/>
              <a:t>Plot</a:t>
            </a:r>
            <a:endParaRPr lang="en-US" dirty="0"/>
          </a:p>
        </p:txBody>
      </p:sp>
      <p:sp>
        <p:nvSpPr>
          <p:cNvPr id="4" name="Content Placeholder 3"/>
          <p:cNvSpPr>
            <a:spLocks noGrp="1"/>
          </p:cNvSpPr>
          <p:nvPr>
            <p:ph sz="half" idx="2"/>
          </p:nvPr>
        </p:nvSpPr>
        <p:spPr/>
        <p:txBody>
          <a:bodyPr/>
          <a:lstStyle/>
          <a:p>
            <a:r>
              <a:rPr lang="en-US" dirty="0"/>
              <a:t>The </a:t>
            </a:r>
            <a:r>
              <a:rPr lang="en-US" b="1" dirty="0" err="1"/>
              <a:t>barplot</a:t>
            </a:r>
            <a:r>
              <a:rPr lang="en-US" b="1" dirty="0"/>
              <a:t>()</a:t>
            </a:r>
            <a:r>
              <a:rPr lang="en-US" dirty="0"/>
              <a:t> shows the relation between a categorical variable and a continuous </a:t>
            </a:r>
            <a:r>
              <a:rPr lang="en-US" dirty="0" smtClean="0"/>
              <a:t>variable</a:t>
            </a:r>
            <a:endParaRPr lang="en-US" dirty="0"/>
          </a:p>
        </p:txBody>
      </p:sp>
      <p:sp>
        <p:nvSpPr>
          <p:cNvPr id="5" name="Text Placeholder 4"/>
          <p:cNvSpPr>
            <a:spLocks noGrp="1"/>
          </p:cNvSpPr>
          <p:nvPr>
            <p:ph type="body" sz="quarter" idx="3"/>
          </p:nvPr>
        </p:nvSpPr>
        <p:spPr/>
        <p:txBody>
          <a:bodyPr/>
          <a:lstStyle/>
          <a:p>
            <a:r>
              <a:rPr lang="en-US" b="1" dirty="0" err="1"/>
              <a:t>countplot</a:t>
            </a:r>
            <a:r>
              <a:rPr lang="en-US" b="1" dirty="0"/>
              <a:t>()</a:t>
            </a:r>
            <a:endParaRPr lang="en-US" dirty="0"/>
          </a:p>
        </p:txBody>
      </p:sp>
      <p:sp>
        <p:nvSpPr>
          <p:cNvPr id="6" name="Content Placeholder 5"/>
          <p:cNvSpPr>
            <a:spLocks noGrp="1"/>
          </p:cNvSpPr>
          <p:nvPr>
            <p:ph sz="quarter" idx="4"/>
          </p:nvPr>
        </p:nvSpPr>
        <p:spPr/>
        <p:txBody>
          <a:bodyPr/>
          <a:lstStyle/>
          <a:p>
            <a:r>
              <a:rPr lang="en-US" dirty="0"/>
              <a:t>A special case in </a:t>
            </a:r>
            <a:r>
              <a:rPr lang="en-US" dirty="0" err="1"/>
              <a:t>barplot</a:t>
            </a:r>
            <a:r>
              <a:rPr lang="en-US" dirty="0"/>
              <a:t> is to show the no of observations in each category rather than computing a statistic for a second </a:t>
            </a:r>
            <a:r>
              <a:rPr lang="en-US" dirty="0" smtClean="0"/>
              <a:t>variable.</a:t>
            </a:r>
            <a:endParaRPr lang="en-US" dirty="0"/>
          </a:p>
        </p:txBody>
      </p:sp>
      <p:pic>
        <p:nvPicPr>
          <p:cNvPr id="7" name="Picture 6"/>
          <p:cNvPicPr>
            <a:picLocks noChangeAspect="1"/>
          </p:cNvPicPr>
          <p:nvPr/>
        </p:nvPicPr>
        <p:blipFill>
          <a:blip r:embed="rId2"/>
          <a:stretch>
            <a:fillRect/>
          </a:stretch>
        </p:blipFill>
        <p:spPr>
          <a:xfrm>
            <a:off x="1103312" y="3758661"/>
            <a:ext cx="4396339" cy="2687426"/>
          </a:xfrm>
          <a:prstGeom prst="rect">
            <a:avLst/>
          </a:prstGeom>
        </p:spPr>
      </p:pic>
      <p:pic>
        <p:nvPicPr>
          <p:cNvPr id="8" name="Picture 7"/>
          <p:cNvPicPr>
            <a:picLocks noChangeAspect="1"/>
          </p:cNvPicPr>
          <p:nvPr/>
        </p:nvPicPr>
        <p:blipFill>
          <a:blip r:embed="rId3"/>
          <a:stretch>
            <a:fillRect/>
          </a:stretch>
        </p:blipFill>
        <p:spPr>
          <a:xfrm>
            <a:off x="5654495" y="3758661"/>
            <a:ext cx="4800947" cy="2687426"/>
          </a:xfrm>
          <a:prstGeom prst="rect">
            <a:avLst/>
          </a:prstGeom>
        </p:spPr>
      </p:pic>
    </p:spTree>
    <p:extLst>
      <p:ext uri="{BB962C8B-B14F-4D97-AF65-F5344CB8AC3E}">
        <p14:creationId xmlns:p14="http://schemas.microsoft.com/office/powerpoint/2010/main" val="30629909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accent3"/>
                </a:solidFill>
              </a:rPr>
              <a:t>Linear Relationships</a:t>
            </a:r>
            <a:r>
              <a:rPr lang="en-US" dirty="0"/>
              <a:t/>
            </a:r>
            <a:br>
              <a:rPr lang="en-US" dirty="0"/>
            </a:br>
            <a:r>
              <a:rPr lang="en-US" sz="1600" dirty="0"/>
              <a:t>There are two main functions in Seaborn to visualize a linear relationship determined through regression. These functions are </a:t>
            </a:r>
            <a:r>
              <a:rPr lang="en-US" sz="1600" b="1" dirty="0" err="1"/>
              <a:t>regplot</a:t>
            </a:r>
            <a:r>
              <a:rPr lang="en-US" sz="1600" b="1" dirty="0"/>
              <a:t>()</a:t>
            </a:r>
            <a:r>
              <a:rPr lang="en-US" sz="1600" dirty="0"/>
              <a:t> and </a:t>
            </a:r>
            <a:r>
              <a:rPr lang="en-US" sz="1600" b="1" dirty="0" err="1" smtClean="0"/>
              <a:t>lmplot</a:t>
            </a:r>
            <a:r>
              <a:rPr lang="en-US" sz="1600" b="1" dirty="0" smtClean="0"/>
              <a:t>()</a:t>
            </a:r>
            <a:endParaRPr lang="en-US" sz="1600" dirty="0"/>
          </a:p>
        </p:txBody>
      </p:sp>
      <p:sp>
        <p:nvSpPr>
          <p:cNvPr id="3" name="Text Placeholder 2"/>
          <p:cNvSpPr>
            <a:spLocks noGrp="1"/>
          </p:cNvSpPr>
          <p:nvPr>
            <p:ph type="body" idx="1"/>
          </p:nvPr>
        </p:nvSpPr>
        <p:spPr/>
        <p:txBody>
          <a:bodyPr/>
          <a:lstStyle/>
          <a:p>
            <a:r>
              <a:rPr lang="en-US" b="1" dirty="0" err="1"/>
              <a:t>regplot</a:t>
            </a:r>
            <a:r>
              <a:rPr lang="en-US" b="1" dirty="0" smtClean="0"/>
              <a:t>()</a:t>
            </a:r>
          </a:p>
        </p:txBody>
      </p:sp>
      <p:pic>
        <p:nvPicPr>
          <p:cNvPr id="7" name="Content Placeholder 6"/>
          <p:cNvPicPr>
            <a:picLocks noGrp="1" noChangeAspect="1"/>
          </p:cNvPicPr>
          <p:nvPr>
            <p:ph sz="half" idx="2"/>
          </p:nvPr>
        </p:nvPicPr>
        <p:blipFill>
          <a:blip r:embed="rId2"/>
          <a:stretch>
            <a:fillRect/>
          </a:stretch>
        </p:blipFill>
        <p:spPr>
          <a:xfrm>
            <a:off x="948469" y="3854270"/>
            <a:ext cx="3545869" cy="2486372"/>
          </a:xfrm>
          <a:prstGeom prst="rect">
            <a:avLst/>
          </a:prstGeom>
        </p:spPr>
      </p:pic>
      <p:sp>
        <p:nvSpPr>
          <p:cNvPr id="5" name="Text Placeholder 4"/>
          <p:cNvSpPr>
            <a:spLocks noGrp="1"/>
          </p:cNvSpPr>
          <p:nvPr>
            <p:ph type="body" sz="quarter" idx="3"/>
          </p:nvPr>
        </p:nvSpPr>
        <p:spPr/>
        <p:txBody>
          <a:bodyPr/>
          <a:lstStyle/>
          <a:p>
            <a:r>
              <a:rPr lang="en-US" b="1" dirty="0" err="1"/>
              <a:t>lmplot</a:t>
            </a:r>
            <a:r>
              <a:rPr lang="en-US" b="1" dirty="0" smtClean="0"/>
              <a:t>()</a:t>
            </a:r>
          </a:p>
        </p:txBody>
      </p:sp>
      <p:pic>
        <p:nvPicPr>
          <p:cNvPr id="8" name="Content Placeholder 7"/>
          <p:cNvPicPr>
            <a:picLocks noGrp="1" noChangeAspect="1"/>
          </p:cNvPicPr>
          <p:nvPr>
            <p:ph sz="quarter" idx="4"/>
          </p:nvPr>
        </p:nvPicPr>
        <p:blipFill>
          <a:blip r:embed="rId3"/>
          <a:stretch>
            <a:fillRect/>
          </a:stretch>
        </p:blipFill>
        <p:spPr>
          <a:xfrm>
            <a:off x="5654495" y="3854270"/>
            <a:ext cx="3677078" cy="2486372"/>
          </a:xfrm>
          <a:prstGeom prst="rect">
            <a:avLst/>
          </a:prstGeom>
        </p:spPr>
      </p:pic>
      <p:sp>
        <p:nvSpPr>
          <p:cNvPr id="9" name="Rectangle 8"/>
          <p:cNvSpPr/>
          <p:nvPr/>
        </p:nvSpPr>
        <p:spPr>
          <a:xfrm>
            <a:off x="948469" y="2481262"/>
            <a:ext cx="3564940" cy="1200329"/>
          </a:xfrm>
          <a:prstGeom prst="rect">
            <a:avLst/>
          </a:prstGeom>
        </p:spPr>
        <p:txBody>
          <a:bodyPr wrap="square">
            <a:spAutoFit/>
          </a:bodyPr>
          <a:lstStyle/>
          <a:p>
            <a:r>
              <a:rPr lang="en-US" b="0" i="0" dirty="0" smtClean="0">
                <a:effectLst/>
                <a:latin typeface="Arial" panose="020B0604020202020204" pitchFamily="34" charset="0"/>
              </a:rPr>
              <a:t>accepts the x and y variables in a variety of formats including simple </a:t>
            </a:r>
            <a:r>
              <a:rPr lang="en-US" b="0" i="0" dirty="0" err="1" smtClean="0">
                <a:effectLst/>
                <a:latin typeface="Arial" panose="020B0604020202020204" pitchFamily="34" charset="0"/>
              </a:rPr>
              <a:t>numpy</a:t>
            </a:r>
            <a:r>
              <a:rPr lang="en-US" b="0" i="0" dirty="0" smtClean="0">
                <a:effectLst/>
                <a:latin typeface="Arial" panose="020B0604020202020204" pitchFamily="34" charset="0"/>
              </a:rPr>
              <a:t> arrays, pandas Series objects</a:t>
            </a:r>
            <a:endParaRPr lang="en-US" dirty="0"/>
          </a:p>
        </p:txBody>
      </p:sp>
      <p:sp>
        <p:nvSpPr>
          <p:cNvPr id="10" name="Rectangle 9"/>
          <p:cNvSpPr/>
          <p:nvPr/>
        </p:nvSpPr>
        <p:spPr>
          <a:xfrm>
            <a:off x="5499651" y="2533015"/>
            <a:ext cx="3271370" cy="923330"/>
          </a:xfrm>
          <a:prstGeom prst="rect">
            <a:avLst/>
          </a:prstGeom>
        </p:spPr>
        <p:txBody>
          <a:bodyPr wrap="square">
            <a:spAutoFit/>
          </a:bodyPr>
          <a:lstStyle/>
          <a:p>
            <a:r>
              <a:rPr lang="en-US" b="0" i="0" dirty="0" smtClean="0">
                <a:effectLst/>
                <a:latin typeface="Arial" panose="020B0604020202020204" pitchFamily="34" charset="0"/>
              </a:rPr>
              <a:t>data as a required parameter and the x and y variables must be specified as strings.</a:t>
            </a:r>
            <a:endParaRPr lang="en-US" dirty="0"/>
          </a:p>
        </p:txBody>
      </p:sp>
    </p:spTree>
    <p:extLst>
      <p:ext uri="{BB962C8B-B14F-4D97-AF65-F5344CB8AC3E}">
        <p14:creationId xmlns:p14="http://schemas.microsoft.com/office/powerpoint/2010/main" val="14090015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46111" y="2839453"/>
            <a:ext cx="9404723" cy="1371599"/>
          </a:xfrm>
        </p:spPr>
        <p:txBody>
          <a:bodyPr/>
          <a:lstStyle/>
          <a:p>
            <a:pPr algn="ctr"/>
            <a:r>
              <a:rPr lang="en-US" dirty="0" smtClean="0"/>
              <a:t>Thanks</a:t>
            </a:r>
            <a:endParaRPr lang="en-US" dirty="0"/>
          </a:p>
        </p:txBody>
      </p:sp>
    </p:spTree>
    <p:extLst>
      <p:ext uri="{BB962C8B-B14F-4D97-AF65-F5344CB8AC3E}">
        <p14:creationId xmlns:p14="http://schemas.microsoft.com/office/powerpoint/2010/main" val="41721159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3"/>
                </a:solidFill>
              </a:rPr>
              <a:t>Medical Data</a:t>
            </a:r>
            <a:r>
              <a:rPr lang="en-US" dirty="0" smtClean="0"/>
              <a:t/>
            </a:r>
            <a:br>
              <a:rPr lang="en-US" dirty="0" smtClean="0"/>
            </a:br>
            <a:r>
              <a:rPr lang="en-US" sz="3200" dirty="0" smtClean="0"/>
              <a:t>National Health and Nutrition Examination</a:t>
            </a:r>
            <a:r>
              <a:rPr lang="en-US" dirty="0" smtClean="0"/>
              <a:t/>
            </a:r>
            <a:br>
              <a:rPr lang="en-US" dirty="0" smtClean="0"/>
            </a:br>
            <a:endParaRPr lang="en-US" dirty="0"/>
          </a:p>
        </p:txBody>
      </p:sp>
      <p:pic>
        <p:nvPicPr>
          <p:cNvPr id="4" name="Picture 3"/>
          <p:cNvPicPr>
            <a:picLocks noChangeAspect="1"/>
          </p:cNvPicPr>
          <p:nvPr/>
        </p:nvPicPr>
        <p:blipFill>
          <a:blip r:embed="rId2"/>
          <a:stretch>
            <a:fillRect/>
          </a:stretch>
        </p:blipFill>
        <p:spPr>
          <a:xfrm>
            <a:off x="1103312" y="2197100"/>
            <a:ext cx="8946542" cy="4051298"/>
          </a:xfrm>
          <a:prstGeom prst="rect">
            <a:avLst/>
          </a:prstGeom>
        </p:spPr>
      </p:pic>
    </p:spTree>
    <p:extLst>
      <p:ext uri="{BB962C8B-B14F-4D97-AF65-F5344CB8AC3E}">
        <p14:creationId xmlns:p14="http://schemas.microsoft.com/office/powerpoint/2010/main" val="18214716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solidFill>
                  <a:schemeClr val="accent3"/>
                </a:solidFill>
              </a:rPr>
              <a:t>Think about It</a:t>
            </a:r>
            <a:endParaRPr lang="en-US" b="1" dirty="0">
              <a:solidFill>
                <a:schemeClr val="accent3"/>
              </a:solidFill>
            </a:endParaRPr>
          </a:p>
        </p:txBody>
      </p:sp>
      <p:sp>
        <p:nvSpPr>
          <p:cNvPr id="6" name="Text Placeholder 5"/>
          <p:cNvSpPr>
            <a:spLocks noGrp="1"/>
          </p:cNvSpPr>
          <p:nvPr>
            <p:ph type="body" sz="half" idx="2"/>
          </p:nvPr>
        </p:nvSpPr>
        <p:spPr/>
        <p:txBody>
          <a:bodyPr>
            <a:normAutofit/>
          </a:bodyPr>
          <a:lstStyle/>
          <a:p>
            <a:pPr marL="342900" indent="-342900">
              <a:buFont typeface="Arial" panose="020B0604020202020204" pitchFamily="34" charset="0"/>
              <a:buChar char="•"/>
            </a:pPr>
            <a:r>
              <a:rPr lang="en-US" sz="2000" dirty="0"/>
              <a:t>Could we reasonably compute </a:t>
            </a:r>
            <a:r>
              <a:rPr lang="en-US" sz="2000" dirty="0" smtClean="0"/>
              <a:t>the </a:t>
            </a:r>
            <a:r>
              <a:rPr lang="en-US" sz="2000" dirty="0"/>
              <a:t>average response for each of </a:t>
            </a:r>
            <a:r>
              <a:rPr lang="en-US" sz="2000" dirty="0" smtClean="0"/>
              <a:t>these </a:t>
            </a:r>
            <a:r>
              <a:rPr lang="en-US" sz="2000" dirty="0"/>
              <a:t>two variables? </a:t>
            </a:r>
          </a:p>
        </p:txBody>
      </p:sp>
      <p:pic>
        <p:nvPicPr>
          <p:cNvPr id="7" name="Picture 6"/>
          <p:cNvPicPr>
            <a:picLocks noChangeAspect="1"/>
          </p:cNvPicPr>
          <p:nvPr/>
        </p:nvPicPr>
        <p:blipFill>
          <a:blip r:embed="rId2"/>
          <a:stretch>
            <a:fillRect/>
          </a:stretch>
        </p:blipFill>
        <p:spPr>
          <a:xfrm>
            <a:off x="6526213" y="1854192"/>
            <a:ext cx="4801270" cy="3896269"/>
          </a:xfrm>
          <a:prstGeom prst="rect">
            <a:avLst/>
          </a:prstGeom>
        </p:spPr>
      </p:pic>
    </p:spTree>
    <p:extLst>
      <p:ext uri="{BB962C8B-B14F-4D97-AF65-F5344CB8AC3E}">
        <p14:creationId xmlns:p14="http://schemas.microsoft.com/office/powerpoint/2010/main" val="28569897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800108"/>
          </a:xfrm>
        </p:spPr>
        <p:txBody>
          <a:bodyPr/>
          <a:lstStyle/>
          <a:p>
            <a:r>
              <a:rPr lang="en-US" b="1" dirty="0">
                <a:solidFill>
                  <a:schemeClr val="accent3"/>
                </a:solidFill>
              </a:rPr>
              <a:t>Categorical Data</a:t>
            </a:r>
            <a:endParaRPr lang="en-US" b="1" dirty="0"/>
          </a:p>
        </p:txBody>
      </p:sp>
      <p:sp>
        <p:nvSpPr>
          <p:cNvPr id="4" name="Text Placeholder 3"/>
          <p:cNvSpPr>
            <a:spLocks noGrp="1"/>
          </p:cNvSpPr>
          <p:nvPr>
            <p:ph type="body" sz="half" idx="2"/>
          </p:nvPr>
        </p:nvSpPr>
        <p:spPr>
          <a:xfrm>
            <a:off x="1154954" y="2832100"/>
            <a:ext cx="5084979" cy="2197100"/>
          </a:xfrm>
        </p:spPr>
        <p:txBody>
          <a:bodyPr/>
          <a:lstStyle/>
          <a:p>
            <a:pPr marL="285750" indent="-285750">
              <a:buFont typeface="Arial" panose="020B0604020202020204" pitchFamily="34" charset="0"/>
              <a:buChar char="•"/>
            </a:pPr>
            <a:r>
              <a:rPr lang="en-US" sz="2000" dirty="0"/>
              <a:t>Classifies individuals or items into different groups</a:t>
            </a:r>
          </a:p>
          <a:p>
            <a:endParaRPr lang="en-US" dirty="0"/>
          </a:p>
        </p:txBody>
      </p:sp>
      <p:pic>
        <p:nvPicPr>
          <p:cNvPr id="5" name="Picture 4"/>
          <p:cNvPicPr>
            <a:picLocks noChangeAspect="1"/>
          </p:cNvPicPr>
          <p:nvPr/>
        </p:nvPicPr>
        <p:blipFill>
          <a:blip r:embed="rId3"/>
          <a:stretch>
            <a:fillRect/>
          </a:stretch>
        </p:blipFill>
        <p:spPr>
          <a:xfrm>
            <a:off x="6644480" y="1854192"/>
            <a:ext cx="3810532" cy="3353268"/>
          </a:xfrm>
          <a:prstGeom prst="rect">
            <a:avLst/>
          </a:prstGeom>
        </p:spPr>
      </p:pic>
      <p:sp>
        <p:nvSpPr>
          <p:cNvPr id="6" name="Rectangle 5"/>
          <p:cNvSpPr/>
          <p:nvPr/>
        </p:nvSpPr>
        <p:spPr>
          <a:xfrm>
            <a:off x="1153907" y="5385260"/>
            <a:ext cx="9301105" cy="646331"/>
          </a:xfrm>
          <a:prstGeom prst="rect">
            <a:avLst/>
          </a:prstGeom>
        </p:spPr>
        <p:txBody>
          <a:bodyPr wrap="square">
            <a:spAutoFit/>
          </a:bodyPr>
          <a:lstStyle/>
          <a:p>
            <a:r>
              <a:rPr lang="en-US" dirty="0" smtClean="0"/>
              <a:t>*Marital Status is coded such that… 1: Married, 2: Widowed, 3: Divorced, 4: Separated, 5: Never Married, 6: Living with Partner, 7: Refused, 8: Don’t Know </a:t>
            </a:r>
            <a:endParaRPr lang="en-US" dirty="0"/>
          </a:p>
        </p:txBody>
      </p:sp>
    </p:spTree>
    <p:extLst>
      <p:ext uri="{BB962C8B-B14F-4D97-AF65-F5344CB8AC3E}">
        <p14:creationId xmlns:p14="http://schemas.microsoft.com/office/powerpoint/2010/main" val="25878375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3907" y="1422400"/>
            <a:ext cx="5092906" cy="914400"/>
          </a:xfrm>
        </p:spPr>
        <p:txBody>
          <a:bodyPr/>
          <a:lstStyle/>
          <a:p>
            <a:r>
              <a:rPr lang="en-US" b="1" dirty="0">
                <a:solidFill>
                  <a:schemeClr val="accent3"/>
                </a:solidFill>
              </a:rPr>
              <a:t>Frequency Table </a:t>
            </a:r>
          </a:p>
        </p:txBody>
      </p:sp>
      <p:sp>
        <p:nvSpPr>
          <p:cNvPr id="4" name="Text Placeholder 3"/>
          <p:cNvSpPr>
            <a:spLocks noGrp="1"/>
          </p:cNvSpPr>
          <p:nvPr>
            <p:ph type="body" sz="half" idx="2"/>
          </p:nvPr>
        </p:nvSpPr>
        <p:spPr>
          <a:xfrm>
            <a:off x="1154954" y="2603500"/>
            <a:ext cx="5084979" cy="1587500"/>
          </a:xfrm>
        </p:spPr>
        <p:txBody>
          <a:bodyPr>
            <a:normAutofit/>
          </a:bodyPr>
          <a:lstStyle/>
          <a:p>
            <a:pPr marL="285750" indent="-285750">
              <a:buFont typeface="Arial" panose="020B0604020202020204" pitchFamily="34" charset="0"/>
              <a:buChar char="•"/>
            </a:pPr>
            <a:r>
              <a:rPr lang="en-US" sz="4000" dirty="0"/>
              <a:t>Counts </a:t>
            </a:r>
            <a:endParaRPr lang="en-US" sz="4000" dirty="0" smtClean="0"/>
          </a:p>
          <a:p>
            <a:pPr marL="285750" indent="-285750">
              <a:buFont typeface="Arial" panose="020B0604020202020204" pitchFamily="34" charset="0"/>
              <a:buChar char="•"/>
            </a:pPr>
            <a:r>
              <a:rPr lang="en-US" sz="4000" dirty="0" smtClean="0"/>
              <a:t>Percentages</a:t>
            </a:r>
            <a:endParaRPr lang="en-US" sz="4000" dirty="0"/>
          </a:p>
        </p:txBody>
      </p:sp>
      <p:pic>
        <p:nvPicPr>
          <p:cNvPr id="5" name="Picture 4"/>
          <p:cNvPicPr>
            <a:picLocks noChangeAspect="1"/>
          </p:cNvPicPr>
          <p:nvPr/>
        </p:nvPicPr>
        <p:blipFill>
          <a:blip r:embed="rId2"/>
          <a:stretch>
            <a:fillRect/>
          </a:stretch>
        </p:blipFill>
        <p:spPr>
          <a:xfrm>
            <a:off x="5752201" y="1422400"/>
            <a:ext cx="6439799" cy="4096322"/>
          </a:xfrm>
          <a:prstGeom prst="rect">
            <a:avLst/>
          </a:prstGeom>
        </p:spPr>
      </p:pic>
    </p:spTree>
    <p:extLst>
      <p:ext uri="{BB962C8B-B14F-4D97-AF65-F5344CB8AC3E}">
        <p14:creationId xmlns:p14="http://schemas.microsoft.com/office/powerpoint/2010/main" val="26436717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2239682"/>
          </a:xfrm>
        </p:spPr>
        <p:txBody>
          <a:bodyPr/>
          <a:lstStyle/>
          <a:p>
            <a:r>
              <a:rPr lang="en-US" b="1" dirty="0">
                <a:solidFill>
                  <a:schemeClr val="accent3"/>
                </a:solidFill>
              </a:rPr>
              <a:t>Bar Chart of Marital Status </a:t>
            </a:r>
          </a:p>
        </p:txBody>
      </p:sp>
      <p:pic>
        <p:nvPicPr>
          <p:cNvPr id="4" name="Content Placeholder 3"/>
          <p:cNvPicPr>
            <a:picLocks noGrp="1" noChangeAspect="1"/>
          </p:cNvPicPr>
          <p:nvPr>
            <p:ph idx="1"/>
          </p:nvPr>
        </p:nvPicPr>
        <p:blipFill>
          <a:blip r:embed="rId2"/>
          <a:stretch>
            <a:fillRect/>
          </a:stretch>
        </p:blipFill>
        <p:spPr>
          <a:xfrm>
            <a:off x="646484" y="1833905"/>
            <a:ext cx="10999416" cy="3672789"/>
          </a:xfrm>
          <a:prstGeom prst="rect">
            <a:avLst/>
          </a:prstGeom>
        </p:spPr>
      </p:pic>
    </p:spTree>
    <p:extLst>
      <p:ext uri="{BB962C8B-B14F-4D97-AF65-F5344CB8AC3E}">
        <p14:creationId xmlns:p14="http://schemas.microsoft.com/office/powerpoint/2010/main" val="5949435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3"/>
                </a:solidFill>
              </a:rPr>
              <a:t>Bar Chart of Marital Status </a:t>
            </a:r>
          </a:p>
        </p:txBody>
      </p:sp>
      <p:sp>
        <p:nvSpPr>
          <p:cNvPr id="3" name="Content Placeholder 2"/>
          <p:cNvSpPr>
            <a:spLocks noGrp="1"/>
          </p:cNvSpPr>
          <p:nvPr>
            <p:ph idx="1"/>
          </p:nvPr>
        </p:nvSpPr>
        <p:spPr>
          <a:xfrm>
            <a:off x="1103312" y="2052919"/>
            <a:ext cx="8946541" cy="2557182"/>
          </a:xfrm>
        </p:spPr>
        <p:txBody>
          <a:bodyPr/>
          <a:lstStyle/>
          <a:p>
            <a:pPr marL="0" indent="0">
              <a:buNone/>
            </a:pPr>
            <a:endParaRPr lang="en-US" dirty="0"/>
          </a:p>
        </p:txBody>
      </p:sp>
      <p:pic>
        <p:nvPicPr>
          <p:cNvPr id="4" name="Picture 3"/>
          <p:cNvPicPr>
            <a:picLocks noChangeAspect="1"/>
          </p:cNvPicPr>
          <p:nvPr/>
        </p:nvPicPr>
        <p:blipFill>
          <a:blip r:embed="rId2"/>
          <a:stretch>
            <a:fillRect/>
          </a:stretch>
        </p:blipFill>
        <p:spPr>
          <a:xfrm>
            <a:off x="646111" y="1473200"/>
            <a:ext cx="10586309" cy="4368800"/>
          </a:xfrm>
          <a:prstGeom prst="rect">
            <a:avLst/>
          </a:prstGeom>
        </p:spPr>
      </p:pic>
    </p:spTree>
    <p:extLst>
      <p:ext uri="{BB962C8B-B14F-4D97-AF65-F5344CB8AC3E}">
        <p14:creationId xmlns:p14="http://schemas.microsoft.com/office/powerpoint/2010/main" val="21259309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2100</TotalTime>
  <Words>1100</Words>
  <Application>Microsoft Office PowerPoint</Application>
  <PresentationFormat>Widescreen</PresentationFormat>
  <Paragraphs>130</Paragraphs>
  <Slides>34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Century Gothic</vt:lpstr>
      <vt:lpstr>MinionPro-Regular</vt:lpstr>
      <vt:lpstr>MyriadPro-SemiboldCond</vt:lpstr>
      <vt:lpstr>UbuntuMono-Regular</vt:lpstr>
      <vt:lpstr>Wingdings 3</vt:lpstr>
      <vt:lpstr>Ion</vt:lpstr>
      <vt:lpstr>Introduction To Matplotlib And Seaborn</vt:lpstr>
      <vt:lpstr>What is Statistics? </vt:lpstr>
      <vt:lpstr>Variable Types </vt:lpstr>
      <vt:lpstr>Medical Data National Health and Nutrition Examination </vt:lpstr>
      <vt:lpstr>Think about It</vt:lpstr>
      <vt:lpstr>Categorical Data</vt:lpstr>
      <vt:lpstr>Frequency Table </vt:lpstr>
      <vt:lpstr>Bar Chart of Marital Status </vt:lpstr>
      <vt:lpstr>Bar Chart of Marital Status </vt:lpstr>
      <vt:lpstr>Pie Chart of Marital Status</vt:lpstr>
      <vt:lpstr>   Categorical Data</vt:lpstr>
      <vt:lpstr>Quantitative Data: Histograms </vt:lpstr>
      <vt:lpstr>Adult Male Heights </vt:lpstr>
      <vt:lpstr>Salaries in San Francisco (2011-2014) </vt:lpstr>
      <vt:lpstr>Numerical Summaries</vt:lpstr>
      <vt:lpstr>Numerical Summaries</vt:lpstr>
      <vt:lpstr>Salaries in San Francisco (2011-2014) </vt:lpstr>
      <vt:lpstr>Quantitative Data Graphical Summary: Boxplots </vt:lpstr>
      <vt:lpstr> What is a Boxplot? </vt:lpstr>
      <vt:lpstr>What is a Boxplot? </vt:lpstr>
      <vt:lpstr>Visualization with Matplotlib </vt:lpstr>
      <vt:lpstr>PowerPoint Presentation</vt:lpstr>
      <vt:lpstr>Scatter Plots with plt.scatter A second, more powerful method of creating scatter plots is the plt.scatter function, which can be used very similarly to the plt.plot function</vt:lpstr>
      <vt:lpstr>Histograms A simple histogram can be a great first step in understanding a dataset.</vt:lpstr>
      <vt:lpstr>plt.subplot: Simple Grids of Subplots Aligned columns or rows of subplots are a common enough need that Matplotlib has several convenience routines that make them easy to create. The lowest level of these is plt.subplot(), which creates a single subplot within a grid. As you can see, this command takes three integer arguments—the number of rows, the number of columns, and the index of the plot to be created in this scheme, which runs from the upper left to the bottom right</vt:lpstr>
      <vt:lpstr>Visualization with Seaborn Seaborn is a library for making statistical graphics in Python. It is built on top of matplotlib and closely integrated with pandas data structures. Seaborn aims to make visualization a central part of exploring and understanding data. </vt:lpstr>
      <vt:lpstr>Seaborn - Kernel Density Estimates Kernel Density Estimation (KDE) is a way to estimate the probability density function of a continuous random variable. It is used for non-parametric analysis</vt:lpstr>
      <vt:lpstr>Visualization with Seaborn</vt:lpstr>
      <vt:lpstr>Visualizing Pairwise Relationship To plot multiple pairwise bivariate distributions in a dataset, you can use the pairplot() function. This shows the relationship for (n,2) combination of variable in a DataFrame as a matrix of plots and the diagonal plots are the univariate plots. </vt:lpstr>
      <vt:lpstr>Plotting Categorical Data When one or both the variables under study are categorical, we use plots like striplot(), swarmplot(), etc,. Seaborn provides interface to do so.</vt:lpstr>
      <vt:lpstr>Distribution of Observations </vt:lpstr>
      <vt:lpstr>Statistical Estimation </vt:lpstr>
      <vt:lpstr>Linear Relationships There are two main functions in Seaborn to visualize a linear relationship determined through regression. These functions are regplot() and lmplot()</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Matplotlib And Seaborn</dc:title>
  <dc:creator>dipeshbarai05@outlook.com</dc:creator>
  <cp:lastModifiedBy>dipeshbarai05@outlook.com</cp:lastModifiedBy>
  <cp:revision>51</cp:revision>
  <dcterms:created xsi:type="dcterms:W3CDTF">2020-06-11T01:12:27Z</dcterms:created>
  <dcterms:modified xsi:type="dcterms:W3CDTF">2020-07-03T09:21:59Z</dcterms:modified>
</cp:coreProperties>
</file>