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5" r:id="rId5"/>
    <p:sldId id="271" r:id="rId6"/>
    <p:sldId id="266" r:id="rId7"/>
    <p:sldId id="267" r:id="rId8"/>
    <p:sldId id="268" r:id="rId9"/>
    <p:sldId id="269" r:id="rId10"/>
    <p:sldId id="270" r:id="rId11"/>
    <p:sldId id="257" r:id="rId12"/>
    <p:sldId id="258" r:id="rId13"/>
    <p:sldId id="259" r:id="rId14"/>
    <p:sldId id="260" r:id="rId15"/>
    <p:sldId id="261" r:id="rId16"/>
    <p:sldId id="272" r:id="rId17"/>
    <p:sldId id="274" r:id="rId18"/>
    <p:sldId id="273"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FA21B9-8ADB-4A0B-B96D-1C096E5E64C2}"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4A1-1F0E-462D-829E-29E571507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5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A21B9-8ADB-4A0B-B96D-1C096E5E64C2}"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32427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A21B9-8ADB-4A0B-B96D-1C096E5E64C2}"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352288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A21B9-8ADB-4A0B-B96D-1C096E5E64C2}"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87206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A21B9-8ADB-4A0B-B96D-1C096E5E64C2}"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4A1-1F0E-462D-829E-29E571507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52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A21B9-8ADB-4A0B-B96D-1C096E5E64C2}"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266012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A21B9-8ADB-4A0B-B96D-1C096E5E64C2}"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25270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A21B9-8ADB-4A0B-B96D-1C096E5E64C2}"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391048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FA21B9-8ADB-4A0B-B96D-1C096E5E64C2}" type="datetimeFigureOut">
              <a:rPr lang="en-IN" smtClean="0"/>
              <a:t>08-03-2024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382536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FA21B9-8ADB-4A0B-B96D-1C096E5E64C2}" type="datetimeFigureOut">
              <a:rPr lang="en-IN" smtClean="0"/>
              <a:t>08-03-2024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C984A1-1F0E-462D-829E-29E5715074FA}" type="slidenum">
              <a:rPr lang="en-IN" smtClean="0"/>
              <a:t>‹#›</a:t>
            </a:fld>
            <a:endParaRPr lang="en-IN"/>
          </a:p>
        </p:txBody>
      </p:sp>
    </p:spTree>
    <p:extLst>
      <p:ext uri="{BB962C8B-B14F-4D97-AF65-F5344CB8AC3E}">
        <p14:creationId xmlns:p14="http://schemas.microsoft.com/office/powerpoint/2010/main" val="137836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A21B9-8ADB-4A0B-B96D-1C096E5E64C2}"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984A1-1F0E-462D-829E-29E5715074FA}" type="slidenum">
              <a:rPr lang="en-IN" smtClean="0"/>
              <a:t>‹#›</a:t>
            </a:fld>
            <a:endParaRPr lang="en-IN"/>
          </a:p>
        </p:txBody>
      </p:sp>
    </p:spTree>
    <p:extLst>
      <p:ext uri="{BB962C8B-B14F-4D97-AF65-F5344CB8AC3E}">
        <p14:creationId xmlns:p14="http://schemas.microsoft.com/office/powerpoint/2010/main" val="25466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FA21B9-8ADB-4A0B-B96D-1C096E5E64C2}" type="datetimeFigureOut">
              <a:rPr lang="en-IN" smtClean="0"/>
              <a:t>08-03-2024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C984A1-1F0E-462D-829E-29E5715074F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152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topics/strong-ai"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hyperlink" Target="https://www.upgrad.com/blog/machine-learning-models-explained/" TargetMode="Externa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93EC-4E80-ED4E-2C3A-79851394C051}"/>
              </a:ext>
            </a:extLst>
          </p:cNvPr>
          <p:cNvSpPr>
            <a:spLocks noGrp="1"/>
          </p:cNvSpPr>
          <p:nvPr>
            <p:ph type="ctrTitle"/>
          </p:nvPr>
        </p:nvSpPr>
        <p:spPr/>
        <p:txBody>
          <a:bodyPr>
            <a:normAutofit/>
          </a:bodyPr>
          <a:lstStyle/>
          <a:p>
            <a:pPr algn="ctr"/>
            <a:r>
              <a:rPr lang="en-IN" sz="5400" dirty="0"/>
              <a:t>Course Code: AID354 </a:t>
            </a:r>
            <a:br>
              <a:rPr lang="en-IN" sz="5400" dirty="0"/>
            </a:br>
            <a:r>
              <a:rPr lang="en-IN" sz="5400" dirty="0"/>
              <a:t>Course: Dependable AI </a:t>
            </a:r>
          </a:p>
        </p:txBody>
      </p:sp>
      <p:sp>
        <p:nvSpPr>
          <p:cNvPr id="3" name="Subtitle 2">
            <a:extLst>
              <a:ext uri="{FF2B5EF4-FFF2-40B4-BE49-F238E27FC236}">
                <a16:creationId xmlns:a16="http://schemas.microsoft.com/office/drawing/2014/main" id="{BD2F11B5-7B96-3010-1E3C-AEC1385D44A1}"/>
              </a:ext>
            </a:extLst>
          </p:cNvPr>
          <p:cNvSpPr>
            <a:spLocks noGrp="1"/>
          </p:cNvSpPr>
          <p:nvPr>
            <p:ph type="subTitle" idx="1"/>
          </p:nvPr>
        </p:nvSpPr>
        <p:spPr/>
        <p:txBody>
          <a:bodyPr>
            <a:normAutofit/>
          </a:bodyPr>
          <a:lstStyle/>
          <a:p>
            <a:pPr algn="ctr"/>
            <a:r>
              <a:rPr lang="en-IN" sz="6000" b="1" u="sng" dirty="0"/>
              <a:t>UNIT I</a:t>
            </a:r>
          </a:p>
        </p:txBody>
      </p:sp>
    </p:spTree>
    <p:extLst>
      <p:ext uri="{BB962C8B-B14F-4D97-AF65-F5344CB8AC3E}">
        <p14:creationId xmlns:p14="http://schemas.microsoft.com/office/powerpoint/2010/main" val="138605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1F9E5-75E2-DEF5-F1CB-172BD656FCE3}"/>
              </a:ext>
            </a:extLst>
          </p:cNvPr>
          <p:cNvSpPr>
            <a:spLocks noGrp="1"/>
          </p:cNvSpPr>
          <p:nvPr>
            <p:ph idx="1"/>
          </p:nvPr>
        </p:nvSpPr>
        <p:spPr>
          <a:xfrm>
            <a:off x="215153" y="137160"/>
            <a:ext cx="11521440" cy="6102275"/>
          </a:xfrm>
          <a:solidFill>
            <a:schemeClr val="accent1">
              <a:lumMod val="20000"/>
              <a:lumOff val="80000"/>
            </a:schemeClr>
          </a:solidFill>
        </p:spPr>
        <p:txBody>
          <a:bodyPr>
            <a:normAutofit fontScale="92500" lnSpcReduction="10000"/>
          </a:bodyPr>
          <a:lstStyle/>
          <a:p>
            <a:pPr algn="just"/>
            <a:r>
              <a:rPr lang="en-US" sz="2600" b="1" i="0" dirty="0">
                <a:solidFill>
                  <a:srgbClr val="610B38"/>
                </a:solidFill>
                <a:effectLst/>
                <a:latin typeface="erdana"/>
              </a:rPr>
              <a:t>The emergence of intelligent agents (1993-2011)</a:t>
            </a:r>
          </a:p>
          <a:p>
            <a:pPr algn="just">
              <a:buFont typeface="Arial" panose="020B0604020202020204" pitchFamily="34" charset="0"/>
              <a:buChar char="•"/>
            </a:pPr>
            <a:r>
              <a:rPr lang="en-US" b="1" i="0" dirty="0">
                <a:solidFill>
                  <a:srgbClr val="000000"/>
                </a:solidFill>
                <a:effectLst/>
                <a:latin typeface="inter-bold"/>
              </a:rPr>
              <a:t>Year 1997:</a:t>
            </a:r>
            <a:r>
              <a:rPr lang="en-US" b="0" i="0" dirty="0">
                <a:solidFill>
                  <a:srgbClr val="000000"/>
                </a:solidFill>
                <a:effectLst/>
                <a:latin typeface="inter-regular"/>
              </a:rPr>
              <a:t> In the year 1997, IBM Deep Blue beats world chess champion, Gary Kasparov, and became the first computer to beat a world chess champion.</a:t>
            </a:r>
          </a:p>
          <a:p>
            <a:pPr algn="just">
              <a:buFont typeface="Arial" panose="020B0604020202020204" pitchFamily="34" charset="0"/>
              <a:buChar char="•"/>
            </a:pPr>
            <a:r>
              <a:rPr lang="en-US" b="1" i="0" dirty="0">
                <a:solidFill>
                  <a:srgbClr val="000000"/>
                </a:solidFill>
                <a:effectLst/>
                <a:latin typeface="inter-bold"/>
              </a:rPr>
              <a:t>Year 2002:</a:t>
            </a:r>
            <a:r>
              <a:rPr lang="en-US" b="0" i="0" dirty="0">
                <a:solidFill>
                  <a:srgbClr val="000000"/>
                </a:solidFill>
                <a:effectLst/>
                <a:latin typeface="inter-regular"/>
              </a:rPr>
              <a:t> for the first time, AI entered the home in the form of Roomba, a vacuum cleaner.</a:t>
            </a:r>
          </a:p>
          <a:p>
            <a:pPr algn="just">
              <a:buFont typeface="Arial" panose="020B0604020202020204" pitchFamily="34" charset="0"/>
              <a:buChar char="•"/>
            </a:pPr>
            <a:r>
              <a:rPr lang="en-US" b="1" i="0" dirty="0">
                <a:solidFill>
                  <a:srgbClr val="000000"/>
                </a:solidFill>
                <a:effectLst/>
                <a:latin typeface="inter-bold"/>
              </a:rPr>
              <a:t>Year 2006:</a:t>
            </a:r>
            <a:r>
              <a:rPr lang="en-US" b="0" i="0" dirty="0">
                <a:solidFill>
                  <a:srgbClr val="000000"/>
                </a:solidFill>
                <a:effectLst/>
                <a:latin typeface="inter-regular"/>
              </a:rPr>
              <a:t> AI came in the Business world till the year 2006. Companies like Facebook, Twitter, and Netflix also started using AI.</a:t>
            </a:r>
          </a:p>
          <a:p>
            <a:pPr algn="just"/>
            <a:r>
              <a:rPr lang="en-US" sz="2600" b="1" i="0" dirty="0">
                <a:solidFill>
                  <a:srgbClr val="610B38"/>
                </a:solidFill>
                <a:effectLst/>
                <a:latin typeface="erdana"/>
              </a:rPr>
              <a:t>Deep learning, big data and artificial general intelligence (2011-present)</a:t>
            </a:r>
          </a:p>
          <a:p>
            <a:pPr algn="just">
              <a:buFont typeface="Arial" panose="020B0604020202020204" pitchFamily="34" charset="0"/>
              <a:buChar char="•"/>
            </a:pPr>
            <a:r>
              <a:rPr lang="en-US" b="1" i="0" dirty="0">
                <a:solidFill>
                  <a:srgbClr val="000000"/>
                </a:solidFill>
                <a:effectLst/>
                <a:latin typeface="inter-bold"/>
              </a:rPr>
              <a:t>Year 2011:</a:t>
            </a:r>
            <a:r>
              <a:rPr lang="en-US" b="0" i="0" dirty="0">
                <a:solidFill>
                  <a:srgbClr val="000000"/>
                </a:solidFill>
                <a:effectLst/>
                <a:latin typeface="inter-regular"/>
              </a:rPr>
              <a:t> In the year 2011, IBM's Watson won jeopardy, a quiz show, where it had to solve the complex questions as well as riddles. Watson had proved that it could understand natural language and can solve tricky questions quickly.</a:t>
            </a:r>
          </a:p>
          <a:p>
            <a:pPr algn="just">
              <a:buFont typeface="Arial" panose="020B0604020202020204" pitchFamily="34" charset="0"/>
              <a:buChar char="•"/>
            </a:pPr>
            <a:r>
              <a:rPr lang="en-US" b="1" i="0" dirty="0">
                <a:solidFill>
                  <a:srgbClr val="000000"/>
                </a:solidFill>
                <a:effectLst/>
                <a:latin typeface="inter-bold"/>
              </a:rPr>
              <a:t>Year 2012:</a:t>
            </a:r>
            <a:r>
              <a:rPr lang="en-US" b="0" i="0" dirty="0">
                <a:solidFill>
                  <a:srgbClr val="000000"/>
                </a:solidFill>
                <a:effectLst/>
                <a:latin typeface="inter-regular"/>
              </a:rPr>
              <a:t> Google has launched an Android app feature "Google now", which was able to provide information to the user as a prediction.</a:t>
            </a:r>
          </a:p>
          <a:p>
            <a:pPr algn="just">
              <a:buFont typeface="Arial" panose="020B0604020202020204" pitchFamily="34" charset="0"/>
              <a:buChar char="•"/>
            </a:pPr>
            <a:r>
              <a:rPr lang="en-US" b="1" i="0" dirty="0">
                <a:solidFill>
                  <a:srgbClr val="000000"/>
                </a:solidFill>
                <a:effectLst/>
                <a:latin typeface="inter-bold"/>
              </a:rPr>
              <a:t>Year 2014:</a:t>
            </a:r>
            <a:r>
              <a:rPr lang="en-US" b="0" i="0" dirty="0">
                <a:solidFill>
                  <a:srgbClr val="000000"/>
                </a:solidFill>
                <a:effectLst/>
                <a:latin typeface="inter-regular"/>
              </a:rPr>
              <a:t> In the year 2014, Chatbot "Eugene </a:t>
            </a:r>
            <a:r>
              <a:rPr lang="en-US" b="0" i="0" dirty="0" err="1">
                <a:solidFill>
                  <a:srgbClr val="000000"/>
                </a:solidFill>
                <a:effectLst/>
                <a:latin typeface="inter-regular"/>
              </a:rPr>
              <a:t>Goostman</a:t>
            </a:r>
            <a:r>
              <a:rPr lang="en-US" b="0" i="0" dirty="0">
                <a:solidFill>
                  <a:srgbClr val="000000"/>
                </a:solidFill>
                <a:effectLst/>
                <a:latin typeface="inter-regular"/>
              </a:rPr>
              <a:t>" won a competition in the infamous "Turing test."</a:t>
            </a:r>
          </a:p>
          <a:p>
            <a:pPr algn="just">
              <a:buFont typeface="Arial" panose="020B0604020202020204" pitchFamily="34" charset="0"/>
              <a:buChar char="•"/>
            </a:pPr>
            <a:r>
              <a:rPr lang="en-US" b="1" i="0" dirty="0">
                <a:solidFill>
                  <a:srgbClr val="000000"/>
                </a:solidFill>
                <a:effectLst/>
                <a:latin typeface="inter-bold"/>
              </a:rPr>
              <a:t>Year 2018:</a:t>
            </a:r>
            <a:r>
              <a:rPr lang="en-US" b="0" i="0" dirty="0">
                <a:solidFill>
                  <a:srgbClr val="000000"/>
                </a:solidFill>
                <a:effectLst/>
                <a:latin typeface="inter-regular"/>
              </a:rPr>
              <a:t> The "Project Debater" from IBM debated on complex topics with two master debaters and also performed extremely well.</a:t>
            </a:r>
          </a:p>
          <a:p>
            <a:pPr algn="just">
              <a:buFont typeface="Arial" panose="020B0604020202020204" pitchFamily="34" charset="0"/>
              <a:buChar char="•"/>
            </a:pPr>
            <a:r>
              <a:rPr lang="en-US" b="0" i="0" dirty="0">
                <a:solidFill>
                  <a:srgbClr val="000000"/>
                </a:solidFill>
                <a:effectLst/>
                <a:latin typeface="inter-regular"/>
              </a:rPr>
              <a:t>Google has demonstrated an AI program "Duplex" which was a virtual assistant and which had taken hairdresser appointment on call, and lady on other side didn't notice that she was talking with the machine.</a:t>
            </a:r>
          </a:p>
          <a:p>
            <a:endParaRPr lang="en-IN" dirty="0"/>
          </a:p>
        </p:txBody>
      </p:sp>
    </p:spTree>
    <p:extLst>
      <p:ext uri="{BB962C8B-B14F-4D97-AF65-F5344CB8AC3E}">
        <p14:creationId xmlns:p14="http://schemas.microsoft.com/office/powerpoint/2010/main" val="52443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2326-A86E-488F-B67A-A02042BFCA6B}"/>
              </a:ext>
            </a:extLst>
          </p:cNvPr>
          <p:cNvSpPr>
            <a:spLocks noGrp="1"/>
          </p:cNvSpPr>
          <p:nvPr>
            <p:ph type="title"/>
          </p:nvPr>
        </p:nvSpPr>
        <p:spPr>
          <a:xfrm>
            <a:off x="1247887" y="0"/>
            <a:ext cx="10058400" cy="613187"/>
          </a:xfrm>
        </p:spPr>
        <p:txBody>
          <a:bodyPr>
            <a:normAutofit fontScale="90000"/>
          </a:bodyPr>
          <a:lstStyle/>
          <a:p>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r>
              <a:rPr lang="en-US" b="0" i="0" dirty="0">
                <a:solidFill>
                  <a:srgbClr val="000000"/>
                </a:solidFill>
                <a:effectLst/>
                <a:latin typeface="IBM Plex Sans" panose="020B0503050203000203" pitchFamily="34" charset="0"/>
              </a:rPr>
              <a:t>different types of artificial intelligence</a:t>
            </a:r>
            <a:endParaRPr lang="en-IN" dirty="0"/>
          </a:p>
        </p:txBody>
      </p:sp>
      <p:sp>
        <p:nvSpPr>
          <p:cNvPr id="3" name="Content Placeholder 2">
            <a:extLst>
              <a:ext uri="{FF2B5EF4-FFF2-40B4-BE49-F238E27FC236}">
                <a16:creationId xmlns:a16="http://schemas.microsoft.com/office/drawing/2014/main" id="{F8274981-3B6C-22DC-38CE-5DA13FBC9D35}"/>
              </a:ext>
            </a:extLst>
          </p:cNvPr>
          <p:cNvSpPr>
            <a:spLocks noGrp="1"/>
          </p:cNvSpPr>
          <p:nvPr>
            <p:ph idx="1"/>
          </p:nvPr>
        </p:nvSpPr>
        <p:spPr>
          <a:xfrm>
            <a:off x="118333" y="699247"/>
            <a:ext cx="11811897" cy="5583219"/>
          </a:xfrm>
        </p:spPr>
        <p:txBody>
          <a:bodyPr>
            <a:normAutofit fontScale="92500" lnSpcReduction="10000"/>
          </a:bodyPr>
          <a:lstStyle/>
          <a:p>
            <a:pPr algn="l" fontAlgn="base"/>
            <a:r>
              <a:rPr lang="en-IN" dirty="0"/>
              <a:t>1. </a:t>
            </a:r>
            <a:r>
              <a:rPr lang="en-US" b="0" i="0" dirty="0">
                <a:solidFill>
                  <a:srgbClr val="000000"/>
                </a:solidFill>
                <a:effectLst/>
                <a:latin typeface="IBM Plex Sans" panose="020B0503050203000203" pitchFamily="34" charset="0"/>
              </a:rPr>
              <a:t>1. Artificial Narrow AI</a:t>
            </a:r>
          </a:p>
          <a:p>
            <a:pPr algn="l" fontAlgn="base"/>
            <a:r>
              <a:rPr lang="en-US" b="0" i="0" dirty="0">
                <a:solidFill>
                  <a:srgbClr val="000000"/>
                </a:solidFill>
                <a:effectLst/>
                <a:latin typeface="IBM Plex Sans" panose="020B0503050203000203" pitchFamily="34" charset="0"/>
              </a:rPr>
              <a:t>Artificial Narrow Intelligence, also known as Weak AI, what we refer to as Narrow AI is the only type of AI that exists today. Any other form of AI is theoretical. It can be trained to perform a single or narrow task, often far faster and better than a human mind can. However, it can’t perform outside of its defined task. Instead, it targets a single subset of cognitive abilities and advances in that spectrum. Siri, Amazon’s Alexa and IBM Watson are examples of Narrow AI. Even OpenAI’s ChatGPT is considered a form of Narrow AI because it’s limited to the single task of text-based chat.</a:t>
            </a:r>
          </a:p>
          <a:p>
            <a:pPr algn="l" fontAlgn="base"/>
            <a:r>
              <a:rPr lang="en-US" b="0" i="0" dirty="0">
                <a:solidFill>
                  <a:srgbClr val="000000"/>
                </a:solidFill>
                <a:effectLst/>
                <a:latin typeface="IBM Plex Sans" panose="020B0503050203000203" pitchFamily="34" charset="0"/>
              </a:rPr>
              <a:t>2. General AI</a:t>
            </a:r>
          </a:p>
          <a:p>
            <a:pPr algn="l" fontAlgn="base"/>
            <a:r>
              <a:rPr lang="en-US" b="0" i="0" dirty="0">
                <a:solidFill>
                  <a:srgbClr val="000000"/>
                </a:solidFill>
                <a:effectLst/>
                <a:latin typeface="IBM Plex Sans" panose="020B0503050203000203" pitchFamily="34" charset="0"/>
              </a:rPr>
              <a:t>Artificial General Intelligence (AGI), also known as </a:t>
            </a:r>
            <a:r>
              <a:rPr lang="en-US" b="0" i="0" u="none" strike="noStrike" dirty="0">
                <a:solidFill>
                  <a:srgbClr val="0062FF"/>
                </a:solidFill>
                <a:effectLst/>
                <a:latin typeface="IBM Plex Sans" panose="020B0503050203000203" pitchFamily="34" charset="0"/>
                <a:hlinkClick r:id="rId2"/>
              </a:rPr>
              <a:t>Strong AI</a:t>
            </a:r>
            <a:r>
              <a:rPr lang="en-US" b="0" i="0" dirty="0">
                <a:solidFill>
                  <a:srgbClr val="000000"/>
                </a:solidFill>
                <a:effectLst/>
                <a:latin typeface="IBM Plex Sans" panose="020B0503050203000203" pitchFamily="34" charset="0"/>
              </a:rPr>
              <a:t>, is today nothing more than a theoretical concept. AGI can use previous learnings and skills to accomplish new tasks in a different context without the need for human beings to train the underlying models. This ability allows AGI to learn and perform any intellectual task that a human being can.</a:t>
            </a:r>
          </a:p>
          <a:p>
            <a:pPr algn="l" fontAlgn="base"/>
            <a:r>
              <a:rPr lang="en-US" b="0" i="0" dirty="0">
                <a:solidFill>
                  <a:srgbClr val="000000"/>
                </a:solidFill>
                <a:effectLst/>
                <a:latin typeface="IBM Plex Sans" panose="020B0503050203000203" pitchFamily="34" charset="0"/>
              </a:rPr>
              <a:t>3. Super AI</a:t>
            </a:r>
          </a:p>
          <a:p>
            <a:pPr algn="l" fontAlgn="base"/>
            <a:r>
              <a:rPr lang="en-US" b="0" i="0" dirty="0">
                <a:solidFill>
                  <a:srgbClr val="000000"/>
                </a:solidFill>
                <a:effectLst/>
                <a:latin typeface="IBM Plex Sans" panose="020B0503050203000203" pitchFamily="34" charset="0"/>
              </a:rPr>
              <a:t>Super AI is commonly referred to as artificial superintelligence and, like AGI, is strictly theoretical. If ever realized, Super AI would think, reason, learn, make judgements and possess cognitive abilities that surpass those of human beings. The applications possessing Super AI capabilities will have evolved beyond the point of understanding human sentiments and experiences to feel emotions, have needs and possess beliefs and desires of their own.</a:t>
            </a:r>
          </a:p>
          <a:p>
            <a:pPr algn="l" fontAlgn="base"/>
            <a:endParaRPr lang="en-US" b="0" i="0" dirty="0">
              <a:solidFill>
                <a:srgbClr val="000000"/>
              </a:solidFill>
              <a:effectLst/>
              <a:latin typeface="IBM Plex Sans" panose="020B0503050203000203" pitchFamily="34" charset="0"/>
            </a:endParaRPr>
          </a:p>
          <a:p>
            <a:pPr algn="l" fontAlgn="base"/>
            <a:endParaRPr lang="en-US" b="0" i="0" dirty="0">
              <a:solidFill>
                <a:srgbClr val="000000"/>
              </a:solidFill>
              <a:effectLst/>
              <a:latin typeface="IBM Plex Sans" panose="020B0503050203000203" pitchFamily="34" charset="0"/>
            </a:endParaRPr>
          </a:p>
          <a:p>
            <a:endParaRPr lang="en-IN" dirty="0"/>
          </a:p>
        </p:txBody>
      </p:sp>
    </p:spTree>
    <p:extLst>
      <p:ext uri="{BB962C8B-B14F-4D97-AF65-F5344CB8AC3E}">
        <p14:creationId xmlns:p14="http://schemas.microsoft.com/office/powerpoint/2010/main" val="177349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F8AE-1A37-0257-7849-2396EBC18E1E}"/>
              </a:ext>
            </a:extLst>
          </p:cNvPr>
          <p:cNvSpPr>
            <a:spLocks noGrp="1"/>
          </p:cNvSpPr>
          <p:nvPr>
            <p:ph type="title"/>
          </p:nvPr>
        </p:nvSpPr>
        <p:spPr>
          <a:xfrm>
            <a:off x="225910" y="135996"/>
            <a:ext cx="11230984" cy="702303"/>
          </a:xfrm>
        </p:spPr>
        <p:txBody>
          <a:bodyPr>
            <a:normAutofit fontScale="90000"/>
          </a:bodyPr>
          <a:lstStyle/>
          <a:p>
            <a:br>
              <a:rPr lang="en-US" b="0" i="0" dirty="0">
                <a:solidFill>
                  <a:srgbClr val="000000"/>
                </a:solidFill>
                <a:effectLst/>
                <a:latin typeface="IBM Plex Sans" panose="020B0503050203000203" pitchFamily="34" charset="0"/>
              </a:rPr>
            </a:br>
            <a:br>
              <a:rPr lang="en-US" b="0" i="0" dirty="0">
                <a:solidFill>
                  <a:srgbClr val="000000"/>
                </a:solidFill>
                <a:effectLst/>
                <a:latin typeface="IBM Plex Sans" panose="020B0503050203000203" pitchFamily="34" charset="0"/>
              </a:rPr>
            </a:br>
            <a:r>
              <a:rPr lang="en-US" b="0" i="0" dirty="0">
                <a:solidFill>
                  <a:srgbClr val="000000"/>
                </a:solidFill>
                <a:effectLst/>
                <a:latin typeface="IBM Plex Sans" panose="020B0503050203000203" pitchFamily="34" charset="0"/>
              </a:rPr>
              <a:t>The four types of AI based on functionalities</a:t>
            </a:r>
            <a:endParaRPr lang="en-IN" dirty="0"/>
          </a:p>
        </p:txBody>
      </p:sp>
      <p:sp>
        <p:nvSpPr>
          <p:cNvPr id="3" name="Content Placeholder 2">
            <a:extLst>
              <a:ext uri="{FF2B5EF4-FFF2-40B4-BE49-F238E27FC236}">
                <a16:creationId xmlns:a16="http://schemas.microsoft.com/office/drawing/2014/main" id="{E1DA09DD-73E8-F4E5-36DB-040D61E5D579}"/>
              </a:ext>
            </a:extLst>
          </p:cNvPr>
          <p:cNvSpPr>
            <a:spLocks noGrp="1"/>
          </p:cNvSpPr>
          <p:nvPr>
            <p:ph idx="1"/>
          </p:nvPr>
        </p:nvSpPr>
        <p:spPr>
          <a:xfrm>
            <a:off x="225909" y="1845733"/>
            <a:ext cx="11499925" cy="4458247"/>
          </a:xfrm>
        </p:spPr>
        <p:txBody>
          <a:bodyPr>
            <a:normAutofit/>
          </a:bodyPr>
          <a:lstStyle/>
          <a:p>
            <a:pPr algn="l" fontAlgn="base"/>
            <a:r>
              <a:rPr lang="en-US" b="1" i="0" dirty="0">
                <a:solidFill>
                  <a:srgbClr val="000000"/>
                </a:solidFill>
                <a:effectLst/>
                <a:latin typeface="IBM Plex Sans" panose="020B0503050203000203" pitchFamily="34" charset="0"/>
              </a:rPr>
              <a:t>1. . Reactive Machine AI</a:t>
            </a:r>
          </a:p>
          <a:p>
            <a:pPr algn="l" fontAlgn="base"/>
            <a:r>
              <a:rPr lang="en-US" b="0" i="0" dirty="0">
                <a:solidFill>
                  <a:srgbClr val="000000"/>
                </a:solidFill>
                <a:effectLst/>
                <a:latin typeface="IBM Plex Sans" panose="020B0503050203000203" pitchFamily="34" charset="0"/>
              </a:rPr>
              <a:t>Reactive machines are AI systems with no memory and are designed to perform a very specific task. Since they can’t recollect previous outcomes or decisions, they only work with presently available data. Reactive AI stems from statistical math and can analyze vast amounts of data to produce a seemingly intelligence output.</a:t>
            </a:r>
          </a:p>
          <a:p>
            <a:pPr algn="l" fontAlgn="base"/>
            <a:r>
              <a:rPr lang="en-US" b="0" i="0" dirty="0">
                <a:solidFill>
                  <a:srgbClr val="000000"/>
                </a:solidFill>
                <a:effectLst/>
                <a:latin typeface="IBM Plex Sans" panose="020B0503050203000203" pitchFamily="34" charset="0"/>
              </a:rPr>
              <a:t>Examples of Reactive Machine AI</a:t>
            </a:r>
          </a:p>
          <a:p>
            <a:pPr algn="l" fontAlgn="base">
              <a:buFont typeface="Arial" panose="020B0604020202020204" pitchFamily="34" charset="0"/>
              <a:buChar char="•"/>
            </a:pPr>
            <a:r>
              <a:rPr lang="en-US" b="1" i="0" dirty="0">
                <a:solidFill>
                  <a:srgbClr val="000000"/>
                </a:solidFill>
                <a:effectLst/>
                <a:latin typeface="IBM Plex Sans" panose="020B0503050203000203" pitchFamily="34" charset="0"/>
              </a:rPr>
              <a:t>IBM Deep Blue</a:t>
            </a:r>
            <a:r>
              <a:rPr lang="en-US" b="0" i="0" dirty="0">
                <a:solidFill>
                  <a:srgbClr val="000000"/>
                </a:solidFill>
                <a:effectLst/>
                <a:latin typeface="IBM Plex Sans" panose="020B0503050203000203" pitchFamily="34" charset="0"/>
              </a:rPr>
              <a:t>: IBM’s chess-playing supercomputer AI beat chess grandmaster Garry Kasparov in the late 1990s by analyzing the pieces on the board and predicting the probable outcomes of each move</a:t>
            </a:r>
          </a:p>
          <a:p>
            <a:pPr algn="l" fontAlgn="base">
              <a:buFont typeface="Arial" panose="020B0604020202020204" pitchFamily="34" charset="0"/>
              <a:buChar char="•"/>
            </a:pPr>
            <a:r>
              <a:rPr lang="en-US" b="1" i="0" dirty="0">
                <a:solidFill>
                  <a:srgbClr val="000000"/>
                </a:solidFill>
                <a:effectLst/>
                <a:latin typeface="IBM Plex Sans" panose="020B0503050203000203" pitchFamily="34" charset="0"/>
              </a:rPr>
              <a:t>The Netflix Recommendation Engine</a:t>
            </a:r>
            <a:r>
              <a:rPr lang="en-US" b="0" i="0" dirty="0">
                <a:solidFill>
                  <a:srgbClr val="000000"/>
                </a:solidFill>
                <a:effectLst/>
                <a:latin typeface="IBM Plex Sans" panose="020B0503050203000203" pitchFamily="34" charset="0"/>
              </a:rPr>
              <a:t>: Netflix’s viewing recommendations are powered by models that process data sets collected from viewing history to provide customers with content they’re most likely to enjoy</a:t>
            </a:r>
          </a:p>
        </p:txBody>
      </p:sp>
    </p:spTree>
    <p:extLst>
      <p:ext uri="{BB962C8B-B14F-4D97-AF65-F5344CB8AC3E}">
        <p14:creationId xmlns:p14="http://schemas.microsoft.com/office/powerpoint/2010/main" val="99246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F0860-DD2C-4710-ACA6-B572179C508F}"/>
              </a:ext>
            </a:extLst>
          </p:cNvPr>
          <p:cNvSpPr>
            <a:spLocks noGrp="1"/>
          </p:cNvSpPr>
          <p:nvPr>
            <p:ph idx="1"/>
          </p:nvPr>
        </p:nvSpPr>
        <p:spPr>
          <a:xfrm>
            <a:off x="268941" y="322729"/>
            <a:ext cx="11747351" cy="5809129"/>
          </a:xfrm>
          <a:solidFill>
            <a:schemeClr val="tx2">
              <a:lumMod val="20000"/>
              <a:lumOff val="80000"/>
            </a:schemeClr>
          </a:solidFill>
        </p:spPr>
        <p:txBody>
          <a:bodyPr>
            <a:normAutofit/>
          </a:bodyPr>
          <a:lstStyle/>
          <a:p>
            <a:pPr algn="l" fontAlgn="base"/>
            <a:r>
              <a:rPr lang="en-US" b="0" i="0" dirty="0">
                <a:solidFill>
                  <a:srgbClr val="000000"/>
                </a:solidFill>
                <a:effectLst/>
                <a:latin typeface="IBM Plex Sans" panose="020B0503050203000203" pitchFamily="34" charset="0"/>
              </a:rPr>
              <a:t>2</a:t>
            </a:r>
            <a:r>
              <a:rPr lang="en-US" b="1" i="0" dirty="0">
                <a:solidFill>
                  <a:srgbClr val="000000"/>
                </a:solidFill>
                <a:effectLst/>
                <a:latin typeface="IBM Plex Sans" panose="020B0503050203000203" pitchFamily="34" charset="0"/>
              </a:rPr>
              <a:t>. Limited Memory AI</a:t>
            </a:r>
          </a:p>
          <a:p>
            <a:pPr algn="l" fontAlgn="base"/>
            <a:r>
              <a:rPr lang="en-US" b="0" i="0" dirty="0">
                <a:solidFill>
                  <a:srgbClr val="000000"/>
                </a:solidFill>
                <a:effectLst/>
                <a:latin typeface="IBM Plex Sans" panose="020B0503050203000203" pitchFamily="34" charset="0"/>
              </a:rPr>
              <a:t>Unlike Reactive Machine AI, this form of AI can recall past events and outcomes and monitor specific objects or situations over time. Limited Memory AI can use past- and present-moment data to decide on a course of action most likely to help achieve a desired outcome. However, while Limited Memory AI can use past data for a specific amount of time, it can’t retain that data in a library of past experiences to use over a long-term period. As it’s trained on more data over time, Limited Memory AI can improve in performance.</a:t>
            </a:r>
          </a:p>
          <a:p>
            <a:pPr algn="l" fontAlgn="base"/>
            <a:r>
              <a:rPr lang="en-US" b="0" i="0" dirty="0">
                <a:solidFill>
                  <a:srgbClr val="000000"/>
                </a:solidFill>
                <a:effectLst/>
                <a:latin typeface="IBM Plex Sans" panose="020B0503050203000203" pitchFamily="34" charset="0"/>
              </a:rPr>
              <a:t>Examples of Limited Memory AI</a:t>
            </a:r>
          </a:p>
          <a:p>
            <a:pPr algn="l" fontAlgn="base">
              <a:buFont typeface="Arial" panose="020B0604020202020204" pitchFamily="34" charset="0"/>
              <a:buChar char="•"/>
            </a:pPr>
            <a:r>
              <a:rPr lang="en-US" b="1" i="0" dirty="0">
                <a:solidFill>
                  <a:srgbClr val="000000"/>
                </a:solidFill>
                <a:effectLst/>
                <a:latin typeface="IBM Plex Sans" panose="020B0503050203000203" pitchFamily="34" charset="0"/>
              </a:rPr>
              <a:t>Generative AI</a:t>
            </a:r>
            <a:r>
              <a:rPr lang="en-US" b="0" i="0" dirty="0">
                <a:solidFill>
                  <a:srgbClr val="000000"/>
                </a:solidFill>
                <a:effectLst/>
                <a:latin typeface="IBM Plex Sans" panose="020B0503050203000203" pitchFamily="34" charset="0"/>
              </a:rPr>
              <a:t>: Generative AI tools such as ChatGPT, Bard and </a:t>
            </a:r>
            <a:r>
              <a:rPr lang="en-US" b="0" i="0" dirty="0" err="1">
                <a:solidFill>
                  <a:srgbClr val="000000"/>
                </a:solidFill>
                <a:effectLst/>
                <a:latin typeface="IBM Plex Sans" panose="020B0503050203000203" pitchFamily="34" charset="0"/>
              </a:rPr>
              <a:t>DeepAI</a:t>
            </a:r>
            <a:r>
              <a:rPr lang="en-US" b="0" i="0" dirty="0">
                <a:solidFill>
                  <a:srgbClr val="000000"/>
                </a:solidFill>
                <a:effectLst/>
                <a:latin typeface="IBM Plex Sans" panose="020B0503050203000203" pitchFamily="34" charset="0"/>
              </a:rPr>
              <a:t> rely on limited memory AI capabilities to predict the next word, phrase or visual element within the content it’s generating</a:t>
            </a:r>
          </a:p>
          <a:p>
            <a:pPr algn="l" fontAlgn="base">
              <a:buFont typeface="Arial" panose="020B0604020202020204" pitchFamily="34" charset="0"/>
              <a:buChar char="•"/>
            </a:pPr>
            <a:r>
              <a:rPr lang="en-US" b="1" i="0" dirty="0">
                <a:solidFill>
                  <a:srgbClr val="000000"/>
                </a:solidFill>
                <a:effectLst/>
                <a:latin typeface="IBM Plex Sans" panose="020B0503050203000203" pitchFamily="34" charset="0"/>
              </a:rPr>
              <a:t>Virtual assistants and chatbots</a:t>
            </a:r>
            <a:r>
              <a:rPr lang="en-US" b="0" i="0" dirty="0">
                <a:solidFill>
                  <a:srgbClr val="000000"/>
                </a:solidFill>
                <a:effectLst/>
                <a:latin typeface="IBM Plex Sans" panose="020B0503050203000203" pitchFamily="34" charset="0"/>
              </a:rPr>
              <a:t>: Siri, Alexa, Google Assistant, Cortana and IBM Watson Assistant combine natural language processing (NLP) and Limited Memory AI to understand questions and requests, take appropriate actions and compose responses</a:t>
            </a:r>
          </a:p>
          <a:p>
            <a:pPr algn="l" fontAlgn="base">
              <a:buFont typeface="Arial" panose="020B0604020202020204" pitchFamily="34" charset="0"/>
              <a:buChar char="•"/>
            </a:pPr>
            <a:r>
              <a:rPr lang="en-US" b="1" i="0" dirty="0">
                <a:solidFill>
                  <a:srgbClr val="000000"/>
                </a:solidFill>
                <a:effectLst/>
                <a:latin typeface="IBM Plex Sans" panose="020B0503050203000203" pitchFamily="34" charset="0"/>
              </a:rPr>
              <a:t>Self-driving cars</a:t>
            </a:r>
            <a:r>
              <a:rPr lang="en-US" b="0" i="0" dirty="0">
                <a:solidFill>
                  <a:srgbClr val="000000"/>
                </a:solidFill>
                <a:effectLst/>
                <a:latin typeface="IBM Plex Sans" panose="020B0503050203000203" pitchFamily="34" charset="0"/>
              </a:rPr>
              <a:t>: Autonomous vehicles use Limited Memory AI to understand the world around them in real-time and make informed decisions on when to apply speed, brake, make a turn, etc.</a:t>
            </a:r>
          </a:p>
          <a:p>
            <a:endParaRPr lang="en-IN" dirty="0"/>
          </a:p>
        </p:txBody>
      </p:sp>
    </p:spTree>
    <p:extLst>
      <p:ext uri="{BB962C8B-B14F-4D97-AF65-F5344CB8AC3E}">
        <p14:creationId xmlns:p14="http://schemas.microsoft.com/office/powerpoint/2010/main" val="121735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9EF5C-8165-ED46-B616-9E1D0B86EB3B}"/>
              </a:ext>
            </a:extLst>
          </p:cNvPr>
          <p:cNvSpPr>
            <a:spLocks noGrp="1"/>
          </p:cNvSpPr>
          <p:nvPr>
            <p:ph idx="1"/>
          </p:nvPr>
        </p:nvSpPr>
        <p:spPr>
          <a:xfrm>
            <a:off x="311972" y="387275"/>
            <a:ext cx="11510682" cy="5733826"/>
          </a:xfrm>
          <a:solidFill>
            <a:schemeClr val="accent5">
              <a:lumMod val="20000"/>
              <a:lumOff val="80000"/>
            </a:schemeClr>
          </a:solidFill>
        </p:spPr>
        <p:txBody>
          <a:bodyPr>
            <a:normAutofit/>
          </a:bodyPr>
          <a:lstStyle/>
          <a:p>
            <a:pPr algn="l" fontAlgn="base"/>
            <a:r>
              <a:rPr lang="en-US" b="1" i="0" dirty="0">
                <a:solidFill>
                  <a:srgbClr val="000000"/>
                </a:solidFill>
                <a:effectLst/>
                <a:latin typeface="IBM Plex Sans" panose="020B0503050203000203" pitchFamily="34" charset="0"/>
              </a:rPr>
              <a:t>3. Theory of Mind AI</a:t>
            </a:r>
          </a:p>
          <a:p>
            <a:pPr algn="l" fontAlgn="base"/>
            <a:r>
              <a:rPr lang="en-US" b="0" i="0" dirty="0">
                <a:solidFill>
                  <a:srgbClr val="000000"/>
                </a:solidFill>
                <a:effectLst/>
                <a:latin typeface="IBM Plex Sans" panose="020B0503050203000203" pitchFamily="34" charset="0"/>
              </a:rPr>
              <a:t>Theory of Mind AI is a functional class of AI that falls underneath the General AI. Though an unrealized form of AI today, AI with Theory of Mind functionality would understand the thoughts and emotions of other entities. This understanding can affect how the AI interacts with those around them. In theory, this would allow the AI to simulate human-like relationships. Because Theory of Mind AI could infer human motives and reasoning, it would personalize its interactions with individuals based on their unique emotional needs and intentions. Theory of Mind AI would also be able to understand and contextualize artwork and essays, which today’s generative AI tools are unable to do.</a:t>
            </a:r>
          </a:p>
          <a:p>
            <a:pPr algn="l" fontAlgn="base"/>
            <a:r>
              <a:rPr lang="en-US" b="0" i="0" dirty="0">
                <a:solidFill>
                  <a:srgbClr val="000000"/>
                </a:solidFill>
                <a:effectLst/>
                <a:latin typeface="IBM Plex Sans" panose="020B0503050203000203" pitchFamily="34" charset="0"/>
              </a:rPr>
              <a:t>Emotion AI is a theory of mind AI currently in development. AI researchers hope it will have the ability to analyze voices, images and other kinds of data to recognize, simulate, monitor and respond appropriately to humans on an emotional level. To date, Emotion AI is unable to understand and respond to human feelings.  </a:t>
            </a:r>
          </a:p>
          <a:p>
            <a:endParaRPr lang="en-IN" dirty="0"/>
          </a:p>
        </p:txBody>
      </p:sp>
    </p:spTree>
    <p:extLst>
      <p:ext uri="{BB962C8B-B14F-4D97-AF65-F5344CB8AC3E}">
        <p14:creationId xmlns:p14="http://schemas.microsoft.com/office/powerpoint/2010/main" val="17417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D4E22-D528-6B51-79AB-DCD3B1A718D3}"/>
              </a:ext>
            </a:extLst>
          </p:cNvPr>
          <p:cNvSpPr>
            <a:spLocks noGrp="1"/>
          </p:cNvSpPr>
          <p:nvPr>
            <p:ph idx="1"/>
          </p:nvPr>
        </p:nvSpPr>
        <p:spPr>
          <a:xfrm>
            <a:off x="322729" y="376519"/>
            <a:ext cx="11542956" cy="5701552"/>
          </a:xfrm>
          <a:solidFill>
            <a:schemeClr val="accent6">
              <a:lumMod val="20000"/>
              <a:lumOff val="80000"/>
            </a:schemeClr>
          </a:solidFill>
        </p:spPr>
        <p:txBody>
          <a:bodyPr/>
          <a:lstStyle/>
          <a:p>
            <a:pPr algn="l" fontAlgn="base"/>
            <a:r>
              <a:rPr lang="en-US" b="0" i="0" dirty="0">
                <a:solidFill>
                  <a:srgbClr val="000000"/>
                </a:solidFill>
                <a:effectLst/>
                <a:latin typeface="IBM Plex Sans" panose="020B0503050203000203" pitchFamily="34" charset="0"/>
              </a:rPr>
              <a:t>4. </a:t>
            </a:r>
            <a:r>
              <a:rPr lang="en-US" b="1" i="0" dirty="0">
                <a:solidFill>
                  <a:srgbClr val="000000"/>
                </a:solidFill>
                <a:effectLst/>
                <a:latin typeface="IBM Plex Sans" panose="020B0503050203000203" pitchFamily="34" charset="0"/>
              </a:rPr>
              <a:t>Self-Aware AI</a:t>
            </a:r>
          </a:p>
          <a:p>
            <a:pPr algn="l" fontAlgn="base"/>
            <a:r>
              <a:rPr lang="en-US" b="0" i="0" dirty="0">
                <a:solidFill>
                  <a:srgbClr val="000000"/>
                </a:solidFill>
                <a:effectLst/>
                <a:latin typeface="IBM Plex Sans" panose="020B0503050203000203" pitchFamily="34" charset="0"/>
              </a:rPr>
              <a:t>Self-Aware AI is a kind of functional AI class for applications that would possess super AI capabilities. Like theory of mind AI, Self-Aware AI is strictly theoretical. If ever achieved, it would have the ability to understand its own internal conditions and traits along with human emotions and thoughts. It would also have its own set of emotions, needs and beliefs.</a:t>
            </a:r>
          </a:p>
          <a:p>
            <a:pPr algn="l" fontAlgn="base"/>
            <a:r>
              <a:rPr lang="en-US" b="0" i="0" dirty="0">
                <a:solidFill>
                  <a:srgbClr val="000000"/>
                </a:solidFill>
                <a:effectLst/>
                <a:latin typeface="IBM Plex Sans" panose="020B0503050203000203" pitchFamily="34" charset="0"/>
              </a:rPr>
              <a:t>Emotion AI is a Theory of Mind AI currently in development. Researchers hope it will have the ability to analyze voices, images and other kinds of data to recognize, simulate, monitor and respond appropriately to humans on an emotional level. To date, Emotion AI is unable to understand and respond to human feelings.   </a:t>
            </a:r>
          </a:p>
          <a:p>
            <a:endParaRPr lang="en-IN" dirty="0"/>
          </a:p>
        </p:txBody>
      </p:sp>
    </p:spTree>
    <p:extLst>
      <p:ext uri="{BB962C8B-B14F-4D97-AF65-F5344CB8AC3E}">
        <p14:creationId xmlns:p14="http://schemas.microsoft.com/office/powerpoint/2010/main" val="422975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F74B-5C71-FDE9-A32B-8800636A8003}"/>
              </a:ext>
            </a:extLst>
          </p:cNvPr>
          <p:cNvSpPr>
            <a:spLocks noGrp="1"/>
          </p:cNvSpPr>
          <p:nvPr>
            <p:ph type="title"/>
          </p:nvPr>
        </p:nvSpPr>
        <p:spPr>
          <a:xfrm>
            <a:off x="968188" y="172122"/>
            <a:ext cx="10058400" cy="645459"/>
          </a:xfrm>
          <a:solidFill>
            <a:schemeClr val="accent1">
              <a:lumMod val="40000"/>
              <a:lumOff val="60000"/>
            </a:schemeClr>
          </a:solidFill>
        </p:spPr>
        <p:txBody>
          <a:bodyPr>
            <a:normAutofit fontScale="90000"/>
          </a:bodyPr>
          <a:lstStyle/>
          <a:p>
            <a:r>
              <a:rPr lang="en-IN" b="0" i="0" dirty="0">
                <a:solidFill>
                  <a:srgbClr val="000000"/>
                </a:solidFill>
                <a:effectLst/>
                <a:latin typeface="IBM Plex Sans" panose="020B0503050203000203" pitchFamily="34" charset="0"/>
              </a:rPr>
              <a:t>Practical Applications Of AI Technologies</a:t>
            </a:r>
            <a:endParaRPr lang="en-IN" dirty="0"/>
          </a:p>
        </p:txBody>
      </p:sp>
      <p:sp>
        <p:nvSpPr>
          <p:cNvPr id="3" name="Content Placeholder 2">
            <a:extLst>
              <a:ext uri="{FF2B5EF4-FFF2-40B4-BE49-F238E27FC236}">
                <a16:creationId xmlns:a16="http://schemas.microsoft.com/office/drawing/2014/main" id="{28E75E4F-E49F-BBF0-C67F-328AF89542E7}"/>
              </a:ext>
            </a:extLst>
          </p:cNvPr>
          <p:cNvSpPr>
            <a:spLocks noGrp="1"/>
          </p:cNvSpPr>
          <p:nvPr>
            <p:ph idx="1"/>
          </p:nvPr>
        </p:nvSpPr>
        <p:spPr>
          <a:xfrm>
            <a:off x="290456" y="1280159"/>
            <a:ext cx="4399878" cy="4916245"/>
          </a:xfrm>
          <a:solidFill>
            <a:schemeClr val="accent6">
              <a:lumMod val="20000"/>
              <a:lumOff val="80000"/>
            </a:schemeClr>
          </a:solidFill>
        </p:spPr>
        <p:txBody>
          <a:bodyPr>
            <a:normAutofit fontScale="92500" lnSpcReduction="20000"/>
          </a:bodyPr>
          <a:lstStyle/>
          <a:p>
            <a:pPr algn="l" fontAlgn="base"/>
            <a:r>
              <a:rPr lang="en-IN" b="1" dirty="0"/>
              <a:t>1.</a:t>
            </a:r>
            <a:r>
              <a:rPr lang="en-IN" b="1" i="0" dirty="0">
                <a:solidFill>
                  <a:srgbClr val="000000"/>
                </a:solidFill>
                <a:effectLst/>
                <a:latin typeface="IBM Plex Sans" panose="020B0503050203000203" pitchFamily="34" charset="0"/>
              </a:rPr>
              <a:t> Computer vision </a:t>
            </a:r>
            <a:r>
              <a:rPr lang="en-IN" b="0" i="0" dirty="0">
                <a:solidFill>
                  <a:srgbClr val="000000"/>
                </a:solidFill>
                <a:effectLst/>
                <a:latin typeface="IBM Plex Sans" panose="020B0503050203000203" pitchFamily="34" charset="0"/>
              </a:rPr>
              <a:t>: </a:t>
            </a:r>
            <a:r>
              <a:rPr lang="en-US" b="0" i="0" dirty="0">
                <a:solidFill>
                  <a:srgbClr val="000000"/>
                </a:solidFill>
                <a:effectLst/>
                <a:latin typeface="IBM Plex Sans" panose="020B0503050203000203" pitchFamily="34" charset="0"/>
              </a:rPr>
              <a:t>Narrow AI applications with computer vision can be trained to interpret and analyze the visual world. This allows intelligent machines to identify and classify objects within images and video footage. </a:t>
            </a:r>
          </a:p>
          <a:p>
            <a:pPr algn="l" fontAlgn="base"/>
            <a:r>
              <a:rPr lang="en-US" b="0" i="0" dirty="0">
                <a:solidFill>
                  <a:srgbClr val="000000"/>
                </a:solidFill>
                <a:effectLst/>
                <a:latin typeface="IBM Plex Sans" panose="020B0503050203000203" pitchFamily="34" charset="0"/>
              </a:rPr>
              <a:t>Applications of computer vision include:</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Image recognition and classification</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Object detection</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Object tracking</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Facial recognition</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Content-based image retrieval</a:t>
            </a:r>
          </a:p>
          <a:p>
            <a:pPr algn="l" fontAlgn="base">
              <a:buFont typeface="Arial" panose="020B0604020202020204" pitchFamily="34" charset="0"/>
              <a:buChar char="•"/>
            </a:pPr>
            <a:r>
              <a:rPr lang="en-US" dirty="0">
                <a:solidFill>
                  <a:srgbClr val="000000"/>
                </a:solidFill>
                <a:latin typeface="IBM Plex Sans" panose="020B0503050203000203" pitchFamily="34" charset="0"/>
              </a:rPr>
              <a:t>Ex. </a:t>
            </a:r>
            <a:r>
              <a:rPr lang="en-US" b="0" i="0" dirty="0">
                <a:solidFill>
                  <a:srgbClr val="000000"/>
                </a:solidFill>
                <a:effectLst/>
                <a:latin typeface="IBM Plex Sans" panose="020B0503050203000203" pitchFamily="34" charset="0"/>
              </a:rPr>
              <a:t>self-driving cars and machines navigating warehouses and other environments.</a:t>
            </a:r>
          </a:p>
          <a:p>
            <a:endParaRPr lang="en-IN" b="0" i="0" dirty="0">
              <a:solidFill>
                <a:srgbClr val="000000"/>
              </a:solidFill>
              <a:effectLst/>
              <a:latin typeface="IBM Plex Sans" panose="020B0503050203000203" pitchFamily="34" charset="0"/>
            </a:endParaRPr>
          </a:p>
          <a:p>
            <a:endParaRPr lang="en-IN" dirty="0"/>
          </a:p>
        </p:txBody>
      </p:sp>
      <p:sp>
        <p:nvSpPr>
          <p:cNvPr id="4" name="Content Placeholder 2">
            <a:extLst>
              <a:ext uri="{FF2B5EF4-FFF2-40B4-BE49-F238E27FC236}">
                <a16:creationId xmlns:a16="http://schemas.microsoft.com/office/drawing/2014/main" id="{CE569F68-EB6C-749D-A815-928DC455A3E8}"/>
              </a:ext>
            </a:extLst>
          </p:cNvPr>
          <p:cNvSpPr txBox="1">
            <a:spLocks/>
          </p:cNvSpPr>
          <p:nvPr/>
        </p:nvSpPr>
        <p:spPr>
          <a:xfrm>
            <a:off x="4991548" y="1280157"/>
            <a:ext cx="4014395" cy="4916245"/>
          </a:xfrm>
          <a:prstGeom prst="rect">
            <a:avLst/>
          </a:prstGeom>
          <a:solidFill>
            <a:schemeClr val="accent6">
              <a:lumMod val="20000"/>
              <a:lumOff val="80000"/>
            </a:schemeClr>
          </a:solidFill>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r>
              <a:rPr lang="en-IN" b="1" dirty="0"/>
              <a:t>2.</a:t>
            </a:r>
            <a:r>
              <a:rPr lang="en-IN" b="1" dirty="0">
                <a:solidFill>
                  <a:srgbClr val="000000"/>
                </a:solidFill>
                <a:latin typeface="IBM Plex Sans" panose="020B0503050203000203" pitchFamily="34" charset="0"/>
              </a:rPr>
              <a:t> </a:t>
            </a:r>
            <a:r>
              <a:rPr lang="en-IN" b="1" i="0" dirty="0">
                <a:solidFill>
                  <a:srgbClr val="000000"/>
                </a:solidFill>
                <a:effectLst/>
                <a:latin typeface="IBM Plex Sans" panose="020B0503050203000203" pitchFamily="34" charset="0"/>
              </a:rPr>
              <a:t>Robotics</a:t>
            </a:r>
          </a:p>
          <a:p>
            <a:pPr fontAlgn="base"/>
            <a:r>
              <a:rPr lang="en-US" b="0" i="0" dirty="0">
                <a:solidFill>
                  <a:srgbClr val="000000"/>
                </a:solidFill>
                <a:effectLst/>
                <a:latin typeface="IBM Plex Sans" panose="020B0503050203000203" pitchFamily="34" charset="0"/>
              </a:rPr>
              <a:t>Robots in industrial settings can use Narrow AI to perform routine, repetitive tasks</a:t>
            </a:r>
          </a:p>
          <a:p>
            <a:pPr fontAlgn="base"/>
            <a:r>
              <a:rPr lang="en-US" b="0" i="0" dirty="0">
                <a:solidFill>
                  <a:srgbClr val="000000"/>
                </a:solidFill>
                <a:effectLst/>
                <a:latin typeface="IBM Plex Sans" panose="020B0503050203000203" pitchFamily="34" charset="0"/>
              </a:rPr>
              <a:t>It involves materials handling, assembly, and quality inspections. </a:t>
            </a:r>
          </a:p>
          <a:p>
            <a:pPr fontAlgn="base"/>
            <a:r>
              <a:rPr lang="en-US" b="0" i="0" dirty="0">
                <a:solidFill>
                  <a:srgbClr val="000000"/>
                </a:solidFill>
                <a:effectLst/>
                <a:latin typeface="IBM Plex Sans" panose="020B0503050203000203" pitchFamily="34" charset="0"/>
              </a:rPr>
              <a:t>In healthcare used to assist surgeons in detecting issues during procedures.</a:t>
            </a:r>
          </a:p>
          <a:p>
            <a:pPr fontAlgn="base"/>
            <a:r>
              <a:rPr lang="en-US" b="0" i="0" dirty="0">
                <a:solidFill>
                  <a:srgbClr val="000000"/>
                </a:solidFill>
                <a:effectLst/>
                <a:latin typeface="IBM Plex Sans" panose="020B0503050203000203" pitchFamily="34" charset="0"/>
              </a:rPr>
              <a:t> Agricultural machines can engage in autonomous pruning, moving, thinning, seeding and spraying. </a:t>
            </a:r>
          </a:p>
          <a:p>
            <a:pPr fontAlgn="base"/>
            <a:r>
              <a:rPr lang="en-US" b="0" i="0" dirty="0">
                <a:solidFill>
                  <a:srgbClr val="000000"/>
                </a:solidFill>
                <a:effectLst/>
                <a:latin typeface="IBM Plex Sans" panose="020B0503050203000203" pitchFamily="34" charset="0"/>
              </a:rPr>
              <a:t>And smart home devices such as the iRobot Roomba can navigate a home’s interior using computer vision and use data stored in memory to understand its progress.</a:t>
            </a:r>
            <a:endParaRPr lang="en-IN" dirty="0">
              <a:solidFill>
                <a:srgbClr val="000000"/>
              </a:solidFill>
              <a:latin typeface="IBM Plex Sans" panose="020B0503050203000203" pitchFamily="34" charset="0"/>
            </a:endParaRPr>
          </a:p>
          <a:p>
            <a:endParaRPr lang="en-IN" dirty="0"/>
          </a:p>
        </p:txBody>
      </p:sp>
      <p:sp>
        <p:nvSpPr>
          <p:cNvPr id="5" name="Content Placeholder 2">
            <a:extLst>
              <a:ext uri="{FF2B5EF4-FFF2-40B4-BE49-F238E27FC236}">
                <a16:creationId xmlns:a16="http://schemas.microsoft.com/office/drawing/2014/main" id="{36096EB2-FC14-8FC6-5C0A-B770A3C92C17}"/>
              </a:ext>
            </a:extLst>
          </p:cNvPr>
          <p:cNvSpPr txBox="1">
            <a:spLocks/>
          </p:cNvSpPr>
          <p:nvPr/>
        </p:nvSpPr>
        <p:spPr>
          <a:xfrm>
            <a:off x="9208546" y="1280158"/>
            <a:ext cx="2753958" cy="4916245"/>
          </a:xfrm>
          <a:prstGeom prst="rect">
            <a:avLst/>
          </a:prstGeom>
          <a:solidFill>
            <a:schemeClr val="accent6">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r>
              <a:rPr lang="en-IN" b="1" dirty="0"/>
              <a:t>3. </a:t>
            </a:r>
            <a:r>
              <a:rPr lang="en-IN" b="1" i="0" dirty="0">
                <a:solidFill>
                  <a:srgbClr val="000000"/>
                </a:solidFill>
                <a:effectLst/>
                <a:latin typeface="IBM Plex Sans" panose="020B0503050203000203" pitchFamily="34" charset="0"/>
              </a:rPr>
              <a:t>Expert systems</a:t>
            </a:r>
          </a:p>
          <a:p>
            <a:pPr fontAlgn="base"/>
            <a:r>
              <a:rPr lang="en-US" b="0" i="0" dirty="0">
                <a:solidFill>
                  <a:srgbClr val="000000"/>
                </a:solidFill>
                <a:effectLst/>
                <a:latin typeface="IBM Plex Sans" panose="020B0503050203000203" pitchFamily="34" charset="0"/>
              </a:rPr>
              <a:t>Expert systems equipped with Narrow AI capabilities can be trained to emulate the human decision-making process </a:t>
            </a:r>
          </a:p>
          <a:p>
            <a:pPr fontAlgn="base"/>
            <a:endParaRPr lang="en-US" dirty="0">
              <a:solidFill>
                <a:srgbClr val="000000"/>
              </a:solidFill>
              <a:latin typeface="IBM Plex Sans" panose="020B0503050203000203" pitchFamily="34" charset="0"/>
            </a:endParaRPr>
          </a:p>
          <a:p>
            <a:pPr fontAlgn="base"/>
            <a:r>
              <a:rPr lang="en-US" b="0" i="0" dirty="0">
                <a:solidFill>
                  <a:srgbClr val="000000"/>
                </a:solidFill>
                <a:effectLst/>
                <a:latin typeface="IBM Plex Sans" panose="020B0503050203000203" pitchFamily="34" charset="0"/>
              </a:rPr>
              <a:t>apply expertise to solve complex problems. </a:t>
            </a:r>
          </a:p>
          <a:p>
            <a:pPr fontAlgn="base"/>
            <a:r>
              <a:rPr lang="en-US" b="0" i="0" dirty="0">
                <a:solidFill>
                  <a:srgbClr val="000000"/>
                </a:solidFill>
                <a:effectLst/>
                <a:latin typeface="IBM Plex Sans" panose="020B0503050203000203" pitchFamily="34" charset="0"/>
              </a:rPr>
              <a:t>These systems can evaluate vast amounts of data to uncover trends and patterns to make decisions. </a:t>
            </a:r>
          </a:p>
          <a:p>
            <a:pPr fontAlgn="base"/>
            <a:r>
              <a:rPr lang="en-US" b="0" i="0" dirty="0">
                <a:solidFill>
                  <a:srgbClr val="000000"/>
                </a:solidFill>
                <a:effectLst/>
                <a:latin typeface="IBM Plex Sans" panose="020B0503050203000203" pitchFamily="34" charset="0"/>
              </a:rPr>
              <a:t>They can also help businesses predict future events and understand why past events occurred.</a:t>
            </a:r>
            <a:endParaRPr lang="en-IN" dirty="0"/>
          </a:p>
        </p:txBody>
      </p:sp>
    </p:spTree>
    <p:extLst>
      <p:ext uri="{BB962C8B-B14F-4D97-AF65-F5344CB8AC3E}">
        <p14:creationId xmlns:p14="http://schemas.microsoft.com/office/powerpoint/2010/main" val="402115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748C-A00E-4573-15E0-5AC6AC688D94}"/>
              </a:ext>
            </a:extLst>
          </p:cNvPr>
          <p:cNvSpPr>
            <a:spLocks noGrp="1"/>
          </p:cNvSpPr>
          <p:nvPr>
            <p:ph type="title"/>
          </p:nvPr>
        </p:nvSpPr>
        <p:spPr/>
        <p:txBody>
          <a:bodyPr/>
          <a:lstStyle/>
          <a:p>
            <a:pPr algn="ctr"/>
            <a:r>
              <a:rPr lang="en-IN" dirty="0"/>
              <a:t>AI , ML and Deep learning</a:t>
            </a:r>
          </a:p>
        </p:txBody>
      </p:sp>
      <p:pic>
        <p:nvPicPr>
          <p:cNvPr id="5" name="Content Placeholder 4">
            <a:extLst>
              <a:ext uri="{FF2B5EF4-FFF2-40B4-BE49-F238E27FC236}">
                <a16:creationId xmlns:a16="http://schemas.microsoft.com/office/drawing/2014/main" id="{3998D28B-DCE7-BC69-1A8A-299FF8CD3919}"/>
              </a:ext>
            </a:extLst>
          </p:cNvPr>
          <p:cNvPicPr>
            <a:picLocks noGrp="1" noChangeAspect="1"/>
          </p:cNvPicPr>
          <p:nvPr>
            <p:ph idx="1"/>
          </p:nvPr>
        </p:nvPicPr>
        <p:blipFill>
          <a:blip r:embed="rId2"/>
          <a:stretch>
            <a:fillRect/>
          </a:stretch>
        </p:blipFill>
        <p:spPr>
          <a:xfrm>
            <a:off x="3188971" y="1846263"/>
            <a:ext cx="6183630" cy="4520247"/>
          </a:xfrm>
          <a:prstGeom prst="rect">
            <a:avLst/>
          </a:prstGeom>
        </p:spPr>
      </p:pic>
    </p:spTree>
    <p:extLst>
      <p:ext uri="{BB962C8B-B14F-4D97-AF65-F5344CB8AC3E}">
        <p14:creationId xmlns:p14="http://schemas.microsoft.com/office/powerpoint/2010/main" val="6855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6754D4C-8231-9095-59F5-124F1CDA54BB}"/>
              </a:ext>
            </a:extLst>
          </p:cNvPr>
          <p:cNvGraphicFramePr>
            <a:graphicFrameLocks noGrp="1"/>
          </p:cNvGraphicFramePr>
          <p:nvPr>
            <p:extLst>
              <p:ext uri="{D42A27DB-BD31-4B8C-83A1-F6EECF244321}">
                <p14:modId xmlns:p14="http://schemas.microsoft.com/office/powerpoint/2010/main" val="2389244074"/>
              </p:ext>
            </p:extLst>
          </p:nvPr>
        </p:nvGraphicFramePr>
        <p:xfrm>
          <a:off x="-91440" y="0"/>
          <a:ext cx="12283440" cy="6857999"/>
        </p:xfrm>
        <a:graphic>
          <a:graphicData uri="http://schemas.openxmlformats.org/drawingml/2006/table">
            <a:tbl>
              <a:tblPr firstRow="1" bandRow="1">
                <a:tableStyleId>{5C22544A-7EE6-4342-B048-85BDC9FD1C3A}</a:tableStyleId>
              </a:tblPr>
              <a:tblGrid>
                <a:gridCol w="2003734">
                  <a:extLst>
                    <a:ext uri="{9D8B030D-6E8A-4147-A177-3AD203B41FA5}">
                      <a16:colId xmlns:a16="http://schemas.microsoft.com/office/drawing/2014/main" val="979244457"/>
                    </a:ext>
                  </a:extLst>
                </a:gridCol>
                <a:gridCol w="2591038">
                  <a:extLst>
                    <a:ext uri="{9D8B030D-6E8A-4147-A177-3AD203B41FA5}">
                      <a16:colId xmlns:a16="http://schemas.microsoft.com/office/drawing/2014/main" val="2515423561"/>
                    </a:ext>
                  </a:extLst>
                </a:gridCol>
                <a:gridCol w="2464364">
                  <a:extLst>
                    <a:ext uri="{9D8B030D-6E8A-4147-A177-3AD203B41FA5}">
                      <a16:colId xmlns:a16="http://schemas.microsoft.com/office/drawing/2014/main" val="1999611414"/>
                    </a:ext>
                  </a:extLst>
                </a:gridCol>
                <a:gridCol w="5224304">
                  <a:extLst>
                    <a:ext uri="{9D8B030D-6E8A-4147-A177-3AD203B41FA5}">
                      <a16:colId xmlns:a16="http://schemas.microsoft.com/office/drawing/2014/main" val="1503793344"/>
                    </a:ext>
                  </a:extLst>
                </a:gridCol>
              </a:tblGrid>
              <a:tr h="1824638">
                <a:tc>
                  <a:txBody>
                    <a:bodyPr/>
                    <a:lstStyle/>
                    <a:p>
                      <a:r>
                        <a:rPr lang="en-US" sz="1800" b="1" i="0" kern="1200" dirty="0">
                          <a:solidFill>
                            <a:schemeClr val="bg1"/>
                          </a:solidFill>
                          <a:effectLst/>
                          <a:latin typeface="+mn-lt"/>
                          <a:ea typeface="+mn-ea"/>
                          <a:cs typeface="+mn-cs"/>
                        </a:rPr>
                        <a:t>Artificial Intelligence (AI) </a:t>
                      </a:r>
                      <a:endParaRPr lang="en-IN" sz="1800" b="1" dirty="0">
                        <a:solidFill>
                          <a:schemeClr val="bg1"/>
                        </a:solidFill>
                      </a:endParaRPr>
                    </a:p>
                  </a:txBody>
                  <a:tcPr/>
                </a:tc>
                <a:tc gridSpan="2">
                  <a:txBody>
                    <a:bodyPr/>
                    <a:lstStyle/>
                    <a:p>
                      <a:r>
                        <a:rPr lang="en-US" sz="1800" b="1" i="0" kern="1200" dirty="0">
                          <a:solidFill>
                            <a:schemeClr val="bg1"/>
                          </a:solidFill>
                          <a:effectLst/>
                          <a:latin typeface="+mn-lt"/>
                          <a:ea typeface="+mn-ea"/>
                          <a:cs typeface="+mn-cs"/>
                        </a:rPr>
                        <a:t>Machine Learning (ML):</a:t>
                      </a:r>
                      <a:r>
                        <a:rPr lang="en-US" sz="1800" dirty="0">
                          <a:solidFill>
                            <a:schemeClr val="bg1"/>
                          </a:solidFill>
                        </a:rPr>
                        <a:t>Machine Learning (ML) is a subset of AI that gives machines the ability to learn from experience. Programming explicitly is not needed. In ML learning types are supervised,  unsupervised learning and a hybrid version named semi-supervised learning. </a:t>
                      </a:r>
                      <a:endParaRPr lang="en-IN" sz="1800" dirty="0">
                        <a:solidFill>
                          <a:schemeClr val="bg1"/>
                        </a:solidFill>
                      </a:endParaRPr>
                    </a:p>
                  </a:txBody>
                  <a:tcPr/>
                </a:tc>
                <a:tc hMerge="1">
                  <a:txBody>
                    <a:bodyPr/>
                    <a:lstStyle/>
                    <a:p>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Deep Learning:</a:t>
                      </a:r>
                      <a:r>
                        <a:rPr lang="en-US" sz="1800" dirty="0">
                          <a:solidFill>
                            <a:schemeClr val="bg1"/>
                          </a:solidFill>
                        </a:rPr>
                        <a:t> a DL model is a neural network that has been trained to learn how to perform a task. ex. recognizing objects in images and videos or understanding human speech. </a:t>
                      </a:r>
                      <a:endParaRPr lang="en-IN" sz="1800" dirty="0">
                        <a:solidFill>
                          <a:schemeClr val="bg1"/>
                        </a:solidFill>
                      </a:endParaRPr>
                    </a:p>
                  </a:txBody>
                  <a:tcPr/>
                </a:tc>
                <a:extLst>
                  <a:ext uri="{0D108BD9-81ED-4DB2-BD59-A6C34878D82A}">
                    <a16:rowId xmlns:a16="http://schemas.microsoft.com/office/drawing/2014/main" val="1402056042"/>
                  </a:ext>
                </a:extLst>
              </a:tr>
              <a:tr h="384134">
                <a:tc>
                  <a:txBody>
                    <a:bodyPr/>
                    <a:lstStyle/>
                    <a:p>
                      <a:endParaRPr lang="en-IN" sz="1800" dirty="0"/>
                    </a:p>
                  </a:txBody>
                  <a:tcPr/>
                </a:tc>
                <a:tc>
                  <a:txBody>
                    <a:bodyPr/>
                    <a:lstStyle/>
                    <a:p>
                      <a:r>
                        <a:rPr lang="en-IN" sz="1800" dirty="0">
                          <a:solidFill>
                            <a:schemeClr val="tx1"/>
                          </a:solidFill>
                        </a:rPr>
                        <a:t>Supervised</a:t>
                      </a:r>
                    </a:p>
                  </a:txBody>
                  <a:tcPr>
                    <a:solidFill>
                      <a:schemeClr val="bg2">
                        <a:lumMod val="75000"/>
                      </a:schemeClr>
                    </a:solidFill>
                  </a:tcPr>
                </a:tc>
                <a:tc>
                  <a:txBody>
                    <a:bodyPr/>
                    <a:lstStyle/>
                    <a:p>
                      <a:r>
                        <a:rPr lang="en-IN" sz="1800" dirty="0">
                          <a:solidFill>
                            <a:schemeClr val="tx1"/>
                          </a:solidFill>
                        </a:rPr>
                        <a:t>Unsupervised</a:t>
                      </a:r>
                    </a:p>
                  </a:txBody>
                  <a:tcPr>
                    <a:solidFill>
                      <a:schemeClr val="bg2">
                        <a:lumMod val="75000"/>
                      </a:schemeClr>
                    </a:solidFill>
                  </a:tcPr>
                </a:tc>
                <a:tc>
                  <a:txBody>
                    <a:bodyPr/>
                    <a:lstStyle/>
                    <a:p>
                      <a:endParaRPr lang="en-IN" sz="1800" dirty="0"/>
                    </a:p>
                  </a:txBody>
                  <a:tcPr/>
                </a:tc>
                <a:extLst>
                  <a:ext uri="{0D108BD9-81ED-4DB2-BD59-A6C34878D82A}">
                    <a16:rowId xmlns:a16="http://schemas.microsoft.com/office/drawing/2014/main" val="2259921858"/>
                  </a:ext>
                </a:extLst>
              </a:tr>
              <a:tr h="4649227">
                <a:tc>
                  <a:txBody>
                    <a:bodyPr/>
                    <a:lstStyle/>
                    <a:p>
                      <a:r>
                        <a:rPr lang="en-US" sz="1800" b="0" i="0" kern="1200" dirty="0">
                          <a:solidFill>
                            <a:schemeClr val="dk1"/>
                          </a:solidFill>
                          <a:effectLst/>
                          <a:latin typeface="+mn-lt"/>
                          <a:ea typeface="+mn-ea"/>
                          <a:cs typeface="+mn-cs"/>
                        </a:rPr>
                        <a:t>(AI) is a subfield within computer science associated with constructing machines that can simulate human intelligence.</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 AI research deals with the question of how to create computers that are capable of intelligent behavior</a:t>
                      </a:r>
                      <a:endParaRPr lang="en-IN" sz="1800" dirty="0"/>
                    </a:p>
                  </a:txBody>
                  <a:tcPr/>
                </a:tc>
                <a:tc>
                  <a:txBody>
                    <a:bodyPr/>
                    <a:lstStyle/>
                    <a:p>
                      <a:r>
                        <a:rPr lang="en-US" sz="1800" dirty="0"/>
                        <a:t>In short, supervised learning is where the algorithm is given a set of training data. </a:t>
                      </a:r>
                    </a:p>
                    <a:p>
                      <a:r>
                        <a:rPr lang="en-US" sz="1800" dirty="0"/>
                        <a:t>from ground truth data that was labeled manually by data scientists.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computer vision, this process is called image annotation. The model uses this data to learn (AI training) how to make predictions on new data (AI inferencing). </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unsupervised learning is where the algorithm is given raw data that is not annotated.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algorithm is not explicitly told what to do with it and must learn how to make predictions by itself.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 fraud detection or financial analysis, that require identifying a hidden structure in unlabeled data.</a:t>
                      </a:r>
                      <a:endParaRPr lang="en-IN" sz="1800" dirty="0"/>
                    </a:p>
                  </a:txBody>
                  <a:tcPr/>
                </a:tc>
                <a:tc>
                  <a:txBody>
                    <a:bodyPr/>
                    <a:lstStyle/>
                    <a:p>
                      <a:r>
                        <a:rPr lang="en-US" sz="1800" dirty="0"/>
                        <a:t>Deep learning models are trained by using large sets of data and algorithms.</a:t>
                      </a:r>
                    </a:p>
                    <a:p>
                      <a:r>
                        <a:rPr lang="en-US" sz="1800" dirty="0"/>
                        <a:t>The more data the model is trained on, the better it can learn to perform the task.</a:t>
                      </a:r>
                    </a:p>
                    <a:p>
                      <a:r>
                        <a:rPr lang="en-US" sz="1800" dirty="0"/>
                        <a:t>The term “deep” of “deep learning” refers to the fact that DL models are composed of multiple layers of neurons, or processing nodes.</a:t>
                      </a:r>
                    </a:p>
                    <a:p>
                      <a:r>
                        <a:rPr lang="en-US" sz="1800" dirty="0"/>
                        <a:t>The deeper the model, the more layers of neurons it has.</a:t>
                      </a:r>
                    </a:p>
                    <a:p>
                      <a:r>
                        <a:rPr lang="en-US" sz="1800" dirty="0"/>
                        <a:t> This allows the model to learn more complex tasks by breaking them down into smaller and smaller pieces. </a:t>
                      </a:r>
                    </a:p>
                    <a:p>
                      <a:r>
                        <a:rPr lang="en-US" sz="1800" dirty="0"/>
                        <a:t>The deepest models currently available For example, </a:t>
                      </a:r>
                      <a:r>
                        <a:rPr lang="en-US" sz="1800" dirty="0" err="1"/>
                        <a:t>ResNet</a:t>
                      </a:r>
                      <a:r>
                        <a:rPr lang="en-US" sz="1800" dirty="0"/>
                        <a:t> for computer vision with a version that contains 152 layers (ResNet-152).</a:t>
                      </a:r>
                      <a:endParaRPr lang="en-IN" sz="1800" dirty="0"/>
                    </a:p>
                  </a:txBody>
                  <a:tcPr/>
                </a:tc>
                <a:extLst>
                  <a:ext uri="{0D108BD9-81ED-4DB2-BD59-A6C34878D82A}">
                    <a16:rowId xmlns:a16="http://schemas.microsoft.com/office/drawing/2014/main" val="1906819400"/>
                  </a:ext>
                </a:extLst>
              </a:tr>
            </a:tbl>
          </a:graphicData>
        </a:graphic>
      </p:graphicFrame>
    </p:spTree>
    <p:extLst>
      <p:ext uri="{BB962C8B-B14F-4D97-AF65-F5344CB8AC3E}">
        <p14:creationId xmlns:p14="http://schemas.microsoft.com/office/powerpoint/2010/main" val="290873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2190-78B6-1B37-F8D8-FBAE0F6FCA11}"/>
              </a:ext>
            </a:extLst>
          </p:cNvPr>
          <p:cNvSpPr>
            <a:spLocks noGrp="1"/>
          </p:cNvSpPr>
          <p:nvPr>
            <p:ph type="title"/>
          </p:nvPr>
        </p:nvSpPr>
        <p:spPr>
          <a:xfrm>
            <a:off x="1097280" y="286603"/>
            <a:ext cx="10058400" cy="702303"/>
          </a:xfrm>
        </p:spPr>
        <p:txBody>
          <a:bodyPr>
            <a:normAutofit fontScale="90000"/>
          </a:bodyPr>
          <a:lstStyle/>
          <a:p>
            <a:pPr algn="ctr"/>
            <a:br>
              <a:rPr lang="en-IN" dirty="0"/>
            </a:br>
            <a:br>
              <a:rPr lang="en-IN" dirty="0"/>
            </a:br>
            <a:br>
              <a:rPr lang="en-IN" dirty="0"/>
            </a:br>
            <a:r>
              <a:rPr lang="en-IN" b="1" dirty="0"/>
              <a:t>Types of AI Models:</a:t>
            </a:r>
          </a:p>
        </p:txBody>
      </p:sp>
      <p:sp>
        <p:nvSpPr>
          <p:cNvPr id="3" name="Content Placeholder 2">
            <a:extLst>
              <a:ext uri="{FF2B5EF4-FFF2-40B4-BE49-F238E27FC236}">
                <a16:creationId xmlns:a16="http://schemas.microsoft.com/office/drawing/2014/main" id="{A77BD9BD-4B2C-8960-0344-F70FD67468C9}"/>
              </a:ext>
            </a:extLst>
          </p:cNvPr>
          <p:cNvSpPr>
            <a:spLocks noGrp="1"/>
          </p:cNvSpPr>
          <p:nvPr>
            <p:ph idx="1"/>
          </p:nvPr>
        </p:nvSpPr>
        <p:spPr>
          <a:xfrm>
            <a:off x="480060" y="988906"/>
            <a:ext cx="10995660" cy="5160434"/>
          </a:xfrm>
          <a:solidFill>
            <a:schemeClr val="tx2">
              <a:lumMod val="20000"/>
              <a:lumOff val="80000"/>
            </a:schemeClr>
          </a:solidFill>
        </p:spPr>
        <p:txBody>
          <a:bodyPr>
            <a:normAutofit fontScale="92500" lnSpcReduction="20000"/>
          </a:bodyPr>
          <a:lstStyle/>
          <a:p>
            <a:r>
              <a:rPr lang="en-IN" b="0" i="0" dirty="0">
                <a:solidFill>
                  <a:schemeClr val="tx1"/>
                </a:solidFill>
                <a:effectLst/>
                <a:latin typeface="Roboto" panose="02000000000000000000" pitchFamily="2" charset="0"/>
              </a:rPr>
              <a:t>List of the Most Popular AI Model types AI Model </a:t>
            </a:r>
          </a:p>
          <a:p>
            <a:r>
              <a:rPr lang="en-US" b="0" i="0" dirty="0">
                <a:solidFill>
                  <a:srgbClr val="333333"/>
                </a:solidFill>
                <a:effectLst/>
                <a:latin typeface="Roboto" panose="02000000000000000000" pitchFamily="2" charset="0"/>
              </a:rPr>
              <a:t>1. Large Language Models (LLM)</a:t>
            </a:r>
          </a:p>
          <a:p>
            <a:r>
              <a:rPr lang="en-US" b="0" i="0" dirty="0">
                <a:solidFill>
                  <a:srgbClr val="333333"/>
                </a:solidFill>
                <a:effectLst/>
                <a:latin typeface="Roboto" panose="02000000000000000000" pitchFamily="2" charset="0"/>
              </a:rPr>
              <a:t>2. Deep Neural Networks</a:t>
            </a:r>
          </a:p>
          <a:p>
            <a:r>
              <a:rPr lang="en-US" b="0" i="0" dirty="0">
                <a:solidFill>
                  <a:srgbClr val="333333"/>
                </a:solidFill>
                <a:effectLst/>
                <a:latin typeface="Roboto" panose="02000000000000000000" pitchFamily="2" charset="0"/>
              </a:rPr>
              <a:t>3. Logistic Regression</a:t>
            </a:r>
          </a:p>
          <a:p>
            <a:r>
              <a:rPr lang="en-US" b="0" i="0" dirty="0">
                <a:solidFill>
                  <a:srgbClr val="333333"/>
                </a:solidFill>
                <a:effectLst/>
                <a:latin typeface="Roboto" panose="02000000000000000000" pitchFamily="2" charset="0"/>
              </a:rPr>
              <a:t>4. Decision Trees</a:t>
            </a:r>
          </a:p>
          <a:p>
            <a:r>
              <a:rPr lang="en-US" b="0" i="0" dirty="0">
                <a:solidFill>
                  <a:srgbClr val="333333"/>
                </a:solidFill>
                <a:effectLst/>
                <a:latin typeface="Roboto" panose="02000000000000000000" pitchFamily="2" charset="0"/>
              </a:rPr>
              <a:t>5. Linear Discriminant Analysis</a:t>
            </a:r>
          </a:p>
          <a:p>
            <a:r>
              <a:rPr lang="en-US" b="0" i="0" dirty="0">
                <a:solidFill>
                  <a:srgbClr val="333333"/>
                </a:solidFill>
                <a:effectLst/>
                <a:latin typeface="Roboto" panose="02000000000000000000" pitchFamily="2" charset="0"/>
              </a:rPr>
              <a:t>6. Naive Bayes</a:t>
            </a:r>
          </a:p>
          <a:p>
            <a:r>
              <a:rPr lang="en-US" b="0" i="0" dirty="0">
                <a:solidFill>
                  <a:srgbClr val="333333"/>
                </a:solidFill>
                <a:effectLst/>
                <a:latin typeface="Roboto" panose="02000000000000000000" pitchFamily="2" charset="0"/>
              </a:rPr>
              <a:t>7. Support Vector Machines</a:t>
            </a:r>
          </a:p>
          <a:p>
            <a:r>
              <a:rPr lang="en-US" b="0" i="0" dirty="0">
                <a:solidFill>
                  <a:srgbClr val="333333"/>
                </a:solidFill>
                <a:effectLst/>
                <a:latin typeface="Roboto" panose="02000000000000000000" pitchFamily="2" charset="0"/>
              </a:rPr>
              <a:t>8. Learning Vector Quantization</a:t>
            </a:r>
          </a:p>
          <a:p>
            <a:r>
              <a:rPr lang="en-US" b="0" i="0" dirty="0">
                <a:solidFill>
                  <a:srgbClr val="333333"/>
                </a:solidFill>
                <a:effectLst/>
                <a:latin typeface="Roboto" panose="02000000000000000000" pitchFamily="2" charset="0"/>
              </a:rPr>
              <a:t>9. K-nearest Neighbors</a:t>
            </a:r>
          </a:p>
          <a:p>
            <a:r>
              <a:rPr lang="en-US" b="0" i="0" dirty="0">
                <a:solidFill>
                  <a:srgbClr val="333333"/>
                </a:solidFill>
                <a:effectLst/>
                <a:latin typeface="Roboto" panose="02000000000000000000" pitchFamily="2" charset="0"/>
              </a:rPr>
              <a:t>10. Random Forest</a:t>
            </a:r>
          </a:p>
          <a:p>
            <a:r>
              <a:rPr lang="en-US" b="0" i="0" dirty="0">
                <a:solidFill>
                  <a:srgbClr val="333333"/>
                </a:solidFill>
                <a:effectLst/>
                <a:latin typeface="Roboto" panose="02000000000000000000" pitchFamily="2" charset="0"/>
              </a:rPr>
              <a:t>11. Linear Regression</a:t>
            </a:r>
            <a:br>
              <a:rPr lang="en-US" dirty="0"/>
            </a:br>
            <a:br>
              <a:rPr lang="en-US" dirty="0"/>
            </a:br>
            <a:endParaRPr lang="en-IN" dirty="0">
              <a:solidFill>
                <a:schemeClr val="tx1"/>
              </a:solidFill>
            </a:endParaRPr>
          </a:p>
        </p:txBody>
      </p:sp>
    </p:spTree>
    <p:extLst>
      <p:ext uri="{BB962C8B-B14F-4D97-AF65-F5344CB8AC3E}">
        <p14:creationId xmlns:p14="http://schemas.microsoft.com/office/powerpoint/2010/main" val="321758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C871-067A-D684-90DA-56BE76130200}"/>
              </a:ext>
            </a:extLst>
          </p:cNvPr>
          <p:cNvSpPr>
            <a:spLocks noGrp="1"/>
          </p:cNvSpPr>
          <p:nvPr>
            <p:ph type="title"/>
          </p:nvPr>
        </p:nvSpPr>
        <p:spPr/>
        <p:txBody>
          <a:bodyPr>
            <a:normAutofit/>
          </a:bodyPr>
          <a:lstStyle/>
          <a:p>
            <a:br>
              <a:rPr lang="en-IN" sz="18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D7A77A2-97E1-18D2-11D4-940EFE5AE84D}"/>
              </a:ext>
            </a:extLst>
          </p:cNvPr>
          <p:cNvSpPr>
            <a:spLocks noGrp="1"/>
          </p:cNvSpPr>
          <p:nvPr>
            <p:ph idx="1"/>
          </p:nvPr>
        </p:nvSpPr>
        <p:spPr/>
        <p:txBody>
          <a:bodyPr/>
          <a:lstStyle/>
          <a:p>
            <a:r>
              <a:rPr lang="en-IN" sz="2400" b="1" i="0" u="none" strike="noStrike" baseline="0" dirty="0">
                <a:solidFill>
                  <a:srgbClr val="000000"/>
                </a:solidFill>
                <a:latin typeface="Times New Roman" panose="02020603050405020304" pitchFamily="18" charset="0"/>
              </a:rPr>
              <a:t>Credits: 3-0-0 </a:t>
            </a:r>
          </a:p>
          <a:p>
            <a:r>
              <a:rPr lang="en-IN" sz="2400" b="1" i="0" u="none" strike="noStrike" baseline="0" dirty="0">
                <a:solidFill>
                  <a:srgbClr val="000000"/>
                </a:solidFill>
                <a:latin typeface="Times New Roman" panose="02020603050405020304" pitchFamily="18" charset="0"/>
              </a:rPr>
              <a:t>In Semester Examination-I: 15 Marks </a:t>
            </a:r>
          </a:p>
          <a:p>
            <a:r>
              <a:rPr lang="en-IN" sz="2400" b="1" i="0" u="none" strike="noStrike" baseline="0" dirty="0">
                <a:solidFill>
                  <a:srgbClr val="000000"/>
                </a:solidFill>
                <a:latin typeface="Times New Roman" panose="02020603050405020304" pitchFamily="18" charset="0"/>
              </a:rPr>
              <a:t>In Semester Examination-II: 15 Marks </a:t>
            </a:r>
          </a:p>
          <a:p>
            <a:r>
              <a:rPr lang="en-US" sz="2400" b="1" i="0" u="none" strike="noStrike" baseline="0" dirty="0">
                <a:solidFill>
                  <a:srgbClr val="000000"/>
                </a:solidFill>
                <a:latin typeface="Times New Roman" panose="02020603050405020304" pitchFamily="18" charset="0"/>
              </a:rPr>
              <a:t>Continuous In-semester Evaluation: 10 Marks </a:t>
            </a:r>
          </a:p>
          <a:p>
            <a:r>
              <a:rPr lang="en-IN" sz="2400" b="1" i="0" u="none" strike="noStrike" baseline="0" dirty="0">
                <a:solidFill>
                  <a:srgbClr val="000000"/>
                </a:solidFill>
                <a:latin typeface="Times New Roman" panose="02020603050405020304" pitchFamily="18" charset="0"/>
              </a:rPr>
              <a:t>Teacher Assessment: 10 Marks </a:t>
            </a:r>
          </a:p>
          <a:p>
            <a:r>
              <a:rPr lang="en-US" sz="2400" b="1" i="0" u="none" strike="noStrike" baseline="0" dirty="0">
                <a:solidFill>
                  <a:srgbClr val="000000"/>
                </a:solidFill>
                <a:latin typeface="Times New Roman" panose="02020603050405020304" pitchFamily="18" charset="0"/>
              </a:rPr>
              <a:t>End Semester Examination: 50 Marks </a:t>
            </a:r>
          </a:p>
          <a:p>
            <a:r>
              <a:rPr lang="en-IN" sz="2400" b="1" i="0" u="none" strike="noStrike" baseline="0" dirty="0">
                <a:solidFill>
                  <a:srgbClr val="000000"/>
                </a:solidFill>
                <a:latin typeface="Times New Roman" panose="02020603050405020304" pitchFamily="18" charset="0"/>
              </a:rPr>
              <a:t>End Semester Examination (Duration): 02 Hrs 	</a:t>
            </a:r>
          </a:p>
          <a:p>
            <a:endParaRPr lang="en-IN" dirty="0"/>
          </a:p>
        </p:txBody>
      </p:sp>
    </p:spTree>
    <p:extLst>
      <p:ext uri="{BB962C8B-B14F-4D97-AF65-F5344CB8AC3E}">
        <p14:creationId xmlns:p14="http://schemas.microsoft.com/office/powerpoint/2010/main" val="106975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278DD1-92B5-5369-496C-10A563EF0B47}"/>
              </a:ext>
            </a:extLst>
          </p:cNvPr>
          <p:cNvGraphicFramePr>
            <a:graphicFrameLocks noGrp="1"/>
          </p:cNvGraphicFramePr>
          <p:nvPr>
            <p:extLst>
              <p:ext uri="{D42A27DB-BD31-4B8C-83A1-F6EECF244321}">
                <p14:modId xmlns:p14="http://schemas.microsoft.com/office/powerpoint/2010/main" val="78912003"/>
              </p:ext>
            </p:extLst>
          </p:nvPr>
        </p:nvGraphicFramePr>
        <p:xfrm>
          <a:off x="0" y="0"/>
          <a:ext cx="12218670" cy="6858000"/>
        </p:xfrm>
        <a:graphic>
          <a:graphicData uri="http://schemas.openxmlformats.org/drawingml/2006/table">
            <a:tbl>
              <a:tblPr firstRow="1" bandRow="1">
                <a:tableStyleId>{5C22544A-7EE6-4342-B048-85BDC9FD1C3A}</a:tableStyleId>
              </a:tblPr>
              <a:tblGrid>
                <a:gridCol w="3252247">
                  <a:extLst>
                    <a:ext uri="{9D8B030D-6E8A-4147-A177-3AD203B41FA5}">
                      <a16:colId xmlns:a16="http://schemas.microsoft.com/office/drawing/2014/main" val="1533424198"/>
                    </a:ext>
                  </a:extLst>
                </a:gridCol>
                <a:gridCol w="6052009">
                  <a:extLst>
                    <a:ext uri="{9D8B030D-6E8A-4147-A177-3AD203B41FA5}">
                      <a16:colId xmlns:a16="http://schemas.microsoft.com/office/drawing/2014/main" val="456083543"/>
                    </a:ext>
                  </a:extLst>
                </a:gridCol>
                <a:gridCol w="2914414">
                  <a:extLst>
                    <a:ext uri="{9D8B030D-6E8A-4147-A177-3AD203B41FA5}">
                      <a16:colId xmlns:a16="http://schemas.microsoft.com/office/drawing/2014/main" val="3836134072"/>
                    </a:ext>
                  </a:extLst>
                </a:gridCol>
              </a:tblGrid>
              <a:tr h="689556">
                <a:tc>
                  <a:txBody>
                    <a:bodyPr/>
                    <a:lstStyle/>
                    <a:p>
                      <a:r>
                        <a:rPr lang="en-US" sz="1800" b="0" i="0" kern="1200" dirty="0">
                          <a:solidFill>
                            <a:schemeClr val="bg1"/>
                          </a:solidFill>
                          <a:effectLst/>
                          <a:latin typeface="+mn-lt"/>
                          <a:ea typeface="+mn-ea"/>
                          <a:cs typeface="+mn-cs"/>
                        </a:rPr>
                        <a:t>1. Large Language Models (LLM)</a:t>
                      </a:r>
                      <a:br>
                        <a:rPr lang="en-US" dirty="0">
                          <a:solidFill>
                            <a:schemeClr val="bg1"/>
                          </a:solidFill>
                        </a:rPr>
                      </a:br>
                      <a:endParaRPr lang="en-IN" dirty="0">
                        <a:solidFill>
                          <a:schemeClr val="bg1"/>
                        </a:solidFill>
                      </a:endParaRPr>
                    </a:p>
                  </a:txBody>
                  <a:tcPr/>
                </a:tc>
                <a:tc>
                  <a:txBody>
                    <a:bodyPr/>
                    <a:lstStyle/>
                    <a:p>
                      <a:r>
                        <a:rPr lang="en-US" sz="1800" b="0" i="0" kern="1200" dirty="0">
                          <a:solidFill>
                            <a:schemeClr val="bg1"/>
                          </a:solidFill>
                          <a:effectLst/>
                          <a:latin typeface="+mn-lt"/>
                          <a:ea typeface="+mn-ea"/>
                          <a:cs typeface="+mn-cs"/>
                        </a:rPr>
                        <a:t>2. Deep Neural Networks</a:t>
                      </a:r>
                      <a:br>
                        <a:rPr lang="en-US" dirty="0">
                          <a:solidFill>
                            <a:schemeClr val="bg1"/>
                          </a:solidFill>
                        </a:rPr>
                      </a:br>
                      <a:endParaRPr lang="en-IN" dirty="0">
                        <a:solidFill>
                          <a:schemeClr val="bg1"/>
                        </a:solidFill>
                      </a:endParaRPr>
                    </a:p>
                  </a:txBody>
                  <a:tcPr/>
                </a:tc>
                <a:tc>
                  <a:txBody>
                    <a:bodyPr/>
                    <a:lstStyle/>
                    <a:p>
                      <a:r>
                        <a:rPr lang="en-US" sz="1800" b="0" i="0" kern="1200" dirty="0">
                          <a:solidFill>
                            <a:schemeClr val="bg1"/>
                          </a:solidFill>
                          <a:effectLst/>
                          <a:latin typeface="+mn-lt"/>
                          <a:ea typeface="+mn-ea"/>
                          <a:cs typeface="+mn-cs"/>
                        </a:rPr>
                        <a:t>3. Logistic Regression</a:t>
                      </a:r>
                      <a:br>
                        <a:rPr lang="en-US" dirty="0">
                          <a:solidFill>
                            <a:schemeClr val="bg1"/>
                          </a:solidFill>
                        </a:rPr>
                      </a:br>
                      <a:endParaRPr lang="en-IN" dirty="0">
                        <a:solidFill>
                          <a:schemeClr val="bg1"/>
                        </a:solidFill>
                      </a:endParaRPr>
                    </a:p>
                  </a:txBody>
                  <a:tcPr/>
                </a:tc>
                <a:extLst>
                  <a:ext uri="{0D108BD9-81ED-4DB2-BD59-A6C34878D82A}">
                    <a16:rowId xmlns:a16="http://schemas.microsoft.com/office/drawing/2014/main" val="3725263544"/>
                  </a:ext>
                </a:extLst>
              </a:tr>
              <a:tr h="6168444">
                <a:tc>
                  <a:txBody>
                    <a:bodyPr/>
                    <a:lstStyle/>
                    <a:p>
                      <a:r>
                        <a:rPr lang="en-US" sz="2000" b="0" i="0" kern="1200" dirty="0">
                          <a:solidFill>
                            <a:schemeClr val="tx1"/>
                          </a:solidFill>
                          <a:effectLst/>
                          <a:latin typeface="+mn-lt"/>
                          <a:ea typeface="+mn-ea"/>
                          <a:cs typeface="+mn-cs"/>
                        </a:rPr>
                        <a:t>An LLM, or Large Language Model, is an advanced artificial intelligence algorithm designed to understand, generate, and interact with human language.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These models are trained on enormous amounts of text data, enabling them to perform a wide range of natural language processing (NLP)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tasks such as text generation, translation, summarization, and question-answering.</a:t>
                      </a:r>
                    </a:p>
                    <a:p>
                      <a:endParaRPr lang="en-US" sz="1800" b="0" i="0" kern="1200" dirty="0">
                        <a:solidFill>
                          <a:schemeClr val="tx1"/>
                        </a:solidFill>
                        <a:effectLst/>
                        <a:latin typeface="+mn-lt"/>
                        <a:ea typeface="+mn-ea"/>
                        <a:cs typeface="+mn-cs"/>
                      </a:endParaRPr>
                    </a:p>
                  </a:txBody>
                  <a:tcPr/>
                </a:tc>
                <a:tc>
                  <a:txBody>
                    <a:bodyPr/>
                    <a:lstStyle/>
                    <a:p>
                      <a:r>
                        <a:rPr lang="en-US" sz="2000" b="0" i="0" kern="1200" dirty="0">
                          <a:solidFill>
                            <a:schemeClr val="tx1"/>
                          </a:solidFill>
                          <a:effectLst/>
                          <a:latin typeface="+mn-lt"/>
                          <a:ea typeface="+mn-ea"/>
                          <a:cs typeface="+mn-cs"/>
                        </a:rPr>
                        <a:t>Deep Neural Networks or DNN, is an Artificial Neural Network (ANN) with multiple (hidden) layers between the input and output layers. Inspired by the neural network of the human brain.</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 these are similarly based on interconnected units known as artificial neurons.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DNN models find application in several areas, including speech recognition, image recognition, and natural language processing (NLP).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mn-cs"/>
                        </a:rPr>
                        <a:t> LLMs, like Generative Pre-trained Transformer (GPT) – with popular models like OpenAI’s Chat GPT-3.5 or 4, use deep learning techniques, particularly neural networks, to analyze and predict language patterns, making them capable of producing remarkably coherent and contextually</a:t>
                      </a:r>
                      <a:endParaRPr lang="en-IN" sz="2000" dirty="0">
                        <a:solidFill>
                          <a:schemeClr val="tx1"/>
                        </a:solidFill>
                      </a:endParaRPr>
                    </a:p>
                  </a:txBody>
                  <a:tcPr/>
                </a:tc>
                <a:tc>
                  <a:txBody>
                    <a:bodyPr/>
                    <a:lstStyle/>
                    <a:p>
                      <a:r>
                        <a:rPr lang="en-US" sz="2000" b="0" i="0" kern="1200" dirty="0">
                          <a:solidFill>
                            <a:schemeClr val="tx1"/>
                          </a:solidFill>
                          <a:effectLst/>
                          <a:latin typeface="+mn-lt"/>
                          <a:ea typeface="+mn-ea"/>
                          <a:cs typeface="+mn-cs"/>
                        </a:rPr>
                        <a:t>A very popular ML model, Logistic regression is the preferred method for solving binary classification problems.</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 It is a statistical model that can predict the class of the dependent variable from the set of given independent variables.</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 This is similar to the Linear regression model, except that it is only used in solving classification-based problems.  </a:t>
                      </a:r>
                      <a:br>
                        <a:rPr lang="en-US" dirty="0">
                          <a:solidFill>
                            <a:schemeClr val="tx1"/>
                          </a:solidFill>
                        </a:rPr>
                      </a:br>
                      <a:endParaRPr lang="en-IN" dirty="0">
                        <a:solidFill>
                          <a:schemeClr val="tx1"/>
                        </a:solidFill>
                      </a:endParaRPr>
                    </a:p>
                  </a:txBody>
                  <a:tcPr/>
                </a:tc>
                <a:extLst>
                  <a:ext uri="{0D108BD9-81ED-4DB2-BD59-A6C34878D82A}">
                    <a16:rowId xmlns:a16="http://schemas.microsoft.com/office/drawing/2014/main" val="3168553886"/>
                  </a:ext>
                </a:extLst>
              </a:tr>
            </a:tbl>
          </a:graphicData>
        </a:graphic>
      </p:graphicFrame>
    </p:spTree>
    <p:extLst>
      <p:ext uri="{BB962C8B-B14F-4D97-AF65-F5344CB8AC3E}">
        <p14:creationId xmlns:p14="http://schemas.microsoft.com/office/powerpoint/2010/main" val="237182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1162D6-4135-6E42-346B-6352A83D952F}"/>
              </a:ext>
            </a:extLst>
          </p:cNvPr>
          <p:cNvGraphicFramePr>
            <a:graphicFrameLocks noGrp="1"/>
          </p:cNvGraphicFramePr>
          <p:nvPr>
            <p:extLst>
              <p:ext uri="{D42A27DB-BD31-4B8C-83A1-F6EECF244321}">
                <p14:modId xmlns:p14="http://schemas.microsoft.com/office/powerpoint/2010/main" val="1373410319"/>
              </p:ext>
            </p:extLst>
          </p:nvPr>
        </p:nvGraphicFramePr>
        <p:xfrm>
          <a:off x="0" y="0"/>
          <a:ext cx="12218670" cy="6777872"/>
        </p:xfrm>
        <a:graphic>
          <a:graphicData uri="http://schemas.openxmlformats.org/drawingml/2006/table">
            <a:tbl>
              <a:tblPr firstRow="1" bandRow="1">
                <a:tableStyleId>{5C22544A-7EE6-4342-B048-85BDC9FD1C3A}</a:tableStyleId>
              </a:tblPr>
              <a:tblGrid>
                <a:gridCol w="4072890">
                  <a:extLst>
                    <a:ext uri="{9D8B030D-6E8A-4147-A177-3AD203B41FA5}">
                      <a16:colId xmlns:a16="http://schemas.microsoft.com/office/drawing/2014/main" val="1533424198"/>
                    </a:ext>
                  </a:extLst>
                </a:gridCol>
                <a:gridCol w="3195176">
                  <a:extLst>
                    <a:ext uri="{9D8B030D-6E8A-4147-A177-3AD203B41FA5}">
                      <a16:colId xmlns:a16="http://schemas.microsoft.com/office/drawing/2014/main" val="456083543"/>
                    </a:ext>
                  </a:extLst>
                </a:gridCol>
                <a:gridCol w="4950604">
                  <a:extLst>
                    <a:ext uri="{9D8B030D-6E8A-4147-A177-3AD203B41FA5}">
                      <a16:colId xmlns:a16="http://schemas.microsoft.com/office/drawing/2014/main" val="3836134072"/>
                    </a:ext>
                  </a:extLst>
                </a:gridCol>
              </a:tblGrid>
              <a:tr h="711412">
                <a:tc>
                  <a:txBody>
                    <a:bodyPr/>
                    <a:lstStyle/>
                    <a:p>
                      <a:r>
                        <a:rPr lang="en-US" sz="2000" b="0" i="0" kern="1200" dirty="0">
                          <a:solidFill>
                            <a:schemeClr val="bg1"/>
                          </a:solidFill>
                          <a:effectLst/>
                          <a:latin typeface="+mn-lt"/>
                          <a:ea typeface="+mn-ea"/>
                          <a:cs typeface="+mn-cs"/>
                        </a:rPr>
                        <a:t>4. Decision Trees</a:t>
                      </a:r>
                      <a:br>
                        <a:rPr lang="en-US" sz="2000" dirty="0">
                          <a:solidFill>
                            <a:schemeClr val="bg1"/>
                          </a:solidFill>
                        </a:rPr>
                      </a:br>
                      <a:endParaRPr lang="en-IN" sz="2000" dirty="0">
                        <a:solidFill>
                          <a:schemeClr val="bg1"/>
                        </a:solidFill>
                      </a:endParaRPr>
                    </a:p>
                  </a:txBody>
                  <a:tcPr/>
                </a:tc>
                <a:tc>
                  <a:txBody>
                    <a:bodyPr/>
                    <a:lstStyle/>
                    <a:p>
                      <a:r>
                        <a:rPr lang="en-US" sz="2000" b="0" i="0" kern="1200" dirty="0">
                          <a:solidFill>
                            <a:schemeClr val="bg1"/>
                          </a:solidFill>
                          <a:effectLst/>
                          <a:latin typeface="+mn-lt"/>
                          <a:ea typeface="+mn-ea"/>
                          <a:cs typeface="+mn-cs"/>
                        </a:rPr>
                        <a:t>5. Linear Discriminant Analysis</a:t>
                      </a:r>
                      <a:endParaRPr lang="en-IN" sz="2000" dirty="0">
                        <a:solidFill>
                          <a:schemeClr val="bg1"/>
                        </a:solidFill>
                      </a:endParaRPr>
                    </a:p>
                  </a:txBody>
                  <a:tcPr/>
                </a:tc>
                <a:tc>
                  <a:txBody>
                    <a:bodyPr/>
                    <a:lstStyle/>
                    <a:p>
                      <a:r>
                        <a:rPr lang="en-US" sz="2000" b="0" i="0" kern="1200" dirty="0">
                          <a:solidFill>
                            <a:schemeClr val="bg1"/>
                          </a:solidFill>
                          <a:effectLst/>
                          <a:latin typeface="+mn-lt"/>
                          <a:ea typeface="+mn-ea"/>
                          <a:cs typeface="+mn-cs"/>
                        </a:rPr>
                        <a:t>6. Naive Bayes </a:t>
                      </a:r>
                      <a:br>
                        <a:rPr lang="en-US" sz="2000" dirty="0">
                          <a:solidFill>
                            <a:schemeClr val="bg1"/>
                          </a:solidFill>
                        </a:rPr>
                      </a:br>
                      <a:endParaRPr lang="en-IN" sz="2000" dirty="0">
                        <a:solidFill>
                          <a:schemeClr val="bg1"/>
                        </a:solidFill>
                      </a:endParaRPr>
                    </a:p>
                  </a:txBody>
                  <a:tcPr/>
                </a:tc>
                <a:extLst>
                  <a:ext uri="{0D108BD9-81ED-4DB2-BD59-A6C34878D82A}">
                    <a16:rowId xmlns:a16="http://schemas.microsoft.com/office/drawing/2014/main" val="3725263544"/>
                  </a:ext>
                </a:extLst>
              </a:tr>
              <a:tr h="6066460">
                <a:tc>
                  <a:txBody>
                    <a:bodyPr/>
                    <a:lstStyle/>
                    <a:p>
                      <a:r>
                        <a:rPr lang="en-US" sz="2000" b="0" i="0" kern="1200" dirty="0">
                          <a:solidFill>
                            <a:schemeClr val="tx1"/>
                          </a:solidFill>
                          <a:effectLst/>
                          <a:latin typeface="+mn-lt"/>
                          <a:ea typeface="+mn-ea"/>
                          <a:cs typeface="+mn-cs"/>
                        </a:rPr>
                        <a:t>in the field of Artificial Intelligence, the Decision Tree (DT) model is used to arrive at a conclusion based on the data from past decisions.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Decision Tree is named so because the way the data is divided into smaller portions resembles the structure of a tree.</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 This model can be applied for both regression and classification problems.  </a:t>
                      </a:r>
                      <a:br>
                        <a:rPr lang="en-US" sz="2000" dirty="0">
                          <a:solidFill>
                            <a:schemeClr val="tx1"/>
                          </a:solidFill>
                        </a:rPr>
                      </a:br>
                      <a:endParaRPr lang="en-IN" sz="2000" dirty="0">
                        <a:solidFill>
                          <a:schemeClr val="tx1"/>
                        </a:solidFill>
                      </a:endParaRPr>
                    </a:p>
                  </a:txBody>
                  <a:tcPr/>
                </a:tc>
                <a:tc>
                  <a:txBody>
                    <a:bodyPr/>
                    <a:lstStyle/>
                    <a:p>
                      <a:r>
                        <a:rPr lang="en-US" sz="2000" b="0" i="0" kern="1200" dirty="0">
                          <a:solidFill>
                            <a:schemeClr val="tx1"/>
                          </a:solidFill>
                          <a:effectLst/>
                          <a:latin typeface="+mn-lt"/>
                          <a:ea typeface="+mn-ea"/>
                          <a:cs typeface="+mn-cs"/>
                        </a:rPr>
                        <a:t>Linear Discriminant Analysis, or LDA, is a branch of the Logistic Regression model. This is usually used when two or more classes are to be separated in the output. This model is useful for various tasks in the field of computer vision, medicine, </a:t>
                      </a:r>
                      <a:br>
                        <a:rPr lang="en-US" sz="2000" dirty="0">
                          <a:solidFill>
                            <a:schemeClr val="tx1"/>
                          </a:solidFill>
                        </a:rPr>
                      </a:br>
                      <a:endParaRPr lang="en-IN" sz="2000" dirty="0">
                        <a:solidFill>
                          <a:schemeClr val="tx1"/>
                        </a:solidFill>
                      </a:endParaRPr>
                    </a:p>
                  </a:txBody>
                  <a:tcPr/>
                </a:tc>
                <a:tc>
                  <a:txBody>
                    <a:bodyPr/>
                    <a:lstStyle/>
                    <a:p>
                      <a:r>
                        <a:rPr lang="en-US" sz="2000" b="0" i="0" kern="1200" dirty="0">
                          <a:solidFill>
                            <a:schemeClr val="tx1"/>
                          </a:solidFill>
                          <a:effectLst/>
                          <a:latin typeface="+mn-lt"/>
                          <a:ea typeface="+mn-ea"/>
                          <a:cs typeface="+mn-cs"/>
                        </a:rPr>
                        <a:t>Naive Bayes is a simple yet effective AI model useful for solving a range of complicated problems.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It is based on the Bayes Theorem and is especially applied for test classification.</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 The model works on the assumption that the occurrence of any particular feature does not depend on the occurrence of any other feature.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Since this assumption is almost never true, the model is called ‘naive’. It can be used for both binary and multiple-class classifications. </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Some of its applications include medical data classification and spam filtering.  </a:t>
                      </a:r>
                      <a:br>
                        <a:rPr lang="en-US" sz="2000" dirty="0">
                          <a:solidFill>
                            <a:schemeClr val="tx1"/>
                          </a:solidFill>
                        </a:rPr>
                      </a:br>
                      <a:endParaRPr lang="en-IN" sz="2000" dirty="0">
                        <a:solidFill>
                          <a:schemeClr val="tx1"/>
                        </a:solidFill>
                      </a:endParaRPr>
                    </a:p>
                  </a:txBody>
                  <a:tcPr/>
                </a:tc>
                <a:extLst>
                  <a:ext uri="{0D108BD9-81ED-4DB2-BD59-A6C34878D82A}">
                    <a16:rowId xmlns:a16="http://schemas.microsoft.com/office/drawing/2014/main" val="3168553886"/>
                  </a:ext>
                </a:extLst>
              </a:tr>
            </a:tbl>
          </a:graphicData>
        </a:graphic>
      </p:graphicFrame>
    </p:spTree>
    <p:extLst>
      <p:ext uri="{BB962C8B-B14F-4D97-AF65-F5344CB8AC3E}">
        <p14:creationId xmlns:p14="http://schemas.microsoft.com/office/powerpoint/2010/main" val="369903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1DB8972-21B0-65F6-7601-48E3956492CC}"/>
              </a:ext>
            </a:extLst>
          </p:cNvPr>
          <p:cNvGraphicFramePr>
            <a:graphicFrameLocks noGrp="1"/>
          </p:cNvGraphicFramePr>
          <p:nvPr>
            <p:extLst>
              <p:ext uri="{D42A27DB-BD31-4B8C-83A1-F6EECF244321}">
                <p14:modId xmlns:p14="http://schemas.microsoft.com/office/powerpoint/2010/main" val="894450547"/>
              </p:ext>
            </p:extLst>
          </p:nvPr>
        </p:nvGraphicFramePr>
        <p:xfrm>
          <a:off x="0" y="-1"/>
          <a:ext cx="12218670" cy="6740165"/>
        </p:xfrm>
        <a:graphic>
          <a:graphicData uri="http://schemas.openxmlformats.org/drawingml/2006/table">
            <a:tbl>
              <a:tblPr firstRow="1" bandRow="1">
                <a:tableStyleId>{5C22544A-7EE6-4342-B048-85BDC9FD1C3A}</a:tableStyleId>
              </a:tblPr>
              <a:tblGrid>
                <a:gridCol w="4072890">
                  <a:extLst>
                    <a:ext uri="{9D8B030D-6E8A-4147-A177-3AD203B41FA5}">
                      <a16:colId xmlns:a16="http://schemas.microsoft.com/office/drawing/2014/main" val="1533424198"/>
                    </a:ext>
                  </a:extLst>
                </a:gridCol>
                <a:gridCol w="4072890">
                  <a:extLst>
                    <a:ext uri="{9D8B030D-6E8A-4147-A177-3AD203B41FA5}">
                      <a16:colId xmlns:a16="http://schemas.microsoft.com/office/drawing/2014/main" val="456083543"/>
                    </a:ext>
                  </a:extLst>
                </a:gridCol>
                <a:gridCol w="4072890">
                  <a:extLst>
                    <a:ext uri="{9D8B030D-6E8A-4147-A177-3AD203B41FA5}">
                      <a16:colId xmlns:a16="http://schemas.microsoft.com/office/drawing/2014/main" val="3836134072"/>
                    </a:ext>
                  </a:extLst>
                </a:gridCol>
              </a:tblGrid>
              <a:tr h="717703">
                <a:tc>
                  <a:txBody>
                    <a:bodyPr/>
                    <a:lstStyle/>
                    <a:p>
                      <a:r>
                        <a:rPr lang="en-US" sz="2000" b="0" i="0" kern="1200" dirty="0">
                          <a:solidFill>
                            <a:schemeClr val="bg1"/>
                          </a:solidFill>
                          <a:effectLst/>
                          <a:latin typeface="+mn-lt"/>
                          <a:ea typeface="+mn-ea"/>
                          <a:cs typeface="+mn-cs"/>
                        </a:rPr>
                        <a:t>7. Support Vector Machines SVM</a:t>
                      </a:r>
                      <a:br>
                        <a:rPr lang="en-US" sz="2000" dirty="0">
                          <a:solidFill>
                            <a:schemeClr val="bg1"/>
                          </a:solidFill>
                        </a:rPr>
                      </a:br>
                      <a:endParaRPr lang="en-IN" sz="2000" dirty="0">
                        <a:solidFill>
                          <a:schemeClr val="bg1"/>
                        </a:solidFill>
                      </a:endParaRPr>
                    </a:p>
                  </a:txBody>
                  <a:tcPr/>
                </a:tc>
                <a:tc>
                  <a:txBody>
                    <a:bodyPr/>
                    <a:lstStyle/>
                    <a:p>
                      <a:r>
                        <a:rPr lang="en-US" sz="2000" b="0" i="0" kern="1200" dirty="0">
                          <a:solidFill>
                            <a:schemeClr val="bg1"/>
                          </a:solidFill>
                          <a:effectLst/>
                          <a:latin typeface="+mn-lt"/>
                          <a:ea typeface="+mn-ea"/>
                          <a:cs typeface="+mn-cs"/>
                        </a:rPr>
                        <a:t>8. Learning Vector Quantization Learning </a:t>
                      </a:r>
                      <a:endParaRPr lang="en-IN" sz="2000" dirty="0">
                        <a:solidFill>
                          <a:schemeClr val="bg1"/>
                        </a:solidFill>
                      </a:endParaRPr>
                    </a:p>
                  </a:txBody>
                  <a:tcPr/>
                </a:tc>
                <a:tc>
                  <a:txBody>
                    <a:bodyPr/>
                    <a:lstStyle/>
                    <a:p>
                      <a:r>
                        <a:rPr lang="en-US" sz="2000" b="0" i="0" kern="1200" dirty="0">
                          <a:solidFill>
                            <a:schemeClr val="bg1"/>
                          </a:solidFill>
                          <a:effectLst/>
                          <a:latin typeface="+mn-lt"/>
                          <a:ea typeface="+mn-ea"/>
                          <a:cs typeface="+mn-cs"/>
                        </a:rPr>
                        <a:t>9. The K-nearest Neighbors (</a:t>
                      </a:r>
                      <a:r>
                        <a:rPr lang="en-US" sz="2000" b="0" i="0" kern="1200" dirty="0" err="1">
                          <a:solidFill>
                            <a:schemeClr val="bg1"/>
                          </a:solidFill>
                          <a:effectLst/>
                          <a:latin typeface="+mn-lt"/>
                          <a:ea typeface="+mn-ea"/>
                          <a:cs typeface="+mn-cs"/>
                        </a:rPr>
                        <a:t>kNN</a:t>
                      </a:r>
                      <a:r>
                        <a:rPr lang="en-US" sz="2000" b="0" i="0" kern="1200" dirty="0">
                          <a:solidFill>
                            <a:schemeClr val="bg1"/>
                          </a:solidFill>
                          <a:effectLst/>
                          <a:latin typeface="+mn-lt"/>
                          <a:ea typeface="+mn-ea"/>
                          <a:cs typeface="+mn-cs"/>
                        </a:rPr>
                        <a:t>) model </a:t>
                      </a:r>
                      <a:endParaRPr lang="en-IN" sz="2000" dirty="0">
                        <a:solidFill>
                          <a:schemeClr val="bg1"/>
                        </a:solidFill>
                      </a:endParaRPr>
                    </a:p>
                  </a:txBody>
                  <a:tcPr/>
                </a:tc>
                <a:extLst>
                  <a:ext uri="{0D108BD9-81ED-4DB2-BD59-A6C34878D82A}">
                    <a16:rowId xmlns:a16="http://schemas.microsoft.com/office/drawing/2014/main" val="3725263544"/>
                  </a:ext>
                </a:extLst>
              </a:tr>
              <a:tr h="6022462">
                <a:tc>
                  <a:txBody>
                    <a:bodyPr/>
                    <a:lstStyle/>
                    <a:p>
                      <a:r>
                        <a:rPr lang="en-US" sz="2000" b="0" i="0" kern="1200" dirty="0">
                          <a:solidFill>
                            <a:schemeClr val="dk1"/>
                          </a:solidFill>
                          <a:effectLst/>
                          <a:latin typeface="+mn-lt"/>
                          <a:ea typeface="+mn-ea"/>
                          <a:cs typeface="+mn-cs"/>
                        </a:rPr>
                        <a:t>Support Vector Machine is a quick and efficient model that excels in analyzing limited amounts of data. </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It applies to binary classification problems.</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 Compared to newer technologies such as artificial neural networks, SVM is faster and performs better with a dataset of limited samples – such as in text classification problems. </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This is a supervised ML algorithm that can be used for classification, outlier detection, and regression problems.  </a:t>
                      </a:r>
                      <a:br>
                        <a:rPr lang="en-US" sz="2000" dirty="0"/>
                      </a:br>
                      <a:endParaRPr lang="en-IN" sz="2000" dirty="0"/>
                    </a:p>
                  </a:txBody>
                  <a:tcPr/>
                </a:tc>
                <a:tc>
                  <a:txBody>
                    <a:bodyPr/>
                    <a:lstStyle/>
                    <a:p>
                      <a:r>
                        <a:rPr lang="en-US" sz="2000" b="0" i="0" kern="1200" dirty="0">
                          <a:solidFill>
                            <a:schemeClr val="dk1"/>
                          </a:solidFill>
                          <a:effectLst/>
                          <a:latin typeface="+mn-lt"/>
                          <a:ea typeface="+mn-ea"/>
                          <a:cs typeface="+mn-cs"/>
                        </a:rPr>
                        <a:t>Vector Quantization (LVQ) is a type of Artificial Neural Network that works on the winner-takes-all principle.</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 It processes information by preparing a set of codebook vectors that are then used to classify other unseen vectors.</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It is used for solving multi-class classification problems.  </a:t>
                      </a:r>
                      <a:br>
                        <a:rPr lang="en-US" sz="2000" dirty="0"/>
                      </a:br>
                      <a:endParaRPr lang="en-IN" sz="2000" dirty="0"/>
                    </a:p>
                  </a:txBody>
                  <a:tcPr/>
                </a:tc>
                <a:tc>
                  <a:txBody>
                    <a:bodyPr/>
                    <a:lstStyle/>
                    <a:p>
                      <a:r>
                        <a:rPr lang="en-US" sz="2000" b="0" i="0" kern="1200" dirty="0">
                          <a:solidFill>
                            <a:schemeClr val="dk1"/>
                          </a:solidFill>
                          <a:effectLst/>
                          <a:latin typeface="+mn-lt"/>
                          <a:ea typeface="+mn-ea"/>
                          <a:cs typeface="+mn-cs"/>
                        </a:rPr>
                        <a:t>The K-nearest Neighbors (</a:t>
                      </a:r>
                      <a:r>
                        <a:rPr lang="en-US" sz="2000" b="0" i="0" kern="1200" dirty="0" err="1">
                          <a:solidFill>
                            <a:schemeClr val="dk1"/>
                          </a:solidFill>
                          <a:effectLst/>
                          <a:latin typeface="+mn-lt"/>
                          <a:ea typeface="+mn-ea"/>
                          <a:cs typeface="+mn-cs"/>
                        </a:rPr>
                        <a:t>kNN</a:t>
                      </a:r>
                      <a:r>
                        <a:rPr lang="en-US" sz="2000" b="0" i="0" kern="1200" dirty="0">
                          <a:solidFill>
                            <a:schemeClr val="dk1"/>
                          </a:solidFill>
                          <a:effectLst/>
                          <a:latin typeface="+mn-lt"/>
                          <a:ea typeface="+mn-ea"/>
                          <a:cs typeface="+mn-cs"/>
                        </a:rPr>
                        <a:t>) model is a simple supervised ML model used for solving both regression and classification problems. </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This algorithm works on the assumption that similar things (data) exist near each other. </a:t>
                      </a: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While it is a powerful model, one of its major disadvantages is that the speed slows down with an increase in the data volume.  </a:t>
                      </a:r>
                      <a:br>
                        <a:rPr lang="en-US" sz="2000" dirty="0"/>
                      </a:br>
                      <a:endParaRPr lang="en-IN" sz="2000" dirty="0"/>
                    </a:p>
                  </a:txBody>
                  <a:tcPr/>
                </a:tc>
                <a:extLst>
                  <a:ext uri="{0D108BD9-81ED-4DB2-BD59-A6C34878D82A}">
                    <a16:rowId xmlns:a16="http://schemas.microsoft.com/office/drawing/2014/main" val="3168553886"/>
                  </a:ext>
                </a:extLst>
              </a:tr>
            </a:tbl>
          </a:graphicData>
        </a:graphic>
      </p:graphicFrame>
    </p:spTree>
    <p:extLst>
      <p:ext uri="{BB962C8B-B14F-4D97-AF65-F5344CB8AC3E}">
        <p14:creationId xmlns:p14="http://schemas.microsoft.com/office/powerpoint/2010/main" val="394597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6779393-D35C-A787-41E4-12C7FC2F2B92}"/>
              </a:ext>
            </a:extLst>
          </p:cNvPr>
          <p:cNvGraphicFramePr>
            <a:graphicFrameLocks noGrp="1"/>
          </p:cNvGraphicFramePr>
          <p:nvPr>
            <p:extLst>
              <p:ext uri="{D42A27DB-BD31-4B8C-83A1-F6EECF244321}">
                <p14:modId xmlns:p14="http://schemas.microsoft.com/office/powerpoint/2010/main" val="2750430926"/>
              </p:ext>
            </p:extLst>
          </p:nvPr>
        </p:nvGraphicFramePr>
        <p:xfrm>
          <a:off x="0" y="1"/>
          <a:ext cx="12192000" cy="6515567"/>
        </p:xfrm>
        <a:graphic>
          <a:graphicData uri="http://schemas.openxmlformats.org/drawingml/2006/table">
            <a:tbl>
              <a:tblPr firstRow="1" bandRow="1">
                <a:tableStyleId>{5C22544A-7EE6-4342-B048-85BDC9FD1C3A}</a:tableStyleId>
              </a:tblPr>
              <a:tblGrid>
                <a:gridCol w="6223635">
                  <a:extLst>
                    <a:ext uri="{9D8B030D-6E8A-4147-A177-3AD203B41FA5}">
                      <a16:colId xmlns:a16="http://schemas.microsoft.com/office/drawing/2014/main" val="1769181522"/>
                    </a:ext>
                  </a:extLst>
                </a:gridCol>
                <a:gridCol w="5968365">
                  <a:extLst>
                    <a:ext uri="{9D8B030D-6E8A-4147-A177-3AD203B41FA5}">
                      <a16:colId xmlns:a16="http://schemas.microsoft.com/office/drawing/2014/main" val="2719093061"/>
                    </a:ext>
                  </a:extLst>
                </a:gridCol>
              </a:tblGrid>
              <a:tr h="891073">
                <a:tc>
                  <a:txBody>
                    <a:bodyPr/>
                    <a:lstStyle/>
                    <a:p>
                      <a:r>
                        <a:rPr lang="en-US" sz="1900" b="0" i="0" kern="1200" dirty="0">
                          <a:solidFill>
                            <a:schemeClr val="bg1"/>
                          </a:solidFill>
                          <a:effectLst/>
                          <a:latin typeface="+mn-lt"/>
                          <a:ea typeface="+mn-ea"/>
                          <a:cs typeface="+mn-cs"/>
                        </a:rPr>
                        <a:t>10. Random Forest</a:t>
                      </a:r>
                      <a:endParaRPr lang="en-IN" sz="1900" dirty="0">
                        <a:solidFill>
                          <a:schemeClr val="bg1"/>
                        </a:solidFill>
                      </a:endParaRPr>
                    </a:p>
                  </a:txBody>
                  <a:tcPr/>
                </a:tc>
                <a:tc>
                  <a:txBody>
                    <a:bodyPr/>
                    <a:lstStyle/>
                    <a:p>
                      <a:r>
                        <a:rPr lang="en-US" sz="1900" b="0" i="0" kern="1200" dirty="0">
                          <a:solidFill>
                            <a:schemeClr val="bg1"/>
                          </a:solidFill>
                          <a:effectLst/>
                          <a:latin typeface="+mn-lt"/>
                          <a:ea typeface="+mn-ea"/>
                          <a:cs typeface="+mn-cs"/>
                        </a:rPr>
                        <a:t>  11. Linear Regression</a:t>
                      </a:r>
                      <a:br>
                        <a:rPr lang="en-US" sz="1900" dirty="0">
                          <a:solidFill>
                            <a:schemeClr val="bg1"/>
                          </a:solidFill>
                        </a:rPr>
                      </a:br>
                      <a:br>
                        <a:rPr lang="en-US" sz="1900" dirty="0">
                          <a:solidFill>
                            <a:schemeClr val="bg1"/>
                          </a:solidFill>
                        </a:rPr>
                      </a:br>
                      <a:endParaRPr lang="en-IN" sz="1900" dirty="0">
                        <a:solidFill>
                          <a:schemeClr val="bg1"/>
                        </a:solidFill>
                      </a:endParaRPr>
                    </a:p>
                  </a:txBody>
                  <a:tcPr/>
                </a:tc>
                <a:extLst>
                  <a:ext uri="{0D108BD9-81ED-4DB2-BD59-A6C34878D82A}">
                    <a16:rowId xmlns:a16="http://schemas.microsoft.com/office/drawing/2014/main" val="3920683041"/>
                  </a:ext>
                </a:extLst>
              </a:tr>
              <a:tr h="5555447">
                <a:tc>
                  <a:txBody>
                    <a:bodyPr/>
                    <a:lstStyle/>
                    <a:p>
                      <a:r>
                        <a:rPr lang="en-US" sz="1900" b="0" i="0" kern="1200" dirty="0">
                          <a:solidFill>
                            <a:schemeClr val="dk1"/>
                          </a:solidFill>
                          <a:effectLst/>
                          <a:latin typeface="+mn-lt"/>
                          <a:ea typeface="+mn-ea"/>
                          <a:cs typeface="+mn-cs"/>
                        </a:rPr>
                        <a:t>is an  learning model useful for solving both regression and classification problems. </a:t>
                      </a:r>
                    </a:p>
                    <a:p>
                      <a:endParaRPr lang="en-US" sz="1900" b="0" i="0" kern="1200" dirty="0">
                        <a:solidFill>
                          <a:schemeClr val="dk1"/>
                        </a:solidFill>
                        <a:effectLst/>
                        <a:latin typeface="+mn-lt"/>
                        <a:ea typeface="+mn-ea"/>
                        <a:cs typeface="+mn-cs"/>
                      </a:endParaRPr>
                    </a:p>
                    <a:p>
                      <a:r>
                        <a:rPr lang="en-US" sz="1900" b="0" i="0" kern="1200" dirty="0">
                          <a:solidFill>
                            <a:schemeClr val="dk1"/>
                          </a:solidFill>
                          <a:effectLst/>
                          <a:latin typeface="+mn-lt"/>
                          <a:ea typeface="+mn-ea"/>
                          <a:cs typeface="+mn-cs"/>
                        </a:rPr>
                        <a:t>It operates using multiple decision trees and makes the final prediction using the bagging method. </a:t>
                      </a:r>
                    </a:p>
                    <a:p>
                      <a:endParaRPr lang="en-US" sz="1900" b="0" i="0" kern="1200" dirty="0">
                        <a:solidFill>
                          <a:schemeClr val="dk1"/>
                        </a:solidFill>
                        <a:effectLst/>
                        <a:latin typeface="+mn-lt"/>
                        <a:ea typeface="+mn-ea"/>
                        <a:cs typeface="+mn-cs"/>
                      </a:endParaRPr>
                    </a:p>
                    <a:p>
                      <a:r>
                        <a:rPr lang="en-US" sz="1900" b="0" i="0" kern="1200" dirty="0">
                          <a:solidFill>
                            <a:schemeClr val="dk1"/>
                          </a:solidFill>
                          <a:effectLst/>
                          <a:latin typeface="+mn-lt"/>
                          <a:ea typeface="+mn-ea"/>
                          <a:cs typeface="+mn-cs"/>
                        </a:rPr>
                        <a:t>To simplify, it builds a ‘forest’ with multiple decision trees, each trained on different data subsets, and merges the results together to come up with more accurate predictions. </a:t>
                      </a:r>
                      <a:endParaRPr lang="en-IN" sz="1900" dirty="0"/>
                    </a:p>
                  </a:txBody>
                  <a:tcPr/>
                </a:tc>
                <a:tc>
                  <a:txBody>
                    <a:bodyPr/>
                    <a:lstStyle/>
                    <a:p>
                      <a:r>
                        <a:rPr lang="en-US" sz="1900" b="0" i="0" kern="1200" dirty="0">
                          <a:solidFill>
                            <a:schemeClr val="dk1"/>
                          </a:solidFill>
                          <a:effectLst/>
                          <a:latin typeface="+mn-lt"/>
                          <a:ea typeface="+mn-ea"/>
                          <a:cs typeface="+mn-cs"/>
                        </a:rPr>
                        <a:t>  Linear Regression Used extensively in statistics, Linear Regression is a model that is based on supervised learning.</a:t>
                      </a:r>
                    </a:p>
                    <a:p>
                      <a:endParaRPr lang="en-US" sz="1900" b="0" i="0" kern="1200" dirty="0">
                        <a:solidFill>
                          <a:schemeClr val="dk1"/>
                        </a:solidFill>
                        <a:effectLst/>
                        <a:latin typeface="+mn-lt"/>
                        <a:ea typeface="+mn-ea"/>
                        <a:cs typeface="+mn-cs"/>
                      </a:endParaRPr>
                    </a:p>
                    <a:p>
                      <a:r>
                        <a:rPr lang="en-US" sz="1900" b="0" i="0" kern="1200" dirty="0">
                          <a:solidFill>
                            <a:schemeClr val="dk1"/>
                          </a:solidFill>
                          <a:effectLst/>
                          <a:latin typeface="+mn-lt"/>
                          <a:ea typeface="+mn-ea"/>
                          <a:cs typeface="+mn-cs"/>
                        </a:rPr>
                        <a:t>The main task of this model is to find the relationships between the input and output variables. </a:t>
                      </a:r>
                    </a:p>
                    <a:p>
                      <a:endParaRPr lang="en-US" sz="1900" b="0" i="0" kern="1200" dirty="0">
                        <a:solidFill>
                          <a:schemeClr val="dk1"/>
                        </a:solidFill>
                        <a:effectLst/>
                        <a:latin typeface="+mn-lt"/>
                        <a:ea typeface="+mn-ea"/>
                        <a:cs typeface="+mn-cs"/>
                      </a:endParaRPr>
                    </a:p>
                    <a:p>
                      <a:r>
                        <a:rPr lang="en-US" sz="1900" b="0" i="0" kern="1200" dirty="0">
                          <a:solidFill>
                            <a:schemeClr val="dk1"/>
                          </a:solidFill>
                          <a:effectLst/>
                          <a:latin typeface="+mn-lt"/>
                          <a:ea typeface="+mn-ea"/>
                          <a:cs typeface="+mn-cs"/>
                        </a:rPr>
                        <a:t>In simpler words, it predicts the value of a dependent variable based on a given independent variable.</a:t>
                      </a:r>
                    </a:p>
                    <a:p>
                      <a:endParaRPr lang="en-US" sz="1900" b="0" i="0" kern="1200" dirty="0">
                        <a:solidFill>
                          <a:schemeClr val="dk1"/>
                        </a:solidFill>
                        <a:effectLst/>
                        <a:latin typeface="+mn-lt"/>
                        <a:ea typeface="+mn-ea"/>
                        <a:cs typeface="+mn-cs"/>
                      </a:endParaRPr>
                    </a:p>
                    <a:p>
                      <a:r>
                        <a:rPr lang="en-US" sz="1900" b="0" i="0" kern="1200" dirty="0">
                          <a:solidFill>
                            <a:schemeClr val="dk1"/>
                          </a:solidFill>
                          <a:effectLst/>
                          <a:latin typeface="+mn-lt"/>
                          <a:ea typeface="+mn-ea"/>
                          <a:cs typeface="+mn-cs"/>
                        </a:rPr>
                        <a:t> Linear regression models are widely used in various industries, including banking, retail, construction, healthcare, insurance, and many more.  </a:t>
                      </a:r>
                      <a:br>
                        <a:rPr lang="en-US" sz="1900" dirty="0"/>
                      </a:br>
                      <a:endParaRPr lang="en-IN" sz="1900" dirty="0"/>
                    </a:p>
                  </a:txBody>
                  <a:tcPr/>
                </a:tc>
                <a:extLst>
                  <a:ext uri="{0D108BD9-81ED-4DB2-BD59-A6C34878D82A}">
                    <a16:rowId xmlns:a16="http://schemas.microsoft.com/office/drawing/2014/main" val="2625064508"/>
                  </a:ext>
                </a:extLst>
              </a:tr>
            </a:tbl>
          </a:graphicData>
        </a:graphic>
      </p:graphicFrame>
    </p:spTree>
    <p:extLst>
      <p:ext uri="{BB962C8B-B14F-4D97-AF65-F5344CB8AC3E}">
        <p14:creationId xmlns:p14="http://schemas.microsoft.com/office/powerpoint/2010/main" val="2911303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A685-087A-E7C0-9958-F02DB1B087AE}"/>
              </a:ext>
            </a:extLst>
          </p:cNvPr>
          <p:cNvSpPr>
            <a:spLocks noGrp="1"/>
          </p:cNvSpPr>
          <p:nvPr>
            <p:ph type="title"/>
          </p:nvPr>
        </p:nvSpPr>
        <p:spPr>
          <a:xfrm>
            <a:off x="135746" y="121640"/>
            <a:ext cx="11826868" cy="748454"/>
          </a:xfrm>
        </p:spPr>
        <p:txBody>
          <a:bodyPr>
            <a:normAutofit/>
          </a:bodyPr>
          <a:lstStyle/>
          <a:p>
            <a:r>
              <a:rPr lang="en-US" b="1" i="0" u="sng" dirty="0">
                <a:solidFill>
                  <a:srgbClr val="1F1F1F"/>
                </a:solidFill>
                <a:effectLst/>
                <a:latin typeface="Poppins" panose="00000500000000000000" pitchFamily="2" charset="0"/>
              </a:rPr>
              <a:t>AI Use Cases Across Industries</a:t>
            </a:r>
            <a:endParaRPr lang="en-IN" dirty="0"/>
          </a:p>
        </p:txBody>
      </p:sp>
      <p:sp>
        <p:nvSpPr>
          <p:cNvPr id="3" name="Content Placeholder 2">
            <a:extLst>
              <a:ext uri="{FF2B5EF4-FFF2-40B4-BE49-F238E27FC236}">
                <a16:creationId xmlns:a16="http://schemas.microsoft.com/office/drawing/2014/main" id="{1198A8FE-AEF5-E0C5-9D24-B03469CC6C5A}"/>
              </a:ext>
            </a:extLst>
          </p:cNvPr>
          <p:cNvSpPr>
            <a:spLocks noGrp="1"/>
          </p:cNvSpPr>
          <p:nvPr>
            <p:ph idx="1"/>
          </p:nvPr>
        </p:nvSpPr>
        <p:spPr>
          <a:xfrm>
            <a:off x="229386" y="870093"/>
            <a:ext cx="11733228" cy="2410317"/>
          </a:xfrm>
          <a:solidFill>
            <a:schemeClr val="accent1">
              <a:lumMod val="20000"/>
              <a:lumOff val="80000"/>
            </a:schemeClr>
          </a:solidFill>
        </p:spPr>
        <p:txBody>
          <a:bodyPr>
            <a:normAutofit/>
          </a:bodyPr>
          <a:lstStyle/>
          <a:p>
            <a:pPr marL="0" indent="0" algn="l">
              <a:buNone/>
            </a:pPr>
            <a:r>
              <a:rPr lang="en-US" b="1" i="0" dirty="0">
                <a:solidFill>
                  <a:schemeClr val="tx1"/>
                </a:solidFill>
                <a:effectLst/>
                <a:latin typeface="Times New Roman" panose="02020603050405020304" pitchFamily="18" charset="0"/>
                <a:cs typeface="Times New Roman" panose="02020603050405020304" pitchFamily="18" charset="0"/>
              </a:rPr>
              <a:t> 1. </a:t>
            </a:r>
            <a:r>
              <a:rPr lang="en-US" b="1" i="0" u="none" strike="noStrike" dirty="0">
                <a:solidFill>
                  <a:schemeClr val="tx1"/>
                </a:solidFill>
                <a:effectLst/>
                <a:latin typeface="Times New Roman" panose="02020603050405020304" pitchFamily="18" charset="0"/>
                <a:cs typeface="Times New Roman" panose="02020603050405020304" pitchFamily="18" charset="0"/>
              </a:rPr>
              <a:t>AI in Marketing and Sales Use Cases: </a:t>
            </a:r>
            <a:r>
              <a:rPr lang="en-US" b="1" i="0" dirty="0">
                <a:solidFill>
                  <a:schemeClr val="tx1"/>
                </a:solidFill>
                <a:effectLst/>
                <a:latin typeface="Times New Roman" panose="02020603050405020304" pitchFamily="18" charset="0"/>
                <a:cs typeface="Times New Roman" panose="02020603050405020304" pitchFamily="18" charset="0"/>
              </a:rPr>
              <a:t>brand/product promotions, and pre-sales, to lead generation, lead management</a:t>
            </a:r>
            <a:endParaRPr lang="en-US" b="1" i="0" u="none" strike="noStrike" dirty="0">
              <a:solidFill>
                <a:schemeClr val="tx1"/>
              </a:solidFill>
              <a:effectLst/>
              <a:latin typeface="Times New Roman" panose="02020603050405020304" pitchFamily="18" charset="0"/>
              <a:cs typeface="Times New Roman" panose="02020603050405020304" pitchFamily="18" charset="0"/>
            </a:endParaRPr>
          </a:p>
          <a:p>
            <a:pPr algn="l">
              <a:spcBef>
                <a:spcPts val="600"/>
              </a:spcBef>
              <a:buFont typeface="Wingdings" panose="05000000000000000000" pitchFamily="2" charset="2"/>
              <a:buChar char="Ø"/>
            </a:pPr>
            <a:r>
              <a:rPr lang="en-US" b="1" i="0" dirty="0" err="1">
                <a:solidFill>
                  <a:schemeClr val="tx1"/>
                </a:solidFill>
                <a:effectLst/>
                <a:latin typeface="Times New Roman" panose="02020603050405020304" pitchFamily="18" charset="0"/>
                <a:cs typeface="Times New Roman" panose="02020603050405020304" pitchFamily="18" charset="0"/>
              </a:rPr>
              <a:t>WordStream</a:t>
            </a:r>
            <a:r>
              <a:rPr lang="en-US" b="1" i="0" dirty="0">
                <a:solidFill>
                  <a:schemeClr val="tx1"/>
                </a:solidFill>
                <a:effectLst/>
                <a:latin typeface="Times New Roman" panose="02020603050405020304" pitchFamily="18" charset="0"/>
                <a:cs typeface="Times New Roman" panose="02020603050405020304" pitchFamily="18" charset="0"/>
              </a:rPr>
              <a:t> is an advertising management platform that adopts artificial intelligence to analyze ads and suggest ways to optimize ads .</a:t>
            </a:r>
          </a:p>
          <a:p>
            <a:pPr algn="l">
              <a:spcBef>
                <a:spcPts val="600"/>
              </a:spcBef>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InsideSales.com uses AI technology to detect people and their accounts in your current database that are likely to close.</a:t>
            </a:r>
          </a:p>
          <a:p>
            <a:pPr algn="l">
              <a:spcBef>
                <a:spcPts val="600"/>
              </a:spcBef>
              <a:buFont typeface="Wingdings" panose="05000000000000000000" pitchFamily="2" charset="2"/>
              <a:buChar char="Ø"/>
            </a:pPr>
            <a:r>
              <a:rPr lang="en-US" b="1" i="0" dirty="0" err="1">
                <a:solidFill>
                  <a:schemeClr val="tx1"/>
                </a:solidFill>
                <a:effectLst/>
                <a:latin typeface="Times New Roman" panose="02020603050405020304" pitchFamily="18" charset="0"/>
                <a:cs typeface="Times New Roman" panose="02020603050405020304" pitchFamily="18" charset="0"/>
              </a:rPr>
              <a:t>GumGum</a:t>
            </a:r>
            <a:r>
              <a:rPr lang="en-US" b="1" i="0" dirty="0">
                <a:solidFill>
                  <a:schemeClr val="tx1"/>
                </a:solidFill>
                <a:effectLst/>
                <a:latin typeface="Times New Roman" panose="02020603050405020304" pitchFamily="18" charset="0"/>
                <a:cs typeface="Times New Roman" panose="02020603050405020304" pitchFamily="18" charset="0"/>
              </a:rPr>
              <a:t> uses AI-powered computer vision technology to scan photos.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3097833-C4D4-FB5C-3E69-02E41E2B0B45}"/>
              </a:ext>
            </a:extLst>
          </p:cNvPr>
          <p:cNvSpPr txBox="1">
            <a:spLocks/>
          </p:cNvSpPr>
          <p:nvPr/>
        </p:nvSpPr>
        <p:spPr>
          <a:xfrm>
            <a:off x="229386" y="3429000"/>
            <a:ext cx="11733228" cy="2410317"/>
          </a:xfrm>
          <a:prstGeom prst="rect">
            <a:avLst/>
          </a:prstGeom>
          <a:solidFill>
            <a:schemeClr val="accent1">
              <a:lumMod val="20000"/>
              <a:lumOff val="80000"/>
            </a:schemeClr>
          </a:solidFill>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2.AI in Telecom Industry  Use Cases:  enhances network credibility, improves user experience, maintenance.</a:t>
            </a:r>
            <a:endParaRPr lang="en-US" b="1" i="0" u="none" strike="noStrike" dirty="0">
              <a:solidFill>
                <a:srgbClr val="3366F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1 Vodafone: Vodafone has launched a machine learning chatbot named ‘</a:t>
            </a:r>
            <a:r>
              <a:rPr lang="en-US" b="1" i="0" dirty="0" err="1">
                <a:solidFill>
                  <a:srgbClr val="000000"/>
                </a:solidFill>
                <a:effectLst/>
                <a:latin typeface="Times New Roman" panose="02020603050405020304" pitchFamily="18" charset="0"/>
                <a:cs typeface="Times New Roman" panose="02020603050405020304" pitchFamily="18" charset="0"/>
              </a:rPr>
              <a:t>TOBi</a:t>
            </a:r>
            <a:r>
              <a:rPr lang="en-US" b="1" i="0" dirty="0">
                <a:solidFill>
                  <a:srgbClr val="000000"/>
                </a:solidFill>
                <a:effectLst/>
                <a:latin typeface="Times New Roman" panose="02020603050405020304" pitchFamily="18" charset="0"/>
                <a:cs typeface="Times New Roman" panose="02020603050405020304" pitchFamily="18" charset="0"/>
              </a:rPr>
              <a:t>’ in 11 popular markets </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 AT&amp;T: transformed the user experience and allowed the firm to improve assessment and efficiency planning with field staff to provide effective customer support. </a:t>
            </a:r>
          </a:p>
          <a:p>
            <a:pPr algn="l">
              <a:buFont typeface="Wingdings" panose="05000000000000000000" pitchFamily="2" charset="2"/>
              <a:buChar char="Ø"/>
            </a:pPr>
            <a:r>
              <a:rPr lang="en-US" b="1" i="0" dirty="0" err="1">
                <a:solidFill>
                  <a:srgbClr val="000000"/>
                </a:solidFill>
                <a:effectLst/>
                <a:latin typeface="Times New Roman" panose="02020603050405020304" pitchFamily="18" charset="0"/>
                <a:cs typeface="Times New Roman" panose="02020603050405020304" pitchFamily="18" charset="0"/>
              </a:rPr>
              <a:t>Telephonica:The</a:t>
            </a:r>
            <a:r>
              <a:rPr lang="en-US" b="1" i="0" dirty="0">
                <a:solidFill>
                  <a:srgbClr val="000000"/>
                </a:solidFill>
                <a:effectLst/>
                <a:latin typeface="Times New Roman" panose="02020603050405020304" pitchFamily="18" charset="0"/>
                <a:cs typeface="Times New Roman" panose="02020603050405020304" pitchFamily="18" charset="0"/>
              </a:rPr>
              <a:t> telecom company has developed AI-powered platform by the name of Aura that allows the company to develop a new customer relationship model with the help of cognitive services and personal data.</a:t>
            </a:r>
          </a:p>
        </p:txBody>
      </p:sp>
    </p:spTree>
    <p:extLst>
      <p:ext uri="{BB962C8B-B14F-4D97-AF65-F5344CB8AC3E}">
        <p14:creationId xmlns:p14="http://schemas.microsoft.com/office/powerpoint/2010/main" val="92163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07D27E-8682-303C-D111-82209A820418}"/>
              </a:ext>
            </a:extLst>
          </p:cNvPr>
          <p:cNvSpPr>
            <a:spLocks noGrp="1"/>
          </p:cNvSpPr>
          <p:nvPr>
            <p:ph idx="1"/>
          </p:nvPr>
        </p:nvSpPr>
        <p:spPr>
          <a:xfrm>
            <a:off x="229386" y="1"/>
            <a:ext cx="11733228" cy="6221690"/>
          </a:xfrm>
          <a:solidFill>
            <a:schemeClr val="accent1">
              <a:lumMod val="20000"/>
              <a:lumOff val="80000"/>
            </a:schemeClr>
          </a:solidFill>
        </p:spPr>
        <p:txBody>
          <a:bodyPr>
            <a:normAutofit lnSpcReduction="10000"/>
          </a:bodyPr>
          <a:lstStyle/>
          <a:p>
            <a:pPr marL="0" indent="0" algn="l">
              <a:buNone/>
            </a:pPr>
            <a:r>
              <a:rPr lang="en-US" b="1" i="0" u="sng" dirty="0">
                <a:solidFill>
                  <a:srgbClr val="000000"/>
                </a:solidFill>
                <a:effectLst/>
                <a:latin typeface="Times New Roman" panose="02020603050405020304" pitchFamily="18" charset="0"/>
                <a:cs typeface="Times New Roman" panose="02020603050405020304" pitchFamily="18" charset="0"/>
              </a:rPr>
              <a:t>3. AI in Education Sector Use Cases:   </a:t>
            </a:r>
            <a:r>
              <a:rPr lang="en-US" b="1" i="0" dirty="0">
                <a:solidFill>
                  <a:srgbClr val="000000"/>
                </a:solidFill>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accessible and personalized education.</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while automating administrative tasks, enabling staff to spend much time concentrating on their students.</a:t>
            </a:r>
          </a:p>
          <a:p>
            <a:pPr algn="l">
              <a:buFont typeface="Wingdings" panose="05000000000000000000" pitchFamily="2" charset="2"/>
              <a:buChar char="Ø"/>
            </a:pPr>
            <a:r>
              <a:rPr lang="en-US" b="1" dirty="0">
                <a:solidFill>
                  <a:srgbClr val="000000"/>
                </a:solidFill>
                <a:latin typeface="Times New Roman" panose="02020603050405020304" pitchFamily="18" charset="0"/>
                <a:cs typeface="Times New Roman" panose="02020603050405020304" pitchFamily="18" charset="0"/>
              </a:rPr>
              <a:t>1. Carnegie Learning’s “Mika” software uses AI technology to offer personalized online classes for post-secondary school students</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2. Captivating Virtual Instruction for Training (CVIT) has implemented a learning strategy to integrate online live classroom practices, augmented reality, intelligent tutors, virtual facilitators, and other coaching and remote learning programs.</a:t>
            </a:r>
          </a:p>
          <a:p>
            <a:pPr marL="0" indent="0" algn="l">
              <a:buNone/>
            </a:pPr>
            <a:r>
              <a:rPr lang="en-US" b="1" i="0" u="sng" dirty="0">
                <a:solidFill>
                  <a:srgbClr val="000000"/>
                </a:solidFill>
                <a:effectLst/>
                <a:latin typeface="Times New Roman" panose="02020603050405020304" pitchFamily="18" charset="0"/>
                <a:cs typeface="Times New Roman" panose="02020603050405020304" pitchFamily="18" charset="0"/>
              </a:rPr>
              <a:t> 4. AI in Manufacturing Industry Use Cases</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Smart Factories 4.0, there are unexpected cuts in performance and transition times, overall product quality, and worker safety along with uninterrupted performance and improved design of products.</a:t>
            </a:r>
          </a:p>
          <a:p>
            <a:pPr algn="l">
              <a:buFont typeface="Wingdings" panose="05000000000000000000" pitchFamily="2" charset="2"/>
              <a:buChar char="Ø"/>
            </a:pPr>
            <a:r>
              <a:rPr lang="en-US" b="1" dirty="0">
                <a:solidFill>
                  <a:srgbClr val="000000"/>
                </a:solidFill>
                <a:latin typeface="Times New Roman" panose="02020603050405020304" pitchFamily="18" charset="0"/>
                <a:cs typeface="Times New Roman" panose="02020603050405020304" pitchFamily="18" charset="0"/>
              </a:rPr>
              <a:t>Ex. Quality Checks, Equipment Failure, and Predictive Maintenance.</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b="1" i="0" u="sng" dirty="0">
                <a:solidFill>
                  <a:srgbClr val="000000"/>
                </a:solidFill>
                <a:effectLst/>
                <a:latin typeface="Times New Roman" panose="02020603050405020304" pitchFamily="18" charset="0"/>
                <a:cs typeface="Times New Roman" panose="02020603050405020304" pitchFamily="18" charset="0"/>
              </a:rPr>
              <a:t>5. AI in Banking and Finance Industry Use Cases</a:t>
            </a: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AI helps the financial and banking business field to streamline and optimize processes from quantitative trading to credit decisions and financial risk management.</a:t>
            </a:r>
          </a:p>
          <a:p>
            <a:pPr algn="l">
              <a:buFont typeface="Wingdings" panose="05000000000000000000" pitchFamily="2" charset="2"/>
              <a:buChar char="Ø"/>
            </a:pPr>
            <a:r>
              <a:rPr lang="en-US" b="1" dirty="0">
                <a:solidFill>
                  <a:srgbClr val="000000"/>
                </a:solidFill>
                <a:latin typeface="Times New Roman" panose="02020603050405020304" pitchFamily="18" charset="0"/>
                <a:cs typeface="Times New Roman" panose="02020603050405020304" pitchFamily="18" charset="0"/>
              </a:rPr>
              <a:t>Ex. AI Chatbots, Data Collection &amp; Analysis and Risk Management.</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90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E964-455D-F6CD-C110-B1A95D3EBABE}"/>
              </a:ext>
            </a:extLst>
          </p:cNvPr>
          <p:cNvSpPr>
            <a:spLocks noGrp="1"/>
          </p:cNvSpPr>
          <p:nvPr>
            <p:ph type="title"/>
          </p:nvPr>
        </p:nvSpPr>
        <p:spPr>
          <a:xfrm>
            <a:off x="125730" y="0"/>
            <a:ext cx="10058400" cy="651510"/>
          </a:xfrm>
        </p:spPr>
        <p:txBody>
          <a:bodyPr>
            <a:normAutofit fontScale="90000"/>
          </a:bodyPr>
          <a:lstStyle/>
          <a:p>
            <a:r>
              <a:rPr lang="en-US" b="1" i="0" dirty="0">
                <a:solidFill>
                  <a:srgbClr val="231F20"/>
                </a:solidFill>
                <a:effectLst/>
                <a:latin typeface="circular-xx"/>
              </a:rPr>
              <a:t>Top Common Challenges in AI</a:t>
            </a:r>
            <a:endParaRPr lang="en-IN" dirty="0"/>
          </a:p>
        </p:txBody>
      </p:sp>
      <p:sp>
        <p:nvSpPr>
          <p:cNvPr id="3" name="Content Placeholder 2">
            <a:extLst>
              <a:ext uri="{FF2B5EF4-FFF2-40B4-BE49-F238E27FC236}">
                <a16:creationId xmlns:a16="http://schemas.microsoft.com/office/drawing/2014/main" id="{4B342A13-78C3-89A5-BA36-0DE997A7FD6C}"/>
              </a:ext>
            </a:extLst>
          </p:cNvPr>
          <p:cNvSpPr>
            <a:spLocks noGrp="1"/>
          </p:cNvSpPr>
          <p:nvPr>
            <p:ph idx="1"/>
          </p:nvPr>
        </p:nvSpPr>
        <p:spPr>
          <a:xfrm>
            <a:off x="0" y="777240"/>
            <a:ext cx="11967210" cy="5486400"/>
          </a:xfrm>
          <a:solidFill>
            <a:schemeClr val="accent1">
              <a:lumMod val="20000"/>
              <a:lumOff val="80000"/>
            </a:schemeClr>
          </a:solidFill>
        </p:spPr>
        <p:txBody>
          <a:bodyPr>
            <a:normAutofit lnSpcReduction="10000"/>
          </a:bodyPr>
          <a:lstStyle/>
          <a:p>
            <a:pPr algn="l"/>
            <a:r>
              <a:rPr lang="en-US" sz="2400" b="1" i="0" dirty="0">
                <a:solidFill>
                  <a:srgbClr val="231F20"/>
                </a:solidFill>
                <a:effectLst/>
                <a:latin typeface="circular-xx"/>
              </a:rPr>
              <a:t>1. Computing Power: </a:t>
            </a:r>
            <a:r>
              <a:rPr lang="en-US" sz="2400" b="0" i="0" dirty="0">
                <a:solidFill>
                  <a:srgbClr val="231F20"/>
                </a:solidFill>
                <a:effectLst/>
                <a:latin typeface="unset"/>
              </a:rPr>
              <a:t>The amount of power these power-hungry algorithms use is a factor keeping most developers away. Machine Learning and Deep Learning are the stepping stones of this Artificial Intelligence, and they demand an ever-increasing number of cores and GPUs to work efficiently.</a:t>
            </a:r>
          </a:p>
          <a:p>
            <a:pPr algn="l"/>
            <a:r>
              <a:rPr lang="en-US" sz="2400" b="1" i="0" dirty="0">
                <a:solidFill>
                  <a:srgbClr val="231F20"/>
                </a:solidFill>
                <a:effectLst/>
                <a:latin typeface="circular-xx"/>
              </a:rPr>
              <a:t>2. Trust Deficit: </a:t>
            </a:r>
            <a:r>
              <a:rPr lang="en-US" sz="2400" b="0" i="0" dirty="0">
                <a:solidFill>
                  <a:srgbClr val="231F20"/>
                </a:solidFill>
                <a:effectLst/>
                <a:latin typeface="circular-xx"/>
              </a:rPr>
              <a:t>How a specific set of inputs can devise a solution for different kinds of problems is difficult to understand for a layman. Many people in the world don’t even know the use or existence of Artificial Intelligence, and how it is integrated into everyday items they interact with such as smartphones, Smart TVs, Banking, and even cars (at some level of automation).</a:t>
            </a:r>
          </a:p>
          <a:p>
            <a:r>
              <a:rPr lang="en-IN" sz="2400" b="1" i="0" dirty="0">
                <a:solidFill>
                  <a:srgbClr val="231F20"/>
                </a:solidFill>
                <a:effectLst/>
                <a:latin typeface="circular-xx"/>
              </a:rPr>
              <a:t>3. Limited Knowledge: </a:t>
            </a:r>
            <a:r>
              <a:rPr lang="en-US" sz="2400" b="0" i="0" dirty="0">
                <a:solidFill>
                  <a:srgbClr val="231F20"/>
                </a:solidFill>
                <a:effectLst/>
                <a:latin typeface="circular-xx"/>
              </a:rPr>
              <a:t>a limited number of people who are aware of the potential of AI.</a:t>
            </a:r>
            <a:endParaRPr lang="en-IN" sz="2400" b="1" dirty="0">
              <a:solidFill>
                <a:srgbClr val="231F20"/>
              </a:solidFill>
              <a:latin typeface="circular-xx"/>
            </a:endParaRPr>
          </a:p>
          <a:p>
            <a:pPr algn="l"/>
            <a:r>
              <a:rPr lang="en-IN" sz="2400" b="1" i="0" dirty="0">
                <a:solidFill>
                  <a:srgbClr val="231F20"/>
                </a:solidFill>
                <a:effectLst/>
                <a:latin typeface="circular-xx"/>
              </a:rPr>
              <a:t>4. Human-level: </a:t>
            </a:r>
            <a:r>
              <a:rPr lang="en-US" sz="2400" b="0" i="0" dirty="0">
                <a:solidFill>
                  <a:srgbClr val="231F20"/>
                </a:solidFill>
                <a:effectLst/>
                <a:latin typeface="unset"/>
              </a:rPr>
              <a:t>For example, let our model predict whether the image is of a dog or a cat. The human can predict the correct output nearly every time, mopping up a stunning accuracy of above 99%.For a deep learning model to perform a similar performance would require unprecedented finetuning, hyperparameter optimization, large dataset, and a well-defined and accurate algorithm, along with robust computing power, uninterrupted training on train data and testing on test data. That sounds a lot of work, and it’s actually a hundred times more difficult than it sounds.</a:t>
            </a:r>
            <a:endParaRPr lang="en-US" sz="2400" b="0" i="0" dirty="0">
              <a:solidFill>
                <a:srgbClr val="231F20"/>
              </a:solidFill>
              <a:effectLst/>
              <a:latin typeface="circular-xx"/>
            </a:endParaRPr>
          </a:p>
          <a:p>
            <a:endParaRPr lang="en-IN" b="1" i="0" dirty="0">
              <a:solidFill>
                <a:srgbClr val="231F20"/>
              </a:solidFill>
              <a:effectLst/>
              <a:latin typeface="circular-xx"/>
            </a:endParaRPr>
          </a:p>
          <a:p>
            <a:endParaRPr lang="en-IN" b="1" i="0" dirty="0">
              <a:solidFill>
                <a:srgbClr val="231F20"/>
              </a:solidFill>
              <a:effectLst/>
              <a:latin typeface="circular-xx"/>
            </a:endParaRPr>
          </a:p>
          <a:p>
            <a:pPr algn="l"/>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2261325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4D0CC8A-5CEF-41A3-0D49-60D4A42419B8}"/>
              </a:ext>
            </a:extLst>
          </p:cNvPr>
          <p:cNvSpPr>
            <a:spLocks noGrp="1"/>
          </p:cNvSpPr>
          <p:nvPr>
            <p:ph idx="1"/>
          </p:nvPr>
        </p:nvSpPr>
        <p:spPr>
          <a:xfrm>
            <a:off x="0" y="0"/>
            <a:ext cx="12192000" cy="6275070"/>
          </a:xfrm>
          <a:solidFill>
            <a:schemeClr val="accent1">
              <a:lumMod val="20000"/>
              <a:lumOff val="80000"/>
            </a:schemeClr>
          </a:solidFill>
        </p:spPr>
        <p:txBody>
          <a:bodyPr>
            <a:normAutofit/>
          </a:bodyPr>
          <a:lstStyle/>
          <a:p>
            <a:pPr algn="l"/>
            <a:r>
              <a:rPr lang="en-US" sz="2000" b="1" i="0" dirty="0">
                <a:solidFill>
                  <a:srgbClr val="231F20"/>
                </a:solidFill>
                <a:effectLst/>
                <a:latin typeface="circular-xx"/>
              </a:rPr>
              <a:t>5. Data Privacy and Security</a:t>
            </a:r>
          </a:p>
          <a:p>
            <a:pPr algn="l"/>
            <a:r>
              <a:rPr lang="en-US" sz="2000" b="0" i="0" dirty="0">
                <a:solidFill>
                  <a:srgbClr val="231F20"/>
                </a:solidFill>
                <a:effectLst/>
                <a:latin typeface="unset"/>
              </a:rPr>
              <a:t>The main factor on which all the deep and </a:t>
            </a:r>
            <a:r>
              <a:rPr lang="en-US" sz="2000" b="0" i="0" u="sng" dirty="0">
                <a:solidFill>
                  <a:srgbClr val="2B97F0"/>
                </a:solidFill>
                <a:effectLst/>
                <a:latin typeface="unset"/>
                <a:hlinkClick r:id="rId2"/>
              </a:rPr>
              <a:t>machine learning models</a:t>
            </a:r>
            <a:r>
              <a:rPr lang="en-US" sz="2000" b="0" i="0" dirty="0">
                <a:solidFill>
                  <a:srgbClr val="231F20"/>
                </a:solidFill>
                <a:effectLst/>
                <a:latin typeface="unset"/>
              </a:rPr>
              <a:t> are based on is the availability of data and resources to train them. Yes, we have data, but as this data is generated from millions of users around the globe, there are chances this data can be used for bad purposes.</a:t>
            </a:r>
            <a:endParaRPr lang="en-US" sz="2000" b="0" i="0" dirty="0">
              <a:solidFill>
                <a:srgbClr val="231F20"/>
              </a:solidFill>
              <a:effectLst/>
              <a:latin typeface="circular-xx"/>
            </a:endParaRPr>
          </a:p>
          <a:p>
            <a:r>
              <a:rPr lang="en-US" b="0" i="0" dirty="0">
                <a:solidFill>
                  <a:srgbClr val="231F20"/>
                </a:solidFill>
                <a:effectLst/>
                <a:latin typeface="circular-xx"/>
              </a:rPr>
              <a:t>due to a cyber-attack, the personal data of all the one million users fall in the hands of everyone on the dark web</a:t>
            </a:r>
          </a:p>
          <a:p>
            <a:pPr algn="l"/>
            <a:r>
              <a:rPr lang="en-US" b="1" i="0" dirty="0">
                <a:solidFill>
                  <a:srgbClr val="231F20"/>
                </a:solidFill>
                <a:effectLst/>
                <a:latin typeface="circular-xx"/>
              </a:rPr>
              <a:t>6. The Bias Problem</a:t>
            </a:r>
          </a:p>
          <a:p>
            <a:pPr algn="l"/>
            <a:r>
              <a:rPr lang="en-US" b="0" i="0" dirty="0">
                <a:solidFill>
                  <a:srgbClr val="231F20"/>
                </a:solidFill>
                <a:effectLst/>
                <a:latin typeface="unset"/>
              </a:rPr>
              <a:t>The good or bad nature of an AI system really depends on the amount of data they are trained on. Hence, the ability to gain good data is the solution to good AI systems in the future. But, in reality, the everyday data the organizations collect is poor and holds no significance of its own. </a:t>
            </a:r>
            <a:endParaRPr lang="en-US" b="0" i="0" dirty="0">
              <a:solidFill>
                <a:srgbClr val="231F20"/>
              </a:solidFill>
              <a:effectLst/>
              <a:latin typeface="circular-xx"/>
            </a:endParaRPr>
          </a:p>
          <a:p>
            <a:pPr algn="l"/>
            <a:r>
              <a:rPr lang="en-US" b="0" i="0" dirty="0">
                <a:solidFill>
                  <a:srgbClr val="231F20"/>
                </a:solidFill>
                <a:effectLst/>
                <a:latin typeface="unset"/>
              </a:rPr>
              <a:t>They are biased, and only somehow define the nature and specifications of a limited number of people with common interests based on religion, ethnicity, gender, community, and other racial biases. The real change can be brought only by defining some algorithms that can efficiently track these problems.</a:t>
            </a:r>
          </a:p>
          <a:p>
            <a:r>
              <a:rPr lang="en-IN" b="1" i="0" dirty="0">
                <a:solidFill>
                  <a:srgbClr val="231F20"/>
                </a:solidFill>
                <a:effectLst/>
                <a:latin typeface="circular-xx"/>
              </a:rPr>
              <a:t>7. Data Scarcity</a:t>
            </a:r>
          </a:p>
          <a:p>
            <a:r>
              <a:rPr lang="en-US" b="0" i="0" dirty="0">
                <a:solidFill>
                  <a:srgbClr val="231F20"/>
                </a:solidFill>
                <a:effectLst/>
                <a:latin typeface="circular-xx"/>
              </a:rPr>
              <a:t>these companies now face the problem of using local data for developing applications for the world, and that would result in bias. With major companies such as Google, Facebook, and Apple facing charges regarding unethical use of user data generated. </a:t>
            </a:r>
          </a:p>
          <a:p>
            <a:pPr algn="l"/>
            <a:endParaRPr lang="en-US" b="0" i="0" dirty="0">
              <a:solidFill>
                <a:srgbClr val="231F20"/>
              </a:solidFill>
              <a:effectLst/>
              <a:latin typeface="circular-xx"/>
            </a:endParaRPr>
          </a:p>
          <a:p>
            <a:endParaRPr lang="en-IN" b="1" i="0" dirty="0">
              <a:solidFill>
                <a:srgbClr val="231F20"/>
              </a:solidFill>
              <a:effectLst/>
              <a:latin typeface="circular-xx"/>
            </a:endParaRPr>
          </a:p>
          <a:p>
            <a:endParaRPr lang="en-IN" b="1" i="0" dirty="0">
              <a:solidFill>
                <a:srgbClr val="231F20"/>
              </a:solidFill>
              <a:effectLst/>
              <a:latin typeface="circular-xx"/>
            </a:endParaRPr>
          </a:p>
          <a:p>
            <a:pPr algn="l"/>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165137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0A7A2A-CF05-27A8-F27F-7DA98F584B7E}"/>
              </a:ext>
            </a:extLst>
          </p:cNvPr>
          <p:cNvSpPr>
            <a:spLocks noGrp="1"/>
          </p:cNvSpPr>
          <p:nvPr>
            <p:ph type="title"/>
          </p:nvPr>
        </p:nvSpPr>
        <p:spPr>
          <a:xfrm>
            <a:off x="135746" y="121640"/>
            <a:ext cx="11826868" cy="748454"/>
          </a:xfrm>
        </p:spPr>
        <p:txBody>
          <a:bodyPr>
            <a:normAutofit/>
          </a:bodyPr>
          <a:lstStyle/>
          <a:p>
            <a:r>
              <a:rPr lang="en-US" b="1" i="0" u="sng" dirty="0">
                <a:solidFill>
                  <a:srgbClr val="1F1F1F"/>
                </a:solidFill>
                <a:effectLst/>
                <a:latin typeface="Poppins" panose="00000500000000000000" pitchFamily="2" charset="0"/>
              </a:rPr>
              <a:t>A Longstanding Ethical Questions</a:t>
            </a:r>
            <a:endParaRPr lang="en-IN" dirty="0"/>
          </a:p>
        </p:txBody>
      </p:sp>
      <p:sp>
        <p:nvSpPr>
          <p:cNvPr id="8" name="Content Placeholder 2">
            <a:extLst>
              <a:ext uri="{FF2B5EF4-FFF2-40B4-BE49-F238E27FC236}">
                <a16:creationId xmlns:a16="http://schemas.microsoft.com/office/drawing/2014/main" id="{6285437D-75F7-EC82-A93D-2AF1AFE4FCE7}"/>
              </a:ext>
            </a:extLst>
          </p:cNvPr>
          <p:cNvSpPr>
            <a:spLocks noGrp="1"/>
          </p:cNvSpPr>
          <p:nvPr>
            <p:ph idx="1"/>
          </p:nvPr>
        </p:nvSpPr>
        <p:spPr>
          <a:xfrm>
            <a:off x="229386" y="870093"/>
            <a:ext cx="11733228" cy="5187807"/>
          </a:xfrm>
          <a:solidFill>
            <a:schemeClr val="accent1">
              <a:lumMod val="20000"/>
              <a:lumOff val="80000"/>
            </a:schemeClr>
          </a:solidFill>
        </p:spPr>
        <p:txBody>
          <a:bodyPr>
            <a:normAutofit/>
          </a:bodyPr>
          <a:lstStyle/>
          <a:p>
            <a:pPr marL="0" indent="0" algn="l">
              <a:buNone/>
            </a:pPr>
            <a:r>
              <a:rPr lang="en-US" b="1" i="0" dirty="0">
                <a:solidFill>
                  <a:srgbClr val="000000"/>
                </a:solidFill>
                <a:effectLst/>
                <a:latin typeface="ProximaNova"/>
              </a:rPr>
              <a:t>What happens if AI replaces humans in the workplace?</a:t>
            </a:r>
          </a:p>
          <a:p>
            <a:pPr marL="0" indent="0" algn="l">
              <a:buNone/>
            </a:pPr>
            <a:r>
              <a:rPr lang="en-US" b="1" i="0" dirty="0">
                <a:solidFill>
                  <a:srgbClr val="000000"/>
                </a:solidFill>
                <a:effectLst/>
                <a:latin typeface="ProximaNova"/>
              </a:rPr>
              <a:t>Who’s responsible for AI’s mistakes?</a:t>
            </a:r>
            <a:endParaRPr lang="en-US" b="1" dirty="0">
              <a:solidFill>
                <a:srgbClr val="000000"/>
              </a:solidFill>
              <a:latin typeface="ProximaNova"/>
            </a:endParaRPr>
          </a:p>
          <a:p>
            <a:pPr marL="0" indent="0" algn="l">
              <a:buNone/>
            </a:pPr>
            <a:r>
              <a:rPr lang="en-US" b="1" i="0" dirty="0">
                <a:solidFill>
                  <a:srgbClr val="000000"/>
                </a:solidFill>
                <a:effectLst/>
                <a:latin typeface="ProximaNova"/>
              </a:rPr>
              <a:t>How to distribute new wealth?</a:t>
            </a:r>
          </a:p>
          <a:p>
            <a:pPr marL="0" indent="0" algn="l">
              <a:buNone/>
            </a:pPr>
            <a:r>
              <a:rPr lang="en-US" b="1" i="0" dirty="0">
                <a:solidFill>
                  <a:srgbClr val="000000"/>
                </a:solidFill>
                <a:effectLst/>
                <a:latin typeface="ProximaNova"/>
              </a:rPr>
              <a:t>How will machines affect human interactions?</a:t>
            </a:r>
            <a:endParaRPr lang="en-US" b="1" dirty="0">
              <a:solidFill>
                <a:srgbClr val="000000"/>
              </a:solidFill>
              <a:latin typeface="ProximaNova"/>
            </a:endParaRPr>
          </a:p>
          <a:p>
            <a:pPr marL="0" indent="0" algn="l">
              <a:buNone/>
            </a:pPr>
            <a:r>
              <a:rPr lang="en-US" b="1" i="0" dirty="0">
                <a:solidFill>
                  <a:srgbClr val="000000"/>
                </a:solidFill>
                <a:effectLst/>
                <a:latin typeface="ProximaNova"/>
              </a:rPr>
              <a:t>How to prevent artificial intelligence errors?</a:t>
            </a:r>
          </a:p>
          <a:p>
            <a:pPr marL="0" indent="0" algn="l">
              <a:buNone/>
            </a:pPr>
            <a:r>
              <a:rPr lang="en-US" b="1" i="0" dirty="0">
                <a:solidFill>
                  <a:srgbClr val="000000"/>
                </a:solidFill>
                <a:effectLst/>
                <a:latin typeface="ProximaNova"/>
              </a:rPr>
              <a:t>How to get rid of AI bias?</a:t>
            </a:r>
            <a:endParaRPr lang="en-US" b="1" dirty="0">
              <a:solidFill>
                <a:srgbClr val="000000"/>
              </a:solidFill>
              <a:latin typeface="ProximaNova"/>
            </a:endParaRPr>
          </a:p>
          <a:p>
            <a:pPr marL="0" indent="0" algn="l">
              <a:buNone/>
            </a:pPr>
            <a:r>
              <a:rPr lang="en-US" b="1" i="0" dirty="0">
                <a:solidFill>
                  <a:srgbClr val="000000"/>
                </a:solidFill>
                <a:effectLst/>
                <a:latin typeface="ProximaNova"/>
              </a:rPr>
              <a:t>What to do about the unintended consequences of AI?</a:t>
            </a:r>
          </a:p>
          <a:p>
            <a:pPr marL="0" indent="0" algn="l">
              <a:buNone/>
            </a:pPr>
            <a:r>
              <a:rPr lang="en-US" b="1" i="0" dirty="0">
                <a:solidFill>
                  <a:srgbClr val="000000"/>
                </a:solidFill>
                <a:effectLst/>
                <a:latin typeface="ProximaNova"/>
              </a:rPr>
              <a:t>How to protect AI from hackers?</a:t>
            </a:r>
            <a:endParaRPr lang="en-US" b="1" dirty="0">
              <a:solidFill>
                <a:srgbClr val="000000"/>
              </a:solidFill>
              <a:latin typeface="ProximaNova"/>
            </a:endParaRPr>
          </a:p>
          <a:p>
            <a:pPr marL="0" indent="0" algn="l">
              <a:buNone/>
            </a:pPr>
            <a:r>
              <a:rPr lang="en-US" b="1" i="0" dirty="0">
                <a:solidFill>
                  <a:srgbClr val="000000"/>
                </a:solidFill>
                <a:effectLst/>
                <a:latin typeface="ProximaNova"/>
              </a:rPr>
              <a:t>How to control a system that is smarter than us?</a:t>
            </a:r>
          </a:p>
          <a:p>
            <a:pPr marL="0" indent="0" algn="l">
              <a:buNone/>
            </a:pPr>
            <a:r>
              <a:rPr lang="en-US" b="1" i="0" dirty="0">
                <a:solidFill>
                  <a:srgbClr val="000000"/>
                </a:solidFill>
                <a:effectLst/>
                <a:latin typeface="ProximaNova"/>
              </a:rPr>
              <a:t>How to use artificial intelligence humanely?</a:t>
            </a:r>
          </a:p>
          <a:p>
            <a:pPr marL="0" indent="0" algn="l">
              <a:buNone/>
            </a:pP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069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FF25-6009-3637-9464-CD1AFBF10400}"/>
              </a:ext>
            </a:extLst>
          </p:cNvPr>
          <p:cNvSpPr>
            <a:spLocks noGrp="1"/>
          </p:cNvSpPr>
          <p:nvPr>
            <p:ph type="title"/>
          </p:nvPr>
        </p:nvSpPr>
        <p:spPr>
          <a:xfrm>
            <a:off x="0" y="108796"/>
            <a:ext cx="10058400" cy="616798"/>
          </a:xfrm>
        </p:spPr>
        <p:txBody>
          <a:bodyPr>
            <a:normAutofit fontScale="90000"/>
          </a:bodyPr>
          <a:lstStyle/>
          <a:p>
            <a:r>
              <a:rPr lang="en-US" b="1" dirty="0">
                <a:solidFill>
                  <a:srgbClr val="000000"/>
                </a:solidFill>
                <a:latin typeface="Times New Roman" panose="02020603050405020304" pitchFamily="18" charset="0"/>
              </a:rPr>
              <a:t>Reliable and Robust AI Systems</a:t>
            </a:r>
            <a:endParaRPr lang="en-IN" b="1" dirty="0"/>
          </a:p>
        </p:txBody>
      </p:sp>
      <p:sp>
        <p:nvSpPr>
          <p:cNvPr id="3" name="Content Placeholder 2">
            <a:extLst>
              <a:ext uri="{FF2B5EF4-FFF2-40B4-BE49-F238E27FC236}">
                <a16:creationId xmlns:a16="http://schemas.microsoft.com/office/drawing/2014/main" id="{522B659C-CBA3-B3B7-63B9-01E393430534}"/>
              </a:ext>
            </a:extLst>
          </p:cNvPr>
          <p:cNvSpPr>
            <a:spLocks noGrp="1"/>
          </p:cNvSpPr>
          <p:nvPr>
            <p:ph idx="1"/>
          </p:nvPr>
        </p:nvSpPr>
        <p:spPr>
          <a:xfrm>
            <a:off x="0" y="725594"/>
            <a:ext cx="12192000" cy="5143500"/>
          </a:xfrm>
          <a:solidFill>
            <a:schemeClr val="accent1">
              <a:lumMod val="40000"/>
              <a:lumOff val="60000"/>
            </a:schemeClr>
          </a:solidFill>
        </p:spPr>
        <p:txBody>
          <a:bodyPr/>
          <a:lstStyle/>
          <a:p>
            <a:pPr algn="l">
              <a:buFont typeface="Arial" panose="020B0604020202020204" pitchFamily="34" charset="0"/>
              <a:buChar char="•"/>
            </a:pPr>
            <a:r>
              <a:rPr lang="en-US" b="0" i="0" dirty="0">
                <a:solidFill>
                  <a:srgbClr val="2E2D29"/>
                </a:solidFill>
                <a:effectLst/>
                <a:latin typeface="inherit"/>
              </a:rPr>
              <a:t>Understand the key assumptions underlying modern statistical machine learning, and identify situations where these assumptions can break down.</a:t>
            </a:r>
          </a:p>
          <a:p>
            <a:pPr algn="l">
              <a:buFont typeface="Arial" panose="020B0604020202020204" pitchFamily="34" charset="0"/>
              <a:buChar char="•"/>
            </a:pPr>
            <a:r>
              <a:rPr lang="en-US" b="0" i="0" dirty="0">
                <a:solidFill>
                  <a:srgbClr val="2E2D29"/>
                </a:solidFill>
                <a:effectLst/>
                <a:latin typeface="inherit"/>
              </a:rPr>
              <a:t>Apply techniques for improving model robustness, including data augmentation, distributionally robust optimization, and fine-tuning from pre-trained models</a:t>
            </a:r>
          </a:p>
          <a:p>
            <a:pPr algn="l">
              <a:buFont typeface="Arial" panose="020B0604020202020204" pitchFamily="34" charset="0"/>
              <a:buChar char="•"/>
            </a:pPr>
            <a:r>
              <a:rPr lang="en-US" b="0" i="0" dirty="0">
                <a:solidFill>
                  <a:srgbClr val="2E2D29"/>
                </a:solidFill>
                <a:effectLst/>
                <a:latin typeface="inherit"/>
              </a:rPr>
              <a:t>Evaluate models using explainability and failure identification techniques, including importance sampling for probability of failure estimation</a:t>
            </a:r>
          </a:p>
          <a:p>
            <a:pPr algn="l">
              <a:buFont typeface="Arial" panose="020B0604020202020204" pitchFamily="34" charset="0"/>
              <a:buChar char="•"/>
            </a:pPr>
            <a:r>
              <a:rPr lang="en-US" b="0" i="0" dirty="0">
                <a:solidFill>
                  <a:srgbClr val="2E2D29"/>
                </a:solidFill>
                <a:effectLst/>
                <a:latin typeface="inherit"/>
              </a:rPr>
              <a:t>Validate machine learning models, including using stochastic methods such as randomized smoothing, and formal methods such as neural network verification</a:t>
            </a:r>
          </a:p>
          <a:p>
            <a:pPr algn="l">
              <a:buFont typeface="Arial" panose="020B0604020202020204" pitchFamily="34" charset="0"/>
              <a:buChar char="•"/>
            </a:pPr>
            <a:r>
              <a:rPr lang="en-US" b="0" i="0" dirty="0">
                <a:solidFill>
                  <a:srgbClr val="2E2D29"/>
                </a:solidFill>
                <a:effectLst/>
                <a:latin typeface="inherit"/>
              </a:rPr>
              <a:t>Quantify uncertainty in machine learning models, including aleatoric vs. epistemic uncertainty, and apply common algorithms for estimating uncertainty</a:t>
            </a:r>
          </a:p>
        </p:txBody>
      </p:sp>
      <p:pic>
        <p:nvPicPr>
          <p:cNvPr id="5" name="Picture 4">
            <a:extLst>
              <a:ext uri="{FF2B5EF4-FFF2-40B4-BE49-F238E27FC236}">
                <a16:creationId xmlns:a16="http://schemas.microsoft.com/office/drawing/2014/main" id="{10C76CDA-72CF-053D-4476-65EC39ADADDC}"/>
              </a:ext>
            </a:extLst>
          </p:cNvPr>
          <p:cNvPicPr>
            <a:picLocks noChangeAspect="1"/>
          </p:cNvPicPr>
          <p:nvPr/>
        </p:nvPicPr>
        <p:blipFill>
          <a:blip r:embed="rId2"/>
          <a:stretch>
            <a:fillRect/>
          </a:stretch>
        </p:blipFill>
        <p:spPr>
          <a:xfrm>
            <a:off x="0" y="4623646"/>
            <a:ext cx="12192000" cy="2234354"/>
          </a:xfrm>
          <a:prstGeom prst="rect">
            <a:avLst/>
          </a:prstGeom>
        </p:spPr>
      </p:pic>
    </p:spTree>
    <p:extLst>
      <p:ext uri="{BB962C8B-B14F-4D97-AF65-F5344CB8AC3E}">
        <p14:creationId xmlns:p14="http://schemas.microsoft.com/office/powerpoint/2010/main" val="95286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68B4-4454-83C1-8D06-78A294E01974}"/>
              </a:ext>
            </a:extLst>
          </p:cNvPr>
          <p:cNvSpPr>
            <a:spLocks noGrp="1"/>
          </p:cNvSpPr>
          <p:nvPr>
            <p:ph type="title"/>
          </p:nvPr>
        </p:nvSpPr>
        <p:spPr>
          <a:xfrm>
            <a:off x="1097280" y="286603"/>
            <a:ext cx="10058400" cy="703101"/>
          </a:xfrm>
        </p:spPr>
        <p:txBody>
          <a:bodyPr>
            <a:normAutofit fontScale="90000"/>
          </a:bodyPr>
          <a:lstStyle/>
          <a:p>
            <a:r>
              <a:rPr lang="en-IN" b="1" dirty="0"/>
              <a:t>Textbook and References</a:t>
            </a:r>
          </a:p>
        </p:txBody>
      </p:sp>
      <p:pic>
        <p:nvPicPr>
          <p:cNvPr id="5" name="Content Placeholder 4">
            <a:extLst>
              <a:ext uri="{FF2B5EF4-FFF2-40B4-BE49-F238E27FC236}">
                <a16:creationId xmlns:a16="http://schemas.microsoft.com/office/drawing/2014/main" id="{E3C52E2A-A1AF-8B95-1A02-8AAB496A3EA7}"/>
              </a:ext>
            </a:extLst>
          </p:cNvPr>
          <p:cNvPicPr>
            <a:picLocks noGrp="1" noChangeAspect="1"/>
          </p:cNvPicPr>
          <p:nvPr>
            <p:ph idx="1"/>
          </p:nvPr>
        </p:nvPicPr>
        <p:blipFill>
          <a:blip r:embed="rId2"/>
          <a:stretch>
            <a:fillRect/>
          </a:stretch>
        </p:blipFill>
        <p:spPr>
          <a:xfrm>
            <a:off x="623944" y="989704"/>
            <a:ext cx="11446136" cy="5432611"/>
          </a:xfrm>
        </p:spPr>
      </p:pic>
    </p:spTree>
    <p:extLst>
      <p:ext uri="{BB962C8B-B14F-4D97-AF65-F5344CB8AC3E}">
        <p14:creationId xmlns:p14="http://schemas.microsoft.com/office/powerpoint/2010/main" val="1936552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8735-8657-07DD-4FBF-432CB586B1C8}"/>
              </a:ext>
            </a:extLst>
          </p:cNvPr>
          <p:cNvSpPr>
            <a:spLocks noGrp="1"/>
          </p:cNvSpPr>
          <p:nvPr>
            <p:ph type="title"/>
          </p:nvPr>
        </p:nvSpPr>
        <p:spPr>
          <a:xfrm>
            <a:off x="160020" y="75359"/>
            <a:ext cx="10058400" cy="913547"/>
          </a:xfrm>
        </p:spPr>
        <p:txBody>
          <a:bodyPr/>
          <a:lstStyle/>
          <a:p>
            <a:r>
              <a:rPr lang="en-IN" b="1" dirty="0"/>
              <a:t>Factors Affecting AI Reliability</a:t>
            </a:r>
          </a:p>
        </p:txBody>
      </p:sp>
      <p:sp>
        <p:nvSpPr>
          <p:cNvPr id="3" name="Content Placeholder 2">
            <a:extLst>
              <a:ext uri="{FF2B5EF4-FFF2-40B4-BE49-F238E27FC236}">
                <a16:creationId xmlns:a16="http://schemas.microsoft.com/office/drawing/2014/main" id="{A5CE7DF9-1C6E-3848-5610-BC78C63553D1}"/>
              </a:ext>
            </a:extLst>
          </p:cNvPr>
          <p:cNvSpPr>
            <a:spLocks noGrp="1"/>
          </p:cNvSpPr>
          <p:nvPr>
            <p:ph idx="1"/>
          </p:nvPr>
        </p:nvSpPr>
        <p:spPr>
          <a:xfrm>
            <a:off x="0" y="988905"/>
            <a:ext cx="12031980" cy="5793735"/>
          </a:xfrm>
          <a:solidFill>
            <a:schemeClr val="accent1">
              <a:lumMod val="20000"/>
              <a:lumOff val="80000"/>
            </a:schemeClr>
          </a:solidFill>
        </p:spPr>
        <p:txBody>
          <a:bodyPr>
            <a:normAutofit/>
          </a:bodyPr>
          <a:lstStyle/>
          <a:p>
            <a:pPr algn="l" rtl="0">
              <a:buFont typeface="+mj-lt"/>
              <a:buAutoNum type="arabicPeriod"/>
            </a:pPr>
            <a:r>
              <a:rPr lang="en-US" sz="2200" b="0" i="0" dirty="0">
                <a:solidFill>
                  <a:srgbClr val="282829"/>
                </a:solidFill>
                <a:effectLst/>
                <a:latin typeface="-apple-system"/>
              </a:rPr>
              <a:t>Data: AI systems rely on data to learn and make decisions, so the quality and quantity of data available can have a significant impact on their performance.</a:t>
            </a:r>
          </a:p>
          <a:p>
            <a:pPr algn="l" rtl="0">
              <a:buFont typeface="+mj-lt"/>
              <a:buAutoNum type="arabicPeriod"/>
            </a:pPr>
            <a:r>
              <a:rPr lang="en-US" sz="2200" b="0" i="0" dirty="0">
                <a:solidFill>
                  <a:srgbClr val="282829"/>
                </a:solidFill>
                <a:effectLst/>
                <a:latin typeface="-apple-system"/>
              </a:rPr>
              <a:t>Algorithms: Different AI algorithms can be used to solve different types of problems, and the choice of algorithm can affect the accuracy and efficiency of the AI system.</a:t>
            </a:r>
          </a:p>
          <a:p>
            <a:pPr algn="l" rtl="0">
              <a:buFont typeface="+mj-lt"/>
              <a:buAutoNum type="arabicPeriod"/>
            </a:pPr>
            <a:r>
              <a:rPr lang="en-US" sz="2200" b="0" i="0" dirty="0">
                <a:solidFill>
                  <a:srgbClr val="282829"/>
                </a:solidFill>
                <a:effectLst/>
                <a:latin typeface="-apple-system"/>
              </a:rPr>
              <a:t>Hardware: AI systems often require specialized hardware, such as graphics processing units (GPUs), to perform complex calculations at high speeds.</a:t>
            </a:r>
          </a:p>
          <a:p>
            <a:pPr algn="l" rtl="0">
              <a:buFont typeface="+mj-lt"/>
              <a:buAutoNum type="arabicPeriod"/>
            </a:pPr>
            <a:r>
              <a:rPr lang="en-US" sz="2200" b="0" i="0" dirty="0">
                <a:solidFill>
                  <a:srgbClr val="282829"/>
                </a:solidFill>
                <a:effectLst/>
                <a:latin typeface="-apple-system"/>
              </a:rPr>
              <a:t>Human input: AI systems can be designed and trained by humans, and the quality of this input can affect the performance of the system.</a:t>
            </a:r>
          </a:p>
          <a:p>
            <a:pPr algn="l" rtl="0">
              <a:buFont typeface="+mj-lt"/>
              <a:buAutoNum type="arabicPeriod"/>
            </a:pPr>
            <a:r>
              <a:rPr lang="en-US" sz="2200" b="0" i="0" dirty="0">
                <a:solidFill>
                  <a:srgbClr val="282829"/>
                </a:solidFill>
                <a:effectLst/>
                <a:latin typeface="-apple-system"/>
              </a:rPr>
              <a:t>Ethical considerations: As AI systems become more sophisticated and widely used, there are increasing concerns about their potential impact on society and the ethical implications of their decisions.</a:t>
            </a:r>
          </a:p>
          <a:p>
            <a:pPr algn="l" rtl="0">
              <a:buFont typeface="+mj-lt"/>
              <a:buAutoNum type="arabicPeriod"/>
            </a:pPr>
            <a:r>
              <a:rPr lang="en-US" sz="2200" b="0" i="0" dirty="0">
                <a:solidFill>
                  <a:srgbClr val="282829"/>
                </a:solidFill>
                <a:effectLst/>
                <a:latin typeface="-apple-system"/>
              </a:rPr>
              <a:t>Regulations and laws: Governments and regulatory bodies may impose limitations or requirements on the development and use of AI systems.</a:t>
            </a:r>
          </a:p>
          <a:p>
            <a:pPr algn="l" rtl="0">
              <a:buFont typeface="+mj-lt"/>
              <a:buAutoNum type="arabicPeriod"/>
            </a:pPr>
            <a:r>
              <a:rPr lang="en-US" sz="2200" b="0" i="0" dirty="0">
                <a:solidFill>
                  <a:srgbClr val="282829"/>
                </a:solidFill>
                <a:effectLst/>
                <a:latin typeface="-apple-system"/>
              </a:rPr>
              <a:t>Societal attitudes: The public's perception of AI can influence its adoption and impact.</a:t>
            </a:r>
          </a:p>
          <a:p>
            <a:endParaRPr lang="en-IN" sz="2200" dirty="0"/>
          </a:p>
        </p:txBody>
      </p:sp>
    </p:spTree>
    <p:extLst>
      <p:ext uri="{BB962C8B-B14F-4D97-AF65-F5344CB8AC3E}">
        <p14:creationId xmlns:p14="http://schemas.microsoft.com/office/powerpoint/2010/main" val="407290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2688-E75D-4A3B-50A9-F508857F1935}"/>
              </a:ext>
            </a:extLst>
          </p:cNvPr>
          <p:cNvSpPr>
            <a:spLocks noGrp="1"/>
          </p:cNvSpPr>
          <p:nvPr>
            <p:ph type="title"/>
          </p:nvPr>
        </p:nvSpPr>
        <p:spPr/>
        <p:txBody>
          <a:bodyPr/>
          <a:lstStyle/>
          <a:p>
            <a:r>
              <a:rPr lang="en-IN" dirty="0"/>
              <a:t>Assignment 1:</a:t>
            </a:r>
          </a:p>
        </p:txBody>
      </p:sp>
      <p:sp>
        <p:nvSpPr>
          <p:cNvPr id="3" name="Content Placeholder 2">
            <a:extLst>
              <a:ext uri="{FF2B5EF4-FFF2-40B4-BE49-F238E27FC236}">
                <a16:creationId xmlns:a16="http://schemas.microsoft.com/office/drawing/2014/main" id="{8F2E82C9-EBE6-25B7-BFBB-9A820190CA0F}"/>
              </a:ext>
            </a:extLst>
          </p:cNvPr>
          <p:cNvSpPr>
            <a:spLocks noGrp="1"/>
          </p:cNvSpPr>
          <p:nvPr>
            <p:ph idx="1"/>
          </p:nvPr>
        </p:nvSpPr>
        <p:spPr/>
        <p:txBody>
          <a:bodyPr/>
          <a:lstStyle/>
          <a:p>
            <a:r>
              <a:rPr lang="en-IN" dirty="0"/>
              <a:t>1. Explain the Longstanding ethical questions firms will face with examples?</a:t>
            </a:r>
          </a:p>
          <a:p>
            <a:r>
              <a:rPr lang="en-IN" dirty="0"/>
              <a:t>2. what are the factors that affect AI reliability.</a:t>
            </a:r>
          </a:p>
          <a:p>
            <a:r>
              <a:rPr lang="en-IN" dirty="0"/>
              <a:t>3. Explain the possible AI use cases in Industries.</a:t>
            </a:r>
          </a:p>
          <a:p>
            <a:r>
              <a:rPr lang="en-IN" dirty="0"/>
              <a:t>4. Explain any 3 AI models in detail.</a:t>
            </a:r>
          </a:p>
          <a:p>
            <a:r>
              <a:rPr lang="en-IN" dirty="0"/>
              <a:t>5. What are the four types of AI based on Functionalities.</a:t>
            </a:r>
          </a:p>
          <a:p>
            <a:endParaRPr lang="en-IN" dirty="0"/>
          </a:p>
          <a:p>
            <a:endParaRPr lang="en-IN" dirty="0"/>
          </a:p>
          <a:p>
            <a:endParaRPr lang="en-IN" dirty="0"/>
          </a:p>
          <a:p>
            <a:r>
              <a:rPr lang="en-IN" dirty="0"/>
              <a:t>Submitted By: Mrs A R </a:t>
            </a:r>
            <a:r>
              <a:rPr lang="en-IN" dirty="0" err="1"/>
              <a:t>Kothimbire</a:t>
            </a:r>
            <a:r>
              <a:rPr lang="en-IN" dirty="0"/>
              <a:t> (AIDS Dept)</a:t>
            </a:r>
          </a:p>
          <a:p>
            <a:endParaRPr lang="en-IN" dirty="0"/>
          </a:p>
          <a:p>
            <a:endParaRPr lang="en-IN" dirty="0"/>
          </a:p>
        </p:txBody>
      </p:sp>
    </p:spTree>
    <p:extLst>
      <p:ext uri="{BB962C8B-B14F-4D97-AF65-F5344CB8AC3E}">
        <p14:creationId xmlns:p14="http://schemas.microsoft.com/office/powerpoint/2010/main" val="371000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69F-FE25-F5B4-9F99-B0113F1E7CDA}"/>
              </a:ext>
            </a:extLst>
          </p:cNvPr>
          <p:cNvSpPr>
            <a:spLocks noGrp="1"/>
          </p:cNvSpPr>
          <p:nvPr>
            <p:ph type="title"/>
          </p:nvPr>
        </p:nvSpPr>
        <p:spPr/>
        <p:txBody>
          <a:bodyPr/>
          <a:lstStyle/>
          <a:p>
            <a:r>
              <a:rPr lang="en-IN" b="1" dirty="0"/>
              <a:t>Course Objectives:</a:t>
            </a:r>
          </a:p>
        </p:txBody>
      </p:sp>
      <p:sp>
        <p:nvSpPr>
          <p:cNvPr id="3" name="Content Placeholder 2">
            <a:extLst>
              <a:ext uri="{FF2B5EF4-FFF2-40B4-BE49-F238E27FC236}">
                <a16:creationId xmlns:a16="http://schemas.microsoft.com/office/drawing/2014/main" id="{0A22A667-1A92-F136-8292-16297CAB964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1. Introduction to Dependable AI (Types, Use, factors, challenges)</a:t>
            </a:r>
          </a:p>
          <a:p>
            <a:r>
              <a:rPr lang="en-US" sz="2400" dirty="0">
                <a:latin typeface="Times New Roman" panose="02020603050405020304" pitchFamily="18" charset="0"/>
                <a:cs typeface="Times New Roman" panose="02020603050405020304" pitchFamily="18" charset="0"/>
              </a:rPr>
              <a:t>2. Defining AI transparency (Nature, limits, trust, and security)]</a:t>
            </a:r>
          </a:p>
          <a:p>
            <a:r>
              <a:rPr lang="en-US" sz="2400" dirty="0">
                <a:latin typeface="Times New Roman" panose="02020603050405020304" pitchFamily="18" charset="0"/>
                <a:cs typeface="Times New Roman" panose="02020603050405020304" pitchFamily="18" charset="0"/>
              </a:rPr>
              <a:t>3. Understanding explainable AI technical approaches</a:t>
            </a:r>
          </a:p>
          <a:p>
            <a:r>
              <a:rPr lang="en-US" sz="2400" dirty="0">
                <a:latin typeface="Times New Roman" panose="02020603050405020304" pitchFamily="18" charset="0"/>
                <a:cs typeface="Times New Roman" panose="02020603050405020304" pitchFamily="18" charset="0"/>
              </a:rPr>
              <a:t>4. getting acquainted with Accountable AI laws and liability.</a:t>
            </a:r>
          </a:p>
          <a:p>
            <a:r>
              <a:rPr lang="en-US" sz="2400" dirty="0">
                <a:latin typeface="Times New Roman" panose="02020603050405020304" pitchFamily="18" charset="0"/>
                <a:cs typeface="Times New Roman" panose="02020603050405020304" pitchFamily="18" charset="0"/>
              </a:rPr>
              <a:t>5. Understanding the Corporate AI responsibility.</a:t>
            </a:r>
          </a:p>
          <a:p>
            <a:r>
              <a:rPr lang="en-US" sz="2400" dirty="0">
                <a:latin typeface="Times New Roman" panose="02020603050405020304" pitchFamily="18" charset="0"/>
                <a:cs typeface="Times New Roman" panose="02020603050405020304" pitchFamily="18" charset="0"/>
              </a:rPr>
              <a:t>6. Identify Trustworthy practices in AI.</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CCC9-7974-0BED-EC6C-54A24194F115}"/>
              </a:ext>
            </a:extLst>
          </p:cNvPr>
          <p:cNvSpPr>
            <a:spLocks noGrp="1"/>
          </p:cNvSpPr>
          <p:nvPr>
            <p:ph type="title"/>
          </p:nvPr>
        </p:nvSpPr>
        <p:spPr>
          <a:xfrm>
            <a:off x="946673" y="1"/>
            <a:ext cx="10209007" cy="1204856"/>
          </a:xfrm>
        </p:spPr>
        <p:txBody>
          <a:bodyPr>
            <a:normAutofit fontScale="90000"/>
          </a:bodyPr>
          <a:lstStyle/>
          <a:p>
            <a:pPr algn="ct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dirty="0"/>
              <a:t>Unit I: </a:t>
            </a:r>
            <a:r>
              <a:rPr lang="en-IN" sz="4800" i="0" u="none" strike="noStrike" baseline="0" dirty="0">
                <a:solidFill>
                  <a:srgbClr val="000000"/>
                </a:solidFill>
                <a:latin typeface="Times New Roman" panose="02020603050405020304" pitchFamily="18" charset="0"/>
              </a:rPr>
              <a:t>Introduction to Dependable AI</a:t>
            </a:r>
            <a:br>
              <a:rPr lang="en-IN" sz="4800" i="0" u="none" strike="noStrike" baseline="0" dirty="0">
                <a:solidFill>
                  <a:srgbClr val="000000"/>
                </a:solidFill>
                <a:latin typeface="Times New Roman" panose="02020603050405020304" pitchFamily="18" charset="0"/>
              </a:rPr>
            </a:br>
            <a:r>
              <a:rPr lang="en-IN" sz="4800" i="0" u="sng" strike="noStrike" baseline="0" dirty="0">
                <a:solidFill>
                  <a:srgbClr val="000000"/>
                </a:solidFill>
                <a:latin typeface="Times New Roman" panose="02020603050405020304" pitchFamily="18" charset="0"/>
              </a:rPr>
              <a:t>Syllabus</a:t>
            </a:r>
            <a:endParaRPr lang="en-IN" dirty="0"/>
          </a:p>
        </p:txBody>
      </p:sp>
      <p:sp>
        <p:nvSpPr>
          <p:cNvPr id="3" name="Content Placeholder 2">
            <a:extLst>
              <a:ext uri="{FF2B5EF4-FFF2-40B4-BE49-F238E27FC236}">
                <a16:creationId xmlns:a16="http://schemas.microsoft.com/office/drawing/2014/main" id="{0B846D28-A0B2-D382-48AA-553369AFE766}"/>
              </a:ext>
            </a:extLst>
          </p:cNvPr>
          <p:cNvSpPr>
            <a:spLocks noGrp="1"/>
          </p:cNvSpPr>
          <p:nvPr>
            <p:ph idx="1"/>
          </p:nvPr>
        </p:nvSpPr>
        <p:spPr/>
        <p:txBody>
          <a:bodyPr>
            <a:normAutofit/>
          </a:bodyPr>
          <a:lstStyle/>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Types of AI models and Use cases,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new challenges for modern AI era,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a longstanding ethical question,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tradeoffs in fairness,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Robust and Reliable AI,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The challenges of generalizable Deep Learning,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factors affecting AI reliability 	</a:t>
            </a: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202921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B0AC-6EF6-38E6-19AB-E37BC4FB772D}"/>
              </a:ext>
            </a:extLst>
          </p:cNvPr>
          <p:cNvSpPr>
            <a:spLocks noGrp="1"/>
          </p:cNvSpPr>
          <p:nvPr>
            <p:ph type="title"/>
          </p:nvPr>
        </p:nvSpPr>
        <p:spPr/>
        <p:txBody>
          <a:bodyPr>
            <a:normAutofit fontScale="90000"/>
          </a:bodyPr>
          <a:lstStyle/>
          <a:p>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r>
              <a:rPr lang="en-US" b="0" i="0" dirty="0">
                <a:solidFill>
                  <a:srgbClr val="610B38"/>
                </a:solidFill>
                <a:effectLst/>
                <a:latin typeface="erdana"/>
              </a:rPr>
              <a:t>Engineering Applications of Artificial Intelligence</a:t>
            </a:r>
            <a:endParaRPr lang="en-IN" dirty="0"/>
          </a:p>
        </p:txBody>
      </p:sp>
      <p:sp>
        <p:nvSpPr>
          <p:cNvPr id="3" name="Content Placeholder 2">
            <a:extLst>
              <a:ext uri="{FF2B5EF4-FFF2-40B4-BE49-F238E27FC236}">
                <a16:creationId xmlns:a16="http://schemas.microsoft.com/office/drawing/2014/main" id="{3C8906E5-A409-8D59-25A3-FE9F0CCFB466}"/>
              </a:ext>
            </a:extLst>
          </p:cNvPr>
          <p:cNvSpPr>
            <a:spLocks noGrp="1"/>
          </p:cNvSpPr>
          <p:nvPr>
            <p:ph idx="1"/>
          </p:nvPr>
        </p:nvSpPr>
        <p:spPr>
          <a:xfrm>
            <a:off x="1097280" y="1845734"/>
            <a:ext cx="10058400" cy="3526366"/>
          </a:xfrm>
        </p:spPr>
        <p:txBody>
          <a:bodyPr>
            <a:normAutofit fontScale="85000" lnSpcReduction="10000"/>
          </a:bodyPr>
          <a:lstStyle/>
          <a:p>
            <a:pPr marL="0" indent="0">
              <a:buNone/>
            </a:pPr>
            <a:r>
              <a:rPr lang="en-IN" sz="3200" b="0" i="0" dirty="0">
                <a:solidFill>
                  <a:srgbClr val="610B4B"/>
                </a:solidFill>
                <a:effectLst/>
                <a:latin typeface="erdana"/>
              </a:rPr>
              <a:t>1: Advanced Robot: </a:t>
            </a:r>
            <a:r>
              <a:rPr lang="en-US" sz="3200" b="0" i="0" dirty="0">
                <a:solidFill>
                  <a:srgbClr val="333333"/>
                </a:solidFill>
                <a:effectLst/>
                <a:latin typeface="inter-regular"/>
              </a:rPr>
              <a:t>advanced robots in automobile manufacturing</a:t>
            </a:r>
            <a:endParaRPr lang="en-IN" sz="3200" b="0" i="0" dirty="0">
              <a:solidFill>
                <a:srgbClr val="610B4B"/>
              </a:solidFill>
              <a:effectLst/>
              <a:latin typeface="erdana"/>
            </a:endParaRPr>
          </a:p>
          <a:p>
            <a:pPr marL="0" indent="0">
              <a:buNone/>
            </a:pPr>
            <a:r>
              <a:rPr lang="en-IN" sz="3200" b="0" i="0" dirty="0">
                <a:solidFill>
                  <a:srgbClr val="610B4B"/>
                </a:solidFill>
                <a:effectLst/>
                <a:latin typeface="erdana"/>
              </a:rPr>
              <a:t>2: Big Data: </a:t>
            </a:r>
            <a:r>
              <a:rPr lang="en-US" sz="3200" b="0" i="0" dirty="0">
                <a:solidFill>
                  <a:srgbClr val="333333"/>
                </a:solidFill>
                <a:effectLst/>
                <a:latin typeface="inter-regular"/>
              </a:rPr>
              <a:t>detecting mistakes and formulating solutions through ML</a:t>
            </a:r>
            <a:endParaRPr lang="en-IN" sz="3200" b="0" i="0" dirty="0">
              <a:solidFill>
                <a:srgbClr val="610B4B"/>
              </a:solidFill>
              <a:effectLst/>
              <a:latin typeface="erdana"/>
            </a:endParaRPr>
          </a:p>
          <a:p>
            <a:pPr marL="0" indent="0">
              <a:buNone/>
            </a:pPr>
            <a:r>
              <a:rPr lang="en-IN" sz="3200" b="0" i="0" dirty="0">
                <a:solidFill>
                  <a:srgbClr val="610B4B"/>
                </a:solidFill>
                <a:effectLst/>
                <a:latin typeface="erdana"/>
              </a:rPr>
              <a:t>3: Internet of Things: </a:t>
            </a:r>
            <a:r>
              <a:rPr lang="en-IN" sz="3200" b="0" i="0" dirty="0">
                <a:solidFill>
                  <a:srgbClr val="333333"/>
                </a:solidFill>
                <a:effectLst/>
                <a:latin typeface="inter-regular"/>
              </a:rPr>
              <a:t>monitor projects remotely example IOT sensors.</a:t>
            </a:r>
            <a:endParaRPr lang="en-IN" sz="3200" b="0" i="0" dirty="0">
              <a:solidFill>
                <a:srgbClr val="610B4B"/>
              </a:solidFill>
              <a:effectLst/>
              <a:latin typeface="erdana"/>
            </a:endParaRPr>
          </a:p>
          <a:p>
            <a:pPr marL="0" indent="0" algn="just">
              <a:buNone/>
            </a:pPr>
            <a:r>
              <a:rPr lang="en-IN" sz="3200" b="0" i="0" dirty="0">
                <a:solidFill>
                  <a:srgbClr val="610B4B"/>
                </a:solidFill>
                <a:effectLst/>
                <a:latin typeface="erdana"/>
              </a:rPr>
              <a:t>4: Image Processing: Decision-making through sensors.   </a:t>
            </a:r>
            <a:r>
              <a:rPr lang="en-US" sz="3200" b="0" i="0" dirty="0">
                <a:solidFill>
                  <a:srgbClr val="333333"/>
                </a:solidFill>
                <a:effectLst/>
                <a:latin typeface="inter-regular"/>
              </a:rPr>
              <a:t>identify hidden structural deformities. </a:t>
            </a:r>
            <a:endParaRPr lang="en-IN" sz="3200" b="0" i="0" dirty="0">
              <a:solidFill>
                <a:srgbClr val="610B4B"/>
              </a:solidFill>
              <a:effectLst/>
              <a:latin typeface="erdana"/>
            </a:endParaRPr>
          </a:p>
          <a:p>
            <a:pPr marL="0" indent="0">
              <a:buNone/>
            </a:pPr>
            <a:r>
              <a:rPr lang="en-IN" sz="3200" b="0" i="0" dirty="0">
                <a:solidFill>
                  <a:srgbClr val="610B4B"/>
                </a:solidFill>
                <a:effectLst/>
                <a:latin typeface="erdana"/>
              </a:rPr>
              <a:t>5: Natural Language Processing: </a:t>
            </a:r>
            <a:r>
              <a:rPr lang="en-US" sz="3200" b="0" i="0" dirty="0">
                <a:solidFill>
                  <a:srgbClr val="333333"/>
                </a:solidFill>
                <a:effectLst/>
                <a:latin typeface="inter-regular"/>
              </a:rPr>
              <a:t>allowing machines and humans to communicate</a:t>
            </a:r>
            <a:endParaRPr lang="en-IN" sz="3200" dirty="0"/>
          </a:p>
        </p:txBody>
      </p:sp>
    </p:spTree>
    <p:extLst>
      <p:ext uri="{BB962C8B-B14F-4D97-AF65-F5344CB8AC3E}">
        <p14:creationId xmlns:p14="http://schemas.microsoft.com/office/powerpoint/2010/main" val="32450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1C3B-8D51-704C-520E-2A212487EC1E}"/>
              </a:ext>
            </a:extLst>
          </p:cNvPr>
          <p:cNvSpPr>
            <a:spLocks noGrp="1"/>
          </p:cNvSpPr>
          <p:nvPr>
            <p:ph type="title"/>
          </p:nvPr>
        </p:nvSpPr>
        <p:spPr/>
        <p:txBody>
          <a:bodyPr/>
          <a:lstStyle/>
          <a:p>
            <a:r>
              <a:rPr lang="en-IN" dirty="0"/>
              <a:t>Advantage and Disadvantage of AI</a:t>
            </a:r>
          </a:p>
        </p:txBody>
      </p:sp>
      <p:pic>
        <p:nvPicPr>
          <p:cNvPr id="5" name="Content Placeholder 4">
            <a:extLst>
              <a:ext uri="{FF2B5EF4-FFF2-40B4-BE49-F238E27FC236}">
                <a16:creationId xmlns:a16="http://schemas.microsoft.com/office/drawing/2014/main" id="{D6A5EB1F-4A62-DA69-E9DD-9A31F2909D05}"/>
              </a:ext>
            </a:extLst>
          </p:cNvPr>
          <p:cNvPicPr>
            <a:picLocks noGrp="1" noChangeAspect="1"/>
          </p:cNvPicPr>
          <p:nvPr>
            <p:ph idx="1"/>
          </p:nvPr>
        </p:nvPicPr>
        <p:blipFill>
          <a:blip r:embed="rId2"/>
          <a:stretch>
            <a:fillRect/>
          </a:stretch>
        </p:blipFill>
        <p:spPr>
          <a:xfrm>
            <a:off x="645459" y="2066544"/>
            <a:ext cx="5222634" cy="3882434"/>
          </a:xfrm>
        </p:spPr>
      </p:pic>
      <p:pic>
        <p:nvPicPr>
          <p:cNvPr id="7" name="Picture 6">
            <a:extLst>
              <a:ext uri="{FF2B5EF4-FFF2-40B4-BE49-F238E27FC236}">
                <a16:creationId xmlns:a16="http://schemas.microsoft.com/office/drawing/2014/main" id="{AAED6C48-D4AF-6C95-E82C-9DC2736C3FF6}"/>
              </a:ext>
            </a:extLst>
          </p:cNvPr>
          <p:cNvPicPr>
            <a:picLocks noChangeAspect="1"/>
          </p:cNvPicPr>
          <p:nvPr/>
        </p:nvPicPr>
        <p:blipFill>
          <a:blip r:embed="rId3"/>
          <a:stretch>
            <a:fillRect/>
          </a:stretch>
        </p:blipFill>
        <p:spPr>
          <a:xfrm>
            <a:off x="6126480" y="2066544"/>
            <a:ext cx="5222635" cy="3882435"/>
          </a:xfrm>
          <a:prstGeom prst="rect">
            <a:avLst/>
          </a:prstGeom>
        </p:spPr>
      </p:pic>
    </p:spTree>
    <p:extLst>
      <p:ext uri="{BB962C8B-B14F-4D97-AF65-F5344CB8AC3E}">
        <p14:creationId xmlns:p14="http://schemas.microsoft.com/office/powerpoint/2010/main" val="341597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6875-8721-455E-3B4A-53486ED04ECB}"/>
              </a:ext>
            </a:extLst>
          </p:cNvPr>
          <p:cNvSpPr>
            <a:spLocks noGrp="1"/>
          </p:cNvSpPr>
          <p:nvPr>
            <p:ph type="title"/>
          </p:nvPr>
        </p:nvSpPr>
        <p:spPr>
          <a:xfrm>
            <a:off x="1097280" y="286604"/>
            <a:ext cx="10058400" cy="778404"/>
          </a:xfrm>
        </p:spPr>
        <p:txBody>
          <a:bodyPr/>
          <a:lstStyle/>
          <a:p>
            <a:r>
              <a:rPr lang="en-IN" dirty="0"/>
              <a:t>History of AI: some milestones</a:t>
            </a:r>
          </a:p>
        </p:txBody>
      </p:sp>
      <p:pic>
        <p:nvPicPr>
          <p:cNvPr id="5" name="Picture 4">
            <a:extLst>
              <a:ext uri="{FF2B5EF4-FFF2-40B4-BE49-F238E27FC236}">
                <a16:creationId xmlns:a16="http://schemas.microsoft.com/office/drawing/2014/main" id="{3C8AE45A-423F-C181-A566-4A67A7C4FEDB}"/>
              </a:ext>
            </a:extLst>
          </p:cNvPr>
          <p:cNvPicPr>
            <a:picLocks noChangeAspect="1"/>
          </p:cNvPicPr>
          <p:nvPr/>
        </p:nvPicPr>
        <p:blipFill>
          <a:blip r:embed="rId2"/>
          <a:stretch>
            <a:fillRect/>
          </a:stretch>
        </p:blipFill>
        <p:spPr>
          <a:xfrm>
            <a:off x="1097281" y="1065008"/>
            <a:ext cx="9997440" cy="5169496"/>
          </a:xfrm>
          <a:prstGeom prst="rect">
            <a:avLst/>
          </a:prstGeom>
        </p:spPr>
      </p:pic>
    </p:spTree>
    <p:extLst>
      <p:ext uri="{BB962C8B-B14F-4D97-AF65-F5344CB8AC3E}">
        <p14:creationId xmlns:p14="http://schemas.microsoft.com/office/powerpoint/2010/main" val="325679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09F-06F3-F991-7740-F0FB009B12C2}"/>
              </a:ext>
            </a:extLst>
          </p:cNvPr>
          <p:cNvSpPr>
            <a:spLocks noGrp="1"/>
          </p:cNvSpPr>
          <p:nvPr>
            <p:ph type="title"/>
          </p:nvPr>
        </p:nvSpPr>
        <p:spPr>
          <a:xfrm>
            <a:off x="1097280" y="286603"/>
            <a:ext cx="10058400" cy="740753"/>
          </a:xfrm>
        </p:spPr>
        <p:txBody>
          <a:bodyPr>
            <a:normAutofit/>
          </a:bodyPr>
          <a:lstStyle/>
          <a:p>
            <a:r>
              <a:rPr lang="en-US" b="0" i="0" dirty="0">
                <a:solidFill>
                  <a:srgbClr val="610B38"/>
                </a:solidFill>
                <a:effectLst/>
                <a:latin typeface="erdana"/>
              </a:rPr>
              <a:t>Maturation of Artificial Intelligence</a:t>
            </a:r>
            <a:endParaRPr lang="en-IN" dirty="0"/>
          </a:p>
        </p:txBody>
      </p:sp>
      <p:sp>
        <p:nvSpPr>
          <p:cNvPr id="3" name="Content Placeholder 2">
            <a:extLst>
              <a:ext uri="{FF2B5EF4-FFF2-40B4-BE49-F238E27FC236}">
                <a16:creationId xmlns:a16="http://schemas.microsoft.com/office/drawing/2014/main" id="{8AF3BAC8-86A7-1254-6B60-0B08CA40AA0B}"/>
              </a:ext>
            </a:extLst>
          </p:cNvPr>
          <p:cNvSpPr>
            <a:spLocks noGrp="1"/>
          </p:cNvSpPr>
          <p:nvPr>
            <p:ph idx="1"/>
          </p:nvPr>
        </p:nvSpPr>
        <p:spPr>
          <a:xfrm>
            <a:off x="251460" y="914400"/>
            <a:ext cx="11750039" cy="5372099"/>
          </a:xfrm>
          <a:solidFill>
            <a:schemeClr val="accent1">
              <a:lumMod val="20000"/>
              <a:lumOff val="80000"/>
            </a:schemeClr>
          </a:solidFill>
        </p:spPr>
        <p:txBody>
          <a:bodyPr>
            <a:normAutofit/>
          </a:bodyPr>
          <a:lstStyle/>
          <a:p>
            <a:pPr algn="just">
              <a:buFont typeface="Arial" panose="020B0604020202020204" pitchFamily="34" charset="0"/>
              <a:buChar char="•"/>
            </a:pPr>
            <a:r>
              <a:rPr lang="en-US" b="1" i="0" dirty="0">
                <a:solidFill>
                  <a:srgbClr val="000000"/>
                </a:solidFill>
                <a:effectLst/>
                <a:latin typeface="inter-bold"/>
              </a:rPr>
              <a:t>Year 1943:</a:t>
            </a:r>
            <a:r>
              <a:rPr lang="en-US" b="0" i="0" dirty="0">
                <a:solidFill>
                  <a:srgbClr val="000000"/>
                </a:solidFill>
                <a:effectLst/>
                <a:latin typeface="inter-regular"/>
              </a:rPr>
              <a:t> The first work which is now recognized as AI was done by Warren McCulloch and Walter pits in 1943. They proposed a model of </a:t>
            </a:r>
            <a:r>
              <a:rPr lang="en-US" b="1" i="0" dirty="0">
                <a:solidFill>
                  <a:srgbClr val="000000"/>
                </a:solidFill>
                <a:effectLst/>
                <a:latin typeface="inter-bold"/>
              </a:rPr>
              <a:t>artificial neurons</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Year 1949:</a:t>
            </a:r>
            <a:r>
              <a:rPr lang="en-US" b="0" i="0" dirty="0">
                <a:solidFill>
                  <a:srgbClr val="000000"/>
                </a:solidFill>
                <a:effectLst/>
                <a:latin typeface="inter-regular"/>
              </a:rPr>
              <a:t> Donald Hebb demonstrated an updating rule for modifying the connection strength between neurons. His rule is now called </a:t>
            </a:r>
            <a:r>
              <a:rPr lang="en-US" b="1" i="0" dirty="0">
                <a:solidFill>
                  <a:srgbClr val="000000"/>
                </a:solidFill>
                <a:effectLst/>
                <a:latin typeface="inter-bold"/>
              </a:rPr>
              <a:t>Hebbian learning</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Year 1950:</a:t>
            </a:r>
            <a:r>
              <a:rPr lang="en-US" b="0" i="0" dirty="0">
                <a:solidFill>
                  <a:srgbClr val="000000"/>
                </a:solidFill>
                <a:effectLst/>
                <a:latin typeface="inter-regular"/>
              </a:rPr>
              <a:t> The Alan Turing proposed a test. The test can check the machine's ability to exhibit intelligent behavior equivalent to human intelligence, called a </a:t>
            </a:r>
            <a:r>
              <a:rPr lang="en-US" b="1" i="0" dirty="0">
                <a:solidFill>
                  <a:srgbClr val="000000"/>
                </a:solidFill>
                <a:effectLst/>
                <a:latin typeface="inter-bold"/>
              </a:rPr>
              <a:t>Turing test</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Year 1955:</a:t>
            </a:r>
            <a:r>
              <a:rPr lang="en-US" b="0" i="0" dirty="0">
                <a:solidFill>
                  <a:srgbClr val="000000"/>
                </a:solidFill>
                <a:effectLst/>
                <a:latin typeface="inter-regular"/>
              </a:rPr>
              <a:t> An Allen Newell and Herbert A. Simon created the "first artificial intelligence </a:t>
            </a:r>
            <a:r>
              <a:rPr lang="en-US" b="0" i="0" dirty="0" err="1">
                <a:solidFill>
                  <a:srgbClr val="000000"/>
                </a:solidFill>
                <a:effectLst/>
                <a:latin typeface="inter-regular"/>
              </a:rPr>
              <a:t>program"Which</a:t>
            </a:r>
            <a:r>
              <a:rPr lang="en-US" b="0" i="0" dirty="0">
                <a:solidFill>
                  <a:srgbClr val="000000"/>
                </a:solidFill>
                <a:effectLst/>
                <a:latin typeface="inter-regular"/>
              </a:rPr>
              <a:t> was named as </a:t>
            </a:r>
            <a:r>
              <a:rPr lang="en-US" b="1" i="0" dirty="0">
                <a:solidFill>
                  <a:srgbClr val="000000"/>
                </a:solidFill>
                <a:effectLst/>
                <a:latin typeface="inter-bold"/>
              </a:rPr>
              <a:t>"Logic Theorist"</a:t>
            </a:r>
            <a:r>
              <a:rPr lang="en-US" b="0" i="0" dirty="0">
                <a:solidFill>
                  <a:srgbClr val="000000"/>
                </a:solidFill>
                <a:effectLst/>
                <a:latin typeface="inter-regular"/>
              </a:rPr>
              <a:t>. This program had proved 38 of 52 Mathematics theorems, and find new and more elegant proofs for some theorems.</a:t>
            </a:r>
          </a:p>
          <a:p>
            <a:pPr algn="just">
              <a:buFont typeface="Arial" panose="020B0604020202020204" pitchFamily="34" charset="0"/>
              <a:buChar char="•"/>
            </a:pPr>
            <a:r>
              <a:rPr lang="en-US" b="1" i="0" dirty="0">
                <a:solidFill>
                  <a:srgbClr val="000000"/>
                </a:solidFill>
                <a:effectLst/>
                <a:latin typeface="inter-bold"/>
              </a:rPr>
              <a:t>Year 1956:</a:t>
            </a:r>
            <a:r>
              <a:rPr lang="en-US" b="0" i="0" dirty="0">
                <a:solidFill>
                  <a:srgbClr val="000000"/>
                </a:solidFill>
                <a:effectLst/>
                <a:latin typeface="inter-regular"/>
              </a:rPr>
              <a:t> AI coined as an academic field.</a:t>
            </a:r>
          </a:p>
          <a:p>
            <a:pPr algn="just">
              <a:buFont typeface="Arial" panose="020B0604020202020204" pitchFamily="34" charset="0"/>
              <a:buChar char="•"/>
            </a:pPr>
            <a:r>
              <a:rPr lang="en-US" b="1" i="0" dirty="0">
                <a:solidFill>
                  <a:srgbClr val="000000"/>
                </a:solidFill>
                <a:effectLst/>
                <a:latin typeface="inter-bold"/>
              </a:rPr>
              <a:t>Year 1966:</a:t>
            </a:r>
            <a:r>
              <a:rPr lang="en-US" b="0" i="0" dirty="0">
                <a:solidFill>
                  <a:srgbClr val="000000"/>
                </a:solidFill>
                <a:effectLst/>
                <a:latin typeface="inter-regular"/>
              </a:rPr>
              <a:t>  Joseph </a:t>
            </a:r>
            <a:r>
              <a:rPr lang="en-US" b="0" i="0" dirty="0" err="1">
                <a:solidFill>
                  <a:srgbClr val="000000"/>
                </a:solidFill>
                <a:effectLst/>
                <a:latin typeface="inter-regular"/>
              </a:rPr>
              <a:t>Weizenbaum</a:t>
            </a:r>
            <a:r>
              <a:rPr lang="en-US" b="0" i="0" dirty="0">
                <a:solidFill>
                  <a:srgbClr val="000000"/>
                </a:solidFill>
                <a:effectLst/>
                <a:latin typeface="inter-regular"/>
              </a:rPr>
              <a:t> created the first chatbot in 1966, which was named as ELIZA.</a:t>
            </a:r>
          </a:p>
          <a:p>
            <a:pPr algn="just">
              <a:buFont typeface="Arial" panose="020B0604020202020204" pitchFamily="34" charset="0"/>
              <a:buChar char="•"/>
            </a:pPr>
            <a:r>
              <a:rPr lang="en-US" b="1" i="0" dirty="0">
                <a:solidFill>
                  <a:srgbClr val="000000"/>
                </a:solidFill>
                <a:effectLst/>
                <a:latin typeface="inter-bold"/>
              </a:rPr>
              <a:t>Year 1972:</a:t>
            </a:r>
            <a:r>
              <a:rPr lang="en-US" b="0" i="0" dirty="0">
                <a:solidFill>
                  <a:srgbClr val="000000"/>
                </a:solidFill>
                <a:effectLst/>
                <a:latin typeface="inter-regular"/>
              </a:rPr>
              <a:t> The first intelligent humanoid robot was built in Japan which was named as WABOT-1.</a:t>
            </a:r>
          </a:p>
          <a:p>
            <a:pPr algn="just">
              <a:buFont typeface="Arial" panose="020B0604020202020204" pitchFamily="34" charset="0"/>
              <a:buChar char="•"/>
            </a:pPr>
            <a:r>
              <a:rPr lang="en-US" b="1" i="0" dirty="0">
                <a:solidFill>
                  <a:srgbClr val="000000"/>
                </a:solidFill>
                <a:effectLst/>
                <a:latin typeface="inter-bold"/>
              </a:rPr>
              <a:t>Year 1980:</a:t>
            </a:r>
            <a:r>
              <a:rPr lang="en-US" b="0" i="0" dirty="0">
                <a:solidFill>
                  <a:srgbClr val="000000"/>
                </a:solidFill>
                <a:effectLst/>
                <a:latin typeface="inter-regular"/>
              </a:rPr>
              <a:t> Expert systems were programmed that emulate the decision-making ability of a human expert.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5111637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1457</TotalTime>
  <Words>4555</Words>
  <Application>Microsoft Office PowerPoint</Application>
  <PresentationFormat>Widescreen</PresentationFormat>
  <Paragraphs>280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lpstr>
      <vt:lpstr>Course Code: AID354  Course: Dependable AI </vt:lpstr>
      <vt:lpstr> </vt:lpstr>
      <vt:lpstr>Textbook and References</vt:lpstr>
      <vt:lpstr>Course Objectives:</vt:lpstr>
      <vt:lpstr>                           Unit I: Introduction to Dependable AI Syllabus</vt:lpstr>
      <vt:lpstr>    Engineering Applications of Artificial Intelligence</vt:lpstr>
      <vt:lpstr>Advantage and Disadvantage of AI</vt:lpstr>
      <vt:lpstr>History of AI: some milestones</vt:lpstr>
      <vt:lpstr>Maturation of Artificial Intelligence</vt:lpstr>
      <vt:lpstr>PowerPoint Presentation</vt:lpstr>
      <vt:lpstr>          different types of artificial intelligence</vt:lpstr>
      <vt:lpstr>  The four types of AI based on functionalities</vt:lpstr>
      <vt:lpstr>PowerPoint Presentation</vt:lpstr>
      <vt:lpstr>PowerPoint Presentation</vt:lpstr>
      <vt:lpstr>PowerPoint Presentation</vt:lpstr>
      <vt:lpstr>Practical Applications Of AI Technologies</vt:lpstr>
      <vt:lpstr>AI , ML and Deep learning</vt:lpstr>
      <vt:lpstr>PowerPoint Presentation</vt:lpstr>
      <vt:lpstr>   Types of AI Models:</vt:lpstr>
      <vt:lpstr>PowerPoint Presentation</vt:lpstr>
      <vt:lpstr>PowerPoint Presentation</vt:lpstr>
      <vt:lpstr>PowerPoint Presentation</vt:lpstr>
      <vt:lpstr>PowerPoint Presentation</vt:lpstr>
      <vt:lpstr>AI Use Cases Across Industries</vt:lpstr>
      <vt:lpstr>PowerPoint Presentation</vt:lpstr>
      <vt:lpstr>Top Common Challenges in AI</vt:lpstr>
      <vt:lpstr>PowerPoint Presentation</vt:lpstr>
      <vt:lpstr>A Longstanding Ethical Questions</vt:lpstr>
      <vt:lpstr>Reliable and Robust AI Systems</vt:lpstr>
      <vt:lpstr>Factors Affecting AI Reliability</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AID354 Course: Dependable AI </dc:title>
  <dc:creator>Admin</dc:creator>
  <cp:lastModifiedBy>prerana Sangole</cp:lastModifiedBy>
  <cp:revision>61</cp:revision>
  <dcterms:created xsi:type="dcterms:W3CDTF">2024-01-23T04:32:48Z</dcterms:created>
  <dcterms:modified xsi:type="dcterms:W3CDTF">2024-03-08T17:41:28Z</dcterms:modified>
</cp:coreProperties>
</file>