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38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8" r:id="rId11"/>
    <p:sldId id="266" r:id="rId12"/>
    <p:sldId id="264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90" r:id="rId34"/>
    <p:sldId id="291" r:id="rId35"/>
    <p:sldId id="289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11" autoAdjust="0"/>
  </p:normalViewPr>
  <p:slideViewPr>
    <p:cSldViewPr snapToGrid="0">
      <p:cViewPr varScale="1">
        <p:scale>
          <a:sx n="53" d="100"/>
          <a:sy n="53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36B0-389A-454D-BA57-5A5743F8B6B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662F-B38A-4FE8-967F-63FAAC07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30000"/>
              </a:spcBef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30000"/>
              </a:spcBef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30000"/>
              </a:spcBef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30000"/>
              </a:spcBef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30000"/>
              </a:spcBef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19A1B3A-3A57-4C9B-A382-13ECD74860F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where the actual control and data acquisition occurs.</a:t>
            </a:r>
          </a:p>
        </p:txBody>
      </p:sp>
    </p:spTree>
    <p:extLst>
      <p:ext uri="{BB962C8B-B14F-4D97-AF65-F5344CB8AC3E}">
        <p14:creationId xmlns:p14="http://schemas.microsoft.com/office/powerpoint/2010/main" val="314007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package coroutines inside threads or </a:t>
            </a:r>
            <a:r>
              <a:rPr lang="en-US" dirty="0" err="1" smtClean="0"/>
              <a:t>subprocesses</a:t>
            </a:r>
            <a:r>
              <a:rPr lang="en-US" dirty="0" smtClean="0"/>
              <a:t> by adding extra layers</a:t>
            </a:r>
          </a:p>
          <a:p>
            <a:r>
              <a:rPr lang="en-US" dirty="0" smtClean="0"/>
              <a:t>You send data to coroutines</a:t>
            </a:r>
          </a:p>
          <a:p>
            <a:r>
              <a:rPr lang="en-US" dirty="0" smtClean="0"/>
              <a:t>You send data to threads (via queues)</a:t>
            </a:r>
          </a:p>
          <a:p>
            <a:r>
              <a:rPr lang="en-US" dirty="0" smtClean="0"/>
              <a:t>You send data to processes (via messages)</a:t>
            </a:r>
          </a:p>
          <a:p>
            <a:r>
              <a:rPr lang="en-US" dirty="0" smtClean="0"/>
              <a:t>Coroutines naturally tie into problems involving threads and distributed systems.</a:t>
            </a:r>
          </a:p>
          <a:p>
            <a:endParaRPr lang="en-US" dirty="0" smtClean="0"/>
          </a:p>
          <a:p>
            <a:r>
              <a:rPr lang="en-US" dirty="0" smtClean="0"/>
              <a:t>Coroutines as tasks</a:t>
            </a:r>
          </a:p>
          <a:p>
            <a:r>
              <a:rPr lang="zh-CN" altLang="en-US" dirty="0" smtClean="0"/>
              <a:t>定义的函数本身就是一串指令或控制流</a:t>
            </a:r>
            <a:endParaRPr lang="en-US" altLang="zh-CN" dirty="0" smtClean="0"/>
          </a:p>
          <a:p>
            <a:r>
              <a:rPr lang="zh-CN" altLang="en-US" dirty="0" smtClean="0"/>
              <a:t>函数内有局部变量，只要协程未结束或被关闭，局部变量会一直存在</a:t>
            </a:r>
            <a:endParaRPr lang="en-US" altLang="zh-CN" dirty="0" smtClean="0"/>
          </a:p>
          <a:p>
            <a:r>
              <a:rPr lang="en-US" dirty="0" smtClean="0"/>
              <a:t>yield suspends execution</a:t>
            </a:r>
          </a:p>
          <a:p>
            <a:r>
              <a:rPr lang="en-US" dirty="0" smtClean="0"/>
              <a:t>send() resumes execution</a:t>
            </a:r>
          </a:p>
          <a:p>
            <a:r>
              <a:rPr lang="en-US" dirty="0" smtClean="0"/>
              <a:t>close() terminates execution</a:t>
            </a:r>
          </a:p>
          <a:p>
            <a:r>
              <a:rPr lang="zh-CN" altLang="en-US" dirty="0" smtClean="0"/>
              <a:t>协程间通过</a:t>
            </a:r>
            <a:r>
              <a:rPr lang="en-US" altLang="zh-CN" dirty="0" smtClean="0"/>
              <a:t>send(data)</a:t>
            </a:r>
            <a:r>
              <a:rPr lang="zh-CN" altLang="en-US" dirty="0" smtClean="0"/>
              <a:t>进行通信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OS: gain control by </a:t>
            </a:r>
          </a:p>
          <a:p>
            <a:r>
              <a:rPr lang="en-US" altLang="zh-CN" dirty="0" smtClean="0"/>
              <a:t>Interrupts: </a:t>
            </a:r>
            <a:r>
              <a:rPr lang="en-US" dirty="0" smtClean="0"/>
              <a:t>Some kind of hardware related signal (data received, timer, keypress, etc.)</a:t>
            </a:r>
          </a:p>
          <a:p>
            <a:r>
              <a:rPr lang="en-US" altLang="zh-CN" dirty="0" smtClean="0"/>
              <a:t>Traps: </a:t>
            </a:r>
            <a:r>
              <a:rPr lang="en-US" dirty="0" smtClean="0"/>
              <a:t>A software generated signal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9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task that waits has to remove itself from the run queue.</a:t>
            </a:r>
          </a:p>
          <a:p>
            <a:r>
              <a:rPr lang="zh-CN" altLang="en-US" dirty="0" smtClean="0"/>
              <a:t>更多的可参考</a:t>
            </a:r>
            <a:r>
              <a:rPr lang="en-US" altLang="zh-CN" dirty="0" smtClean="0"/>
              <a:t>More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1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generator can only </a:t>
            </a:r>
            <a:r>
              <a:rPr lang="en-US" dirty="0" smtClean="0"/>
              <a:t>yield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immediate caller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split generators up for reasons of code reuse and modularity, the calling generator would have to manually iterate the sub-generator and re-yield all the results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tedious and inefficient.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dirty="0" smtClean="0"/>
              <a:t>yield 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to delegate control entirely to another generator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subgenerator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run to completion, with results being passed directly to the original caller without involvement from the calling generator. In the case of coroutines, sent values and thrown exceptions are also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propogated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directly to the currently executing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subgenerator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asyncio.coroutine</a:t>
            </a:r>
            <a:r>
              <a:rPr lang="en-US" dirty="0" smtClean="0"/>
              <a:t> =&gt; futures ==</a:t>
            </a:r>
            <a:r>
              <a:rPr lang="en-US" baseline="0" dirty="0" smtClean="0"/>
              <a:t> task</a:t>
            </a:r>
            <a:endParaRPr lang="en-US" dirty="0" smtClean="0"/>
          </a:p>
          <a:p>
            <a:r>
              <a:rPr lang="en-US" dirty="0" smtClean="0"/>
              <a:t>Loop ==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1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introduction of the core library, they also added the keywords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 3.5.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asyncio.coroutine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替换为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 from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test_gevent_intro.py</a:t>
            </a:r>
          </a:p>
          <a:p>
            <a:r>
              <a:rPr lang="en-US" dirty="0" smtClean="0"/>
              <a:t>Event loop</a:t>
            </a:r>
            <a:r>
              <a:rPr lang="zh-CN" altLang="en-US" dirty="0" smtClean="0"/>
              <a:t>被隐藏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Generator based </a:t>
            </a:r>
            <a:r>
              <a:rPr lang="en-US" altLang="zh-CN" dirty="0" err="1" smtClean="0"/>
              <a:t>coroutine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归还控制权到主调用者，无法互相传值，只能通过主调用者传递</a:t>
            </a:r>
            <a:endParaRPr lang="en-US" altLang="zh-CN" dirty="0" smtClean="0"/>
          </a:p>
          <a:p>
            <a:r>
              <a:rPr lang="en-US" altLang="zh-CN" dirty="0" err="1" smtClean="0"/>
              <a:t>greenlet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greelet</a:t>
            </a:r>
            <a:r>
              <a:rPr lang="zh-CN" altLang="en-US" dirty="0" smtClean="0"/>
              <a:t>间自由切换并传值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对于很多网络请求和需等待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读写的服务可用协程异步的方式来提升性能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Test_tracing.py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Test_tracing.py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Test_callback.py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Saving results to some global</a:t>
            </a:r>
            <a:r>
              <a:rPr lang="en-US" baseline="0" dirty="0" smtClean="0"/>
              <a:t> state variables, in callback check if it’s the last result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chain of callback after callback after callback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 access to the stack and variables, you end up shoving large objects into all your callbacks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3rd party APIs, you can’t pass anything into the callback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对于某一个业务，我们更希望能在一块代码里完成，而不是分割成两部分，可读性变差。</a:t>
            </a:r>
            <a:endParaRPr lang="en-US" altLang="zh-CN" dirty="0" smtClean="0"/>
          </a:p>
          <a:p>
            <a:r>
              <a:rPr lang="zh-CN" altLang="en-US" dirty="0" smtClean="0"/>
              <a:t>一块代码运行到一半，遇到</a:t>
            </a:r>
            <a:r>
              <a:rPr lang="en-US" altLang="zh-CN" dirty="0" smtClean="0"/>
              <a:t>blocking</a:t>
            </a:r>
            <a:r>
              <a:rPr lang="zh-CN" altLang="en-US" dirty="0" smtClean="0"/>
              <a:t>，挂起等</a:t>
            </a:r>
            <a:r>
              <a:rPr lang="en-US" altLang="zh-CN" dirty="0" smtClean="0"/>
              <a:t>IO ready</a:t>
            </a:r>
            <a:r>
              <a:rPr lang="zh-CN" altLang="en-US" dirty="0" smtClean="0"/>
              <a:t>后再继续运行，可以联想到跟某个概念？？</a:t>
            </a:r>
            <a:r>
              <a:rPr lang="en-US" altLang="zh-CN" dirty="0" smtClean="0"/>
              <a:t>Generator yield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Test_generator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test_Coroutine.py for more usages</a:t>
            </a:r>
          </a:p>
          <a:p>
            <a:pPr marL="228600" indent="-228600">
              <a:buAutoNum type="arabicParenR"/>
            </a:pPr>
            <a:r>
              <a:rPr lang="en-US" dirty="0" smtClean="0"/>
              <a:t>Coroutine wrapper</a:t>
            </a:r>
          </a:p>
          <a:p>
            <a:pPr marL="228600" indent="-228600">
              <a:buAutoNum type="arabicParenR"/>
            </a:pP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difference:</a:t>
            </a:r>
          </a:p>
          <a:p>
            <a:r>
              <a:rPr lang="en-US" dirty="0" smtClean="0"/>
              <a:t>Generators pull data through the pipe with iteration. </a:t>
            </a:r>
          </a:p>
          <a:p>
            <a:r>
              <a:rPr lang="en-US" dirty="0" smtClean="0"/>
              <a:t>Coroutines push data into the pipeline with send().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662F-B38A-4FE8-967F-63FAAC0738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73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1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EE2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OSYLAB_HORIZONTAL+P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8" y="6381750"/>
            <a:ext cx="303318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61606"/>
            <a:ext cx="9790112" cy="2475707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1988840"/>
            <a:ext cx="9793088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2247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363" indent="-360363">
              <a:tabLst>
                <a:tab pos="360363" algn="l"/>
              </a:tabLst>
              <a:defRPr sz="2400"/>
            </a:lvl1pPr>
            <a:lvl2pPr marL="538163" indent="-273050">
              <a:buSzPct val="80000"/>
              <a:buFont typeface="Wingdings 2" pitchFamily="18" charset="2"/>
              <a:buChar char=""/>
              <a:defRPr sz="2200"/>
            </a:lvl2pPr>
            <a:lvl3pPr marL="711200" indent="-261938"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8525" indent="-273050" defTabSz="804863">
              <a:buSzPct val="80000"/>
              <a:buFont typeface="Wingdings 2" pitchFamily="18" charset="2"/>
              <a:buChar char="¢"/>
              <a:defRPr sz="1800"/>
            </a:lvl4pPr>
            <a:lvl5pPr marL="1074738" indent="-265113">
              <a:defRPr sz="1600"/>
            </a:lvl5pPr>
            <a:lvl6pPr>
              <a:buSzPct val="70000"/>
              <a:buFont typeface="Wingdings" pitchFamily="2" charset="2"/>
              <a:buNone/>
              <a:defRPr/>
            </a:lvl6pPr>
            <a:lvl8pPr>
              <a:buSzPct val="70000"/>
              <a:buFont typeface="Wingdings" pitchFamily="2" charset="2"/>
              <a:buChar char="q"/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baseline="0"/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6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68984" y="6448426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C7C910-292D-46A4-A007-5000FFC94E9C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E2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OSYLAB_HORIZONTAL+P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33" y="6319838"/>
            <a:ext cx="3033184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9837439" cy="1830412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974142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662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9819" y="980729"/>
            <a:ext cx="5384800" cy="5145435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8783BB9-40FE-475F-B2ED-6BD27248A466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59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5386917" cy="79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80729"/>
            <a:ext cx="5389033" cy="79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23392" y="1844825"/>
            <a:ext cx="5384800" cy="4281339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183808" y="1844825"/>
            <a:ext cx="5384800" cy="4281339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5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265A590-0C61-42F1-BB20-6BA80098B616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93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9C563-09E8-4754-B736-D3E5F57B4605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49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42FC9-C4DF-45B4-B751-426AC1217015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" y="6300789"/>
            <a:ext cx="217805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657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525" y="908720"/>
            <a:ext cx="4011084" cy="64807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525" y="1628800"/>
            <a:ext cx="4011084" cy="47525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19403" y="476672"/>
            <a:ext cx="6720747" cy="5904657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210CFED-5A51-4948-ABF2-A037BE31A6C9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79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90872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234645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l-S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14754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F764B-6EB5-4EFB-B541-B0E0E06E5C40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79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3707079" y="-2048759"/>
            <a:ext cx="4808040" cy="11299065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3732154-7487-4F53-BD00-71D2C66AFC87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90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1982637" y="-612351"/>
            <a:ext cx="5184577" cy="8226723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10068984" y="6453189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4F5BD46-66D7-4829-AC49-3BFABAA07E2B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30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24417-23E9-4ADF-91A7-0EB866DC71A3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EE2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418" y="549276"/>
            <a:ext cx="1439333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sl-SI" sz="1000" b="1" dirty="0">
                <a:solidFill>
                  <a:srgbClr val="ED1C24"/>
                </a:solidFill>
                <a:ea typeface="ＭＳ Ｐゴシック" panose="020B0600070205080204" pitchFamily="34" charset="-128"/>
              </a:rPr>
              <a:t>Agenda</a:t>
            </a:r>
          </a:p>
        </p:txBody>
      </p:sp>
      <p:pic>
        <p:nvPicPr>
          <p:cNvPr id="5" name="Picture 2" descr="C:\Users\apodborsek\Desktop\COSYLAB_HORIZONTAL+P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33" y="6392863"/>
            <a:ext cx="3033184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61606"/>
            <a:ext cx="9790112" cy="2475707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1988840"/>
            <a:ext cx="9793088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41547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podborsek\Desktop\CGP\LOGO\HORIZONTALNI\BREZ_PODNASLOVA\PANTONE\COSYLAB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515939"/>
            <a:ext cx="27834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baseline="0"/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3392" y="1124745"/>
            <a:ext cx="11137237" cy="5001419"/>
          </a:xfrm>
        </p:spPr>
        <p:txBody>
          <a:bodyPr/>
          <a:lstStyle>
            <a:lvl1pPr>
              <a:defRPr sz="2400"/>
            </a:lvl1pPr>
            <a:lvl2pPr>
              <a:buNone/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 baseline="0"/>
            </a:lvl5pPr>
            <a:lvl6pPr>
              <a:defRPr sz="1600" baseline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4"/>
          </p:nvPr>
        </p:nvSpPr>
        <p:spPr>
          <a:xfrm>
            <a:off x="10068984" y="6448426"/>
            <a:ext cx="1498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ctr" defTabSz="457200" eaLnBrk="0" hangingPunct="0">
              <a:buClr>
                <a:srgbClr val="000000"/>
              </a:buClr>
              <a:buSzPct val="100000"/>
              <a:defRPr/>
            </a:pPr>
            <a:endParaRPr lang="sl-SI" sz="1000" b="1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7C24417-23E9-4ADF-91A7-0EB866DC71A3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24417-23E9-4ADF-91A7-0EB866DC71A3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30CB5D-6702-4EC8-A2B0-2CDCB0E1323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B6FB-84B0-47EE-9E47-4F94A609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15888"/>
            <a:ext cx="8367184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sl-SI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1076"/>
            <a:ext cx="10972800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418" y="6448426"/>
            <a:ext cx="1104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eaLnBrk="0" hangingPunct="0">
              <a:buClr>
                <a:srgbClr val="000000"/>
              </a:buClr>
              <a:buSzPct val="100000"/>
              <a:defRPr/>
            </a:pPr>
            <a:endParaRPr lang="sl-SI" b="1">
              <a:solidFill>
                <a:prstClr val="black">
                  <a:tint val="75000"/>
                </a:prst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76251"/>
            <a:ext cx="588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eaLnBrk="0" hangingPunct="0">
              <a:buClr>
                <a:srgbClr val="000000"/>
              </a:buClr>
              <a:buSzPct val="100000"/>
            </a:pPr>
            <a:fld id="{C7C24417-23E9-4ADF-91A7-0EB866DC71A3}" type="slidenum">
              <a:rPr lang="en-US" altLang="en-US" smtClean="0">
                <a:solidFill>
                  <a:prstClr val="white">
                    <a:lumMod val="50000"/>
                  </a:prstClr>
                </a:solidFill>
                <a:ea typeface="ＭＳ Ｐゴシック" panose="020B0600070205080204" pitchFamily="34" charset="-128"/>
              </a:rPr>
              <a:pPr defTabSz="457200" eaLnBrk="0" hangingPunct="0">
                <a:buClr>
                  <a:srgbClr val="000000"/>
                </a:buClr>
                <a:buSzPct val="100000"/>
              </a:pPr>
              <a:t>‹#›</a:t>
            </a:fld>
            <a:endParaRPr lang="en-US" altLang="en-US">
              <a:solidFill>
                <a:prstClr val="white">
                  <a:lumMod val="50000"/>
                </a:prstClr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6613"/>
            <a:ext cx="431800" cy="0"/>
          </a:xfrm>
          <a:prstGeom prst="line">
            <a:avLst/>
          </a:prstGeom>
          <a:ln>
            <a:solidFill>
              <a:srgbClr val="EE2E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3" descr="C:\Users\apodborsek\Desktop\web_page\design\taglin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5" y="6483351"/>
            <a:ext cx="383116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2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EE2E24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E2E24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Wingdings" pitchFamily="2" charset="2"/>
        <a:buChar char="q"/>
        <a:defRPr sz="32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1pPr>
      <a:lvl2pPr marL="360363" indent="-360363" algn="l" rtl="0" eaLnBrk="1" fontAlgn="base" hangingPunct="1">
        <a:spcBef>
          <a:spcPct val="20000"/>
        </a:spcBef>
        <a:spcAft>
          <a:spcPct val="0"/>
        </a:spcAft>
        <a:buClr>
          <a:srgbClr val="EE2E24"/>
        </a:buClr>
        <a:buSzPct val="100000"/>
        <a:buFont typeface="Wingdings" pitchFamily="2" charset="2"/>
        <a:buChar char="q"/>
        <a:defRPr sz="24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2pPr>
      <a:lvl3pPr marL="534988" indent="-269875" algn="l" rtl="0" eaLnBrk="1" fontAlgn="base" hangingPunct="1">
        <a:spcBef>
          <a:spcPct val="20000"/>
        </a:spcBef>
        <a:spcAft>
          <a:spcPct val="0"/>
        </a:spcAft>
        <a:buClr>
          <a:srgbClr val="EE2E24"/>
        </a:buClr>
        <a:buSzPct val="80000"/>
        <a:buFont typeface="Wingdings 2" pitchFamily="18" charset="2"/>
        <a:buChar char="¢"/>
        <a:defRPr sz="22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3pPr>
      <a:lvl4pPr marL="714375" indent="-265113" algn="l" rtl="0" eaLnBrk="1" fontAlgn="base" hangingPunct="1">
        <a:spcBef>
          <a:spcPct val="20000"/>
        </a:spcBef>
        <a:spcAft>
          <a:spcPct val="0"/>
        </a:spcAft>
        <a:buClr>
          <a:srgbClr val="EE2E24"/>
        </a:buClr>
        <a:buSzPct val="80000"/>
        <a:buFont typeface="Wingdings 2" pitchFamily="18" charset="2"/>
        <a:buChar char="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898525" indent="-273050" algn="l" defTabSz="10795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SzPct val="80000"/>
        <a:buFont typeface="Wingdings 2" pitchFamily="18" charset="2"/>
        <a:buChar char="¢"/>
        <a:defRPr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5pPr>
      <a:lvl6pPr marL="1079500" indent="-269875" algn="l" defTabSz="914400" rtl="0" eaLnBrk="1" latinLnBrk="0" hangingPunct="1">
        <a:spcBef>
          <a:spcPct val="20000"/>
        </a:spcBef>
        <a:buClr>
          <a:srgbClr val="ED1C24"/>
        </a:buClr>
        <a:buSzPct val="80000"/>
        <a:buFont typeface="Wingdings 2" pitchFamily="18" charset="2"/>
        <a:buChar char="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rgbClr val="ED1C24"/>
        </a:buClr>
        <a:buFont typeface="Wingdings" pitchFamily="2" charset="2"/>
        <a:buChar char="§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rgbClr val="ED1C24"/>
        </a:buClr>
        <a:buFont typeface="Wingdings" pitchFamily="2" charset="2"/>
        <a:buChar char="§"/>
        <a:defRPr sz="1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rgbClr val="ED1C24"/>
        </a:buClr>
        <a:buFont typeface="Wingdings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coroutines/Coroutines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80/#formal-semant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mauveweb.co.uk/posts/2014/07/gevent-asynchronous-io-made-easy.html" TargetMode="External"/><Relationship Id="rId13" Type="http://schemas.openxmlformats.org/officeDocument/2006/relationships/hyperlink" Target="https://softlns.github.io/2015/11/28/python-gevent/" TargetMode="External"/><Relationship Id="rId18" Type="http://schemas.openxmlformats.org/officeDocument/2006/relationships/hyperlink" Target="http://pod.tst.eu/http:/cvs.schmorp.de/libev/ev.pod" TargetMode="External"/><Relationship Id="rId3" Type="http://schemas.openxmlformats.org/officeDocument/2006/relationships/hyperlink" Target="https://hackernoon.com/asynchronous-python-45df84b82434" TargetMode="External"/><Relationship Id="rId7" Type="http://schemas.openxmlformats.org/officeDocument/2006/relationships/hyperlink" Target="http://www.dabeaz.com/coroutines/Coroutines.pdf" TargetMode="External"/><Relationship Id="rId12" Type="http://schemas.openxmlformats.org/officeDocument/2006/relationships/hyperlink" Target="http://blog.csdn.net/yueguanghaidao/article/details/39122867" TargetMode="External"/><Relationship Id="rId17" Type="http://schemas.openxmlformats.org/officeDocument/2006/relationships/hyperlink" Target="https://github.com/python-greenlet/greenlet" TargetMode="External"/><Relationship Id="rId2" Type="http://schemas.openxmlformats.org/officeDocument/2006/relationships/hyperlink" Target="http://www.dabeaz.com/GIL/" TargetMode="External"/><Relationship Id="rId16" Type="http://schemas.openxmlformats.org/officeDocument/2006/relationships/hyperlink" Target="https://greenlet.readthedocs.io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the-magic-behind-python-generator-functions-bc8eeea54220" TargetMode="External"/><Relationship Id="rId11" Type="http://schemas.openxmlformats.org/officeDocument/2006/relationships/hyperlink" Target="http://hhkbp2.github.io/gevent-tutorial/" TargetMode="External"/><Relationship Id="rId5" Type="http://schemas.openxmlformats.org/officeDocument/2006/relationships/hyperlink" Target="https://docs.python.org/3/whatsnew/3.3.html#pep-380" TargetMode="External"/><Relationship Id="rId15" Type="http://schemas.openxmlformats.org/officeDocument/2006/relationships/hyperlink" Target="http://www.bkjia.com/Pythonjc/883698.html" TargetMode="External"/><Relationship Id="rId10" Type="http://schemas.openxmlformats.org/officeDocument/2006/relationships/hyperlink" Target="https://yuyang0.github.io/articles/gevent.html" TargetMode="External"/><Relationship Id="rId19" Type="http://schemas.openxmlformats.org/officeDocument/2006/relationships/hyperlink" Target="http://blog.csdn.net/fjslovejhl/article/details/39153861" TargetMode="External"/><Relationship Id="rId4" Type="http://schemas.openxmlformats.org/officeDocument/2006/relationships/hyperlink" Target="https://hackernoon.com/async-through-the-looking-glass-d69a0a88b661" TargetMode="External"/><Relationship Id="rId9" Type="http://schemas.openxmlformats.org/officeDocument/2006/relationships/hyperlink" Target="https://zaiste.net/async_python_gevent_introduction/" TargetMode="External"/><Relationship Id="rId14" Type="http://schemas.openxmlformats.org/officeDocument/2006/relationships/hyperlink" Target="http://python.jobbole.com/88149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beaz.com/GI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944846" cy="3329581"/>
          </a:xfrm>
        </p:spPr>
        <p:txBody>
          <a:bodyPr anchor="ctr"/>
          <a:lstStyle/>
          <a:p>
            <a:pPr algn="ctr"/>
            <a:r>
              <a:rPr lang="en-US" dirty="0" smtClean="0"/>
              <a:t>Python </a:t>
            </a:r>
            <a:r>
              <a:rPr lang="en-US" dirty="0" err="1" smtClean="0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IO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Focus on </a:t>
            </a:r>
            <a:r>
              <a:rPr lang="en-US" altLang="zh-CN" dirty="0" err="1" smtClean="0"/>
              <a:t>Gevent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8400" y="4777380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殷</a:t>
            </a:r>
            <a:r>
              <a:rPr lang="zh-CN" altLang="en-US" dirty="0" smtClean="0"/>
              <a:t>理想</a:t>
            </a:r>
            <a:endParaRPr lang="en-US" altLang="zh-CN" dirty="0" smtClean="0"/>
          </a:p>
          <a:p>
            <a:r>
              <a:rPr lang="en-US" dirty="0" smtClean="0"/>
              <a:t>yinlixiang@aidigger.com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Concurrence</a:t>
            </a:r>
          </a:p>
          <a:p>
            <a:pPr lvl="1"/>
            <a:r>
              <a:rPr lang="en-US" altLang="zh-CN" dirty="0" smtClean="0"/>
              <a:t>Web Server: </a:t>
            </a:r>
          </a:p>
          <a:p>
            <a:pPr lvl="2"/>
            <a:r>
              <a:rPr lang="en-US" altLang="zh-CN" dirty="0" smtClean="0"/>
              <a:t>Incoming Requests</a:t>
            </a:r>
          </a:p>
          <a:p>
            <a:pPr lvl="2"/>
            <a:r>
              <a:rPr lang="en-US" altLang="zh-CN" dirty="0" smtClean="0"/>
              <a:t>Network functions: </a:t>
            </a:r>
          </a:p>
          <a:p>
            <a:pPr lvl="3"/>
            <a:r>
              <a:rPr lang="en-US" altLang="zh-CN" dirty="0" smtClean="0"/>
              <a:t>Fetch web content</a:t>
            </a:r>
          </a:p>
          <a:p>
            <a:pPr lvl="3"/>
            <a:r>
              <a:rPr lang="en-US" altLang="zh-CN" dirty="0" smtClean="0"/>
              <a:t>Get model result</a:t>
            </a:r>
          </a:p>
          <a:p>
            <a:pPr lvl="3"/>
            <a:r>
              <a:rPr lang="en-US" altLang="zh-CN" dirty="0" smtClean="0"/>
              <a:t>Wait response from other webservers</a:t>
            </a:r>
          </a:p>
          <a:p>
            <a:pPr lvl="2"/>
            <a:r>
              <a:rPr lang="en-US" altLang="zh-CN" dirty="0" smtClean="0"/>
              <a:t>IO functions: </a:t>
            </a:r>
          </a:p>
          <a:p>
            <a:pPr lvl="3"/>
            <a:r>
              <a:rPr lang="en-US" altLang="zh-CN" dirty="0" smtClean="0"/>
              <a:t>File R&amp;W</a:t>
            </a:r>
            <a:endParaRPr lang="en-US" altLang="zh-CN" dirty="0"/>
          </a:p>
          <a:p>
            <a:pPr lvl="3"/>
            <a:r>
              <a:rPr lang="en-US" altLang="zh-CN" dirty="0" smtClean="0"/>
              <a:t>DB CRUD</a:t>
            </a:r>
          </a:p>
          <a:p>
            <a:pPr lvl="2"/>
            <a:r>
              <a:rPr lang="en-US" altLang="zh-CN" dirty="0" smtClean="0"/>
              <a:t>Data Reassemble &amp; Calculation</a:t>
            </a:r>
          </a:p>
        </p:txBody>
      </p:sp>
    </p:spTree>
    <p:extLst>
      <p:ext uri="{BB962C8B-B14F-4D97-AF65-F5344CB8AC3E}">
        <p14:creationId xmlns:p14="http://schemas.microsoft.com/office/powerpoint/2010/main" val="4095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Callback </a:t>
            </a:r>
            <a:r>
              <a:rPr lang="en-US" altLang="zh-CN" dirty="0" smtClean="0"/>
              <a:t>Style</a:t>
            </a:r>
          </a:p>
          <a:p>
            <a:pPr lvl="1"/>
            <a:r>
              <a:rPr lang="en-US" altLang="zh-CN" dirty="0" smtClean="0"/>
              <a:t>Tornado</a:t>
            </a:r>
          </a:p>
          <a:p>
            <a:pPr lvl="1"/>
            <a:r>
              <a:rPr lang="en-US" altLang="zh-CN" dirty="0" smtClean="0"/>
              <a:t>Twisted</a:t>
            </a:r>
          </a:p>
          <a:p>
            <a:r>
              <a:rPr lang="en-US" altLang="zh-CN" dirty="0" smtClean="0"/>
              <a:t>Generator Style</a:t>
            </a:r>
          </a:p>
          <a:p>
            <a:pPr lvl="1"/>
            <a:r>
              <a:rPr lang="en-US" altLang="zh-CN" dirty="0" err="1" smtClean="0"/>
              <a:t>Asyncio</a:t>
            </a:r>
            <a:endParaRPr lang="en-US" altLang="zh-CN" dirty="0" smtClean="0"/>
          </a:p>
          <a:p>
            <a:r>
              <a:rPr lang="en-US" altLang="zh-CN" dirty="0" smtClean="0"/>
              <a:t>Green Thread Style</a:t>
            </a:r>
          </a:p>
          <a:p>
            <a:pPr lvl="1"/>
            <a:r>
              <a:rPr lang="en-US" altLang="zh-CN" dirty="0" err="1"/>
              <a:t>Stackless</a:t>
            </a:r>
            <a:r>
              <a:rPr lang="en-US" altLang="zh-CN" dirty="0"/>
              <a:t> (</a:t>
            </a:r>
            <a:r>
              <a:rPr lang="en-US" altLang="zh-CN" dirty="0" smtClean="0"/>
              <a:t>RIP)</a:t>
            </a:r>
          </a:p>
          <a:p>
            <a:pPr lvl="1"/>
            <a:r>
              <a:rPr lang="en-US" altLang="zh-CN" dirty="0" err="1" smtClean="0"/>
              <a:t>Greenlet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Gevent</a:t>
            </a:r>
            <a:endParaRPr lang="en-US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4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</a:t>
            </a:r>
            <a:r>
              <a:rPr lang="en-US" altLang="zh-CN" dirty="0" smtClean="0"/>
              <a:t>Callback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1642280"/>
            <a:ext cx="927369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tornado.ioloop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'http://www.google.com'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'http://www.yandex.ru'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'http://www.python.org'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handle_response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(response):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response.request.url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data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'{}: {} bytes: {}'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http_client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http_client.fetch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handle_response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tornado.ioloop.IOLoop.instance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().start()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: </a:t>
            </a:r>
            <a:r>
              <a:rPr lang="en-US" altLang="zh-CN" dirty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like threaded programs at all</a:t>
            </a:r>
          </a:p>
          <a:p>
            <a:r>
              <a:rPr lang="en-US" dirty="0"/>
              <a:t>Threads/coroutines are invisible to the programmer</a:t>
            </a:r>
          </a:p>
          <a:p>
            <a:r>
              <a:rPr lang="en-US" dirty="0"/>
              <a:t>Callbacks swallow </a:t>
            </a:r>
            <a:r>
              <a:rPr lang="en-US" dirty="0" smtClean="0"/>
              <a:t>exceptions, violates </a:t>
            </a:r>
            <a:r>
              <a:rPr lang="en-US" dirty="0" smtClean="0">
                <a:hlinkClick r:id="rId3"/>
              </a:rPr>
              <a:t>PEP20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Errors should never pass silently.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Unless explicitly silenced.</a:t>
            </a:r>
          </a:p>
          <a:p>
            <a:r>
              <a:rPr lang="en-US" dirty="0" smtClean="0"/>
              <a:t>Callbacks </a:t>
            </a:r>
            <a:r>
              <a:rPr lang="en-US" dirty="0"/>
              <a:t>are not </a:t>
            </a:r>
            <a:r>
              <a:rPr lang="en-US" dirty="0" smtClean="0"/>
              <a:t>gather-able (hack around by global variables)</a:t>
            </a:r>
            <a:endParaRPr lang="en-US" dirty="0"/>
          </a:p>
          <a:p>
            <a:r>
              <a:rPr lang="en-US" dirty="0"/>
              <a:t>Callback after callback gets confusing and hard to </a:t>
            </a:r>
            <a:r>
              <a:rPr lang="en-US" dirty="0" smtClean="0"/>
              <a:t>debug</a:t>
            </a:r>
          </a:p>
          <a:p>
            <a:r>
              <a:rPr lang="en-US" dirty="0"/>
              <a:t>lose access to the stack and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</a:t>
            </a:r>
            <a:r>
              <a:rPr lang="en-US" altLang="zh-CN" dirty="0" smtClean="0"/>
              <a:t>Callback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1642280"/>
            <a:ext cx="927369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tornado.ioloop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'http://www.google.com'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'http://www.yandex.ru'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'http://www.python.org'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handle_response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(response):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response.request.url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data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'{}: {} bytes: {}'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http_client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AsyncHTTPClient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http_client.fetch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handle_response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tornado.ioloop.IOLoop.instance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().start()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7352" y="2744512"/>
            <a:ext cx="474085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countdown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'Counting down from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23137" y="1265898"/>
            <a:ext cx="6794044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from </a:t>
            </a:r>
            <a:r>
              <a:rPr lang="en-US" altLang="en-US" dirty="0" err="1">
                <a:solidFill>
                  <a:srgbClr val="CC7832"/>
                </a:solidFill>
                <a:latin typeface="Consolas" panose="020B0609020204030204" pitchFamily="49" charset="0"/>
              </a:rPr>
              <a:t>src.test_generator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 import countdown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x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= countdown(10)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x</a:t>
            </a:r>
            <a:endParaRPr lang="en-US" altLang="en-US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&lt;generator object countdown at 0x00000175FE507A98&gt;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next(x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Counting down from  10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10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next(x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9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…</a:t>
            </a:r>
            <a:endParaRPr lang="en-US" altLang="en-US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next(x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next(x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StopIteration</a:t>
            </a:r>
            <a:endParaRPr lang="en-US" altLang="en-US" sz="3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184" y="1497321"/>
            <a:ext cx="89306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(pattern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lines):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lines: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pattern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__name__ ==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text = [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'python rocks'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'pth rck'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'python3.5'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'pp test'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pattern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'python'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grep(pattern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(line)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484289" y="5249273"/>
            <a:ext cx="52629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venv</a:t>
            </a:r>
            <a:r>
              <a:rPr lang="en-US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python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test_generator.py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python rocks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python3.5</a:t>
            </a:r>
          </a:p>
        </p:txBody>
      </p:sp>
    </p:spTree>
    <p:extLst>
      <p:ext uri="{BB962C8B-B14F-4D97-AF65-F5344CB8AC3E}">
        <p14:creationId xmlns:p14="http://schemas.microsoft.com/office/powerpoint/2010/main" val="20368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</a:t>
            </a:r>
            <a:r>
              <a:rPr lang="en-US" altLang="zh-CN" dirty="0"/>
              <a:t>Generator </a:t>
            </a:r>
            <a:r>
              <a:rPr lang="en-US" altLang="zh-CN" dirty="0" smtClean="0"/>
              <a:t>Based Coroutine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185" y="2484190"/>
            <a:ext cx="50097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grep_first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(pattern):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'Looking for {}'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.format(pattern))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line =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pattern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(line)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232781" y="1542441"/>
            <a:ext cx="6643165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src.test_coroutine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import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endParaRPr lang="en-US" altLang="en-US" sz="1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g 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('python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')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g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&lt;generator object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at 0x00000175FE667620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next(g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Looking for python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g.send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('test')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g.send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('python rocks!')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python rocks!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g.close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g.send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('test')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StopIteration</a:t>
            </a:r>
            <a:endParaRPr lang="en-US" altLang="en-US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232781" y="1650309"/>
            <a:ext cx="664316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src.test_coroutine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import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endParaRPr lang="en-US" altLang="en-US" sz="1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g 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('python')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g</a:t>
            </a:r>
            <a:endParaRPr lang="en-US" altLang="en-US" sz="1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&lt;generator object </a:t>
            </a:r>
            <a:r>
              <a:rPr lang="en-US" altLang="en-US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grep_first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at 0x00000175FE507AF0&gt;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g.send</a:t>
            </a:r>
            <a:r>
              <a:rPr lang="en-US" altLang="en-US" sz="1800" dirty="0">
                <a:solidFill>
                  <a:srgbClr val="CC7832"/>
                </a:solidFill>
                <a:latin typeface="Consolas" panose="020B0609020204030204" pitchFamily="49" charset="0"/>
              </a:rPr>
              <a:t>('python go!')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 can't send non-None value to a just-started generator</a:t>
            </a:r>
            <a:endParaRPr lang="en-US" altLang="en-US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: </a:t>
            </a:r>
            <a:r>
              <a:rPr lang="en-US" altLang="zh-CN" dirty="0"/>
              <a:t>Generator Based Coroutine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produce data for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Coroutines </a:t>
            </a:r>
            <a:r>
              <a:rPr lang="en-US" dirty="0"/>
              <a:t>are consumers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69" y="3303378"/>
            <a:ext cx="7439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as tasks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have a few essential features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Independent </a:t>
            </a:r>
            <a:r>
              <a:rPr lang="en-US" dirty="0"/>
              <a:t>control </a:t>
            </a:r>
            <a:r>
              <a:rPr lang="en-US" dirty="0" smtClean="0"/>
              <a:t>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Internal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scheduled (</a:t>
            </a:r>
            <a:r>
              <a:rPr lang="en-US" dirty="0" smtClean="0"/>
              <a:t>suspended/resumed)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communicate with other </a:t>
            </a:r>
            <a:r>
              <a:rPr lang="en-US" dirty="0" smtClean="0"/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Task </a:t>
            </a:r>
            <a:r>
              <a:rPr lang="en-US" altLang="zh-CN" dirty="0" smtClean="0"/>
              <a:t>Switching &amp; Scheduling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Hint: 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Interrupts &amp;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Process, Thread, Coroutine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 smtClean="0"/>
              <a:t>Sync&amp;Async</a:t>
            </a:r>
            <a:endParaRPr lang="en-US" altLang="zh-CN" dirty="0" smtClean="0"/>
          </a:p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 Mechanism &amp; Common Frameworks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C</a:t>
            </a:r>
            <a:r>
              <a:rPr lang="en-US" altLang="zh-CN" dirty="0" smtClean="0"/>
              <a:t>allback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Generator based </a:t>
            </a:r>
            <a:r>
              <a:rPr lang="en-US" altLang="zh-CN" dirty="0" err="1" smtClean="0"/>
              <a:t>coroutine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/>
              <a:t>G</a:t>
            </a:r>
            <a:r>
              <a:rPr lang="en-US" altLang="zh-CN" dirty="0" err="1" smtClean="0"/>
              <a:t>reenlet</a:t>
            </a:r>
            <a:endParaRPr lang="en-US" altLang="zh-CN" dirty="0" smtClean="0"/>
          </a:p>
          <a:p>
            <a:r>
              <a:rPr lang="en-US" dirty="0" err="1" smtClean="0"/>
              <a:t>G</a:t>
            </a:r>
            <a:r>
              <a:rPr lang="en-US" altLang="zh-CN" dirty="0" err="1" smtClean="0"/>
              <a:t>event</a:t>
            </a:r>
            <a:r>
              <a:rPr lang="zh-CN" altLang="en-US" dirty="0"/>
              <a:t> </a:t>
            </a:r>
            <a:r>
              <a:rPr lang="en-US" altLang="zh-CN" dirty="0" smtClean="0"/>
              <a:t>Implementation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Libev</a:t>
            </a:r>
            <a:r>
              <a:rPr lang="en-US" dirty="0" smtClean="0"/>
              <a:t>: Loop, watcher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Greenlet</a:t>
            </a:r>
            <a:r>
              <a:rPr lang="en-US" dirty="0" smtClean="0"/>
              <a:t>: hub, waiter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Task Switching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669381"/>
            <a:ext cx="8296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Task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013" y="2052638"/>
            <a:ext cx="719775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altLang="zh-CN" dirty="0" smtClean="0"/>
              <a:t>emo: 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Protection</a:t>
            </a:r>
          </a:p>
          <a:p>
            <a:pPr lvl="2"/>
            <a:r>
              <a:rPr lang="en-US" dirty="0" smtClean="0"/>
              <a:t>Tasks do not see the scheduler</a:t>
            </a:r>
          </a:p>
          <a:p>
            <a:pPr lvl="2"/>
            <a:r>
              <a:rPr lang="en-US" dirty="0" smtClean="0"/>
              <a:t>Tasks do not see other tasks</a:t>
            </a:r>
          </a:p>
          <a:p>
            <a:pPr lvl="2"/>
            <a:r>
              <a:rPr lang="en-US" dirty="0" smtClean="0"/>
              <a:t>Yield is the only external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Task Management functions</a:t>
            </a:r>
          </a:p>
          <a:p>
            <a:pPr lvl="2"/>
            <a:r>
              <a:rPr lang="en-US" dirty="0" smtClean="0"/>
              <a:t>Create a new task</a:t>
            </a:r>
          </a:p>
          <a:p>
            <a:pPr lvl="2"/>
            <a:r>
              <a:rPr lang="en-US" dirty="0" smtClean="0"/>
              <a:t>Kill an existing task</a:t>
            </a:r>
          </a:p>
          <a:p>
            <a:pPr lvl="2"/>
            <a:r>
              <a:rPr lang="en-US" dirty="0" smtClean="0"/>
              <a:t>Wait for a task to exit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Coroutine </a:t>
            </a:r>
            <a:r>
              <a:rPr lang="en-US" dirty="0" err="1"/>
              <a:t>Trampolining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Inter-task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Handling of blocking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Error Handling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VS Yield from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0387" y="2214673"/>
            <a:ext cx="461697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Implementation in pre-3.3 Python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(*generators):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generators: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Implementation in post-3.3 Python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(*generators):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generators: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from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650" y="2210546"/>
            <a:ext cx="5953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generator can only </a:t>
            </a:r>
            <a:r>
              <a:rPr lang="en-US" dirty="0" smtClean="0"/>
              <a:t>yield</a:t>
            </a:r>
            <a:r>
              <a:rPr lang="en-US" dirty="0"/>
              <a:t> to its immediate </a:t>
            </a:r>
            <a:r>
              <a:rPr lang="en-US" dirty="0" smtClean="0"/>
              <a:t>caller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Sub-generators: </a:t>
            </a:r>
            <a:r>
              <a:rPr lang="en-US" dirty="0"/>
              <a:t>code reuse and </a:t>
            </a:r>
            <a:r>
              <a:rPr lang="en-US" dirty="0" smtClean="0"/>
              <a:t>modularity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Manually iterate and re-yield all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Tedious and inefficient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dirty="0" smtClean="0"/>
              <a:t>yield from</a:t>
            </a:r>
            <a:r>
              <a:rPr lang="en-US" dirty="0"/>
              <a:t> statement to delegate control entirely to another generator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case of coroutines, sent values and thrown exceptions are also </a:t>
            </a:r>
            <a:r>
              <a:rPr lang="en-US" dirty="0" smtClean="0"/>
              <a:t>propagated </a:t>
            </a:r>
            <a:r>
              <a:rPr lang="en-US" dirty="0"/>
              <a:t>directly to the currently executing </a:t>
            </a:r>
            <a:r>
              <a:rPr lang="en-US" dirty="0" smtClean="0"/>
              <a:t>sub-generator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Yield VS Yield from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95428" y="452718"/>
            <a:ext cx="3355406" cy="63940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(EXPR)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_y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StopIteration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_r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_s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_y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GeneratorExit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_m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i.close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AttributeError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_m()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raise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BaseException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_x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sys.exc_info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_m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i.throw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AttributeError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raise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_y = _m(*_x)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StopIteration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_r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 None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_y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_y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i.send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(_s)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StopIteration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_e: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_r = _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 _r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7325" y="3160811"/>
            <a:ext cx="256993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EXPR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Coroutines with yield from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2837" y="2016731"/>
            <a:ext cx="823494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'http://www.google.com'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'http://www.yandex.ru'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'http://www.python.org'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asyncio.coroutine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call_url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'Starting {}'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response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data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'{}: {} bytes: {}'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futures = 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call_url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(futures))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: Coroutines with yield from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2118" y="2052638"/>
            <a:ext cx="51095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</a:t>
            </a:r>
            <a:r>
              <a:rPr lang="en-US" dirty="0" err="1" smtClean="0"/>
              <a:t>asyncio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998" y="2024343"/>
            <a:ext cx="823494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'http://www.google.com'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'http://www.yandex.ru'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'http://www.python.org'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call_url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'Starting {}'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response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data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'{}: {} bytes: {}'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futures = 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call_url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asyncio.wait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(futures))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green thread style(</a:t>
            </a:r>
            <a:r>
              <a:rPr lang="en-US" dirty="0" err="1" smtClean="0"/>
              <a:t>gevent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9886" y="1849121"/>
            <a:ext cx="475643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'foo is running'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gevent.sleep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'bar is running'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gevent.sleep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tasks = 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gevent.spawn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(foo)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gevent.spawn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(bar)]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gevent.joinall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(tasks)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44" y="1946366"/>
            <a:ext cx="6287487" cy="35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: green thread style(</a:t>
            </a:r>
            <a:r>
              <a:rPr lang="en-US" dirty="0" err="1"/>
              <a:t>gevent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Gevent</a:t>
            </a:r>
            <a:r>
              <a:rPr lang="en-US" dirty="0" smtClean="0"/>
              <a:t> </a:t>
            </a:r>
            <a:r>
              <a:rPr lang="en-US" dirty="0" err="1" smtClean="0"/>
              <a:t>Componets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</a:t>
            </a:r>
            <a:r>
              <a:rPr lang="en-US" altLang="zh-CN" dirty="0" smtClean="0"/>
              <a:t>ask: </a:t>
            </a:r>
            <a:r>
              <a:rPr lang="en-US" dirty="0" err="1" smtClean="0"/>
              <a:t>Greenlet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waiter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Scheduler: Hub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loop: </a:t>
            </a:r>
            <a:r>
              <a:rPr lang="en-US" dirty="0" err="1" smtClean="0"/>
              <a:t>libev</a:t>
            </a:r>
            <a:endParaRPr lang="en-US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watcher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Monkey Patch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Patch_time</a:t>
            </a:r>
            <a:r>
              <a:rPr lang="en-US" dirty="0" smtClean="0"/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Gevent.sleep</a:t>
            </a:r>
            <a:r>
              <a:rPr lang="en-US" dirty="0" smtClean="0"/>
              <a:t>()  vs </a:t>
            </a:r>
            <a:r>
              <a:rPr lang="en-US" dirty="0" err="1" smtClean="0"/>
              <a:t>time.sleep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Concurrence</a:t>
            </a:r>
          </a:p>
          <a:p>
            <a:pPr lvl="1"/>
            <a:r>
              <a:rPr lang="en-US" altLang="zh-CN" dirty="0" smtClean="0"/>
              <a:t>Web Server: </a:t>
            </a:r>
          </a:p>
          <a:p>
            <a:pPr lvl="2"/>
            <a:r>
              <a:rPr lang="en-US" altLang="zh-CN" dirty="0" smtClean="0"/>
              <a:t>Incoming Requests</a:t>
            </a:r>
          </a:p>
          <a:p>
            <a:pPr lvl="2"/>
            <a:r>
              <a:rPr lang="en-US" altLang="zh-CN" dirty="0" smtClean="0"/>
              <a:t>Network functions: </a:t>
            </a:r>
          </a:p>
          <a:p>
            <a:pPr lvl="3"/>
            <a:r>
              <a:rPr lang="en-US" altLang="zh-CN" dirty="0" smtClean="0"/>
              <a:t>web content</a:t>
            </a:r>
          </a:p>
          <a:p>
            <a:pPr lvl="3"/>
            <a:r>
              <a:rPr lang="en-US" altLang="zh-CN" dirty="0" smtClean="0"/>
              <a:t>model result</a:t>
            </a:r>
          </a:p>
          <a:p>
            <a:pPr lvl="3"/>
            <a:r>
              <a:rPr lang="en-US" altLang="zh-CN" dirty="0" smtClean="0"/>
              <a:t>result from other webservers</a:t>
            </a:r>
          </a:p>
          <a:p>
            <a:pPr lvl="2"/>
            <a:r>
              <a:rPr lang="en-US" altLang="zh-CN" dirty="0" smtClean="0"/>
              <a:t>IO functions: </a:t>
            </a:r>
          </a:p>
          <a:p>
            <a:pPr lvl="3"/>
            <a:r>
              <a:rPr lang="en-US" altLang="zh-CN" dirty="0" smtClean="0"/>
              <a:t>File R&amp;W</a:t>
            </a:r>
            <a:endParaRPr lang="en-US" altLang="zh-CN" dirty="0"/>
          </a:p>
          <a:p>
            <a:pPr lvl="3"/>
            <a:r>
              <a:rPr lang="en-US" altLang="zh-CN" dirty="0" smtClean="0"/>
              <a:t>DB CRUD</a:t>
            </a:r>
          </a:p>
          <a:p>
            <a:pPr lvl="2"/>
            <a:r>
              <a:rPr lang="en-US" altLang="zh-CN" dirty="0" smtClean="0"/>
              <a:t>Data Reassemble &amp; Calculation</a:t>
            </a:r>
          </a:p>
        </p:txBody>
      </p:sp>
    </p:spTree>
    <p:extLst>
      <p:ext uri="{BB962C8B-B14F-4D97-AF65-F5344CB8AC3E}">
        <p14:creationId xmlns:p14="http://schemas.microsoft.com/office/powerpoint/2010/main" val="3781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Greenlet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1362" y="2057093"/>
            <a:ext cx="3066865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z = gr2.switch(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(z)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gr1.switch(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gr1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(test1)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gr2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(test2)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gr1.switch(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world"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31659" y="2595701"/>
            <a:ext cx="6777317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只提供协程本身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要在协程间切换调度必须你在程序中手动来进行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API: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(run=None, parent=None): create a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greenlet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instance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greenlet.getcurrent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Attributes and methods: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gr.parent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每一个协程都有一个父协程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当前协程结束后会回到父协程中执行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该属性默认是创建该协程的协程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gr.run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该属性是协程实际运行的代码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方法结束了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那么该协程也就结束了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gr.switch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 **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协程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gr.throw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协程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接着抛出一个异常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start from </a:t>
            </a:r>
            <a:r>
              <a:rPr lang="en-US" dirty="0" err="1" smtClean="0"/>
              <a:t>gevent.spawn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 </a:t>
            </a:r>
            <a:r>
              <a:rPr lang="en-US" sz="3200" dirty="0" err="1"/>
              <a:t>greenlet</a:t>
            </a:r>
            <a:r>
              <a:rPr lang="en-US" sz="3200" dirty="0"/>
              <a:t> that runs the 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2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ibev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watcher</a:t>
            </a:r>
          </a:p>
          <a:p>
            <a:r>
              <a:rPr lang="en-US" dirty="0"/>
              <a:t>callback</a:t>
            </a:r>
          </a:p>
          <a:p>
            <a:r>
              <a:rPr lang="en-US" dirty="0" err="1" smtClean="0"/>
              <a:t>c_watcher</a:t>
            </a:r>
            <a:endParaRPr lang="en-US" dirty="0" smtClean="0"/>
          </a:p>
          <a:p>
            <a:r>
              <a:rPr lang="en-US" dirty="0" err="1" smtClean="0"/>
              <a:t>gevent_callback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epoll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30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55" y="2052638"/>
            <a:ext cx="6283065" cy="4195762"/>
          </a:xfrm>
        </p:spPr>
      </p:pic>
    </p:spTree>
    <p:extLst>
      <p:ext uri="{BB962C8B-B14F-4D97-AF65-F5344CB8AC3E}">
        <p14:creationId xmlns:p14="http://schemas.microsoft.com/office/powerpoint/2010/main" val="30358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12" y="1341120"/>
            <a:ext cx="9544594" cy="510322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GIL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http://www.dabeaz.com/GIL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asyncio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https://hackernoon.com/asynchronous-python-45df84b82434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hackernoon.com/async-through-the-looking-glass-d69a0a88b661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PEP 380: Syntax for Delegating to a </a:t>
            </a:r>
            <a:r>
              <a:rPr lang="en-US" dirty="0" err="1"/>
              <a:t>Subgenerator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docs.python.org/3/whatsnew/3.3.html#pep-380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generator: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hackernoon.com/the-magic-behind-python-generator-functions-bc8eeea54220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www.dabeaz.com/coroutines/Coroutines.pdf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gevent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8"/>
              </a:rPr>
              <a:t>http://mauveweb.co.uk/posts/2014/07/gevent-asynchronous-io-made-easy.html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9"/>
              </a:rPr>
              <a:t>https://zaiste.net/async_python_gevent_introduction/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0"/>
              </a:rPr>
              <a:t>https://yuyang0.github.io/articles/gevent.html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1"/>
              </a:rPr>
              <a:t>http://hhkbp2.github.io/gevent-tutorial/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blog.csdn.net/yueguanghaidao/article/details/39122867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3"/>
              </a:rPr>
              <a:t>https://softlns.github.io/2015/11/28/python-gevent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14"/>
              </a:rPr>
              <a:t>http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python.jobbole.com/88149/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greenlet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5"/>
              </a:rPr>
              <a:t>http://www.bkjia.com/Pythonjc/883698.html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6"/>
              </a:rPr>
              <a:t>https://greenlet.readthedocs.io/en/latest/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7"/>
              </a:rPr>
              <a:t>https://github.com/python-greenlet/greenlet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libev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18"/>
              </a:rPr>
              <a:t>http</a:t>
            </a:r>
            <a:r>
              <a:rPr lang="en-US" dirty="0">
                <a:hlinkClick r:id="rId18"/>
              </a:rPr>
              <a:t>://pod.tst.eu/http://</a:t>
            </a:r>
            <a:r>
              <a:rPr lang="en-US" dirty="0" smtClean="0">
                <a:hlinkClick r:id="rId18"/>
              </a:rPr>
              <a:t>cvs.schmorp.de/libev/ev.pod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19"/>
              </a:rPr>
              <a:t>http://blog.csdn.net/fjslovejhl/article/details/39153861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6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Solutions to Concurrence</a:t>
            </a:r>
          </a:p>
          <a:p>
            <a:pPr lvl="1"/>
            <a:r>
              <a:rPr lang="en-US" altLang="zh-CN" dirty="0" smtClean="0"/>
              <a:t>Multi-Process</a:t>
            </a:r>
          </a:p>
          <a:p>
            <a:pPr lvl="1"/>
            <a:r>
              <a:rPr lang="en-US" altLang="zh-CN" dirty="0" smtClean="0"/>
              <a:t>Multi-Thread</a:t>
            </a:r>
          </a:p>
          <a:p>
            <a:pPr lvl="1"/>
            <a:r>
              <a:rPr lang="en-US" altLang="zh-CN" dirty="0" smtClean="0"/>
              <a:t>Coroutines 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5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Multi-Process</a:t>
            </a:r>
          </a:p>
          <a:p>
            <a:pPr lvl="1"/>
            <a:r>
              <a:rPr lang="en-US" dirty="0" err="1" smtClean="0"/>
              <a:t>os.fork</a:t>
            </a:r>
            <a:r>
              <a:rPr lang="en-US" dirty="0" smtClean="0"/>
              <a:t>, multiprocessing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不共享任何状态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调度由操作系统完成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有独立的内存空间（上下文切换的时候需要保存栈、</a:t>
            </a:r>
            <a:r>
              <a:rPr lang="en-US" altLang="zh-CN" dirty="0" err="1"/>
              <a:t>cpu</a:t>
            </a:r>
            <a:r>
              <a:rPr lang="zh-CN" altLang="en-US" dirty="0"/>
              <a:t>寄存器、虚拟内存、以及打开的相关句柄等信息，开销大）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通讯主要通过信号传递的方式来实现（实现方式有多种，信号量、管道、事件等，通讯都需要过内核，效率低）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Multi-Thread</a:t>
            </a:r>
          </a:p>
          <a:p>
            <a:pPr lvl="1"/>
            <a:r>
              <a:rPr lang="en-US" dirty="0" smtClean="0"/>
              <a:t>Thread (GIL [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]), threading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共享变量（解决了通讯麻烦的问题，但是对于变量的访问需要加锁）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调度由操作系统完成（由于共享内存，上下文切换变得高效）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一个进程可以有多个线程，每个线程会共享父进程的资源（创建线程开销占用比进程小很多，可创建的数量也会很多）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通讯除了可使用进程间通讯的方式，还可以通过共享内存的方式进行通信（通过共享内存通信比通过内核要快很多）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Coroutines </a:t>
            </a:r>
            <a:endParaRPr lang="en-US" altLang="zh-CN" dirty="0" smtClean="0"/>
          </a:p>
          <a:p>
            <a:pPr lvl="1"/>
            <a:r>
              <a:rPr lang="en-US" dirty="0" err="1" smtClean="0"/>
              <a:t>greenlet</a:t>
            </a:r>
            <a:r>
              <a:rPr lang="en-US" dirty="0" smtClean="0"/>
              <a:t>, </a:t>
            </a:r>
            <a:r>
              <a:rPr lang="en-US" dirty="0" err="1" smtClean="0"/>
              <a:t>stackless</a:t>
            </a:r>
            <a:r>
              <a:rPr lang="en-US" dirty="0" smtClean="0"/>
              <a:t>, </a:t>
            </a:r>
            <a:r>
              <a:rPr lang="en-US" dirty="0" err="1" smtClean="0"/>
              <a:t>gevent</a:t>
            </a:r>
            <a:r>
              <a:rPr lang="en-US" dirty="0" smtClean="0"/>
              <a:t>, </a:t>
            </a:r>
            <a:r>
              <a:rPr lang="en-US" dirty="0" err="1" smtClean="0"/>
              <a:t>eventlet</a:t>
            </a:r>
            <a:r>
              <a:rPr lang="en-US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调度完全由用户控制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一个线程（进程）可以有多个协程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每个线程（进程）循环按照指定的任务清单顺序完成不同的任务（当任务被堵塞时，执行下一个任务；当恢复时，再回来执行这个任务；任务间切换只需要保存任务的上下文，没有内核的开销，可以不加锁的访问全局变量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协程需要保证是非堵塞的且没有相互依赖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协程基本上不能同步通讯，多采用异步的消息通讯，效率比较高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decide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/>
              <a:t>CPU-Bound or IO-Bound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altLang="zh-CN" dirty="0" smtClean="0">
                <a:latin typeface="+mn-lt"/>
                <a:cs typeface="Arial" panose="020B0604020202020204" pitchFamily="34" charset="0"/>
              </a:rPr>
              <a:t>Is IO really slow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/>
          </a:p>
          <a:p>
            <a:pPr lvl="1"/>
            <a:r>
              <a:rPr lang="en-US" altLang="zh-CN" dirty="0"/>
              <a:t>require doing things </a:t>
            </a:r>
            <a:r>
              <a:rPr lang="en-US" altLang="zh-CN" dirty="0" smtClean="0"/>
              <a:t>concurrently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/>
          </a:p>
          <a:p>
            <a:pPr lvl="1"/>
            <a:r>
              <a:rPr lang="en-US" dirty="0"/>
              <a:t>often spin up new, short lived, threads 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2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Device support must not wait for slow I/O</a:t>
            </a:r>
          </a:p>
          <a:p>
            <a:endParaRPr lang="en-US" altLang="en-US" smtClean="0"/>
          </a:p>
          <a:p>
            <a:r>
              <a:rPr lang="en-US" altLang="en-US" smtClean="0"/>
              <a:t>Hardware read/write operations which take “a long time” to complete must use asynchronous record processing</a:t>
            </a:r>
          </a:p>
          <a:p>
            <a:pPr lvl="1"/>
            <a:r>
              <a:rPr lang="en-US" altLang="en-US" smtClean="0"/>
              <a:t>TI/O </a:t>
            </a:r>
            <a:r>
              <a:rPr lang="en-US" altLang="en-US" smtClean="0">
                <a:sym typeface="Symbol" panose="05050102010706020507" pitchFamily="18" charset="2"/>
              </a:rPr>
              <a:t></a:t>
            </a:r>
            <a:r>
              <a:rPr lang="en-US" altLang="en-US" smtClean="0"/>
              <a:t> 100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s 	– definitely “a long time”</a:t>
            </a:r>
          </a:p>
          <a:p>
            <a:pPr lvl="1"/>
            <a:r>
              <a:rPr lang="en-US" altLang="en-US" smtClean="0"/>
              <a:t>TI/O </a:t>
            </a:r>
            <a:r>
              <a:rPr lang="en-US" altLang="en-US" smtClean="0">
                <a:sym typeface="Symbol" panose="05050102010706020507" pitchFamily="18" charset="2"/>
              </a:rPr>
              <a:t></a:t>
            </a:r>
            <a:r>
              <a:rPr lang="en-US" altLang="en-US" smtClean="0"/>
              <a:t> 10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s	– definitely “not a long time”</a:t>
            </a:r>
          </a:p>
          <a:p>
            <a:pPr lvl="1"/>
            <a:r>
              <a:rPr lang="en-US" altLang="en-US" smtClean="0"/>
              <a:t>10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s &lt; TI/O &lt; 100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s	– ???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If a device does not provide a completion interrupt, a “worker” thread can be created to perform the I/O</a:t>
            </a:r>
          </a:p>
          <a:p>
            <a:pPr lvl="1"/>
            <a:r>
              <a:rPr lang="en-US" altLang="en-US" smtClean="0"/>
              <a:t>This technique is used for Ethernet-attached devices.</a:t>
            </a:r>
            <a:endParaRPr lang="en-US" alt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Asynchronous I/O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7C910-292D-46A4-A007-5000FFC94E9C}" type="slidenum">
              <a:rPr lang="en-US" altLang="en-US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en-US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osylab_template_MS97-2003">
  <a:themeElements>
    <a:clrScheme name="Custom 2">
      <a:dk1>
        <a:sysClr val="windowText" lastClr="000000"/>
      </a:dk1>
      <a:lt1>
        <a:sysClr val="window" lastClr="FFFFFF"/>
      </a:lt1>
      <a:dk2>
        <a:srgbClr val="EE2E24"/>
      </a:dk2>
      <a:lt2>
        <a:srgbClr val="A1A1A1"/>
      </a:lt2>
      <a:accent1>
        <a:srgbClr val="595959"/>
      </a:accent1>
      <a:accent2>
        <a:srgbClr val="A3140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L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3947</TotalTime>
  <Words>1466</Words>
  <Application>Microsoft Office PowerPoint</Application>
  <PresentationFormat>Widescreen</PresentationFormat>
  <Paragraphs>324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MS PGothic</vt:lpstr>
      <vt:lpstr>宋体</vt:lpstr>
      <vt:lpstr>Arial</vt:lpstr>
      <vt:lpstr>Calibri</vt:lpstr>
      <vt:lpstr>Century Gothic</vt:lpstr>
      <vt:lpstr>Consolas</vt:lpstr>
      <vt:lpstr>Courier New</vt:lpstr>
      <vt:lpstr>Symbol</vt:lpstr>
      <vt:lpstr>Times New Roman</vt:lpstr>
      <vt:lpstr>Wingdings</vt:lpstr>
      <vt:lpstr>Wingdings 2</vt:lpstr>
      <vt:lpstr>Wingdings 3</vt:lpstr>
      <vt:lpstr>Ion</vt:lpstr>
      <vt:lpstr>Cosylab_template_MS97-2003</vt:lpstr>
      <vt:lpstr>Python Async IO Intro</vt:lpstr>
      <vt:lpstr>Contents</vt:lpstr>
      <vt:lpstr>Background</vt:lpstr>
      <vt:lpstr>Background</vt:lpstr>
      <vt:lpstr>Background</vt:lpstr>
      <vt:lpstr>Background</vt:lpstr>
      <vt:lpstr>Background</vt:lpstr>
      <vt:lpstr>Background</vt:lpstr>
      <vt:lpstr>Asynchronous I/O</vt:lpstr>
      <vt:lpstr>Background</vt:lpstr>
      <vt:lpstr>Async</vt:lpstr>
      <vt:lpstr>Async: Callback</vt:lpstr>
      <vt:lpstr>Async: Callback</vt:lpstr>
      <vt:lpstr>Async: Callback</vt:lpstr>
      <vt:lpstr>Generator</vt:lpstr>
      <vt:lpstr>Generator</vt:lpstr>
      <vt:lpstr>Async: Generator Based Coroutine </vt:lpstr>
      <vt:lpstr>Async: Generator Based Coroutine</vt:lpstr>
      <vt:lpstr>Coroutines as tasks </vt:lpstr>
      <vt:lpstr>OS: Task Switching</vt:lpstr>
      <vt:lpstr>OS: Task Scheduling</vt:lpstr>
      <vt:lpstr>Demo: Task Scheduler</vt:lpstr>
      <vt:lpstr>Yield VS Yield from</vt:lpstr>
      <vt:lpstr>Yield VS Yield from</vt:lpstr>
      <vt:lpstr>Async: Coroutines with yield from</vt:lpstr>
      <vt:lpstr>Async: Coroutines with yield from</vt:lpstr>
      <vt:lpstr>Async: asyncio</vt:lpstr>
      <vt:lpstr>Async: green thread style(gevent)</vt:lpstr>
      <vt:lpstr>Async: green thread style(gevent)</vt:lpstr>
      <vt:lpstr>Greenlet</vt:lpstr>
      <vt:lpstr>Demo: start from gevent.spawn</vt:lpstr>
      <vt:lpstr>Hub:  A greenlet that runs the event loop</vt:lpstr>
      <vt:lpstr>libev loop</vt:lpstr>
      <vt:lpstr>tracing</vt:lpstr>
      <vt:lpstr>References</vt:lpstr>
    </vt:vector>
  </TitlesOfParts>
  <Company>Cosylab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Async IO Intro</dc:title>
  <dc:creator>Lixiang Yin</dc:creator>
  <cp:lastModifiedBy>Lixiang Yin</cp:lastModifiedBy>
  <cp:revision>62</cp:revision>
  <dcterms:created xsi:type="dcterms:W3CDTF">2018-02-23T03:04:33Z</dcterms:created>
  <dcterms:modified xsi:type="dcterms:W3CDTF">2018-03-01T15:11:20Z</dcterms:modified>
</cp:coreProperties>
</file>