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21"/>
  </p:notesMasterIdLst>
  <p:handoutMasterIdLst>
    <p:handoutMasterId r:id="rId22"/>
  </p:handoutMasterIdLst>
  <p:sldIdLst>
    <p:sldId id="258" r:id="rId2"/>
    <p:sldId id="489" r:id="rId3"/>
    <p:sldId id="369" r:id="rId4"/>
    <p:sldId id="495" r:id="rId5"/>
    <p:sldId id="496" r:id="rId6"/>
    <p:sldId id="475" r:id="rId7"/>
    <p:sldId id="497" r:id="rId8"/>
    <p:sldId id="490" r:id="rId9"/>
    <p:sldId id="502" r:id="rId10"/>
    <p:sldId id="499" r:id="rId11"/>
    <p:sldId id="476" r:id="rId12"/>
    <p:sldId id="500" r:id="rId13"/>
    <p:sldId id="501" r:id="rId14"/>
    <p:sldId id="506" r:id="rId15"/>
    <p:sldId id="507" r:id="rId16"/>
    <p:sldId id="505" r:id="rId17"/>
    <p:sldId id="482" r:id="rId18"/>
    <p:sldId id="481" r:id="rId19"/>
    <p:sldId id="469" r:id="rId20"/>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50000" autoAdjust="0"/>
  </p:normalViewPr>
  <p:slideViewPr>
    <p:cSldViewPr>
      <p:cViewPr>
        <p:scale>
          <a:sx n="110" d="100"/>
          <a:sy n="110" d="100"/>
        </p:scale>
        <p:origin x="1144" y="-1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74" d="100"/>
          <a:sy n="74" d="100"/>
        </p:scale>
        <p:origin x="3480" y="200"/>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225"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14788" y="0"/>
            <a:ext cx="3070225" cy="469900"/>
          </a:xfrm>
          <a:prstGeom prst="rect">
            <a:avLst/>
          </a:prstGeom>
        </p:spPr>
        <p:txBody>
          <a:bodyPr vert="horz" lIns="91440" tIns="45720" rIns="91440" bIns="45720" rtlCol="0"/>
          <a:lstStyle>
            <a:lvl1pPr algn="r">
              <a:defRPr sz="1200"/>
            </a:lvl1pPr>
          </a:lstStyle>
          <a:p>
            <a:fld id="{79BF8083-5F7C-5E47-9DDC-73B00C7D0A89}" type="datetimeFigureOut">
              <a:rPr lang="en-US" smtClean="0"/>
              <a:t>2/14/16</a:t>
            </a:fld>
            <a:endParaRPr lang="en-US"/>
          </a:p>
        </p:txBody>
      </p:sp>
      <p:sp>
        <p:nvSpPr>
          <p:cNvPr id="4" name="Footer Placeholder 3"/>
          <p:cNvSpPr>
            <a:spLocks noGrp="1"/>
          </p:cNvSpPr>
          <p:nvPr>
            <p:ph type="ftr" sz="quarter" idx="2"/>
          </p:nvPr>
        </p:nvSpPr>
        <p:spPr>
          <a:xfrm>
            <a:off x="0" y="8902700"/>
            <a:ext cx="3070225"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14788" y="8902700"/>
            <a:ext cx="3070225" cy="469900"/>
          </a:xfrm>
          <a:prstGeom prst="rect">
            <a:avLst/>
          </a:prstGeom>
        </p:spPr>
        <p:txBody>
          <a:bodyPr vert="horz" lIns="91440" tIns="45720" rIns="91440" bIns="45720" rtlCol="0" anchor="b"/>
          <a:lstStyle>
            <a:lvl1pPr algn="r">
              <a:defRPr sz="1200"/>
            </a:lvl1pPr>
          </a:lstStyle>
          <a:p>
            <a:fld id="{852DEA64-A134-034B-BBED-059286F85711}" type="slidenum">
              <a:rPr lang="en-US" smtClean="0"/>
              <a:t>‹#›</a:t>
            </a:fld>
            <a:endParaRPr lang="en-US"/>
          </a:p>
        </p:txBody>
      </p:sp>
    </p:spTree>
    <p:extLst>
      <p:ext uri="{BB962C8B-B14F-4D97-AF65-F5344CB8AC3E}">
        <p14:creationId xmlns:p14="http://schemas.microsoft.com/office/powerpoint/2010/main" val="1316395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a:defRPr sz="1200"/>
            </a:lvl1pPr>
          </a:lstStyle>
          <a:p>
            <a:fld id="{BA1C3222-B412-4ABB-89D4-2A6AB69FE23C}" type="datetimeFigureOut">
              <a:rPr lang="en-US" smtClean="0"/>
              <a:pPr/>
              <a:t>2/14/16</a:t>
            </a:fld>
            <a:endParaRPr lang="en-US" dirty="0"/>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6" tIns="47023" rIns="94046" bIns="47023" rtlCol="0" anchor="ctr"/>
          <a:lstStyle/>
          <a:p>
            <a:endParaRPr lang="en-US"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70860" cy="468630"/>
          </a:xfrm>
          <a:prstGeom prst="rect">
            <a:avLst/>
          </a:prstGeom>
        </p:spPr>
        <p:txBody>
          <a:bodyPr vert="horz" lIns="94046" tIns="47023" rIns="94046" bIns="470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4046" tIns="47023" rIns="94046" bIns="47023" rtlCol="0" anchor="b"/>
          <a:lstStyle>
            <a:lvl1pPr algn="r">
              <a:defRPr sz="1200"/>
            </a:lvl1pPr>
          </a:lstStyle>
          <a:p>
            <a:fld id="{E75B6552-A50C-44EE-8B6A-2A4E0DCBE81F}" type="slidenum">
              <a:rPr lang="en-US" smtClean="0"/>
              <a:pPr/>
              <a:t>‹#›</a:t>
            </a:fld>
            <a:endParaRPr lang="en-US" dirty="0"/>
          </a:p>
        </p:txBody>
      </p:sp>
    </p:spTree>
    <p:extLst>
      <p:ext uri="{BB962C8B-B14F-4D97-AF65-F5344CB8AC3E}">
        <p14:creationId xmlns:p14="http://schemas.microsoft.com/office/powerpoint/2010/main" val="57978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 notes go here</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a:t>
            </a:fld>
            <a:endParaRPr lang="en-US" dirty="0"/>
          </a:p>
        </p:txBody>
      </p:sp>
    </p:spTree>
    <p:extLst>
      <p:ext uri="{BB962C8B-B14F-4D97-AF65-F5344CB8AC3E}">
        <p14:creationId xmlns:p14="http://schemas.microsoft.com/office/powerpoint/2010/main" val="206658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10</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 notes go here</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11</a:t>
            </a:fld>
            <a:endParaRPr lang="en-US" dirty="0"/>
          </a:p>
        </p:txBody>
      </p:sp>
    </p:spTree>
    <p:extLst>
      <p:ext uri="{BB962C8B-B14F-4D97-AF65-F5344CB8AC3E}">
        <p14:creationId xmlns:p14="http://schemas.microsoft.com/office/powerpoint/2010/main" val="206658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12</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13</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14</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i="1" kern="1200" dirty="0" smtClean="0">
                <a:solidFill>
                  <a:schemeClr val="tx1"/>
                </a:solidFill>
                <a:effectLst/>
                <a:latin typeface="+mn-lt"/>
                <a:ea typeface="+mn-ea"/>
                <a:cs typeface="+mn-cs"/>
              </a:rPr>
              <a:t>No files or programs from the shared folder are available offline</a:t>
            </a:r>
            <a:r>
              <a:rPr lang="en-US" sz="1200" kern="1200" dirty="0" smtClean="0">
                <a:solidFill>
                  <a:schemeClr val="tx1"/>
                </a:solidFill>
                <a:effectLst/>
                <a:latin typeface="+mn-lt"/>
                <a:ea typeface="+mn-ea"/>
                <a:cs typeface="+mn-cs"/>
              </a:rPr>
              <a:t>. This option should be used when you need to protect sensitive files from being cached offsite. It blocks Offline Files on client computers from making copies of the files and programs on the shared folder.</a:t>
            </a:r>
          </a:p>
          <a:p>
            <a:pPr marL="171450" lvl="0" indent="-171450">
              <a:buFont typeface="Arial" pitchFamily="34" charset="0"/>
              <a:buChar char="•"/>
            </a:pPr>
            <a:r>
              <a:rPr lang="en-US" sz="1200" i="1" kern="1200" dirty="0" smtClean="0">
                <a:solidFill>
                  <a:schemeClr val="tx1"/>
                </a:solidFill>
                <a:effectLst/>
                <a:latin typeface="+mn-lt"/>
                <a:ea typeface="+mn-ea"/>
                <a:cs typeface="+mn-cs"/>
              </a:rPr>
              <a:t>All files and programs that users open from the shared folder are automatically available offline</a:t>
            </a:r>
            <a:r>
              <a:rPr lang="en-US" sz="1200" kern="1200" dirty="0" smtClean="0">
                <a:solidFill>
                  <a:schemeClr val="tx1"/>
                </a:solidFill>
                <a:effectLst/>
                <a:latin typeface="+mn-lt"/>
                <a:ea typeface="+mn-ea"/>
                <a:cs typeface="+mn-cs"/>
              </a:rPr>
              <a:t>. This option makes the file or program in the folder automatically available to the user offline whenever they access and open it from the shared folder. The files and programs remain in the Offline Files cache and are synchronized with the version on the server until the cache is full or the user deletes the files. Files and programs that are not opened are not available offline.</a:t>
            </a:r>
          </a:p>
          <a:p>
            <a:pPr marL="171450" lvl="0" indent="-171450">
              <a:buFont typeface="Arial" pitchFamily="34" charset="0"/>
              <a:buChar char="•"/>
            </a:pPr>
            <a:r>
              <a:rPr lang="en-US" sz="1200" i="1" kern="1200" dirty="0" smtClean="0">
                <a:solidFill>
                  <a:schemeClr val="tx1"/>
                </a:solidFill>
                <a:effectLst/>
                <a:latin typeface="+mn-lt"/>
                <a:ea typeface="+mn-ea"/>
                <a:cs typeface="+mn-cs"/>
              </a:rPr>
              <a:t>Optimize for performance:</a:t>
            </a:r>
            <a:r>
              <a:rPr lang="en-US" sz="1200" kern="1200" dirty="0" smtClean="0">
                <a:solidFill>
                  <a:schemeClr val="tx1"/>
                </a:solidFill>
                <a:effectLst/>
                <a:latin typeface="+mn-lt"/>
                <a:ea typeface="+mn-ea"/>
                <a:cs typeface="+mn-cs"/>
              </a:rPr>
              <a:t> This options means that executable files downloaded from the server will be cached and run directly from the client the next time they are accessed.</a:t>
            </a:r>
          </a:p>
        </p:txBody>
      </p:sp>
      <p:sp>
        <p:nvSpPr>
          <p:cNvPr id="4" name="Slide Number Placeholder 3"/>
          <p:cNvSpPr>
            <a:spLocks noGrp="1"/>
          </p:cNvSpPr>
          <p:nvPr>
            <p:ph type="sldNum" sz="quarter" idx="10"/>
          </p:nvPr>
        </p:nvSpPr>
        <p:spPr/>
        <p:txBody>
          <a:bodyPr/>
          <a:lstStyle/>
          <a:p>
            <a:fld id="{E75B6552-A50C-44EE-8B6A-2A4E0DCBE81F}" type="slidenum">
              <a:rPr lang="en-US" smtClean="0"/>
              <a:pPr/>
              <a:t>15</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16</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976699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976699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19</a:t>
            </a:fld>
            <a:endParaRPr lang="en-US" dirty="0"/>
          </a:p>
        </p:txBody>
      </p:sp>
    </p:spTree>
    <p:extLst>
      <p:ext uri="{BB962C8B-B14F-4D97-AF65-F5344CB8AC3E}">
        <p14:creationId xmlns:p14="http://schemas.microsoft.com/office/powerpoint/2010/main" val="367132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976699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5B6552-A50C-44EE-8B6A-2A4E0DCBE81F}" type="slidenum">
              <a:rPr lang="en-US" smtClean="0"/>
              <a:pPr/>
              <a:t>7</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8</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9</a:t>
            </a:fld>
            <a:endParaRPr lang="en-US" dirty="0"/>
          </a:p>
        </p:txBody>
      </p:sp>
    </p:spTree>
    <p:extLst>
      <p:ext uri="{BB962C8B-B14F-4D97-AF65-F5344CB8AC3E}">
        <p14:creationId xmlns:p14="http://schemas.microsoft.com/office/powerpoint/2010/main" val="110878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2427206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59761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2719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33377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588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50324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206682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5496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84787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62482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0099546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66967361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Managing User </a:t>
            </a:r>
            <a:r>
              <a:rPr lang="en-US" sz="4400" dirty="0" smtClean="0"/>
              <a:t>Accounts &amp; Profiles – Chapter 5</a:t>
            </a:r>
            <a:endParaRPr lang="en-US" sz="4400"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1</a:t>
            </a:fld>
            <a:endParaRPr lang="en-US" dirty="0"/>
          </a:p>
        </p:txBody>
      </p:sp>
    </p:spTree>
    <p:extLst>
      <p:ext uri="{BB962C8B-B14F-4D97-AF65-F5344CB8AC3E}">
        <p14:creationId xmlns:p14="http://schemas.microsoft.com/office/powerpoint/2010/main" val="4210093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Unit (OU)</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OU is a general-purpose container used to group other Active Directory objects together for administrative purposes. </a:t>
            </a:r>
            <a:endParaRPr lang="en-US" dirty="0" smtClean="0"/>
          </a:p>
          <a:p>
            <a:r>
              <a:rPr lang="en-US" dirty="0" smtClean="0"/>
              <a:t>When </a:t>
            </a:r>
            <a:r>
              <a:rPr lang="en-US" dirty="0"/>
              <a:t>working with Active Directory, you will most likely structure your organization and departments around the OU container. </a:t>
            </a:r>
          </a:p>
          <a:p>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10</a:t>
            </a:fld>
            <a:endParaRPr lang="en-US" dirty="0"/>
          </a:p>
        </p:txBody>
      </p:sp>
    </p:spTree>
    <p:extLst>
      <p:ext uri="{BB962C8B-B14F-4D97-AF65-F5344CB8AC3E}">
        <p14:creationId xmlns:p14="http://schemas.microsoft.com/office/powerpoint/2010/main" val="116544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User Profiles</a:t>
            </a:r>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11</a:t>
            </a:fld>
            <a:endParaRPr lang="en-US" dirty="0"/>
          </a:p>
        </p:txBody>
      </p:sp>
    </p:spTree>
    <p:extLst>
      <p:ext uri="{BB962C8B-B14F-4D97-AF65-F5344CB8AC3E}">
        <p14:creationId xmlns:p14="http://schemas.microsoft.com/office/powerpoint/2010/main" val="2114660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Centralization</a:t>
            </a:r>
            <a:endParaRPr lang="en-US" dirty="0"/>
          </a:p>
        </p:txBody>
      </p:sp>
      <p:sp>
        <p:nvSpPr>
          <p:cNvPr id="3" name="Content Placeholder 2"/>
          <p:cNvSpPr>
            <a:spLocks noGrp="1"/>
          </p:cNvSpPr>
          <p:nvPr>
            <p:ph idx="1"/>
          </p:nvPr>
        </p:nvSpPr>
        <p:spPr/>
        <p:txBody>
          <a:bodyPr>
            <a:normAutofit/>
          </a:bodyPr>
          <a:lstStyle/>
          <a:p>
            <a:r>
              <a:rPr lang="en-US" dirty="0"/>
              <a:t>User profiles contain network environment settings as well as desktop </a:t>
            </a:r>
            <a:r>
              <a:rPr lang="en-US" dirty="0" smtClean="0"/>
              <a:t>configurations.</a:t>
            </a:r>
          </a:p>
          <a:p>
            <a:r>
              <a:rPr lang="en-US" dirty="0" smtClean="0"/>
              <a:t>Centralizing these settings along with their data </a:t>
            </a:r>
            <a:r>
              <a:rPr lang="en-US" dirty="0"/>
              <a:t>enables users to access resources while working offline or over slow network </a:t>
            </a:r>
            <a:r>
              <a:rPr lang="en-US" dirty="0" smtClean="0"/>
              <a:t>connections.</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12</a:t>
            </a:fld>
            <a:endParaRPr lang="en-US" dirty="0"/>
          </a:p>
        </p:txBody>
      </p:sp>
    </p:spTree>
    <p:extLst>
      <p:ext uri="{BB962C8B-B14F-4D97-AF65-F5344CB8AC3E}">
        <p14:creationId xmlns:p14="http://schemas.microsoft.com/office/powerpoint/2010/main" val="183246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Redirection and Offline Files/Folders</a:t>
            </a:r>
          </a:p>
        </p:txBody>
      </p:sp>
      <p:sp>
        <p:nvSpPr>
          <p:cNvPr id="3" name="Content Placeholder 2"/>
          <p:cNvSpPr>
            <a:spLocks noGrp="1"/>
          </p:cNvSpPr>
          <p:nvPr>
            <p:ph idx="1"/>
          </p:nvPr>
        </p:nvSpPr>
        <p:spPr/>
        <p:txBody>
          <a:bodyPr>
            <a:normAutofit/>
          </a:bodyPr>
          <a:lstStyle/>
          <a:p>
            <a:pPr marL="0" indent="0">
              <a:buNone/>
            </a:pPr>
            <a:r>
              <a:rPr lang="en-US" dirty="0"/>
              <a:t>By using </a:t>
            </a:r>
            <a:r>
              <a:rPr lang="en-US" dirty="0" smtClean="0"/>
              <a:t>Folder </a:t>
            </a:r>
            <a:r>
              <a:rPr lang="en-US" dirty="0"/>
              <a:t>Redirection and Offline Files/Folders, you can redirect the path of one or more local folders to a shared folder on the network and then cache the files/folders on the local </a:t>
            </a:r>
            <a:r>
              <a:rPr lang="en-US" dirty="0" smtClean="0"/>
              <a:t>machine</a:t>
            </a:r>
            <a:r>
              <a:rPr lang="en-US" dirty="0"/>
              <a:t>, making </a:t>
            </a:r>
            <a:r>
              <a:rPr lang="en-US" dirty="0" smtClean="0"/>
              <a:t>the </a:t>
            </a:r>
            <a:r>
              <a:rPr lang="en-US" dirty="0"/>
              <a:t>resources available to the user from any computer on the </a:t>
            </a:r>
            <a:r>
              <a:rPr lang="en-US" dirty="0" smtClean="0"/>
              <a:t>network.</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13</a:t>
            </a:fld>
            <a:endParaRPr lang="en-US" dirty="0"/>
          </a:p>
        </p:txBody>
      </p:sp>
    </p:spTree>
    <p:extLst>
      <p:ext uri="{BB962C8B-B14F-4D97-AF65-F5344CB8AC3E}">
        <p14:creationId xmlns:p14="http://schemas.microsoft.com/office/powerpoint/2010/main" val="111695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Offline Mode</a:t>
            </a:r>
            <a:endParaRPr lang="en-US" dirty="0"/>
          </a:p>
        </p:txBody>
      </p:sp>
      <p:sp>
        <p:nvSpPr>
          <p:cNvPr id="3" name="Content Placeholder 2"/>
          <p:cNvSpPr>
            <a:spLocks noGrp="1"/>
          </p:cNvSpPr>
          <p:nvPr>
            <p:ph idx="1"/>
          </p:nvPr>
        </p:nvSpPr>
        <p:spPr/>
        <p:txBody>
          <a:bodyPr>
            <a:normAutofit/>
          </a:bodyPr>
          <a:lstStyle/>
          <a:p>
            <a:r>
              <a:rPr lang="en-US" dirty="0"/>
              <a:t>On Windows Server 2012, a shared folder and its files are configured to be available for offline </a:t>
            </a:r>
            <a:r>
              <a:rPr lang="en-US" dirty="0" smtClean="0"/>
              <a:t>use.</a:t>
            </a:r>
          </a:p>
          <a:p>
            <a:r>
              <a:rPr lang="en-US" dirty="0"/>
              <a:t>Always Offline mode provides clients faster access to their files by always working offline, even when they are connected through a high-speed </a:t>
            </a:r>
            <a:r>
              <a:rPr lang="en-US" dirty="0" smtClean="0"/>
              <a:t>connection.</a:t>
            </a:r>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14</a:t>
            </a:fld>
            <a:endParaRPr lang="en-US" dirty="0"/>
          </a:p>
        </p:txBody>
      </p:sp>
    </p:spTree>
    <p:extLst>
      <p:ext uri="{BB962C8B-B14F-4D97-AF65-F5344CB8AC3E}">
        <p14:creationId xmlns:p14="http://schemas.microsoft.com/office/powerpoint/2010/main" val="345703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Settings</a:t>
            </a:r>
            <a:endParaRPr lang="en-US" dirty="0"/>
          </a:p>
        </p:txBody>
      </p:sp>
      <p:sp>
        <p:nvSpPr>
          <p:cNvPr id="3" name="Content Placeholder 2"/>
          <p:cNvSpPr>
            <a:spLocks noGrp="1"/>
          </p:cNvSpPr>
          <p:nvPr>
            <p:ph idx="1"/>
          </p:nvPr>
        </p:nvSpPr>
        <p:spPr>
          <a:xfrm>
            <a:off x="946404" y="1828801"/>
            <a:ext cx="3092196" cy="4351337"/>
          </a:xfrm>
        </p:spPr>
        <p:txBody>
          <a:bodyPr>
            <a:normAutofit/>
          </a:bodyPr>
          <a:lstStyle/>
          <a:p>
            <a:r>
              <a:rPr lang="en-US" dirty="0"/>
              <a:t>In addition to the default option, you can configure </a:t>
            </a:r>
            <a:r>
              <a:rPr lang="en-US" dirty="0" smtClean="0"/>
              <a:t>the </a:t>
            </a:r>
            <a:r>
              <a:rPr lang="en-US" dirty="0"/>
              <a:t>following offline </a:t>
            </a:r>
            <a:r>
              <a:rPr lang="en-US" dirty="0" smtClean="0"/>
              <a:t>settings: </a:t>
            </a:r>
            <a:endParaRPr lang="en-US" dirty="0"/>
          </a:p>
          <a:p>
            <a:pPr lvl="1"/>
            <a:r>
              <a:rPr lang="en-US" dirty="0"/>
              <a:t>No files or programs from the shared folder are available </a:t>
            </a:r>
            <a:r>
              <a:rPr lang="en-US" dirty="0" smtClean="0"/>
              <a:t>offline.</a:t>
            </a:r>
          </a:p>
          <a:p>
            <a:pPr lvl="1"/>
            <a:r>
              <a:rPr lang="en-US" dirty="0"/>
              <a:t>All files and programs that users open from the shared folder are automatically available </a:t>
            </a:r>
            <a:r>
              <a:rPr lang="en-US" dirty="0" smtClean="0"/>
              <a:t>offline.</a:t>
            </a:r>
          </a:p>
          <a:p>
            <a:pPr lvl="1"/>
            <a:r>
              <a:rPr lang="en-US" dirty="0" smtClean="0"/>
              <a:t>Optimize for performance.</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267" y="1981200"/>
            <a:ext cx="3557105" cy="3456432"/>
          </a:xfrm>
          <a:prstGeom prst="rect">
            <a:avLst/>
          </a:prstGeom>
        </p:spPr>
      </p:pic>
    </p:spTree>
    <p:extLst>
      <p:ext uri="{BB962C8B-B14F-4D97-AF65-F5344CB8AC3E}">
        <p14:creationId xmlns:p14="http://schemas.microsoft.com/office/powerpoint/2010/main" val="92752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Profiles </a:t>
            </a:r>
            <a:r>
              <a:rPr lang="en-US" dirty="0" smtClean="0"/>
              <a:t/>
            </a:r>
            <a:br>
              <a:rPr lang="en-US" dirty="0" smtClean="0"/>
            </a:br>
            <a:r>
              <a:rPr lang="en-US" dirty="0" smtClean="0"/>
              <a:t>(</a:t>
            </a:r>
            <a:r>
              <a:rPr lang="en-US" dirty="0"/>
              <a:t>Local/Roaming)</a:t>
            </a:r>
          </a:p>
        </p:txBody>
      </p:sp>
      <p:sp>
        <p:nvSpPr>
          <p:cNvPr id="3" name="Content Placeholder 2"/>
          <p:cNvSpPr>
            <a:spLocks noGrp="1"/>
          </p:cNvSpPr>
          <p:nvPr>
            <p:ph idx="1"/>
          </p:nvPr>
        </p:nvSpPr>
        <p:spPr/>
        <p:txBody>
          <a:bodyPr>
            <a:normAutofit/>
          </a:bodyPr>
          <a:lstStyle/>
          <a:p>
            <a:r>
              <a:rPr lang="en-US" dirty="0" smtClean="0"/>
              <a:t>Roaming </a:t>
            </a:r>
            <a:r>
              <a:rPr lang="en-US" dirty="0"/>
              <a:t>User Profiles, which support users who need to work on multiple computers, are local profiles that are stored on a shared network folder</a:t>
            </a:r>
            <a:r>
              <a:rPr lang="en-US" dirty="0" smtClean="0"/>
              <a:t>.</a:t>
            </a:r>
          </a:p>
          <a:p>
            <a:r>
              <a:rPr lang="en-US" dirty="0"/>
              <a:t>Local User Profiles allow much faster </a:t>
            </a:r>
            <a:r>
              <a:rPr lang="en-US" dirty="0" smtClean="0"/>
              <a:t>log in </a:t>
            </a:r>
            <a:r>
              <a:rPr lang="en-US" dirty="0"/>
              <a:t>times because the data is stored </a:t>
            </a:r>
            <a:r>
              <a:rPr lang="en-US" dirty="0" smtClean="0"/>
              <a:t>locally, </a:t>
            </a:r>
            <a:r>
              <a:rPr lang="en-US" dirty="0"/>
              <a:t>but a user’s settings will not follow them around. </a:t>
            </a:r>
          </a:p>
          <a:p>
            <a:pPr marL="0" indent="0">
              <a:buNone/>
            </a:pPr>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16</a:t>
            </a:fld>
            <a:endParaRPr lang="en-US" dirty="0"/>
          </a:p>
        </p:txBody>
      </p:sp>
    </p:spTree>
    <p:extLst>
      <p:ext uri="{BB962C8B-B14F-4D97-AF65-F5344CB8AC3E}">
        <p14:creationId xmlns:p14="http://schemas.microsoft.com/office/powerpoint/2010/main" val="37715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FFCD9FE-85A8-4732-8641-B4CD942B9CFA}" type="slidenum">
              <a:rPr lang="en-US" smtClean="0">
                <a:solidFill>
                  <a:prstClr val="black">
                    <a:lumMod val="65000"/>
                    <a:lumOff val="35000"/>
                  </a:prstClr>
                </a:solidFill>
              </a:rPr>
              <a:pPr/>
              <a:t>17</a:t>
            </a:fld>
            <a:endParaRPr lang="en-US" dirty="0">
              <a:solidFill>
                <a:prstClr val="black">
                  <a:lumMod val="65000"/>
                  <a:lumOff val="35000"/>
                </a:prst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066800"/>
            <a:ext cx="6282424" cy="4255316"/>
          </a:xfrm>
          <a:prstGeom prst="rect">
            <a:avLst/>
          </a:prstGeom>
        </p:spPr>
      </p:pic>
    </p:spTree>
    <p:extLst>
      <p:ext uri="{BB962C8B-B14F-4D97-AF65-F5344CB8AC3E}">
        <p14:creationId xmlns:p14="http://schemas.microsoft.com/office/powerpoint/2010/main" val="300839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FFCD9FE-85A8-4732-8641-B4CD942B9CFA}"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53402"/>
            <a:ext cx="4132201" cy="4370997"/>
          </a:xfrm>
          <a:prstGeom prst="rect">
            <a:avLst/>
          </a:prstGeom>
        </p:spPr>
      </p:pic>
    </p:spTree>
    <p:extLst>
      <p:ext uri="{BB962C8B-B14F-4D97-AF65-F5344CB8AC3E}">
        <p14:creationId xmlns:p14="http://schemas.microsoft.com/office/powerpoint/2010/main" val="47600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2400" i="1" dirty="0"/>
              <a:t>Managing and Maintaining Windows 8 (Exam 70-688)</a:t>
            </a:r>
            <a:r>
              <a:rPr lang="en-US" sz="2400" dirty="0"/>
              <a:t> </a:t>
            </a:r>
            <a:endParaRPr lang="en-US" sz="2400"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19</a:t>
            </a:fld>
            <a:endParaRPr lang="en-US" dirty="0"/>
          </a:p>
        </p:txBody>
      </p:sp>
    </p:spTree>
    <p:extLst>
      <p:ext uri="{BB962C8B-B14F-4D97-AF65-F5344CB8AC3E}">
        <p14:creationId xmlns:p14="http://schemas.microsoft.com/office/powerpoint/2010/main" val="2677502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Workgroups and Domains</a:t>
            </a:r>
          </a:p>
        </p:txBody>
      </p:sp>
      <p:sp>
        <p:nvSpPr>
          <p:cNvPr id="3" name="Content Placeholder 2"/>
          <p:cNvSpPr>
            <a:spLocks noGrp="1"/>
          </p:cNvSpPr>
          <p:nvPr>
            <p:ph idx="1"/>
          </p:nvPr>
        </p:nvSpPr>
        <p:spPr/>
        <p:txBody>
          <a:bodyPr>
            <a:normAutofit/>
          </a:bodyPr>
          <a:lstStyle/>
          <a:p>
            <a:r>
              <a:rPr lang="en-US" dirty="0" smtClean="0"/>
              <a:t>Workgroups:</a:t>
            </a:r>
          </a:p>
          <a:p>
            <a:pPr lvl="1"/>
            <a:r>
              <a:rPr lang="en-US" dirty="0" smtClean="0"/>
              <a:t>A </a:t>
            </a:r>
            <a:r>
              <a:rPr lang="en-US" dirty="0" smtClean="0"/>
              <a:t>collection </a:t>
            </a:r>
            <a:r>
              <a:rPr lang="en-US" dirty="0"/>
              <a:t>of computers that interact with each other but have no centralized authority</a:t>
            </a:r>
            <a:r>
              <a:rPr lang="en-US" dirty="0" smtClean="0"/>
              <a:t>.</a:t>
            </a:r>
          </a:p>
          <a:p>
            <a:r>
              <a:rPr lang="en-US" dirty="0" smtClean="0"/>
              <a:t>Domains: </a:t>
            </a:r>
          </a:p>
          <a:p>
            <a:pPr lvl="1"/>
            <a:r>
              <a:rPr lang="en-US" dirty="0" smtClean="0"/>
              <a:t>They</a:t>
            </a:r>
            <a:r>
              <a:rPr lang="en-US" dirty="0" smtClean="0"/>
              <a:t> </a:t>
            </a:r>
            <a:r>
              <a:rPr lang="en-US" dirty="0"/>
              <a:t>are based on the Active Directory directory </a:t>
            </a:r>
            <a:r>
              <a:rPr lang="en-US" dirty="0" smtClean="0"/>
              <a:t>service.</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a:t>
            </a:fld>
            <a:endParaRPr lang="en-US" dirty="0"/>
          </a:p>
        </p:txBody>
      </p:sp>
    </p:spTree>
    <p:extLst>
      <p:ext uri="{BB962C8B-B14F-4D97-AF65-F5344CB8AC3E}">
        <p14:creationId xmlns:p14="http://schemas.microsoft.com/office/powerpoint/2010/main" val="126383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Accounts</a:t>
            </a:r>
            <a:endParaRPr lang="en-US" dirty="0"/>
          </a:p>
        </p:txBody>
      </p:sp>
      <p:sp>
        <p:nvSpPr>
          <p:cNvPr id="3" name="Content Placeholder 2"/>
          <p:cNvSpPr>
            <a:spLocks noGrp="1"/>
          </p:cNvSpPr>
          <p:nvPr>
            <p:ph idx="1"/>
          </p:nvPr>
        </p:nvSpPr>
        <p:spPr/>
        <p:txBody>
          <a:bodyPr>
            <a:normAutofit/>
          </a:bodyPr>
          <a:lstStyle/>
          <a:p>
            <a:pPr marL="0" indent="0">
              <a:buNone/>
            </a:pPr>
            <a:r>
              <a:rPr lang="en-US" dirty="0"/>
              <a:t>A user account is used by Windows </a:t>
            </a:r>
            <a:r>
              <a:rPr lang="en-US" dirty="0" smtClean="0"/>
              <a:t>to</a:t>
            </a:r>
          </a:p>
          <a:p>
            <a:r>
              <a:rPr lang="en-US" dirty="0" smtClean="0"/>
              <a:t>Determine what </a:t>
            </a:r>
            <a:r>
              <a:rPr lang="en-US" dirty="0"/>
              <a:t>changes you can make on the </a:t>
            </a:r>
            <a:r>
              <a:rPr lang="en-US" dirty="0" smtClean="0"/>
              <a:t>computer</a:t>
            </a:r>
            <a:endParaRPr lang="en-US" dirty="0"/>
          </a:p>
          <a:p>
            <a:r>
              <a:rPr lang="en-US" dirty="0" smtClean="0"/>
              <a:t>Determine which </a:t>
            </a:r>
            <a:r>
              <a:rPr lang="en-US" dirty="0"/>
              <a:t>files and folders you can have access </a:t>
            </a:r>
            <a:r>
              <a:rPr lang="en-US" dirty="0" smtClean="0"/>
              <a:t>to</a:t>
            </a:r>
          </a:p>
          <a:p>
            <a:r>
              <a:rPr lang="en-US" dirty="0" smtClean="0"/>
              <a:t>Track </a:t>
            </a:r>
            <a:r>
              <a:rPr lang="en-US" dirty="0"/>
              <a:t>personal preferences such as your choice of desktop wallpaper, color schemes, drive mappings, and/or screen </a:t>
            </a:r>
            <a:r>
              <a:rPr lang="en-US" dirty="0" smtClean="0"/>
              <a:t>savers</a:t>
            </a:r>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Accounts</a:t>
            </a:r>
          </a:p>
        </p:txBody>
      </p:sp>
      <p:sp>
        <p:nvSpPr>
          <p:cNvPr id="3" name="Content Placeholder 2"/>
          <p:cNvSpPr>
            <a:spLocks noGrp="1"/>
          </p:cNvSpPr>
          <p:nvPr>
            <p:ph idx="1"/>
          </p:nvPr>
        </p:nvSpPr>
        <p:spPr/>
        <p:txBody>
          <a:bodyPr>
            <a:normAutofit/>
          </a:bodyPr>
          <a:lstStyle/>
          <a:p>
            <a:r>
              <a:rPr lang="en-US" dirty="0" smtClean="0"/>
              <a:t>Each type of user account provides a different level of control over the computers in your network:</a:t>
            </a:r>
          </a:p>
          <a:p>
            <a:pPr lvl="1"/>
            <a:r>
              <a:rPr lang="en-US" b="1" dirty="0" smtClean="0"/>
              <a:t>Microsoft user accounts: </a:t>
            </a:r>
            <a:r>
              <a:rPr lang="en-US" dirty="0" smtClean="0"/>
              <a:t>Enable you to synchronize your desktop across multiple Windows 10 devices.</a:t>
            </a:r>
          </a:p>
          <a:p>
            <a:pPr lvl="1"/>
            <a:r>
              <a:rPr lang="en-US" b="1" dirty="0" smtClean="0"/>
              <a:t>Local user accounts:</a:t>
            </a:r>
            <a:r>
              <a:rPr lang="en-US" dirty="0" smtClean="0"/>
              <a:t> Are created on individual computers that are members of a workgroup to provide access to resources on that computer.</a:t>
            </a:r>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4</a:t>
            </a:fld>
            <a:endParaRPr lang="en-US" dirty="0"/>
          </a:p>
        </p:txBody>
      </p:sp>
      <p:pic>
        <p:nvPicPr>
          <p:cNvPr id="6" name="Picture 5"/>
          <p:cNvPicPr>
            <a:picLocks noChangeAspect="1"/>
          </p:cNvPicPr>
          <p:nvPr/>
        </p:nvPicPr>
        <p:blipFill>
          <a:blip r:embed="rId3"/>
          <a:stretch>
            <a:fillRect/>
          </a:stretch>
        </p:blipFill>
        <p:spPr>
          <a:xfrm>
            <a:off x="966660" y="3810000"/>
            <a:ext cx="6550478" cy="2209800"/>
          </a:xfrm>
          <a:prstGeom prst="rect">
            <a:avLst/>
          </a:prstGeom>
        </p:spPr>
      </p:pic>
    </p:spTree>
    <p:extLst>
      <p:ext uri="{BB962C8B-B14F-4D97-AF65-F5344CB8AC3E}">
        <p14:creationId xmlns:p14="http://schemas.microsoft.com/office/powerpoint/2010/main" val="61464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User Accounts</a:t>
            </a:r>
            <a:endParaRPr lang="en-US" dirty="0"/>
          </a:p>
        </p:txBody>
      </p:sp>
      <p:sp>
        <p:nvSpPr>
          <p:cNvPr id="3" name="Content Placeholder 2"/>
          <p:cNvSpPr>
            <a:spLocks noGrp="1"/>
          </p:cNvSpPr>
          <p:nvPr>
            <p:ph idx="1"/>
          </p:nvPr>
        </p:nvSpPr>
        <p:spPr/>
        <p:txBody>
          <a:bodyPr>
            <a:normAutofit/>
          </a:bodyPr>
          <a:lstStyle/>
          <a:p>
            <a:r>
              <a:rPr lang="en-US" dirty="0"/>
              <a:t>When you set up a Windows </a:t>
            </a:r>
            <a:r>
              <a:rPr lang="en-US" dirty="0" smtClean="0"/>
              <a:t>10 </a:t>
            </a:r>
            <a:r>
              <a:rPr lang="en-US" dirty="0"/>
              <a:t>PC for the first time, you have the option of creating a Microsoft user account using an e-mail address that you </a:t>
            </a:r>
            <a:r>
              <a:rPr lang="en-US" dirty="0" smtClean="0"/>
              <a:t>provide.</a:t>
            </a:r>
          </a:p>
          <a:p>
            <a:r>
              <a:rPr lang="en-US" dirty="0"/>
              <a:t>Using a Microsoft user account provides a consistent experience when working with the Windows Store </a:t>
            </a:r>
            <a:r>
              <a:rPr lang="en-US" dirty="0" smtClean="0"/>
              <a:t>apps.</a:t>
            </a:r>
          </a:p>
          <a:p>
            <a:r>
              <a:rPr lang="en-US" dirty="0"/>
              <a:t>Microsoft user accounts can be </a:t>
            </a:r>
            <a:r>
              <a:rPr lang="en-US" dirty="0" smtClean="0"/>
              <a:t>synced </a:t>
            </a:r>
            <a:r>
              <a:rPr lang="en-US" dirty="0"/>
              <a:t>with a domain account, but the capability to do so depends </a:t>
            </a:r>
            <a:r>
              <a:rPr lang="en-US" dirty="0" smtClean="0"/>
              <a:t>on </a:t>
            </a:r>
            <a:r>
              <a:rPr lang="en-US" dirty="0"/>
              <a:t>Group Policy </a:t>
            </a:r>
            <a:r>
              <a:rPr lang="en-US" dirty="0" smtClean="0"/>
              <a:t>settings.</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a:t>
            </a:fld>
            <a:endParaRPr lang="en-US" dirty="0"/>
          </a:p>
        </p:txBody>
      </p:sp>
    </p:spTree>
    <p:extLst>
      <p:ext uri="{BB962C8B-B14F-4D97-AF65-F5344CB8AC3E}">
        <p14:creationId xmlns:p14="http://schemas.microsoft.com/office/powerpoint/2010/main" val="149357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Settings &gt;&gt; Accounts</a:t>
            </a:r>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pic>
        <p:nvPicPr>
          <p:cNvPr id="2" name="Picture 1"/>
          <p:cNvPicPr>
            <a:picLocks noChangeAspect="1"/>
          </p:cNvPicPr>
          <p:nvPr/>
        </p:nvPicPr>
        <p:blipFill>
          <a:blip r:embed="rId3"/>
          <a:stretch>
            <a:fillRect/>
          </a:stretch>
        </p:blipFill>
        <p:spPr>
          <a:xfrm>
            <a:off x="1" y="-60345"/>
            <a:ext cx="8441054" cy="5699145"/>
          </a:xfrm>
          <a:prstGeom prst="rect">
            <a:avLst/>
          </a:prstGeom>
        </p:spPr>
      </p:pic>
    </p:spTree>
    <p:extLst>
      <p:ext uri="{BB962C8B-B14F-4D97-AF65-F5344CB8AC3E}">
        <p14:creationId xmlns:p14="http://schemas.microsoft.com/office/powerpoint/2010/main" val="418713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Accounts</a:t>
            </a:r>
            <a:endParaRPr lang="en-US" dirty="0"/>
          </a:p>
        </p:txBody>
      </p:sp>
      <p:sp>
        <p:nvSpPr>
          <p:cNvPr id="3" name="Content Placeholder 2"/>
          <p:cNvSpPr>
            <a:spLocks noGrp="1"/>
          </p:cNvSpPr>
          <p:nvPr>
            <p:ph idx="1"/>
          </p:nvPr>
        </p:nvSpPr>
        <p:spPr/>
        <p:txBody>
          <a:bodyPr>
            <a:normAutofit/>
          </a:bodyPr>
          <a:lstStyle/>
          <a:p>
            <a:r>
              <a:rPr lang="en-US" dirty="0"/>
              <a:t>To create a local user account, you must be a member of the local administrators </a:t>
            </a:r>
            <a:r>
              <a:rPr lang="en-US" dirty="0" smtClean="0"/>
              <a:t>group.</a:t>
            </a:r>
          </a:p>
          <a:p>
            <a:r>
              <a:rPr lang="en-US" dirty="0"/>
              <a:t>If you use local accounts, you need to create a user account on each Windows </a:t>
            </a:r>
            <a:r>
              <a:rPr lang="en-US" dirty="0" smtClean="0"/>
              <a:t>10 </a:t>
            </a:r>
            <a:r>
              <a:rPr lang="en-US" dirty="0"/>
              <a:t>computer on which you want to access </a:t>
            </a:r>
            <a:r>
              <a:rPr lang="en-US" dirty="0" smtClean="0"/>
              <a:t>resources</a:t>
            </a:r>
          </a:p>
          <a:p>
            <a:r>
              <a:rPr lang="en-US" dirty="0">
                <a:solidFill>
                  <a:srgbClr val="FF0000"/>
                </a:solidFill>
              </a:rPr>
              <a:t>To create a new local user account using the Computer Management console, right-click </a:t>
            </a:r>
            <a:r>
              <a:rPr lang="en-US" i="1" dirty="0">
                <a:solidFill>
                  <a:srgbClr val="FF0000"/>
                </a:solidFill>
              </a:rPr>
              <a:t>Users</a:t>
            </a:r>
            <a:r>
              <a:rPr lang="en-US" dirty="0">
                <a:solidFill>
                  <a:srgbClr val="FF0000"/>
                </a:solidFill>
              </a:rPr>
              <a:t> and choose </a:t>
            </a:r>
            <a:r>
              <a:rPr lang="en-US" i="1" dirty="0">
                <a:solidFill>
                  <a:srgbClr val="FF0000"/>
                </a:solidFill>
              </a:rPr>
              <a:t>New User</a:t>
            </a:r>
            <a:r>
              <a:rPr lang="en-US" dirty="0" smtClean="0">
                <a:solidFill>
                  <a:srgbClr val="FF0000"/>
                </a:solidFill>
              </a:rPr>
              <a:t>.</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0FFCD9FE-85A8-4732-8641-B4CD942B9CFA}" type="slidenum">
              <a:rPr lang="en-US" smtClean="0"/>
              <a:pPr/>
              <a:t>7</a:t>
            </a:fld>
            <a:endParaRPr lang="en-US" dirty="0"/>
          </a:p>
        </p:txBody>
      </p:sp>
    </p:spTree>
    <p:extLst>
      <p:ext uri="{BB962C8B-B14F-4D97-AF65-F5344CB8AC3E}">
        <p14:creationId xmlns:p14="http://schemas.microsoft.com/office/powerpoint/2010/main" val="162081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Domain-Based Accounts</a:t>
            </a:r>
          </a:p>
        </p:txBody>
      </p:sp>
      <p:sp>
        <p:nvSpPr>
          <p:cNvPr id="3" name="Content Placeholder 2"/>
          <p:cNvSpPr>
            <a:spLocks noGrp="1"/>
          </p:cNvSpPr>
          <p:nvPr>
            <p:ph idx="1"/>
          </p:nvPr>
        </p:nvSpPr>
        <p:spPr/>
        <p:txBody>
          <a:bodyPr>
            <a:normAutofit/>
          </a:bodyPr>
          <a:lstStyle/>
          <a:p>
            <a:pPr marL="0" indent="0">
              <a:buNone/>
            </a:pPr>
            <a:r>
              <a:rPr lang="en-US" dirty="0"/>
              <a:t>Domain-based accounts, also called Active Directory accounts, are stored as objects on a domain controller and provide access to resources on multiple </a:t>
            </a:r>
            <a:r>
              <a:rPr lang="en-US" dirty="0" smtClean="0"/>
              <a:t>systems</a:t>
            </a:r>
            <a:r>
              <a:rPr lang="en-US" dirty="0" smtClean="0"/>
              <a:t>.</a:t>
            </a:r>
          </a:p>
          <a:p>
            <a:r>
              <a:rPr lang="en-US" b="1" dirty="0">
                <a:solidFill>
                  <a:srgbClr val="FF0000"/>
                </a:solidFill>
              </a:rPr>
              <a:t>To set up a domain user account, you must be a member of the Account Operators group, the Domain Admins group, or the Enterprise Admins group (or be delegated the authority by an Enterprise Admin).</a:t>
            </a:r>
          </a:p>
          <a:p>
            <a:r>
              <a:rPr lang="en-US" dirty="0"/>
              <a:t>The following information is required:</a:t>
            </a:r>
          </a:p>
          <a:p>
            <a:pPr lvl="1"/>
            <a:r>
              <a:rPr lang="en-US" dirty="0"/>
              <a:t>First name, Initials, Last name, Full name</a:t>
            </a:r>
          </a:p>
          <a:p>
            <a:pPr lvl="1"/>
            <a:r>
              <a:rPr lang="en-US" dirty="0"/>
              <a:t>User logon name</a:t>
            </a:r>
          </a:p>
          <a:p>
            <a:pPr lvl="1"/>
            <a:r>
              <a:rPr lang="en-US" dirty="0"/>
              <a:t>User logon name (pre-Windows 2000)</a:t>
            </a:r>
          </a:p>
          <a:p>
            <a:pPr lvl="1"/>
            <a:r>
              <a:rPr lang="en-US" dirty="0"/>
              <a:t>Password</a:t>
            </a:r>
          </a:p>
          <a:p>
            <a:pPr marL="0" indent="0">
              <a:buNone/>
            </a:pPr>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8</a:t>
            </a:fld>
            <a:endParaRPr lang="en-US" dirty="0"/>
          </a:p>
        </p:txBody>
      </p:sp>
    </p:spTree>
    <p:extLst>
      <p:ext uri="{BB962C8B-B14F-4D97-AF65-F5344CB8AC3E}">
        <p14:creationId xmlns:p14="http://schemas.microsoft.com/office/powerpoint/2010/main" val="210760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p:txBody>
          <a:bodyPr>
            <a:normAutofit/>
          </a:bodyPr>
          <a:lstStyle/>
          <a:p>
            <a:r>
              <a:rPr lang="en-US" dirty="0"/>
              <a:t>A group is a collection of users, computers, contacts, and other group objects within the Active Directory </a:t>
            </a:r>
            <a:r>
              <a:rPr lang="en-US" dirty="0" smtClean="0"/>
              <a:t>forest.</a:t>
            </a:r>
          </a:p>
          <a:p>
            <a:r>
              <a:rPr lang="en-US" dirty="0"/>
              <a:t>There are two types of groups in Active Directory–based networks:</a:t>
            </a:r>
          </a:p>
          <a:p>
            <a:pPr lvl="1"/>
            <a:r>
              <a:rPr lang="en-US" b="1" dirty="0"/>
              <a:t>Security </a:t>
            </a:r>
            <a:r>
              <a:rPr lang="en-US" b="1" dirty="0" smtClean="0"/>
              <a:t>groups:</a:t>
            </a:r>
            <a:r>
              <a:rPr lang="en-US" dirty="0" smtClean="0"/>
              <a:t> Used </a:t>
            </a:r>
            <a:r>
              <a:rPr lang="en-US" dirty="0"/>
              <a:t>to assign permissions to resources.</a:t>
            </a:r>
          </a:p>
          <a:p>
            <a:pPr lvl="1"/>
            <a:r>
              <a:rPr lang="en-US" b="1" dirty="0"/>
              <a:t>Distribution </a:t>
            </a:r>
            <a:r>
              <a:rPr lang="en-US" b="1" dirty="0" smtClean="0"/>
              <a:t>groups:</a:t>
            </a:r>
            <a:r>
              <a:rPr lang="en-US" dirty="0" smtClean="0"/>
              <a:t> Used </a:t>
            </a:r>
            <a:r>
              <a:rPr lang="en-US" dirty="0"/>
              <a:t>for sending information (such as e-mail messages) to a select group of users in Active Directory. </a:t>
            </a:r>
          </a:p>
          <a:p>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9</a:t>
            </a:fld>
            <a:endParaRPr lang="en-US" dirty="0"/>
          </a:p>
        </p:txBody>
      </p:sp>
    </p:spTree>
    <p:extLst>
      <p:ext uri="{BB962C8B-B14F-4D97-AF65-F5344CB8AC3E}">
        <p14:creationId xmlns:p14="http://schemas.microsoft.com/office/powerpoint/2010/main" val="5784224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11863</TotalTime>
  <Words>965</Words>
  <Application>Microsoft Macintosh PowerPoint</Application>
  <PresentationFormat>On-screen Show (4:3)</PresentationFormat>
  <Paragraphs>102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Century Schoolbook</vt:lpstr>
      <vt:lpstr>Wingdings 2</vt:lpstr>
      <vt:lpstr>Arial</vt:lpstr>
      <vt:lpstr>Calibri</vt:lpstr>
      <vt:lpstr>View</vt:lpstr>
      <vt:lpstr>Managing User Accounts &amp; Profiles – Chapter 5</vt:lpstr>
      <vt:lpstr>Workgroups and Domains</vt:lpstr>
      <vt:lpstr>User Accounts</vt:lpstr>
      <vt:lpstr>User Accounts</vt:lpstr>
      <vt:lpstr>Microsoft User Accounts</vt:lpstr>
      <vt:lpstr>Settings &gt;&gt; Accounts</vt:lpstr>
      <vt:lpstr>Local User Accounts</vt:lpstr>
      <vt:lpstr>Domain-Based Accounts</vt:lpstr>
      <vt:lpstr>Groups</vt:lpstr>
      <vt:lpstr>Organizational Unit (OU)</vt:lpstr>
      <vt:lpstr>Deploying User Profiles</vt:lpstr>
      <vt:lpstr>User Profile Centralization</vt:lpstr>
      <vt:lpstr>Folder Redirection and Offline Files/Folders</vt:lpstr>
      <vt:lpstr>Always Offline Mode</vt:lpstr>
      <vt:lpstr>Offline Settings</vt:lpstr>
      <vt:lpstr>User Profiles  (Local/Roaming)</vt:lpstr>
      <vt:lpstr>PowerPoint Presentation</vt:lpstr>
      <vt:lpstr>PowerPoint Presentation</vt:lpstr>
      <vt:lpstr>References:</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Kane, John - Indianapolis</dc:creator>
  <cp:lastModifiedBy>K.C Deepak</cp:lastModifiedBy>
  <cp:revision>186</cp:revision>
  <cp:lastPrinted>2012-11-11T22:27:03Z</cp:lastPrinted>
  <dcterms:created xsi:type="dcterms:W3CDTF">2012-09-05T19:13:01Z</dcterms:created>
  <dcterms:modified xsi:type="dcterms:W3CDTF">2016-02-14T17:40:36Z</dcterms:modified>
</cp:coreProperties>
</file>