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2"/>
  </p:sldMasterIdLst>
  <p:notesMasterIdLst>
    <p:notesMasterId r:id="rId23"/>
  </p:notesMasterIdLst>
  <p:handoutMasterIdLst>
    <p:handoutMasterId r:id="rId24"/>
  </p:handoutMasterIdLst>
  <p:sldIdLst>
    <p:sldId id="256" r:id="rId3"/>
    <p:sldId id="259" r:id="rId4"/>
    <p:sldId id="260" r:id="rId5"/>
    <p:sldId id="258" r:id="rId6"/>
    <p:sldId id="264" r:id="rId7"/>
    <p:sldId id="265" r:id="rId8"/>
    <p:sldId id="262" r:id="rId9"/>
    <p:sldId id="266" r:id="rId10"/>
    <p:sldId id="267" r:id="rId11"/>
    <p:sldId id="268" r:id="rId12"/>
    <p:sldId id="269" r:id="rId13"/>
    <p:sldId id="271" r:id="rId14"/>
    <p:sldId id="272" r:id="rId15"/>
    <p:sldId id="273" r:id="rId16"/>
    <p:sldId id="270" r:id="rId17"/>
    <p:sldId id="274" r:id="rId18"/>
    <p:sldId id="275" r:id="rId19"/>
    <p:sldId id="276" r:id="rId20"/>
    <p:sldId id="277" r:id="rId21"/>
    <p:sldId id="257"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autoAdjust="0"/>
    <p:restoredTop sz="78077" autoAdjust="0"/>
  </p:normalViewPr>
  <p:slideViewPr>
    <p:cSldViewPr>
      <p:cViewPr varScale="1">
        <p:scale>
          <a:sx n="55" d="100"/>
          <a:sy n="55" d="100"/>
        </p:scale>
        <p:origin x="904" y="32"/>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3/13/2016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3/13/2016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remote access &amp; check </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a:p>
        </p:txBody>
      </p:sp>
    </p:spTree>
    <p:extLst>
      <p:ext uri="{BB962C8B-B14F-4D97-AF65-F5344CB8AC3E}">
        <p14:creationId xmlns:p14="http://schemas.microsoft.com/office/powerpoint/2010/main" val="100546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a:p>
        </p:txBody>
      </p:sp>
    </p:spTree>
    <p:extLst>
      <p:ext uri="{BB962C8B-B14F-4D97-AF65-F5344CB8AC3E}">
        <p14:creationId xmlns:p14="http://schemas.microsoft.com/office/powerpoint/2010/main" val="80141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Invitations – No person can connect to another computer using Remote Assistance unless that person has received an invitation from the client. Clients can configure the effective lifespan of their invitations in minutes, hours, or days to prevent experts from attempting to connect to the computer later. </a:t>
            </a:r>
          </a:p>
          <a:p>
            <a:r>
              <a:rPr lang="en-US" dirty="0" smtClean="0"/>
              <a:t>•	Interactive connectivity – When an expert accepts an invitation from a client and attempts to connect to the computer, a user must be present at the client console to grant the expert access. You cannot use Remote Assistance to connect to an unattended computer.</a:t>
            </a:r>
          </a:p>
          <a:p>
            <a:r>
              <a:rPr lang="en-US" dirty="0" smtClean="0"/>
              <a:t>•	Client-side control – The client always has ultimate control over a Remote Assistance connection. The client can terminate the connection at any time, by pressing the ESC key or clicking Stop Control (ESC) in the client-side Remote Assistance page.</a:t>
            </a:r>
          </a:p>
          <a:p>
            <a:r>
              <a:rPr lang="en-US" dirty="0" smtClean="0"/>
              <a:t>•	Remote control configuration – Using the System Properties sheet or the Remote Assistance Group Policy settings, users and administrators can specify whether experts are permitted to take control of client computers. An expert who has read-only access cannot modify the computer’s configuration in any way using Remote Assistance. The group policies also enable administrators to grant specific users expert status, so that no one else can use Remote Assistance to connect to a client computer, even with the client’s permission.</a:t>
            </a:r>
          </a:p>
          <a:p>
            <a:r>
              <a:rPr lang="en-US" dirty="0" smtClean="0"/>
              <a:t>•	Firewalls – Remote Assistance uses Transmission Control Protocol (TCP) port number 3389 for all its network communications. For networks that use Remote Assistance internally and are also connected to the Internet, it is recommended that network administrators block this port in their firewalls to prevent users outside the network from taking control of computers that request remote assistance. However, it is also possible to provide remote assistance to clients over the Internet, which would require leaving port 3389 open.</a:t>
            </a:r>
          </a:p>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a:p>
        </p:txBody>
      </p:sp>
    </p:spTree>
    <p:extLst>
      <p:ext uri="{BB962C8B-B14F-4D97-AF65-F5344CB8AC3E}">
        <p14:creationId xmlns:p14="http://schemas.microsoft.com/office/powerpoint/2010/main" val="2579477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Search box type remote desktop connection</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a:p>
        </p:txBody>
      </p:sp>
    </p:spTree>
    <p:extLst>
      <p:ext uri="{BB962C8B-B14F-4D97-AF65-F5344CB8AC3E}">
        <p14:creationId xmlns:p14="http://schemas.microsoft.com/office/powerpoint/2010/main" val="378310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20</a:t>
            </a:fld>
            <a:endParaRPr lang="en-US"/>
          </a:p>
        </p:txBody>
      </p:sp>
    </p:spTree>
    <p:extLst>
      <p:ext uri="{BB962C8B-B14F-4D97-AF65-F5344CB8AC3E}">
        <p14:creationId xmlns:p14="http://schemas.microsoft.com/office/powerpoint/2010/main" val="424969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a:p>
        </p:txBody>
      </p:sp>
      <p:sp>
        <p:nvSpPr>
          <p:cNvPr id="20" name="Date Placeholder 19"/>
          <p:cNvSpPr>
            <a:spLocks noGrp="1"/>
          </p:cNvSpPr>
          <p:nvPr>
            <p:ph type="dt" sz="half" idx="10"/>
          </p:nvPr>
        </p:nvSpPr>
        <p:spPr/>
        <p:txBody>
          <a:bodyPr/>
          <a:lstStyle/>
          <a:p>
            <a:fld id="{8E36636D-D922-432D-A958-524484B5923D}" type="datetimeFigureOut">
              <a:rPr lang="en-US"/>
              <a:pPr/>
              <a:t>3/13/2016</a:t>
            </a:fld>
            <a:endParaRPr/>
          </a:p>
        </p:txBody>
      </p:sp>
      <p:sp>
        <p:nvSpPr>
          <p:cNvPr id="21" name="Footer Placeholder 20"/>
          <p:cNvSpPr>
            <a:spLocks noGrp="1"/>
          </p:cNvSpPr>
          <p:nvPr>
            <p:ph type="ftr" sz="quarter" idx="11"/>
          </p:nvPr>
        </p:nvSpPr>
        <p:spPr/>
        <p:txBody>
          <a:bodyPr/>
          <a:lstStyle/>
          <a:p>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3/13/2016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3/13/2016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3/13/2016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pPr/>
              <a:t>3/13/2016</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3/13/2016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3/13/2016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3/13/2016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8E36636D-D922-432D-A958-524484B5923D}" type="datetimeFigureOut">
              <a:rPr lang="en-US"/>
              <a:pPr/>
              <a:t>3/13/2016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3/13/2016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3/13/2016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pPr/>
              <a:t>3/13/2016</a:t>
            </a:fld>
            <a:endParaRPr/>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pPr/>
              <a:t>‹#›</a:t>
            </a:fld>
            <a:endParaRPr/>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dirty="0" smtClean="0"/>
              <a:t>Deepak KC</a:t>
            </a:r>
            <a:endParaRPr lang="en-US" dirty="0"/>
          </a:p>
        </p:txBody>
      </p:sp>
      <p:sp>
        <p:nvSpPr>
          <p:cNvPr id="2" name="Title 1"/>
          <p:cNvSpPr>
            <a:spLocks noGrp="1"/>
          </p:cNvSpPr>
          <p:nvPr>
            <p:ph type="ctrTitle"/>
          </p:nvPr>
        </p:nvSpPr>
        <p:spPr>
          <a:xfrm>
            <a:off x="1522414" y="1905000"/>
            <a:ext cx="9372598" cy="2743200"/>
          </a:xfrm>
        </p:spPr>
        <p:txBody>
          <a:bodyPr>
            <a:normAutofit/>
          </a:bodyPr>
          <a:lstStyle/>
          <a:p>
            <a:pPr algn="ctr"/>
            <a:r>
              <a:rPr lang="en-US" sz="3200" dirty="0"/>
              <a:t>Remote Management  tools &amp; </a:t>
            </a:r>
            <a:r>
              <a:rPr lang="en-US" sz="3200" dirty="0" smtClean="0"/>
              <a:t>settings – Chapter 8</a:t>
            </a:r>
            <a:br>
              <a:rPr lang="en-US" sz="3200" dirty="0" smtClean="0"/>
            </a:br>
            <a:r>
              <a:rPr lang="en-US" sz="3200" dirty="0" smtClean="0"/>
              <a:t>Windows 10</a:t>
            </a:r>
            <a:br>
              <a:rPr lang="en-US" sz="3200" dirty="0" smtClean="0"/>
            </a:br>
            <a:r>
              <a:rPr lang="en-US" sz="3200" dirty="0"/>
              <a:t/>
            </a:r>
            <a:br>
              <a:rPr lang="en-US" sz="3200" dirty="0"/>
            </a:b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Invitation</a:t>
            </a:r>
          </a:p>
        </p:txBody>
      </p:sp>
      <p:sp>
        <p:nvSpPr>
          <p:cNvPr id="3" name="Content Placeholder 2"/>
          <p:cNvSpPr>
            <a:spLocks noGrp="1"/>
          </p:cNvSpPr>
          <p:nvPr>
            <p:ph idx="1"/>
          </p:nvPr>
        </p:nvSpPr>
        <p:spPr/>
        <p:txBody>
          <a:bodyPr/>
          <a:lstStyle/>
          <a:p>
            <a:r>
              <a:rPr lang="en-US" dirty="0"/>
              <a:t>To request a Remote Assistance session, a client must issue an invitation and send it to a particular </a:t>
            </a:r>
            <a:r>
              <a:rPr lang="en-US" dirty="0" smtClean="0"/>
              <a:t>expert</a:t>
            </a:r>
          </a:p>
          <a:p>
            <a:r>
              <a:rPr lang="en-US" dirty="0" smtClean="0"/>
              <a:t>Request can be sent via an email or save it as a file to be sent in some other ways </a:t>
            </a:r>
            <a:endParaRPr lang="en-US" dirty="0"/>
          </a:p>
        </p:txBody>
      </p:sp>
    </p:spTree>
    <p:extLst>
      <p:ext uri="{BB962C8B-B14F-4D97-AF65-F5344CB8AC3E}">
        <p14:creationId xmlns:p14="http://schemas.microsoft.com/office/powerpoint/2010/main" val="33822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3809536" cy="1066800"/>
          </a:xfrm>
        </p:spPr>
        <p:txBody>
          <a:bodyPr>
            <a:normAutofit fontScale="90000"/>
          </a:bodyPr>
          <a:lstStyle/>
          <a:p>
            <a:r>
              <a:rPr lang="en-US" dirty="0" smtClean="0"/>
              <a:t>Sending invitation to Control Computer</a:t>
            </a:r>
            <a:endParaRPr lang="en-US" dirty="0"/>
          </a:p>
        </p:txBody>
      </p:sp>
      <p:sp>
        <p:nvSpPr>
          <p:cNvPr id="3" name="Content Placeholder 2"/>
          <p:cNvSpPr>
            <a:spLocks noGrp="1"/>
          </p:cNvSpPr>
          <p:nvPr>
            <p:ph idx="1"/>
          </p:nvPr>
        </p:nvSpPr>
        <p:spPr>
          <a:xfrm>
            <a:off x="1522876" y="1905000"/>
            <a:ext cx="2818936" cy="4114800"/>
          </a:xfrm>
        </p:spPr>
        <p:txBody>
          <a:bodyPr/>
          <a:lstStyle/>
          <a:p>
            <a:r>
              <a:rPr lang="en-US" dirty="0" smtClean="0"/>
              <a:t>Initiate Run Box (Windows Key + R)</a:t>
            </a:r>
          </a:p>
          <a:p>
            <a:r>
              <a:rPr lang="en-US" dirty="0" smtClean="0"/>
              <a:t>Type “</a:t>
            </a:r>
            <a:r>
              <a:rPr lang="en-US" dirty="0" err="1" smtClean="0"/>
              <a:t>msra</a:t>
            </a:r>
            <a:r>
              <a:rPr lang="en-US" dirty="0" smtClean="0"/>
              <a:t>” &amp; press “Enter”</a:t>
            </a:r>
          </a:p>
          <a:p>
            <a:r>
              <a:rPr lang="en-US" dirty="0"/>
              <a:t>Select “Invite someone you trust to help </a:t>
            </a:r>
            <a:r>
              <a:rPr lang="en-US" dirty="0" smtClean="0"/>
              <a:t>you”</a:t>
            </a:r>
            <a:endParaRPr lang="en-US" dirty="0"/>
          </a:p>
        </p:txBody>
      </p:sp>
      <p:pic>
        <p:nvPicPr>
          <p:cNvPr id="4" name="Picture 3"/>
          <p:cNvPicPr>
            <a:picLocks noChangeAspect="1"/>
          </p:cNvPicPr>
          <p:nvPr/>
        </p:nvPicPr>
        <p:blipFill>
          <a:blip r:embed="rId2"/>
          <a:stretch>
            <a:fillRect/>
          </a:stretch>
        </p:blipFill>
        <p:spPr>
          <a:xfrm>
            <a:off x="5027612" y="838200"/>
            <a:ext cx="5992268" cy="4724400"/>
          </a:xfrm>
          <a:prstGeom prst="rect">
            <a:avLst/>
          </a:prstGeom>
        </p:spPr>
      </p:pic>
    </p:spTree>
    <p:extLst>
      <p:ext uri="{BB962C8B-B14F-4D97-AF65-F5344CB8AC3E}">
        <p14:creationId xmlns:p14="http://schemas.microsoft.com/office/powerpoint/2010/main" val="12680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5" y="609600"/>
            <a:ext cx="9305461" cy="1066800"/>
          </a:xfrm>
        </p:spPr>
        <p:txBody>
          <a:bodyPr>
            <a:normAutofit/>
          </a:bodyPr>
          <a:lstStyle/>
          <a:p>
            <a:r>
              <a:rPr lang="en-US" dirty="0" smtClean="0"/>
              <a:t>Sending invitation to Control Computer</a:t>
            </a:r>
            <a:endParaRPr lang="en-US" dirty="0"/>
          </a:p>
        </p:txBody>
      </p:sp>
      <p:sp>
        <p:nvSpPr>
          <p:cNvPr id="3" name="Content Placeholder 2"/>
          <p:cNvSpPr>
            <a:spLocks noGrp="1"/>
          </p:cNvSpPr>
          <p:nvPr>
            <p:ph idx="1"/>
          </p:nvPr>
        </p:nvSpPr>
        <p:spPr>
          <a:xfrm>
            <a:off x="1522876" y="1905000"/>
            <a:ext cx="3961936" cy="4114800"/>
          </a:xfrm>
        </p:spPr>
        <p:txBody>
          <a:bodyPr/>
          <a:lstStyle/>
          <a:p>
            <a:r>
              <a:rPr lang="en-US" dirty="0" smtClean="0"/>
              <a:t>Select appropriate option: “How do you want to invite your trusted helper”? </a:t>
            </a:r>
          </a:p>
          <a:p>
            <a:pPr lvl="1"/>
            <a:r>
              <a:rPr lang="en-US" b="1" dirty="0" smtClean="0"/>
              <a:t>Invitation as a file</a:t>
            </a:r>
          </a:p>
          <a:p>
            <a:pPr lvl="1"/>
            <a:r>
              <a:rPr lang="en-US" dirty="0" smtClean="0"/>
              <a:t>Email</a:t>
            </a:r>
          </a:p>
          <a:p>
            <a:pPr lvl="1"/>
            <a:r>
              <a:rPr lang="en-US" dirty="0" smtClean="0"/>
              <a:t>Easy Connect</a:t>
            </a:r>
            <a:endParaRPr lang="en-US" dirty="0"/>
          </a:p>
        </p:txBody>
      </p:sp>
      <p:pic>
        <p:nvPicPr>
          <p:cNvPr id="5" name="Picture 4"/>
          <p:cNvPicPr>
            <a:picLocks noChangeAspect="1"/>
          </p:cNvPicPr>
          <p:nvPr/>
        </p:nvPicPr>
        <p:blipFill>
          <a:blip r:embed="rId2"/>
          <a:stretch>
            <a:fillRect/>
          </a:stretch>
        </p:blipFill>
        <p:spPr>
          <a:xfrm>
            <a:off x="5561012" y="1765191"/>
            <a:ext cx="5267325" cy="4275829"/>
          </a:xfrm>
          <a:prstGeom prst="rect">
            <a:avLst/>
          </a:prstGeom>
        </p:spPr>
      </p:pic>
    </p:spTree>
    <p:extLst>
      <p:ext uri="{BB962C8B-B14F-4D97-AF65-F5344CB8AC3E}">
        <p14:creationId xmlns:p14="http://schemas.microsoft.com/office/powerpoint/2010/main" val="17939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invitation to Control Computer</a:t>
            </a:r>
          </a:p>
        </p:txBody>
      </p:sp>
      <p:sp>
        <p:nvSpPr>
          <p:cNvPr id="3" name="Content Placeholder 2"/>
          <p:cNvSpPr>
            <a:spLocks noGrp="1"/>
          </p:cNvSpPr>
          <p:nvPr>
            <p:ph idx="1"/>
          </p:nvPr>
        </p:nvSpPr>
        <p:spPr/>
        <p:txBody>
          <a:bodyPr>
            <a:normAutofit lnSpcReduction="10000"/>
          </a:bodyPr>
          <a:lstStyle/>
          <a:p>
            <a:r>
              <a:rPr lang="en-US" dirty="0" smtClean="0"/>
              <a:t>Select the location to save the file, then select Save. </a:t>
            </a:r>
          </a:p>
          <a:p>
            <a:r>
              <a:rPr lang="en-US" dirty="0" smtClean="0"/>
              <a:t>A window opens with a password. Keep this window open otherwise the session will end. </a:t>
            </a:r>
          </a:p>
          <a:p>
            <a:endParaRPr lang="en-US" dirty="0"/>
          </a:p>
          <a:p>
            <a:endParaRPr lang="en-US" dirty="0" smtClean="0"/>
          </a:p>
          <a:p>
            <a:endParaRPr lang="en-US" dirty="0"/>
          </a:p>
          <a:p>
            <a:endParaRPr lang="en-US" dirty="0" smtClean="0"/>
          </a:p>
          <a:p>
            <a:r>
              <a:rPr lang="en-US" dirty="0" smtClean="0"/>
              <a:t>Send the invitation file and password to the person you want to connect to your computer</a:t>
            </a:r>
          </a:p>
          <a:p>
            <a:endParaRPr lang="en-US" dirty="0"/>
          </a:p>
        </p:txBody>
      </p:sp>
      <p:pic>
        <p:nvPicPr>
          <p:cNvPr id="4" name="Picture 3"/>
          <p:cNvPicPr>
            <a:picLocks noChangeAspect="1"/>
          </p:cNvPicPr>
          <p:nvPr/>
        </p:nvPicPr>
        <p:blipFill>
          <a:blip r:embed="rId2"/>
          <a:stretch>
            <a:fillRect/>
          </a:stretch>
        </p:blipFill>
        <p:spPr>
          <a:xfrm>
            <a:off x="1979612" y="3048000"/>
            <a:ext cx="7448550" cy="2028825"/>
          </a:xfrm>
          <a:prstGeom prst="rect">
            <a:avLst/>
          </a:prstGeom>
        </p:spPr>
      </p:pic>
    </p:spTree>
    <p:extLst>
      <p:ext uri="{BB962C8B-B14F-4D97-AF65-F5344CB8AC3E}">
        <p14:creationId xmlns:p14="http://schemas.microsoft.com/office/powerpoint/2010/main" val="368201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after receiving invitation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Initiate Run Box (Windows Key + R</a:t>
            </a:r>
            <a:r>
              <a:rPr lang="en-US" dirty="0" smtClean="0"/>
              <a:t>)</a:t>
            </a:r>
          </a:p>
          <a:p>
            <a:r>
              <a:rPr lang="en-US" dirty="0"/>
              <a:t>Type “</a:t>
            </a:r>
            <a:r>
              <a:rPr lang="en-US" dirty="0" err="1"/>
              <a:t>msra</a:t>
            </a:r>
            <a:r>
              <a:rPr lang="en-US" dirty="0"/>
              <a:t>“, then press “Enter</a:t>
            </a:r>
            <a:r>
              <a:rPr lang="en-US" dirty="0" smtClean="0"/>
              <a:t>“.</a:t>
            </a:r>
          </a:p>
          <a:p>
            <a:r>
              <a:rPr lang="en-US" dirty="0"/>
              <a:t>Select “Help someone who has invited you</a:t>
            </a:r>
            <a:r>
              <a:rPr lang="en-US" dirty="0" smtClean="0"/>
              <a:t>“.</a:t>
            </a:r>
          </a:p>
          <a:p>
            <a:r>
              <a:rPr lang="en-US" dirty="0"/>
              <a:t>Select “Use an invitation file</a:t>
            </a:r>
            <a:r>
              <a:rPr lang="en-US" dirty="0" smtClean="0"/>
              <a:t>“.</a:t>
            </a:r>
          </a:p>
          <a:p>
            <a:r>
              <a:rPr lang="en-US" dirty="0"/>
              <a:t>Select the invitation file</a:t>
            </a:r>
            <a:r>
              <a:rPr lang="en-US" dirty="0" smtClean="0"/>
              <a:t>.</a:t>
            </a:r>
          </a:p>
          <a:p>
            <a:r>
              <a:rPr lang="en-US" dirty="0"/>
              <a:t>Type the password provided in the email</a:t>
            </a:r>
            <a:r>
              <a:rPr lang="en-US" dirty="0" smtClean="0"/>
              <a:t>.</a:t>
            </a:r>
          </a:p>
          <a:p>
            <a:r>
              <a:rPr lang="en-US" dirty="0"/>
              <a:t>Select “OK” and you are </a:t>
            </a:r>
            <a:r>
              <a:rPr lang="en-US" dirty="0" smtClean="0"/>
              <a:t>connected for remote assistance </a:t>
            </a:r>
          </a:p>
          <a:p>
            <a:r>
              <a:rPr lang="en-US" dirty="0" smtClean="0"/>
              <a:t>Or simply click on the invitation file that you have received and provide the password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012" y="1905000"/>
            <a:ext cx="4407126" cy="2844946"/>
          </a:xfrm>
          <a:prstGeom prst="rect">
            <a:avLst/>
          </a:prstGeom>
        </p:spPr>
      </p:pic>
    </p:spTree>
    <p:extLst>
      <p:ext uri="{BB962C8B-B14F-4D97-AF65-F5344CB8AC3E}">
        <p14:creationId xmlns:p14="http://schemas.microsoft.com/office/powerpoint/2010/main" val="237628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304800"/>
            <a:ext cx="9868407" cy="5740695"/>
          </a:xfrm>
          <a:prstGeom prst="rect">
            <a:avLst/>
          </a:prstGeom>
        </p:spPr>
      </p:pic>
    </p:spTree>
    <p:extLst>
      <p:ext uri="{BB962C8B-B14F-4D97-AF65-F5344CB8AC3E}">
        <p14:creationId xmlns:p14="http://schemas.microsoft.com/office/powerpoint/2010/main" val="398254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Remote Assistance</a:t>
            </a:r>
          </a:p>
        </p:txBody>
      </p:sp>
      <p:sp>
        <p:nvSpPr>
          <p:cNvPr id="3" name="Content Placeholder 2"/>
          <p:cNvSpPr>
            <a:spLocks noGrp="1"/>
          </p:cNvSpPr>
          <p:nvPr>
            <p:ph idx="1"/>
          </p:nvPr>
        </p:nvSpPr>
        <p:spPr/>
        <p:txBody>
          <a:bodyPr>
            <a:normAutofit/>
          </a:bodyPr>
          <a:lstStyle/>
          <a:p>
            <a:r>
              <a:rPr lang="en-US" dirty="0"/>
              <a:t>An unauthorized user who takes control of a computer using Remote Assistance can cause almost unlimited damage.</a:t>
            </a:r>
          </a:p>
          <a:p>
            <a:r>
              <a:rPr lang="en-US" dirty="0"/>
              <a:t>Remote Assistance is designed to minimize the dangers. Some of the protective features of Remote Assistance are:</a:t>
            </a:r>
          </a:p>
          <a:p>
            <a:pPr lvl="1"/>
            <a:r>
              <a:rPr lang="en-US" dirty="0"/>
              <a:t>Invitations </a:t>
            </a:r>
          </a:p>
          <a:p>
            <a:pPr lvl="1"/>
            <a:r>
              <a:rPr lang="en-US" dirty="0"/>
              <a:t>Interactive connectivity </a:t>
            </a:r>
          </a:p>
          <a:p>
            <a:pPr lvl="1"/>
            <a:r>
              <a:rPr lang="en-US" dirty="0"/>
              <a:t>Client-side control </a:t>
            </a:r>
          </a:p>
          <a:p>
            <a:pPr lvl="1"/>
            <a:r>
              <a:rPr lang="en-US" dirty="0"/>
              <a:t>Remote control </a:t>
            </a:r>
            <a:r>
              <a:rPr lang="en-US" dirty="0" smtClean="0"/>
              <a:t>configuration</a:t>
            </a:r>
          </a:p>
          <a:p>
            <a:pPr lvl="1"/>
            <a:r>
              <a:rPr lang="en-US" dirty="0" smtClean="0"/>
              <a:t>Firewalls</a:t>
            </a:r>
            <a:endParaRPr lang="en-US" dirty="0"/>
          </a:p>
          <a:p>
            <a:endParaRPr lang="en-US" dirty="0"/>
          </a:p>
        </p:txBody>
      </p:sp>
    </p:spTree>
    <p:extLst>
      <p:ext uri="{BB962C8B-B14F-4D97-AF65-F5344CB8AC3E}">
        <p14:creationId xmlns:p14="http://schemas.microsoft.com/office/powerpoint/2010/main" val="167733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Desktop</a:t>
            </a:r>
            <a:endParaRPr lang="en-US" dirty="0"/>
          </a:p>
        </p:txBody>
      </p:sp>
      <p:sp>
        <p:nvSpPr>
          <p:cNvPr id="3" name="Content Placeholder 2"/>
          <p:cNvSpPr>
            <a:spLocks noGrp="1"/>
          </p:cNvSpPr>
          <p:nvPr>
            <p:ph idx="1"/>
          </p:nvPr>
        </p:nvSpPr>
        <p:spPr/>
        <p:txBody>
          <a:bodyPr/>
          <a:lstStyle/>
          <a:p>
            <a:r>
              <a:rPr lang="en-US" dirty="0" smtClean="0"/>
              <a:t>A remote control program with no invitations and no read only capabilities</a:t>
            </a:r>
          </a:p>
          <a:p>
            <a:r>
              <a:rPr lang="en-US" dirty="0" smtClean="0"/>
              <a:t>Remote Desktop Protocol (RDP) is used for connection</a:t>
            </a:r>
          </a:p>
          <a:p>
            <a:r>
              <a:rPr lang="en-US" dirty="0" smtClean="0"/>
              <a:t>When connecting with Remote Desktop, you must log on as if you would do when sitting at the console</a:t>
            </a:r>
            <a:endParaRPr lang="en-US" dirty="0"/>
          </a:p>
        </p:txBody>
      </p:sp>
    </p:spTree>
    <p:extLst>
      <p:ext uri="{BB962C8B-B14F-4D97-AF65-F5344CB8AC3E}">
        <p14:creationId xmlns:p14="http://schemas.microsoft.com/office/powerpoint/2010/main" val="407116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Activating Remote Desktop</a:t>
            </a:r>
            <a:endParaRPr lang="en-US" dirty="0"/>
          </a:p>
        </p:txBody>
      </p:sp>
      <p:sp>
        <p:nvSpPr>
          <p:cNvPr id="3" name="Content Placeholder 2"/>
          <p:cNvSpPr>
            <a:spLocks noGrp="1"/>
          </p:cNvSpPr>
          <p:nvPr>
            <p:ph idx="1"/>
          </p:nvPr>
        </p:nvSpPr>
        <p:spPr>
          <a:xfrm>
            <a:off x="1522876" y="1905000"/>
            <a:ext cx="5257336" cy="4114800"/>
          </a:xfrm>
        </p:spPr>
        <p:txBody>
          <a:bodyPr/>
          <a:lstStyle/>
          <a:p>
            <a:r>
              <a:rPr lang="en-US" dirty="0" smtClean="0"/>
              <a:t>Remote desktop must be enabled before using a remote computer to connect</a:t>
            </a:r>
            <a:endParaRPr lang="en-US" dirty="0"/>
          </a:p>
        </p:txBody>
      </p:sp>
      <p:pic>
        <p:nvPicPr>
          <p:cNvPr id="4" name="Picture 3"/>
          <p:cNvPicPr>
            <a:picLocks noChangeAspect="1"/>
          </p:cNvPicPr>
          <p:nvPr/>
        </p:nvPicPr>
        <p:blipFill>
          <a:blip r:embed="rId2"/>
          <a:stretch>
            <a:fillRect/>
          </a:stretch>
        </p:blipFill>
        <p:spPr>
          <a:xfrm>
            <a:off x="7237412" y="762000"/>
            <a:ext cx="4038600" cy="4792838"/>
          </a:xfrm>
          <a:prstGeom prst="rect">
            <a:avLst/>
          </a:prstGeom>
        </p:spPr>
      </p:pic>
    </p:spTree>
    <p:extLst>
      <p:ext uri="{BB962C8B-B14F-4D97-AF65-F5344CB8AC3E}">
        <p14:creationId xmlns:p14="http://schemas.microsoft.com/office/powerpoint/2010/main" val="154543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28891"/>
            <a:ext cx="9143538" cy="1066800"/>
          </a:xfrm>
        </p:spPr>
        <p:txBody>
          <a:bodyPr/>
          <a:lstStyle/>
          <a:p>
            <a:r>
              <a:rPr lang="en-US" dirty="0" smtClean="0"/>
              <a:t>Remote Desktop Connection</a:t>
            </a:r>
            <a:endParaRPr lang="en-US" dirty="0"/>
          </a:p>
        </p:txBody>
      </p:sp>
      <p:pic>
        <p:nvPicPr>
          <p:cNvPr id="4" name="Content Placeholder 3"/>
          <p:cNvPicPr>
            <a:picLocks noGrp="1" noChangeAspect="1"/>
          </p:cNvPicPr>
          <p:nvPr>
            <p:ph idx="1"/>
          </p:nvPr>
        </p:nvPicPr>
        <p:blipFill>
          <a:blip r:embed="rId3"/>
          <a:stretch>
            <a:fillRect/>
          </a:stretch>
        </p:blipFill>
        <p:spPr>
          <a:xfrm>
            <a:off x="5789612" y="1905000"/>
            <a:ext cx="5800725" cy="3743325"/>
          </a:xfrm>
          <a:prstGeom prst="rect">
            <a:avLst/>
          </a:prstGeom>
        </p:spPr>
      </p:pic>
      <p:sp>
        <p:nvSpPr>
          <p:cNvPr id="5" name="TextBox 4"/>
          <p:cNvSpPr txBox="1"/>
          <p:nvPr/>
        </p:nvSpPr>
        <p:spPr>
          <a:xfrm>
            <a:off x="960416" y="2286000"/>
            <a:ext cx="4800600" cy="757130"/>
          </a:xfrm>
          <a:prstGeom prst="rect">
            <a:avLst/>
          </a:prstGeom>
          <a:noFill/>
        </p:spPr>
        <p:txBody>
          <a:bodyPr wrap="square" rtlCol="0">
            <a:spAutoFit/>
          </a:bodyPr>
          <a:lstStyle/>
          <a:p>
            <a:pPr>
              <a:lnSpc>
                <a:spcPct val="90000"/>
              </a:lnSpc>
            </a:pPr>
            <a:r>
              <a:rPr lang="en-US" sz="2400" dirty="0" smtClean="0"/>
              <a:t>Type the IP address of the computer you want to connect to </a:t>
            </a:r>
            <a:endParaRPr lang="en-US" sz="2400" dirty="0"/>
          </a:p>
        </p:txBody>
      </p:sp>
    </p:spTree>
    <p:extLst>
      <p:ext uri="{BB962C8B-B14F-4D97-AF65-F5344CB8AC3E}">
        <p14:creationId xmlns:p14="http://schemas.microsoft.com/office/powerpoint/2010/main" val="296455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idx="1"/>
          </p:nvPr>
        </p:nvSpPr>
        <p:spPr/>
        <p:txBody>
          <a:bodyPr/>
          <a:lstStyle/>
          <a:p>
            <a:r>
              <a:rPr lang="en-US" dirty="0"/>
              <a:t>Microsoft Management Console (MMC) </a:t>
            </a:r>
            <a:endParaRPr lang="en-US" dirty="0" smtClean="0"/>
          </a:p>
          <a:p>
            <a:pPr lvl="1"/>
            <a:r>
              <a:rPr lang="en-US" dirty="0"/>
              <a:t>A shell application that loads a variety of Windows management tools called </a:t>
            </a:r>
            <a:r>
              <a:rPr lang="en-US" dirty="0" smtClean="0"/>
              <a:t>snap-ins</a:t>
            </a:r>
          </a:p>
          <a:p>
            <a:r>
              <a:rPr lang="en-US" dirty="0"/>
              <a:t>Remote </a:t>
            </a:r>
            <a:r>
              <a:rPr lang="en-US" dirty="0" smtClean="0"/>
              <a:t>Assistance</a:t>
            </a:r>
          </a:p>
          <a:p>
            <a:pPr lvl="1"/>
            <a:r>
              <a:rPr lang="en-US" dirty="0"/>
              <a:t>A Windows feature that enables an administrator, trainer, or technical specialist at one location to connect to a distant user’s computer, chat with the user, and either view all the user’s activities or take complete control of the system.</a:t>
            </a:r>
          </a:p>
        </p:txBody>
      </p:sp>
    </p:spTree>
    <p:extLst>
      <p:ext uri="{BB962C8B-B14F-4D97-AF65-F5344CB8AC3E}">
        <p14:creationId xmlns:p14="http://schemas.microsoft.com/office/powerpoint/2010/main" val="67051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Microsoft - MOAC 70-687: Configuring Windows 8.1</a:t>
            </a:r>
          </a:p>
          <a:p>
            <a:endParaRPr lang="en-US" dirty="0"/>
          </a:p>
        </p:txBody>
      </p:sp>
    </p:spTree>
    <p:extLst>
      <p:ext uri="{BB962C8B-B14F-4D97-AF65-F5344CB8AC3E}">
        <p14:creationId xmlns:p14="http://schemas.microsoft.com/office/powerpoint/2010/main" val="323967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Desktop</a:t>
            </a:r>
          </a:p>
        </p:txBody>
      </p:sp>
      <p:sp>
        <p:nvSpPr>
          <p:cNvPr id="3" name="Content Placeholder 2"/>
          <p:cNvSpPr>
            <a:spLocks noGrp="1"/>
          </p:cNvSpPr>
          <p:nvPr>
            <p:ph idx="1"/>
          </p:nvPr>
        </p:nvSpPr>
        <p:spPr/>
        <p:txBody>
          <a:bodyPr/>
          <a:lstStyle/>
          <a:p>
            <a:r>
              <a:rPr lang="en-US" dirty="0"/>
              <a:t>Remote Desktop</a:t>
            </a:r>
            <a:endParaRPr lang="en-US" dirty="0" smtClean="0"/>
          </a:p>
          <a:p>
            <a:pPr lvl="1"/>
            <a:r>
              <a:rPr lang="en-US" dirty="0" smtClean="0"/>
              <a:t>A </a:t>
            </a:r>
            <a:r>
              <a:rPr lang="en-US" dirty="0"/>
              <a:t>Windows feature that enables an administrator to connect to a computer and operate it from a remote </a:t>
            </a:r>
            <a:r>
              <a:rPr lang="en-US" dirty="0" smtClean="0"/>
              <a:t>location</a:t>
            </a:r>
          </a:p>
          <a:p>
            <a:r>
              <a:rPr lang="en-US" dirty="0" smtClean="0"/>
              <a:t>Remote </a:t>
            </a:r>
            <a:r>
              <a:rPr lang="en-US" dirty="0"/>
              <a:t>Desktop Protocol (RDP) </a:t>
            </a:r>
            <a:endParaRPr lang="en-US" dirty="0" smtClean="0"/>
          </a:p>
          <a:p>
            <a:pPr lvl="1"/>
            <a:r>
              <a:rPr lang="en-US" dirty="0"/>
              <a:t>A specialized communications protocol that transmits screen information, keystrokes, and mouse movements between the two computers. </a:t>
            </a:r>
            <a:endParaRPr lang="en-US" dirty="0" smtClean="0"/>
          </a:p>
          <a:p>
            <a:pPr lvl="1"/>
            <a:endParaRPr lang="en-US" dirty="0"/>
          </a:p>
        </p:txBody>
      </p:sp>
    </p:spTree>
    <p:extLst>
      <p:ext uri="{BB962C8B-B14F-4D97-AF65-F5344CB8AC3E}">
        <p14:creationId xmlns:p14="http://schemas.microsoft.com/office/powerpoint/2010/main" val="353603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Microsoft Management Console to connect to a remote computer </a:t>
            </a:r>
            <a:endParaRPr lang="en-US" dirty="0"/>
          </a:p>
        </p:txBody>
      </p:sp>
      <p:sp>
        <p:nvSpPr>
          <p:cNvPr id="3" name="Content Placeholder 2"/>
          <p:cNvSpPr>
            <a:spLocks noGrp="1"/>
          </p:cNvSpPr>
          <p:nvPr>
            <p:ph idx="1"/>
          </p:nvPr>
        </p:nvSpPr>
        <p:spPr/>
        <p:txBody>
          <a:bodyPr/>
          <a:lstStyle/>
          <a:p>
            <a:r>
              <a:rPr lang="en-US" dirty="0" smtClean="0"/>
              <a:t>Run MMC command</a:t>
            </a:r>
          </a:p>
          <a:p>
            <a:pPr marL="320040" lvl="1" indent="0">
              <a:buNone/>
            </a:pPr>
            <a:endParaRPr lang="en-US" dirty="0"/>
          </a:p>
        </p:txBody>
      </p:sp>
      <p:pic>
        <p:nvPicPr>
          <p:cNvPr id="4" name="Picture 3"/>
          <p:cNvPicPr>
            <a:picLocks noChangeAspect="1"/>
          </p:cNvPicPr>
          <p:nvPr/>
        </p:nvPicPr>
        <p:blipFill>
          <a:blip r:embed="rId2"/>
          <a:stretch>
            <a:fillRect/>
          </a:stretch>
        </p:blipFill>
        <p:spPr>
          <a:xfrm>
            <a:off x="1674812" y="2438400"/>
            <a:ext cx="8639175" cy="2562225"/>
          </a:xfrm>
          <a:prstGeom prst="rect">
            <a:avLst/>
          </a:prstGeom>
        </p:spPr>
      </p:pic>
    </p:spTree>
    <p:extLst>
      <p:ext uri="{BB962C8B-B14F-4D97-AF65-F5344CB8AC3E}">
        <p14:creationId xmlns:p14="http://schemas.microsoft.com/office/powerpoint/2010/main" val="293886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Microsoft Management Console to connect to a remote computer </a:t>
            </a:r>
          </a:p>
        </p:txBody>
      </p:sp>
      <p:sp>
        <p:nvSpPr>
          <p:cNvPr id="3" name="Content Placeholder 2"/>
          <p:cNvSpPr>
            <a:spLocks noGrp="1"/>
          </p:cNvSpPr>
          <p:nvPr>
            <p:ph idx="1"/>
          </p:nvPr>
        </p:nvSpPr>
        <p:spPr/>
        <p:txBody>
          <a:bodyPr/>
          <a:lstStyle/>
          <a:p>
            <a:r>
              <a:rPr lang="en-US" dirty="0" smtClean="0"/>
              <a:t>Click File &gt;&gt; Add/Remove Snap in &gt;&gt; Select Computer Management &gt;&gt; Click Add</a:t>
            </a:r>
            <a:endParaRPr lang="en-US" dirty="0"/>
          </a:p>
        </p:txBody>
      </p:sp>
      <p:pic>
        <p:nvPicPr>
          <p:cNvPr id="5" name="Picture 4"/>
          <p:cNvPicPr>
            <a:picLocks noChangeAspect="1"/>
          </p:cNvPicPr>
          <p:nvPr/>
        </p:nvPicPr>
        <p:blipFill>
          <a:blip r:embed="rId2"/>
          <a:stretch>
            <a:fillRect/>
          </a:stretch>
        </p:blipFill>
        <p:spPr>
          <a:xfrm>
            <a:off x="2360612" y="2743200"/>
            <a:ext cx="7195905" cy="2933647"/>
          </a:xfrm>
          <a:prstGeom prst="rect">
            <a:avLst/>
          </a:prstGeom>
        </p:spPr>
      </p:pic>
    </p:spTree>
    <p:extLst>
      <p:ext uri="{BB962C8B-B14F-4D97-AF65-F5344CB8AC3E}">
        <p14:creationId xmlns:p14="http://schemas.microsoft.com/office/powerpoint/2010/main" val="90825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Microsoft Management Console to connect to a remote computer </a:t>
            </a:r>
          </a:p>
        </p:txBody>
      </p:sp>
      <p:sp>
        <p:nvSpPr>
          <p:cNvPr id="3" name="Content Placeholder 2"/>
          <p:cNvSpPr>
            <a:spLocks noGrp="1"/>
          </p:cNvSpPr>
          <p:nvPr>
            <p:ph idx="1"/>
          </p:nvPr>
        </p:nvSpPr>
        <p:spPr>
          <a:xfrm>
            <a:off x="1522876" y="1905000"/>
            <a:ext cx="3733336" cy="3676650"/>
          </a:xfrm>
        </p:spPr>
        <p:txBody>
          <a:bodyPr/>
          <a:lstStyle/>
          <a:p>
            <a:r>
              <a:rPr lang="en-US" dirty="0" smtClean="0"/>
              <a:t>Select Another Computer to manage &amp; Click Finish</a:t>
            </a:r>
            <a:endParaRPr lang="en-US" dirty="0"/>
          </a:p>
        </p:txBody>
      </p:sp>
      <p:pic>
        <p:nvPicPr>
          <p:cNvPr id="4" name="Picture 3"/>
          <p:cNvPicPr>
            <a:picLocks noChangeAspect="1"/>
          </p:cNvPicPr>
          <p:nvPr/>
        </p:nvPicPr>
        <p:blipFill>
          <a:blip r:embed="rId2"/>
          <a:stretch>
            <a:fillRect/>
          </a:stretch>
        </p:blipFill>
        <p:spPr>
          <a:xfrm>
            <a:off x="5257672" y="1645920"/>
            <a:ext cx="6143625" cy="4210050"/>
          </a:xfrm>
          <a:prstGeom prst="rect">
            <a:avLst/>
          </a:prstGeom>
        </p:spPr>
      </p:pic>
    </p:spTree>
    <p:extLst>
      <p:ext uri="{BB962C8B-B14F-4D97-AF65-F5344CB8AC3E}">
        <p14:creationId xmlns:p14="http://schemas.microsoft.com/office/powerpoint/2010/main" val="416116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a custom MMC console</a:t>
            </a:r>
          </a:p>
        </p:txBody>
      </p:sp>
      <p:sp>
        <p:nvSpPr>
          <p:cNvPr id="3" name="Content Placeholder 2"/>
          <p:cNvSpPr>
            <a:spLocks noGrp="1"/>
          </p:cNvSpPr>
          <p:nvPr>
            <p:ph idx="1"/>
          </p:nvPr>
        </p:nvSpPr>
        <p:spPr/>
        <p:txBody>
          <a:bodyPr/>
          <a:lstStyle/>
          <a:p>
            <a:r>
              <a:rPr lang="en-US" dirty="0" smtClean="0"/>
              <a:t>Run </a:t>
            </a:r>
            <a:r>
              <a:rPr lang="en-US" dirty="0"/>
              <a:t>&gt; Type mmc </a:t>
            </a:r>
            <a:r>
              <a:rPr lang="en-US" dirty="0" smtClean="0"/>
              <a:t>&gt;&gt;Click </a:t>
            </a:r>
            <a:r>
              <a:rPr lang="en-US" dirty="0"/>
              <a:t>Add/Remove Snap-in on the File </a:t>
            </a:r>
            <a:r>
              <a:rPr lang="en-US" dirty="0" smtClean="0"/>
              <a:t>menu </a:t>
            </a:r>
            <a:r>
              <a:rPr lang="en-US" dirty="0"/>
              <a:t>&gt;&gt; Click Add &gt;&gt; Double-click the snap-in that you want to </a:t>
            </a:r>
            <a:r>
              <a:rPr lang="en-US" dirty="0" smtClean="0"/>
              <a:t>add then follow the instructions in the wizard </a:t>
            </a:r>
          </a:p>
          <a:p>
            <a:r>
              <a:rPr lang="en-US" dirty="0" smtClean="0"/>
              <a:t>To save the console </a:t>
            </a:r>
          </a:p>
          <a:p>
            <a:pPr lvl="1"/>
            <a:r>
              <a:rPr lang="en-US" dirty="0" smtClean="0"/>
              <a:t>After a custom console is created, click Save on File menu, type a name for the file .  </a:t>
            </a:r>
            <a:endParaRPr lang="en-US" dirty="0"/>
          </a:p>
        </p:txBody>
      </p:sp>
    </p:spTree>
    <p:extLst>
      <p:ext uri="{BB962C8B-B14F-4D97-AF65-F5344CB8AC3E}">
        <p14:creationId xmlns:p14="http://schemas.microsoft.com/office/powerpoint/2010/main" val="326729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Assistance </a:t>
            </a:r>
            <a:endParaRPr lang="en-US" dirty="0"/>
          </a:p>
        </p:txBody>
      </p:sp>
      <p:sp>
        <p:nvSpPr>
          <p:cNvPr id="3" name="Content Placeholder 2"/>
          <p:cNvSpPr>
            <a:spLocks noGrp="1"/>
          </p:cNvSpPr>
          <p:nvPr>
            <p:ph idx="1"/>
          </p:nvPr>
        </p:nvSpPr>
        <p:spPr/>
        <p:txBody>
          <a:bodyPr/>
          <a:lstStyle/>
          <a:p>
            <a:r>
              <a:rPr lang="en-US" dirty="0" smtClean="0"/>
              <a:t>Remote assistance allows the possibilities for remote </a:t>
            </a:r>
          </a:p>
          <a:p>
            <a:pPr lvl="1"/>
            <a:r>
              <a:rPr lang="en-US" dirty="0" smtClean="0"/>
              <a:t>Training </a:t>
            </a:r>
          </a:p>
          <a:p>
            <a:pPr lvl="1"/>
            <a:r>
              <a:rPr lang="en-US" dirty="0" smtClean="0"/>
              <a:t>Troubleshooting </a:t>
            </a:r>
          </a:p>
          <a:p>
            <a:pPr lvl="1"/>
            <a:r>
              <a:rPr lang="en-US" dirty="0" smtClean="0"/>
              <a:t>Technical support</a:t>
            </a:r>
          </a:p>
          <a:p>
            <a:r>
              <a:rPr lang="en-US" dirty="0" smtClean="0"/>
              <a:t>To enable remote assistance, the computer must be configured to use the remote assistance feature by using : </a:t>
            </a:r>
          </a:p>
          <a:p>
            <a:pPr lvl="1"/>
            <a:r>
              <a:rPr lang="en-US" dirty="0" smtClean="0"/>
              <a:t>Control Panel or </a:t>
            </a:r>
          </a:p>
          <a:p>
            <a:pPr lvl="1"/>
            <a:r>
              <a:rPr lang="en-US" dirty="0" smtClean="0"/>
              <a:t>Group Policy</a:t>
            </a:r>
            <a:endParaRPr lang="en-US" dirty="0"/>
          </a:p>
        </p:txBody>
      </p:sp>
    </p:spTree>
    <p:extLst>
      <p:ext uri="{BB962C8B-B14F-4D97-AF65-F5344CB8AC3E}">
        <p14:creationId xmlns:p14="http://schemas.microsoft.com/office/powerpoint/2010/main" val="20189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Assistance</a:t>
            </a:r>
            <a:endParaRPr lang="en-US" dirty="0"/>
          </a:p>
        </p:txBody>
      </p:sp>
      <p:pic>
        <p:nvPicPr>
          <p:cNvPr id="4" name="Content Placeholder 3"/>
          <p:cNvPicPr>
            <a:picLocks noGrp="1" noChangeAspect="1"/>
          </p:cNvPicPr>
          <p:nvPr>
            <p:ph idx="1"/>
          </p:nvPr>
        </p:nvPicPr>
        <p:blipFill>
          <a:blip r:embed="rId3"/>
          <a:stretch>
            <a:fillRect/>
          </a:stretch>
        </p:blipFill>
        <p:spPr>
          <a:xfrm>
            <a:off x="4113212" y="1905000"/>
            <a:ext cx="3526971" cy="4114800"/>
          </a:xfrm>
          <a:prstGeom prst="rect">
            <a:avLst/>
          </a:prstGeom>
        </p:spPr>
      </p:pic>
    </p:spTree>
    <p:extLst>
      <p:ext uri="{BB962C8B-B14F-4D97-AF65-F5344CB8AC3E}">
        <p14:creationId xmlns:p14="http://schemas.microsoft.com/office/powerpoint/2010/main" val="316474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1C9EA2-3281-42E8-8199-7076EBA492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632</Words>
  <Application>Microsoft Office PowerPoint</Application>
  <PresentationFormat>Custom</PresentationFormat>
  <Paragraphs>90</Paragraphs>
  <Slides>20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Euphemia</vt:lpstr>
      <vt:lpstr>Striped Border 16x9</vt:lpstr>
      <vt:lpstr>Remote Management  tools &amp; settings – Chapter 8 Windows 10  </vt:lpstr>
      <vt:lpstr>Key Terms</vt:lpstr>
      <vt:lpstr>Remote Desktop</vt:lpstr>
      <vt:lpstr>Using Microsoft Management Console to connect to a remote computer </vt:lpstr>
      <vt:lpstr>Using Microsoft Management Console to connect to a remote computer </vt:lpstr>
      <vt:lpstr>Using Microsoft Management Console to connect to a remote computer </vt:lpstr>
      <vt:lpstr>Creating a custom MMC console</vt:lpstr>
      <vt:lpstr>Remote Assistance </vt:lpstr>
      <vt:lpstr>Remote Assistance</vt:lpstr>
      <vt:lpstr>Creating an Invitation</vt:lpstr>
      <vt:lpstr>Sending invitation to Control Computer</vt:lpstr>
      <vt:lpstr>Sending invitation to Control Computer</vt:lpstr>
      <vt:lpstr>Sending invitation to Control Computer</vt:lpstr>
      <vt:lpstr>Connecting after receiving invitation</vt:lpstr>
      <vt:lpstr>PowerPoint Presentation</vt:lpstr>
      <vt:lpstr>Securing Remote Assistance</vt:lpstr>
      <vt:lpstr>Remote Desktop</vt:lpstr>
      <vt:lpstr>Activating Remote Desktop</vt:lpstr>
      <vt:lpstr>Remote Desktop Connection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2016-03-12T15:39:04Z</dcterms:created>
  <dcterms:modified xsi:type="dcterms:W3CDTF">2016-03-13T08:11:29Z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ies>
</file>