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80" r:id="rId5"/>
    <p:sldId id="261" r:id="rId6"/>
    <p:sldId id="263" r:id="rId7"/>
    <p:sldId id="272" r:id="rId8"/>
    <p:sldId id="273" r:id="rId9"/>
    <p:sldId id="264" r:id="rId10"/>
    <p:sldId id="265" r:id="rId11"/>
    <p:sldId id="266" r:id="rId12"/>
    <p:sldId id="274" r:id="rId13"/>
    <p:sldId id="277" r:id="rId14"/>
    <p:sldId id="278"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jali Rane" initials="A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68" y="1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73"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74"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75"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76"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7"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78"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16"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1048617"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1048618" name="Date Placeholder 3"/>
          <p:cNvSpPr>
            <a:spLocks noGrp="1"/>
          </p:cNvSpPr>
          <p:nvPr>
            <p:ph type="dt" sz="half" idx="10"/>
          </p:nvPr>
        </p:nvSpPr>
        <p:spPr/>
        <p:txBody>
          <a:bodyPr/>
          <a:lstStyle/>
          <a:p>
            <a:fld id="{B34BC6D7-3636-49B1-8247-ADDCCE180446}" type="datetimeFigureOut">
              <a:rPr lang="en-IN" smtClean="0"/>
              <a:t>09-09-2020</a:t>
            </a:fld>
            <a:endParaRPr lang="en-IN"/>
          </a:p>
        </p:txBody>
      </p:sp>
      <p:sp>
        <p:nvSpPr>
          <p:cNvPr id="1048619" name="Footer Placeholder 4"/>
          <p:cNvSpPr>
            <a:spLocks noGrp="1"/>
          </p:cNvSpPr>
          <p:nvPr>
            <p:ph type="ftr" sz="quarter" idx="11"/>
          </p:nvPr>
        </p:nvSpPr>
        <p:spPr/>
        <p:txBody>
          <a:bodyPr/>
          <a:lstStyle/>
          <a:p>
            <a:endParaRPr lang="en-IN"/>
          </a:p>
        </p:txBody>
      </p:sp>
      <p:sp>
        <p:nvSpPr>
          <p:cNvPr id="1048620" name="Slide Number Placeholder 5"/>
          <p:cNvSpPr>
            <a:spLocks noGrp="1"/>
          </p:cNvSpPr>
          <p:nvPr>
            <p:ph type="sldNum" sz="quarter" idx="12"/>
          </p:nvPr>
        </p:nvSpPr>
        <p:spPr/>
        <p:txBody>
          <a:bodyPr/>
          <a:lstStyle/>
          <a:p>
            <a:fld id="{64ACC1F1-4273-45C8-B78C-572CEEB27AB6}"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62" name="Title 1"/>
          <p:cNvSpPr>
            <a:spLocks noGrp="1"/>
          </p:cNvSpPr>
          <p:nvPr>
            <p:ph type="title"/>
          </p:nvPr>
        </p:nvSpPr>
        <p:spPr/>
        <p:txBody>
          <a:bodyPr/>
          <a:lstStyle/>
          <a:p>
            <a:r>
              <a:rPr lang="en-US"/>
              <a:t>Click to edit Master title style</a:t>
            </a:r>
            <a:endParaRPr lang="en-IN"/>
          </a:p>
        </p:txBody>
      </p:sp>
      <p:sp>
        <p:nvSpPr>
          <p:cNvPr id="104866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4" name="Date Placeholder 3"/>
          <p:cNvSpPr>
            <a:spLocks noGrp="1"/>
          </p:cNvSpPr>
          <p:nvPr>
            <p:ph type="dt" sz="half" idx="10"/>
          </p:nvPr>
        </p:nvSpPr>
        <p:spPr/>
        <p:txBody>
          <a:bodyPr/>
          <a:lstStyle/>
          <a:p>
            <a:fld id="{B34BC6D7-3636-49B1-8247-ADDCCE180446}" type="datetimeFigureOut">
              <a:rPr lang="en-IN" smtClean="0"/>
              <a:t>09-09-2020</a:t>
            </a:fld>
            <a:endParaRPr lang="en-IN"/>
          </a:p>
        </p:txBody>
      </p:sp>
      <p:sp>
        <p:nvSpPr>
          <p:cNvPr id="1048665" name="Footer Placeholder 4"/>
          <p:cNvSpPr>
            <a:spLocks noGrp="1"/>
          </p:cNvSpPr>
          <p:nvPr>
            <p:ph type="ftr" sz="quarter" idx="11"/>
          </p:nvPr>
        </p:nvSpPr>
        <p:spPr/>
        <p:txBody>
          <a:bodyPr/>
          <a:lstStyle/>
          <a:p>
            <a:endParaRPr lang="en-IN"/>
          </a:p>
        </p:txBody>
      </p:sp>
      <p:sp>
        <p:nvSpPr>
          <p:cNvPr id="1048666" name="Slide Number Placeholder 5"/>
          <p:cNvSpPr>
            <a:spLocks noGrp="1"/>
          </p:cNvSpPr>
          <p:nvPr>
            <p:ph type="sldNum" sz="quarter" idx="12"/>
          </p:nvPr>
        </p:nvSpPr>
        <p:spPr/>
        <p:txBody>
          <a:bodyPr/>
          <a:lstStyle/>
          <a:p>
            <a:fld id="{64ACC1F1-4273-45C8-B78C-572CEEB27AB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46"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1048647"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8" name="Date Placeholder 3"/>
          <p:cNvSpPr>
            <a:spLocks noGrp="1"/>
          </p:cNvSpPr>
          <p:nvPr>
            <p:ph type="dt" sz="half" idx="10"/>
          </p:nvPr>
        </p:nvSpPr>
        <p:spPr/>
        <p:txBody>
          <a:bodyPr/>
          <a:lstStyle/>
          <a:p>
            <a:fld id="{B34BC6D7-3636-49B1-8247-ADDCCE180446}" type="datetimeFigureOut">
              <a:rPr lang="en-IN" smtClean="0"/>
              <a:t>09-09-2020</a:t>
            </a:fld>
            <a:endParaRPr lang="en-IN"/>
          </a:p>
        </p:txBody>
      </p:sp>
      <p:sp>
        <p:nvSpPr>
          <p:cNvPr id="1048649" name="Footer Placeholder 4"/>
          <p:cNvSpPr>
            <a:spLocks noGrp="1"/>
          </p:cNvSpPr>
          <p:nvPr>
            <p:ph type="ftr" sz="quarter" idx="11"/>
          </p:nvPr>
        </p:nvSpPr>
        <p:spPr/>
        <p:txBody>
          <a:bodyPr/>
          <a:lstStyle/>
          <a:p>
            <a:endParaRPr lang="en-IN"/>
          </a:p>
        </p:txBody>
      </p:sp>
      <p:sp>
        <p:nvSpPr>
          <p:cNvPr id="1048650" name="Slide Number Placeholder 5"/>
          <p:cNvSpPr>
            <a:spLocks noGrp="1"/>
          </p:cNvSpPr>
          <p:nvPr>
            <p:ph type="sldNum" sz="quarter" idx="12"/>
          </p:nvPr>
        </p:nvSpPr>
        <p:spPr/>
        <p:txBody>
          <a:bodyPr/>
          <a:lstStyle/>
          <a:p>
            <a:fld id="{64ACC1F1-4273-45C8-B78C-572CEEB27AB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Title 1"/>
          <p:cNvSpPr>
            <a:spLocks noGrp="1"/>
          </p:cNvSpPr>
          <p:nvPr>
            <p:ph type="title"/>
          </p:nvPr>
        </p:nvSpPr>
        <p:spPr/>
        <p:txBody>
          <a:bodyPr/>
          <a:lstStyle/>
          <a:p>
            <a:r>
              <a:rPr lang="en-US"/>
              <a:t>Click to edit Master title style</a:t>
            </a:r>
            <a:endParaRPr lang="en-IN"/>
          </a:p>
        </p:txBody>
      </p:sp>
      <p:sp>
        <p:nvSpPr>
          <p:cNvPr id="1048582"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83" name="Date Placeholder 3"/>
          <p:cNvSpPr>
            <a:spLocks noGrp="1"/>
          </p:cNvSpPr>
          <p:nvPr>
            <p:ph type="dt" sz="half" idx="10"/>
          </p:nvPr>
        </p:nvSpPr>
        <p:spPr/>
        <p:txBody>
          <a:bodyPr/>
          <a:lstStyle/>
          <a:p>
            <a:fld id="{B34BC6D7-3636-49B1-8247-ADDCCE180446}" type="datetimeFigureOut">
              <a:rPr lang="en-IN" smtClean="0"/>
              <a:t>09-09-2020</a:t>
            </a:fld>
            <a:endParaRPr lang="en-IN"/>
          </a:p>
        </p:txBody>
      </p:sp>
      <p:sp>
        <p:nvSpPr>
          <p:cNvPr id="1048584" name="Footer Placeholder 4"/>
          <p:cNvSpPr>
            <a:spLocks noGrp="1"/>
          </p:cNvSpPr>
          <p:nvPr>
            <p:ph type="ftr" sz="quarter" idx="11"/>
          </p:nvPr>
        </p:nvSpPr>
        <p:spPr/>
        <p:txBody>
          <a:bodyPr/>
          <a:lstStyle/>
          <a:p>
            <a:endParaRPr lang="en-IN"/>
          </a:p>
        </p:txBody>
      </p:sp>
      <p:sp>
        <p:nvSpPr>
          <p:cNvPr id="1048585" name="Slide Number Placeholder 5"/>
          <p:cNvSpPr>
            <a:spLocks noGrp="1"/>
          </p:cNvSpPr>
          <p:nvPr>
            <p:ph type="sldNum" sz="quarter" idx="12"/>
          </p:nvPr>
        </p:nvSpPr>
        <p:spPr/>
        <p:txBody>
          <a:bodyPr/>
          <a:lstStyle/>
          <a:p>
            <a:fld id="{64ACC1F1-4273-45C8-B78C-572CEEB27AB6}"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57"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1048658"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48659" name="Date Placeholder 3"/>
          <p:cNvSpPr>
            <a:spLocks noGrp="1"/>
          </p:cNvSpPr>
          <p:nvPr>
            <p:ph type="dt" sz="half" idx="10"/>
          </p:nvPr>
        </p:nvSpPr>
        <p:spPr/>
        <p:txBody>
          <a:bodyPr/>
          <a:lstStyle/>
          <a:p>
            <a:fld id="{B34BC6D7-3636-49B1-8247-ADDCCE180446}" type="datetimeFigureOut">
              <a:rPr lang="en-IN" smtClean="0"/>
              <a:t>09-09-2020</a:t>
            </a:fld>
            <a:endParaRPr lang="en-IN"/>
          </a:p>
        </p:txBody>
      </p:sp>
      <p:sp>
        <p:nvSpPr>
          <p:cNvPr id="1048660" name="Footer Placeholder 4"/>
          <p:cNvSpPr>
            <a:spLocks noGrp="1"/>
          </p:cNvSpPr>
          <p:nvPr>
            <p:ph type="ftr" sz="quarter" idx="11"/>
          </p:nvPr>
        </p:nvSpPr>
        <p:spPr/>
        <p:txBody>
          <a:bodyPr/>
          <a:lstStyle/>
          <a:p>
            <a:endParaRPr lang="en-IN"/>
          </a:p>
        </p:txBody>
      </p:sp>
      <p:sp>
        <p:nvSpPr>
          <p:cNvPr id="1048661" name="Slide Number Placeholder 5"/>
          <p:cNvSpPr>
            <a:spLocks noGrp="1"/>
          </p:cNvSpPr>
          <p:nvPr>
            <p:ph type="sldNum" sz="quarter" idx="12"/>
          </p:nvPr>
        </p:nvSpPr>
        <p:spPr/>
        <p:txBody>
          <a:bodyPr/>
          <a:lstStyle/>
          <a:p>
            <a:fld id="{64ACC1F1-4273-45C8-B78C-572CEEB27AB6}"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0" name="Title 1"/>
          <p:cNvSpPr>
            <a:spLocks noGrp="1"/>
          </p:cNvSpPr>
          <p:nvPr>
            <p:ph type="title"/>
          </p:nvPr>
        </p:nvSpPr>
        <p:spPr/>
        <p:txBody>
          <a:bodyPr/>
          <a:lstStyle/>
          <a:p>
            <a:r>
              <a:rPr lang="en-US"/>
              <a:t>Click to edit Master title style</a:t>
            </a:r>
            <a:endParaRPr lang="en-IN"/>
          </a:p>
        </p:txBody>
      </p:sp>
      <p:sp>
        <p:nvSpPr>
          <p:cNvPr id="1048641"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2"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43" name="Date Placeholder 4"/>
          <p:cNvSpPr>
            <a:spLocks noGrp="1"/>
          </p:cNvSpPr>
          <p:nvPr>
            <p:ph type="dt" sz="half" idx="10"/>
          </p:nvPr>
        </p:nvSpPr>
        <p:spPr/>
        <p:txBody>
          <a:bodyPr/>
          <a:lstStyle/>
          <a:p>
            <a:fld id="{B34BC6D7-3636-49B1-8247-ADDCCE180446}" type="datetimeFigureOut">
              <a:rPr lang="en-IN" smtClean="0"/>
              <a:t>09-09-2020</a:t>
            </a:fld>
            <a:endParaRPr lang="en-IN"/>
          </a:p>
        </p:txBody>
      </p:sp>
      <p:sp>
        <p:nvSpPr>
          <p:cNvPr id="1048644" name="Footer Placeholder 5"/>
          <p:cNvSpPr>
            <a:spLocks noGrp="1"/>
          </p:cNvSpPr>
          <p:nvPr>
            <p:ph type="ftr" sz="quarter" idx="11"/>
          </p:nvPr>
        </p:nvSpPr>
        <p:spPr/>
        <p:txBody>
          <a:bodyPr/>
          <a:lstStyle/>
          <a:p>
            <a:endParaRPr lang="en-IN"/>
          </a:p>
        </p:txBody>
      </p:sp>
      <p:sp>
        <p:nvSpPr>
          <p:cNvPr id="1048645" name="Slide Number Placeholder 6"/>
          <p:cNvSpPr>
            <a:spLocks noGrp="1"/>
          </p:cNvSpPr>
          <p:nvPr>
            <p:ph type="sldNum" sz="quarter" idx="12"/>
          </p:nvPr>
        </p:nvSpPr>
        <p:spPr/>
        <p:txBody>
          <a:bodyPr/>
          <a:lstStyle/>
          <a:p>
            <a:fld id="{64ACC1F1-4273-45C8-B78C-572CEEB27AB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599"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1048600"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01"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02"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03"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04" name="Date Placeholder 6"/>
          <p:cNvSpPr>
            <a:spLocks noGrp="1"/>
          </p:cNvSpPr>
          <p:nvPr>
            <p:ph type="dt" sz="half" idx="10"/>
          </p:nvPr>
        </p:nvSpPr>
        <p:spPr/>
        <p:txBody>
          <a:bodyPr/>
          <a:lstStyle/>
          <a:p>
            <a:fld id="{B34BC6D7-3636-49B1-8247-ADDCCE180446}" type="datetimeFigureOut">
              <a:rPr lang="en-IN" smtClean="0"/>
              <a:t>09-09-2020</a:t>
            </a:fld>
            <a:endParaRPr lang="en-IN"/>
          </a:p>
        </p:txBody>
      </p:sp>
      <p:sp>
        <p:nvSpPr>
          <p:cNvPr id="1048605" name="Footer Placeholder 7"/>
          <p:cNvSpPr>
            <a:spLocks noGrp="1"/>
          </p:cNvSpPr>
          <p:nvPr>
            <p:ph type="ftr" sz="quarter" idx="11"/>
          </p:nvPr>
        </p:nvSpPr>
        <p:spPr/>
        <p:txBody>
          <a:bodyPr/>
          <a:lstStyle/>
          <a:p>
            <a:endParaRPr lang="en-IN"/>
          </a:p>
        </p:txBody>
      </p:sp>
      <p:sp>
        <p:nvSpPr>
          <p:cNvPr id="1048606" name="Slide Number Placeholder 8"/>
          <p:cNvSpPr>
            <a:spLocks noGrp="1"/>
          </p:cNvSpPr>
          <p:nvPr>
            <p:ph type="sldNum" sz="quarter" idx="12"/>
          </p:nvPr>
        </p:nvSpPr>
        <p:spPr/>
        <p:txBody>
          <a:bodyPr/>
          <a:lstStyle/>
          <a:p>
            <a:fld id="{64ACC1F1-4273-45C8-B78C-572CEEB27AB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32" name="Title 1"/>
          <p:cNvSpPr>
            <a:spLocks noGrp="1"/>
          </p:cNvSpPr>
          <p:nvPr>
            <p:ph type="title"/>
          </p:nvPr>
        </p:nvSpPr>
        <p:spPr/>
        <p:txBody>
          <a:bodyPr/>
          <a:lstStyle/>
          <a:p>
            <a:r>
              <a:rPr lang="en-US"/>
              <a:t>Click to edit Master title style</a:t>
            </a:r>
            <a:endParaRPr lang="en-IN"/>
          </a:p>
        </p:txBody>
      </p:sp>
      <p:sp>
        <p:nvSpPr>
          <p:cNvPr id="1048633" name="Date Placeholder 2"/>
          <p:cNvSpPr>
            <a:spLocks noGrp="1"/>
          </p:cNvSpPr>
          <p:nvPr>
            <p:ph type="dt" sz="half" idx="10"/>
          </p:nvPr>
        </p:nvSpPr>
        <p:spPr/>
        <p:txBody>
          <a:bodyPr/>
          <a:lstStyle/>
          <a:p>
            <a:fld id="{B34BC6D7-3636-49B1-8247-ADDCCE180446}" type="datetimeFigureOut">
              <a:rPr lang="en-IN" smtClean="0"/>
              <a:t>09-09-2020</a:t>
            </a:fld>
            <a:endParaRPr lang="en-IN"/>
          </a:p>
        </p:txBody>
      </p:sp>
      <p:sp>
        <p:nvSpPr>
          <p:cNvPr id="1048634" name="Footer Placeholder 3"/>
          <p:cNvSpPr>
            <a:spLocks noGrp="1"/>
          </p:cNvSpPr>
          <p:nvPr>
            <p:ph type="ftr" sz="quarter" idx="11"/>
          </p:nvPr>
        </p:nvSpPr>
        <p:spPr/>
        <p:txBody>
          <a:bodyPr/>
          <a:lstStyle/>
          <a:p>
            <a:endParaRPr lang="en-IN"/>
          </a:p>
        </p:txBody>
      </p:sp>
      <p:sp>
        <p:nvSpPr>
          <p:cNvPr id="1048635" name="Slide Number Placeholder 4"/>
          <p:cNvSpPr>
            <a:spLocks noGrp="1"/>
          </p:cNvSpPr>
          <p:nvPr>
            <p:ph type="sldNum" sz="quarter" idx="12"/>
          </p:nvPr>
        </p:nvSpPr>
        <p:spPr/>
        <p:txBody>
          <a:bodyPr/>
          <a:lstStyle/>
          <a:p>
            <a:fld id="{64ACC1F1-4273-45C8-B78C-572CEEB27AB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22" name="Date Placeholder 1"/>
          <p:cNvSpPr>
            <a:spLocks noGrp="1"/>
          </p:cNvSpPr>
          <p:nvPr>
            <p:ph type="dt" sz="half" idx="10"/>
          </p:nvPr>
        </p:nvSpPr>
        <p:spPr/>
        <p:txBody>
          <a:bodyPr/>
          <a:lstStyle/>
          <a:p>
            <a:fld id="{B34BC6D7-3636-49B1-8247-ADDCCE180446}" type="datetimeFigureOut">
              <a:rPr lang="en-IN" smtClean="0"/>
              <a:t>09-09-2020</a:t>
            </a:fld>
            <a:endParaRPr lang="en-IN"/>
          </a:p>
        </p:txBody>
      </p:sp>
      <p:sp>
        <p:nvSpPr>
          <p:cNvPr id="1048623" name="Footer Placeholder 2"/>
          <p:cNvSpPr>
            <a:spLocks noGrp="1"/>
          </p:cNvSpPr>
          <p:nvPr>
            <p:ph type="ftr" sz="quarter" idx="11"/>
          </p:nvPr>
        </p:nvSpPr>
        <p:spPr/>
        <p:txBody>
          <a:bodyPr/>
          <a:lstStyle/>
          <a:p>
            <a:endParaRPr lang="en-IN"/>
          </a:p>
        </p:txBody>
      </p:sp>
      <p:sp>
        <p:nvSpPr>
          <p:cNvPr id="1048624" name="Slide Number Placeholder 3"/>
          <p:cNvSpPr>
            <a:spLocks noGrp="1"/>
          </p:cNvSpPr>
          <p:nvPr>
            <p:ph type="sldNum" sz="quarter" idx="12"/>
          </p:nvPr>
        </p:nvSpPr>
        <p:spPr/>
        <p:txBody>
          <a:bodyPr/>
          <a:lstStyle/>
          <a:p>
            <a:fld id="{64ACC1F1-4273-45C8-B78C-572CEEB27AB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7"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68"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69"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70" name="Date Placeholder 4"/>
          <p:cNvSpPr>
            <a:spLocks noGrp="1"/>
          </p:cNvSpPr>
          <p:nvPr>
            <p:ph type="dt" sz="half" idx="10"/>
          </p:nvPr>
        </p:nvSpPr>
        <p:spPr/>
        <p:txBody>
          <a:bodyPr/>
          <a:lstStyle/>
          <a:p>
            <a:fld id="{B34BC6D7-3636-49B1-8247-ADDCCE180446}" type="datetimeFigureOut">
              <a:rPr lang="en-IN" smtClean="0"/>
              <a:t>09-09-2020</a:t>
            </a:fld>
            <a:endParaRPr lang="en-IN"/>
          </a:p>
        </p:txBody>
      </p:sp>
      <p:sp>
        <p:nvSpPr>
          <p:cNvPr id="1048671" name="Footer Placeholder 5"/>
          <p:cNvSpPr>
            <a:spLocks noGrp="1"/>
          </p:cNvSpPr>
          <p:nvPr>
            <p:ph type="ftr" sz="quarter" idx="11"/>
          </p:nvPr>
        </p:nvSpPr>
        <p:spPr/>
        <p:txBody>
          <a:bodyPr/>
          <a:lstStyle/>
          <a:p>
            <a:endParaRPr lang="en-IN"/>
          </a:p>
        </p:txBody>
      </p:sp>
      <p:sp>
        <p:nvSpPr>
          <p:cNvPr id="1048672" name="Slide Number Placeholder 6"/>
          <p:cNvSpPr>
            <a:spLocks noGrp="1"/>
          </p:cNvSpPr>
          <p:nvPr>
            <p:ph type="sldNum" sz="quarter" idx="12"/>
          </p:nvPr>
        </p:nvSpPr>
        <p:spPr/>
        <p:txBody>
          <a:bodyPr/>
          <a:lstStyle/>
          <a:p>
            <a:fld id="{64ACC1F1-4273-45C8-B78C-572CEEB27AB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51"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1048652"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104865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048654" name="Date Placeholder 4"/>
          <p:cNvSpPr>
            <a:spLocks noGrp="1"/>
          </p:cNvSpPr>
          <p:nvPr>
            <p:ph type="dt" sz="half" idx="10"/>
          </p:nvPr>
        </p:nvSpPr>
        <p:spPr/>
        <p:txBody>
          <a:bodyPr/>
          <a:lstStyle/>
          <a:p>
            <a:fld id="{B34BC6D7-3636-49B1-8247-ADDCCE180446}" type="datetimeFigureOut">
              <a:rPr lang="en-IN" smtClean="0"/>
              <a:t>09-09-2020</a:t>
            </a:fld>
            <a:endParaRPr lang="en-IN"/>
          </a:p>
        </p:txBody>
      </p:sp>
      <p:sp>
        <p:nvSpPr>
          <p:cNvPr id="1048655" name="Footer Placeholder 5"/>
          <p:cNvSpPr>
            <a:spLocks noGrp="1"/>
          </p:cNvSpPr>
          <p:nvPr>
            <p:ph type="ftr" sz="quarter" idx="11"/>
          </p:nvPr>
        </p:nvSpPr>
        <p:spPr/>
        <p:txBody>
          <a:bodyPr/>
          <a:lstStyle/>
          <a:p>
            <a:endParaRPr lang="en-IN"/>
          </a:p>
        </p:txBody>
      </p:sp>
      <p:sp>
        <p:nvSpPr>
          <p:cNvPr id="1048656" name="Slide Number Placeholder 6"/>
          <p:cNvSpPr>
            <a:spLocks noGrp="1"/>
          </p:cNvSpPr>
          <p:nvPr>
            <p:ph type="sldNum" sz="quarter" idx="12"/>
          </p:nvPr>
        </p:nvSpPr>
        <p:spPr/>
        <p:txBody>
          <a:bodyPr/>
          <a:lstStyle/>
          <a:p>
            <a:fld id="{64ACC1F1-4273-45C8-B78C-572CEEB27AB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4BC6D7-3636-49B1-8247-ADDCCE180446}" type="datetimeFigureOut">
              <a:rPr lang="en-IN" smtClean="0"/>
              <a:t>09-09-2020</a:t>
            </a:fld>
            <a:endParaRPr lang="en-IN"/>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ACC1F1-4273-45C8-B78C-572CEEB27AB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7" Type="http://schemas.openxmlformats.org/officeDocument/2006/relationships/image" Target="../media/image23.jpeg"/><Relationship Id="rId2" Type="http://schemas.openxmlformats.org/officeDocument/2006/relationships/image" Target="../media/image17.jpeg"/><Relationship Id="rId1" Type="http://schemas.openxmlformats.org/officeDocument/2006/relationships/slideLayout" Target="../slideLayouts/slideLayout5.xml"/><Relationship Id="rId6" Type="http://schemas.openxmlformats.org/officeDocument/2006/relationships/image" Target="../media/image19.jpeg"/><Relationship Id="rId5" Type="http://schemas.openxmlformats.org/officeDocument/2006/relationships/image" Target="../media/image12.jpe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24.png"/><Relationship Id="rId1" Type="http://schemas.openxmlformats.org/officeDocument/2006/relationships/slideLayout" Target="../slideLayouts/slideLayout5.xml"/><Relationship Id="rId4" Type="http://schemas.openxmlformats.org/officeDocument/2006/relationships/image" Target="../media/image12.jpe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hyperlink" Target="https://iotworld.co/2018/01/iot-based-weather-station-by-using-raspberry-pi-3/" TargetMode="External"/><Relationship Id="rId2" Type="http://schemas.openxmlformats.org/officeDocument/2006/relationships/hyperlink" Target="https://circuitdigest.com/microcontroller-projects/raspberry-pi-iot-weather-station-to-monitor-temperature-humidity-pressure" TargetMode="External"/><Relationship Id="rId1" Type="http://schemas.openxmlformats.org/officeDocument/2006/relationships/slideLayout" Target="../slideLayouts/slideLayout2.xml"/><Relationship Id="rId6" Type="http://schemas.openxmlformats.org/officeDocument/2006/relationships/hyperlink" Target="https://www.pantechsolutions.net/iot-weather-reporting-system-using-raspberry-pi" TargetMode="External"/><Relationship Id="rId5" Type="http://schemas.openxmlformats.org/officeDocument/2006/relationships/hyperlink" Target="https://youtu.be/K-QmBoERMcg" TargetMode="External"/><Relationship Id="rId4" Type="http://schemas.openxmlformats.org/officeDocument/2006/relationships/hyperlink" Target="https://iotdesignpro.com/projects/iot-based-raspberry-pi-weather-station-using-dht11-and-bmp180-sensor"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5" Type="http://schemas.openxmlformats.org/officeDocument/2006/relationships/image" Target="../media/image7.jpe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image" Target="../media/image12.jpeg"/><Relationship Id="rId1" Type="http://schemas.openxmlformats.org/officeDocument/2006/relationships/slideLayout" Target="../slideLayouts/slideLayout5.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 Id="rId9"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2097162"/>
          <p:cNvPicPr>
            <a:picLocks/>
          </p:cNvPicPr>
          <p:nvPr/>
        </p:nvPicPr>
        <p:blipFill>
          <a:blip r:embed="rId2"/>
          <a:stretch>
            <a:fillRect/>
          </a:stretch>
        </p:blipFill>
        <p:spPr>
          <a:xfrm>
            <a:off x="-388070" y="-1367622"/>
            <a:ext cx="13600252" cy="9593245"/>
          </a:xfrm>
          <a:prstGeom prst="rect">
            <a:avLst/>
          </a:prstGeom>
        </p:spPr>
      </p:pic>
      <p:sp>
        <p:nvSpPr>
          <p:cNvPr id="1048621" name="Subtitle 2"/>
          <p:cNvSpPr>
            <a:spLocks noGrp="1"/>
          </p:cNvSpPr>
          <p:nvPr>
            <p:ph type="subTitle" idx="1"/>
          </p:nvPr>
        </p:nvSpPr>
        <p:spPr>
          <a:xfrm>
            <a:off x="2725110" y="243056"/>
            <a:ext cx="9466889" cy="6648203"/>
          </a:xfrm>
          <a:prstGeom prst="rect">
            <a:avLst/>
          </a:prstGeom>
          <a:ln>
            <a:noFill/>
            <a:prstDash val="solid"/>
          </a:ln>
        </p:spPr>
        <p:txBody>
          <a:bodyPr vert="horz" lIns="91440" tIns="45720" rIns="91440" bIns="45720" rtlCol="0">
            <a:noAutofit/>
          </a:bodyPr>
          <a:lstStyle>
            <a:lvl1pPr marL="0" indent="0" algn="ctr" defTabSz="914400">
              <a:lnSpc>
                <a:spcPct val="90000"/>
              </a:lnSpc>
              <a:buFont typeface="Arial" panose="020B0604020202020204" pitchFamily="34" charset="0"/>
              <a:buNone/>
              <a:defRPr sz="2400"/>
            </a:lvl1pPr>
            <a:lvl2pPr marL="457200" indent="0" algn="ctr" defTabSz="914400">
              <a:lnSpc>
                <a:spcPct val="90000"/>
              </a:lnSpc>
              <a:buFont typeface="Arial" panose="020B0604020202020204" pitchFamily="34" charset="0"/>
              <a:buNone/>
              <a:defRPr sz="2000"/>
            </a:lvl2pPr>
            <a:lvl3pPr marL="914400" indent="0" algn="ctr" defTabSz="914400">
              <a:lnSpc>
                <a:spcPct val="90000"/>
              </a:lnSpc>
              <a:buFont typeface="Arial" panose="020B0604020202020204" pitchFamily="34" charset="0"/>
              <a:buNone/>
              <a:defRPr sz="1800"/>
            </a:lvl3pPr>
            <a:lvl4pPr marL="1371600" indent="0" algn="ctr" defTabSz="914400">
              <a:lnSpc>
                <a:spcPct val="90000"/>
              </a:lnSpc>
              <a:buFont typeface="Arial" panose="020B0604020202020204" pitchFamily="34" charset="0"/>
              <a:buNone/>
              <a:defRPr sz="1600"/>
            </a:lvl4pPr>
            <a:lvl5pPr marL="1828800" indent="0" algn="ctr" defTabSz="914400">
              <a:lnSpc>
                <a:spcPct val="90000"/>
              </a:lnSpc>
              <a:buFont typeface="Arial" panose="020B0604020202020204" pitchFamily="34" charset="0"/>
              <a:buNone/>
              <a:defRPr sz="1600"/>
            </a:lvl5pPr>
            <a:lvl6pPr marL="2286000" indent="0" algn="ctr" defTabSz="914400">
              <a:lnSpc>
                <a:spcPct val="90000"/>
              </a:lnSpc>
              <a:buFont typeface="Arial" panose="020B0604020202020204" pitchFamily="34" charset="0"/>
              <a:buNone/>
              <a:defRPr sz="1600"/>
            </a:lvl6pPr>
            <a:lvl7pPr marL="2743200" indent="0" algn="ctr" defTabSz="914400">
              <a:lnSpc>
                <a:spcPct val="90000"/>
              </a:lnSpc>
              <a:buFont typeface="Arial" panose="020B0604020202020204" pitchFamily="34" charset="0"/>
              <a:buNone/>
              <a:defRPr sz="1600"/>
            </a:lvl7pPr>
            <a:lvl8pPr marL="3200400" indent="0" algn="ctr" defTabSz="914400">
              <a:lnSpc>
                <a:spcPct val="90000"/>
              </a:lnSpc>
              <a:buFont typeface="Arial" panose="020B0604020202020204" pitchFamily="34" charset="0"/>
              <a:buNone/>
              <a:defRPr sz="1600"/>
            </a:lvl8pPr>
            <a:lvl9pPr marL="3657600" indent="0" algn="ctr" defTabSz="914400">
              <a:lnSpc>
                <a:spcPct val="90000"/>
              </a:lnSpc>
              <a:buFont typeface="Arial" panose="020B0604020202020204" pitchFamily="34" charset="0"/>
              <a:buNone/>
              <a:defRPr sz="1600"/>
            </a:lvl9pPr>
          </a:lstStyle>
          <a:p>
            <a:endParaRPr lang="en-US" sz="4400" b="1" dirty="0">
              <a:solidFill>
                <a:srgbClr val="002060"/>
              </a:solidFill>
            </a:endParaRPr>
          </a:p>
          <a:p>
            <a:endParaRPr lang="en-US" sz="4400" b="1" dirty="0">
              <a:solidFill>
                <a:srgbClr val="002060"/>
              </a:solidFill>
            </a:endParaRPr>
          </a:p>
          <a:p>
            <a:endParaRPr lang="en-US" sz="4400" b="1" dirty="0">
              <a:solidFill>
                <a:srgbClr val="002060"/>
              </a:solidFill>
            </a:endParaRPr>
          </a:p>
          <a:p>
            <a:r>
              <a:rPr lang="en-US" sz="4400" b="1" dirty="0">
                <a:solidFill>
                  <a:srgbClr val="000080"/>
                </a:solidFill>
              </a:rPr>
              <a:t>IOT BASED WEATHER REPORTING SYSTEM USING RASPBERRY PI/ESP8266</a:t>
            </a:r>
            <a:endParaRPr lang="en-IN" sz="4400" b="1" dirty="0">
              <a:solidFill>
                <a:srgbClr val="00008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11" name="Title 1"/>
          <p:cNvSpPr>
            <a:spLocks noGrp="1"/>
          </p:cNvSpPr>
          <p:nvPr>
            <p:ph type="title"/>
          </p:nvPr>
        </p:nvSpPr>
        <p:spPr/>
        <p:txBody>
          <a:bodyPr/>
          <a:lstStyle/>
          <a:p>
            <a:pPr algn="ctr"/>
            <a:r>
              <a:rPr lang="en-US" b="1" dirty="0">
                <a:solidFill>
                  <a:schemeClr val="accent1">
                    <a:lumMod val="75000"/>
                  </a:schemeClr>
                </a:solidFill>
              </a:rPr>
              <a:t>SOFTWARE REQUIREMENTS</a:t>
            </a:r>
            <a:endParaRPr lang="en-IN" b="1" dirty="0">
              <a:solidFill>
                <a:schemeClr val="accent1">
                  <a:lumMod val="75000"/>
                </a:schemeClr>
              </a:solidFill>
            </a:endParaRPr>
          </a:p>
        </p:txBody>
      </p:sp>
      <p:sp>
        <p:nvSpPr>
          <p:cNvPr id="1048612"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X</a:t>
            </a:r>
          </a:p>
          <a:p>
            <a:pPr marL="0" indent="0">
              <a:buNone/>
            </a:pPr>
            <a:endParaRPr lang="en-US" dirty="0"/>
          </a:p>
          <a:p>
            <a:pPr marL="0" indent="0">
              <a:buNone/>
            </a:pPr>
            <a:r>
              <a:rPr lang="en-US" dirty="0"/>
              <a:t>Thinkspeak                                                     </a:t>
            </a:r>
          </a:p>
        </p:txBody>
      </p:sp>
      <p:pic>
        <p:nvPicPr>
          <p:cNvPr id="2097161" name="Picture 4"/>
          <p:cNvPicPr>
            <a:picLocks noChangeAspect="1"/>
          </p:cNvPicPr>
          <p:nvPr/>
        </p:nvPicPr>
        <p:blipFill>
          <a:blip r:embed="rId2"/>
          <a:stretch>
            <a:fillRect/>
          </a:stretch>
        </p:blipFill>
        <p:spPr>
          <a:xfrm>
            <a:off x="558800" y="1825625"/>
            <a:ext cx="4064000" cy="2818606"/>
          </a:xfrm>
          <a:prstGeom prst="rect">
            <a:avLst/>
          </a:prstGeom>
        </p:spPr>
      </p:pic>
      <p:pic>
        <p:nvPicPr>
          <p:cNvPr id="2097162" name="Picture 6"/>
          <p:cNvPicPr>
            <a:picLocks noChangeAspect="1"/>
          </p:cNvPicPr>
          <p:nvPr/>
        </p:nvPicPr>
        <p:blipFill>
          <a:blip r:embed="rId3"/>
          <a:stretch>
            <a:fillRect/>
          </a:stretch>
        </p:blipFill>
        <p:spPr>
          <a:xfrm>
            <a:off x="6235700" y="1825625"/>
            <a:ext cx="3771900" cy="2818606"/>
          </a:xfrm>
          <a:prstGeom prst="rect">
            <a:avLst/>
          </a:prstGeom>
        </p:spPr>
      </p:pic>
      <p:sp>
        <p:nvSpPr>
          <p:cNvPr id="1048613" name="TextBox 8"/>
          <p:cNvSpPr txBox="1"/>
          <p:nvPr/>
        </p:nvSpPr>
        <p:spPr>
          <a:xfrm>
            <a:off x="6540500" y="4856599"/>
            <a:ext cx="6096000" cy="523220"/>
          </a:xfrm>
          <a:prstGeom prst="rect">
            <a:avLst/>
          </a:prstGeom>
          <a:noFill/>
        </p:spPr>
        <p:txBody>
          <a:bodyPr wrap="square">
            <a:spAutoFit/>
          </a:bodyPr>
          <a:lstStyle/>
          <a:p>
            <a:r>
              <a:rPr lang="en-US" sz="2800" dirty="0"/>
              <a:t>      Python</a:t>
            </a:r>
            <a:endParaRPr lang="en-IN"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26" name="Title 1"/>
          <p:cNvSpPr>
            <a:spLocks noGrp="1"/>
          </p:cNvSpPr>
          <p:nvPr>
            <p:ph type="title"/>
          </p:nvPr>
        </p:nvSpPr>
        <p:spPr/>
        <p:txBody>
          <a:bodyPr/>
          <a:lstStyle/>
          <a:p>
            <a:pPr algn="ctr"/>
            <a:r>
              <a:rPr lang="en-US" b="1" dirty="0">
                <a:solidFill>
                  <a:schemeClr val="accent1">
                    <a:lumMod val="75000"/>
                  </a:schemeClr>
                </a:solidFill>
              </a:rPr>
              <a:t>METHODOLOGY</a:t>
            </a:r>
            <a:endParaRPr lang="en-IN" dirty="0"/>
          </a:p>
        </p:txBody>
      </p:sp>
      <p:sp>
        <p:nvSpPr>
          <p:cNvPr id="1048627" name="Content Placeholder 2"/>
          <p:cNvSpPr>
            <a:spLocks noGrp="1"/>
          </p:cNvSpPr>
          <p:nvPr>
            <p:ph idx="1"/>
          </p:nvPr>
        </p:nvSpPr>
        <p:spPr>
          <a:xfrm>
            <a:off x="838200" y="1825624"/>
            <a:ext cx="10515600" cy="5032375"/>
          </a:xfrm>
        </p:spPr>
        <p:txBody>
          <a:bodyPr>
            <a:normAutofit fontScale="82500" lnSpcReduction="2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sz="2400" dirty="0"/>
          </a:p>
          <a:p>
            <a:endParaRPr lang="en-IN" sz="2400" dirty="0"/>
          </a:p>
          <a:p>
            <a:endParaRPr lang="en-IN" sz="2400" dirty="0"/>
          </a:p>
          <a:p>
            <a:endParaRPr lang="en-IN" sz="2400" dirty="0"/>
          </a:p>
          <a:p>
            <a:endParaRPr lang="en-IN" sz="2400" dirty="0"/>
          </a:p>
          <a:p>
            <a:endParaRPr lang="en-IN" sz="2400" dirty="0"/>
          </a:p>
          <a:p>
            <a:r>
              <a:rPr lang="en-IN" sz="2400" dirty="0"/>
              <a:t>The above fig show  diagrammatic representation of different phases of proposed methodology</a:t>
            </a:r>
          </a:p>
        </p:txBody>
      </p:sp>
      <p:pic>
        <p:nvPicPr>
          <p:cNvPr id="2097164" name="Picture 4"/>
          <p:cNvPicPr>
            <a:picLocks noChangeAspect="1"/>
          </p:cNvPicPr>
          <p:nvPr/>
        </p:nvPicPr>
        <p:blipFill>
          <a:blip r:embed="rId2"/>
          <a:stretch>
            <a:fillRect/>
          </a:stretch>
        </p:blipFill>
        <p:spPr>
          <a:xfrm>
            <a:off x="2197100" y="1617661"/>
            <a:ext cx="6575425" cy="447833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Title 1048687"/>
          <p:cNvSpPr>
            <a:spLocks noGrp="1"/>
          </p:cNvSpPr>
          <p:nvPr>
            <p:ph type="title"/>
          </p:nvPr>
        </p:nvSpPr>
        <p:spPr/>
        <p:txBody>
          <a:bodyPr/>
          <a:lstStyle/>
          <a:p>
            <a:r>
              <a:rPr lang="en-US" b="1">
                <a:solidFill>
                  <a:srgbClr val="0070C0"/>
                </a:solidFill>
              </a:rPr>
              <a:t>                Implementation phases</a:t>
            </a:r>
            <a:endParaRPr lang="en-IN" b="1">
              <a:solidFill>
                <a:srgbClr val="0070C0"/>
              </a:solidFill>
            </a:endParaRPr>
          </a:p>
        </p:txBody>
      </p:sp>
      <p:sp>
        <p:nvSpPr>
          <p:cNvPr id="1048691" name="Text Placeholder 1048690"/>
          <p:cNvSpPr>
            <a:spLocks noGrp="1"/>
          </p:cNvSpPr>
          <p:nvPr>
            <p:ph type="body" sz="quarter" idx="3"/>
          </p:nvPr>
        </p:nvSpPr>
        <p:spPr>
          <a:xfrm>
            <a:off x="6172199" y="2093119"/>
            <a:ext cx="5693630" cy="763534"/>
          </a:xfrm>
        </p:spPr>
        <p:txBody>
          <a:bodyPr>
            <a:normAutofit/>
          </a:bodyPr>
          <a:lstStyle/>
          <a:p>
            <a:pPr marL="342900" indent="-342900">
              <a:buFont typeface="Wingdings" charset="2"/>
              <a:buChar char="l"/>
            </a:pPr>
            <a:r>
              <a:rPr lang="en-US" sz="2400" b="1" dirty="0">
                <a:solidFill>
                  <a:schemeClr val="accent2">
                    <a:lumMod val="75000"/>
                  </a:schemeClr>
                </a:solidFill>
              </a:rPr>
              <a:t>There are three phases to achieve the stated objectives above:</a:t>
            </a:r>
            <a:endParaRPr sz="2800" dirty="0"/>
          </a:p>
          <a:p>
            <a:pPr marL="342900" indent="-342900">
              <a:buFont typeface="Arial"/>
              <a:buChar char="•"/>
            </a:pPr>
            <a:endParaRPr lang="en-IN" dirty="0"/>
          </a:p>
        </p:txBody>
      </p:sp>
      <p:sp>
        <p:nvSpPr>
          <p:cNvPr id="1048692" name="Content Placeholder 1048691"/>
          <p:cNvSpPr>
            <a:spLocks noGrp="1"/>
          </p:cNvSpPr>
          <p:nvPr>
            <p:ph sz="quarter" idx="4"/>
          </p:nvPr>
        </p:nvSpPr>
        <p:spPr/>
        <p:txBody>
          <a:bodyPr>
            <a:normAutofit fontScale="75000" lnSpcReduction="20000"/>
          </a:bodyPr>
          <a:lstStyle/>
          <a:p>
            <a:pPr marL="0" indent="0">
              <a:buNone/>
            </a:pPr>
            <a:endParaRPr lang="en-US" sz="2800" b="1" dirty="0"/>
          </a:p>
          <a:p>
            <a:pPr>
              <a:buFont typeface="Wingdings" panose="05000000000000000000" pitchFamily="2" charset="2"/>
              <a:buChar char="q"/>
            </a:pPr>
            <a:r>
              <a:rPr lang="en-US" sz="2800" b="1" dirty="0"/>
              <a:t>Weather station design and prototype development</a:t>
            </a:r>
            <a:endParaRPr sz="2800" dirty="0"/>
          </a:p>
          <a:p>
            <a:endParaRPr lang="en-US" sz="2800" dirty="0"/>
          </a:p>
          <a:p>
            <a:r>
              <a:rPr lang="en-US" sz="2800" dirty="0"/>
              <a:t> These weather parameters are measured using various sensors like  DHT humidity &amp; temperature sensor , BME 180 pressure sensor &amp; rain sensor and the Raspberry Pi / ESP8266 with built-in Wi-Fi is used to capture all the data from the weather sensor. The measurements taken include temperature, humidity, atmospheric pressure, and rain precipitation.</a:t>
            </a:r>
            <a:endParaRPr sz="2800" dirty="0"/>
          </a:p>
          <a:p>
            <a:endParaRPr lang="en-IN" dirty="0"/>
          </a:p>
        </p:txBody>
      </p:sp>
      <p:pic>
        <p:nvPicPr>
          <p:cNvPr id="2097181" name="Picture 2097180"/>
          <p:cNvPicPr>
            <a:picLocks/>
          </p:cNvPicPr>
          <p:nvPr/>
        </p:nvPicPr>
        <p:blipFill>
          <a:blip r:embed="rId2"/>
          <a:stretch>
            <a:fillRect/>
          </a:stretch>
        </p:blipFill>
        <p:spPr>
          <a:xfrm>
            <a:off x="-224018" y="1331943"/>
            <a:ext cx="2716547" cy="2235495"/>
          </a:xfrm>
          <a:prstGeom prst="rect">
            <a:avLst/>
          </a:prstGeom>
        </p:spPr>
      </p:pic>
      <p:pic>
        <p:nvPicPr>
          <p:cNvPr id="2097182" name="Picture 2097181"/>
          <p:cNvPicPr>
            <a:picLocks/>
          </p:cNvPicPr>
          <p:nvPr/>
        </p:nvPicPr>
        <p:blipFill>
          <a:blip r:embed="rId3"/>
          <a:stretch>
            <a:fillRect/>
          </a:stretch>
        </p:blipFill>
        <p:spPr>
          <a:xfrm>
            <a:off x="-15451" y="3567439"/>
            <a:ext cx="2299410" cy="1647704"/>
          </a:xfrm>
          <a:prstGeom prst="rect">
            <a:avLst/>
          </a:prstGeom>
        </p:spPr>
      </p:pic>
      <p:pic>
        <p:nvPicPr>
          <p:cNvPr id="2097183" name="Picture 2097182"/>
          <p:cNvPicPr>
            <a:picLocks/>
          </p:cNvPicPr>
          <p:nvPr/>
        </p:nvPicPr>
        <p:blipFill>
          <a:blip r:embed="rId4"/>
          <a:stretch>
            <a:fillRect/>
          </a:stretch>
        </p:blipFill>
        <p:spPr>
          <a:xfrm>
            <a:off x="403151" y="5215143"/>
            <a:ext cx="1462207" cy="1528231"/>
          </a:xfrm>
          <a:prstGeom prst="rect">
            <a:avLst/>
          </a:prstGeom>
        </p:spPr>
      </p:pic>
      <p:pic>
        <p:nvPicPr>
          <p:cNvPr id="2097184" name="Picture 2097183"/>
          <p:cNvPicPr>
            <a:picLocks/>
          </p:cNvPicPr>
          <p:nvPr/>
        </p:nvPicPr>
        <p:blipFill>
          <a:blip r:embed="rId5"/>
          <a:stretch>
            <a:fillRect/>
          </a:stretch>
        </p:blipFill>
        <p:spPr>
          <a:xfrm>
            <a:off x="4402152" y="7240940"/>
            <a:ext cx="2137449" cy="1254886"/>
          </a:xfrm>
          <a:prstGeom prst="rect">
            <a:avLst/>
          </a:prstGeom>
        </p:spPr>
      </p:pic>
      <p:pic>
        <p:nvPicPr>
          <p:cNvPr id="2097185" name="Picture 2097184"/>
          <p:cNvPicPr>
            <a:picLocks/>
          </p:cNvPicPr>
          <p:nvPr/>
        </p:nvPicPr>
        <p:blipFill>
          <a:blip r:embed="rId6"/>
          <a:stretch>
            <a:fillRect/>
          </a:stretch>
        </p:blipFill>
        <p:spPr>
          <a:xfrm rot="7071">
            <a:off x="2805846" y="7353350"/>
            <a:ext cx="2373833" cy="1979259"/>
          </a:xfrm>
          <a:prstGeom prst="rect">
            <a:avLst/>
          </a:prstGeom>
        </p:spPr>
      </p:pic>
      <p:sp>
        <p:nvSpPr>
          <p:cNvPr id="1048693" name="Arrow: Right 1048692"/>
          <p:cNvSpPr/>
          <p:nvPr/>
        </p:nvSpPr>
        <p:spPr>
          <a:xfrm flipV="1">
            <a:off x="1969381" y="3830959"/>
            <a:ext cx="1668863" cy="540326"/>
          </a:xfrm>
          <a:prstGeom prst="rightArrow">
            <a:avLst/>
          </a:prstGeom>
          <a:solidFill>
            <a:srgbClr val="0070C0"/>
          </a:solidFill>
          <a:ln w="25400">
            <a:solidFill>
              <a:srgbClr val="666666"/>
            </a:solidFill>
          </a:ln>
        </p:spPr>
        <p:txBody>
          <a:bodyPr anchor="ctr"/>
          <a:lstStyle/>
          <a:p>
            <a:pPr algn="ctr"/>
            <a:endParaRPr lang="en-IN"/>
          </a:p>
        </p:txBody>
      </p:sp>
      <p:pic>
        <p:nvPicPr>
          <p:cNvPr id="2097186" name="Picture 2097185"/>
          <p:cNvPicPr>
            <a:picLocks/>
          </p:cNvPicPr>
          <p:nvPr/>
        </p:nvPicPr>
        <p:blipFill>
          <a:blip r:embed="rId7"/>
          <a:srcRect/>
          <a:stretch>
            <a:fillRect/>
          </a:stretch>
        </p:blipFill>
        <p:spPr>
          <a:xfrm rot="15618">
            <a:off x="2980881" y="4501804"/>
            <a:ext cx="2901724" cy="2213782"/>
          </a:xfrm>
          <a:prstGeom prst="rect">
            <a:avLst/>
          </a:prstGeom>
        </p:spPr>
      </p:pic>
      <p:pic>
        <p:nvPicPr>
          <p:cNvPr id="2097187" name="Picture 2097186"/>
          <p:cNvPicPr>
            <a:picLocks/>
          </p:cNvPicPr>
          <p:nvPr/>
        </p:nvPicPr>
        <p:blipFill>
          <a:blip r:embed="rId5"/>
          <a:stretch>
            <a:fillRect/>
          </a:stretch>
        </p:blipFill>
        <p:spPr>
          <a:xfrm>
            <a:off x="2568539" y="1882345"/>
            <a:ext cx="3319080" cy="194861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Content Placeholder 1048703"/>
          <p:cNvSpPr>
            <a:spLocks noGrp="1"/>
          </p:cNvSpPr>
          <p:nvPr>
            <p:ph sz="quarter" idx="4"/>
          </p:nvPr>
        </p:nvSpPr>
        <p:spPr>
          <a:xfrm>
            <a:off x="6569963" y="1426961"/>
            <a:ext cx="5477188" cy="4502045"/>
          </a:xfrm>
        </p:spPr>
        <p:txBody>
          <a:bodyPr>
            <a:normAutofit fontScale="92857"/>
          </a:bodyPr>
          <a:lstStyle/>
          <a:p>
            <a:pPr>
              <a:buFont typeface="Wingdings" panose="05000000000000000000" pitchFamily="2" charset="2"/>
              <a:buChar char="q"/>
            </a:pPr>
            <a:r>
              <a:rPr lang="en-US" sz="2800" dirty="0"/>
              <a:t> </a:t>
            </a:r>
            <a:r>
              <a:rPr lang="en-US" sz="2800" b="1" dirty="0"/>
              <a:t>Transferring data to initial state cloud platform </a:t>
            </a:r>
            <a:endParaRPr sz="2800"/>
          </a:p>
          <a:p>
            <a:r>
              <a:rPr lang="en-US" sz="2800" dirty="0"/>
              <a:t>Raspberry Pi/ESP8266 will stream the data directly to the cloud. Cloud platform that are suggested to be used in this project are Thinkspeak because ThingSpeak enables the creation of sensor logging applications, location tracking applications, and a social network of things with status updates .</a:t>
            </a:r>
            <a:endParaRPr sz="2800"/>
          </a:p>
          <a:p>
            <a:endParaRPr lang="en-IN"/>
          </a:p>
        </p:txBody>
      </p:sp>
      <p:pic>
        <p:nvPicPr>
          <p:cNvPr id="2097188" name="Picture 2097187"/>
          <p:cNvPicPr>
            <a:picLocks/>
          </p:cNvPicPr>
          <p:nvPr/>
        </p:nvPicPr>
        <p:blipFill>
          <a:blip r:embed="rId2"/>
          <a:stretch>
            <a:fillRect/>
          </a:stretch>
        </p:blipFill>
        <p:spPr>
          <a:xfrm>
            <a:off x="3751214" y="2079750"/>
            <a:ext cx="2982280" cy="2858787"/>
          </a:xfrm>
          <a:prstGeom prst="rect">
            <a:avLst/>
          </a:prstGeom>
        </p:spPr>
      </p:pic>
      <p:pic>
        <p:nvPicPr>
          <p:cNvPr id="2097189" name="Picture 2097188"/>
          <p:cNvPicPr>
            <a:picLocks/>
          </p:cNvPicPr>
          <p:nvPr/>
        </p:nvPicPr>
        <p:blipFill>
          <a:blip r:embed="rId3"/>
          <a:stretch>
            <a:fillRect/>
          </a:stretch>
        </p:blipFill>
        <p:spPr>
          <a:xfrm>
            <a:off x="498047" y="3509144"/>
            <a:ext cx="3289599" cy="3282970"/>
          </a:xfrm>
          <a:prstGeom prst="rect">
            <a:avLst/>
          </a:prstGeom>
        </p:spPr>
      </p:pic>
      <p:pic>
        <p:nvPicPr>
          <p:cNvPr id="2097190" name="Picture 2097189"/>
          <p:cNvPicPr>
            <a:picLocks/>
          </p:cNvPicPr>
          <p:nvPr/>
        </p:nvPicPr>
        <p:blipFill>
          <a:blip r:embed="rId4"/>
          <a:stretch>
            <a:fillRect/>
          </a:stretch>
        </p:blipFill>
        <p:spPr>
          <a:xfrm>
            <a:off x="0" y="733582"/>
            <a:ext cx="3106738" cy="2695418"/>
          </a:xfrm>
          <a:prstGeom prst="rect">
            <a:avLst/>
          </a:prstGeom>
        </p:spPr>
      </p:pic>
      <p:sp>
        <p:nvSpPr>
          <p:cNvPr id="1048705" name="Arrow: Right 1048704"/>
          <p:cNvSpPr/>
          <p:nvPr/>
        </p:nvSpPr>
        <p:spPr>
          <a:xfrm>
            <a:off x="2102753" y="3509142"/>
            <a:ext cx="1648460" cy="444558"/>
          </a:xfrm>
          <a:prstGeom prst="rightArrow">
            <a:avLst/>
          </a:prstGeom>
          <a:solidFill>
            <a:srgbClr val="0070C0"/>
          </a:solidFill>
          <a:ln w="25400">
            <a:solidFill>
              <a:srgbClr val="666666"/>
            </a:solidFill>
          </a:ln>
        </p:spPr>
        <p:txBody>
          <a:bodyPr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Content Placeholder 1048709"/>
          <p:cNvSpPr>
            <a:spLocks noGrp="1"/>
          </p:cNvSpPr>
          <p:nvPr>
            <p:ph sz="quarter" idx="4"/>
          </p:nvPr>
        </p:nvSpPr>
        <p:spPr>
          <a:xfrm>
            <a:off x="5758764" y="1215487"/>
            <a:ext cx="6039248" cy="4876201"/>
          </a:xfrm>
        </p:spPr>
        <p:txBody>
          <a:bodyPr>
            <a:normAutofit fontScale="93214" lnSpcReduction="10000"/>
          </a:bodyPr>
          <a:lstStyle/>
          <a:p>
            <a:pPr>
              <a:buFont typeface="Wingdings" panose="05000000000000000000" pitchFamily="2" charset="2"/>
              <a:buChar char="q"/>
            </a:pPr>
            <a:r>
              <a:rPr lang="en-US" b="1" dirty="0"/>
              <a:t> Application of Internet of Things (IoT)</a:t>
            </a:r>
          </a:p>
          <a:p>
            <a:r>
              <a:rPr lang="en-US" dirty="0"/>
              <a:t>A stream of weather parameters/information can be displayed in a professional graphical fashion which can be accessed from mobile phone or web. One such IoT application platform that offers a wide variety of analysis, monitoring and counter action capabilities is ‘thingSpeak.</a:t>
            </a:r>
          </a:p>
          <a:p>
            <a:r>
              <a:rPr lang="en-US" dirty="0"/>
              <a:t>Thinkspeak also allows the development of next generation of applications of the web that is reliable, fast and engaging. Real-time notification will then be sent to the user as a reminder.</a:t>
            </a:r>
            <a:endParaRPr lang="en-IN"/>
          </a:p>
        </p:txBody>
      </p:sp>
      <p:pic>
        <p:nvPicPr>
          <p:cNvPr id="2097192" name="Picture 2097191"/>
          <p:cNvPicPr>
            <a:picLocks/>
          </p:cNvPicPr>
          <p:nvPr/>
        </p:nvPicPr>
        <p:blipFill>
          <a:blip r:embed="rId2"/>
          <a:stretch>
            <a:fillRect/>
          </a:stretch>
        </p:blipFill>
        <p:spPr>
          <a:xfrm>
            <a:off x="1592704" y="882745"/>
            <a:ext cx="3434904" cy="3034480"/>
          </a:xfrm>
          <a:prstGeom prst="rect">
            <a:avLst/>
          </a:prstGeom>
        </p:spPr>
      </p:pic>
      <p:pic>
        <p:nvPicPr>
          <p:cNvPr id="2097194" name="Picture 2097193"/>
          <p:cNvPicPr>
            <a:picLocks/>
          </p:cNvPicPr>
          <p:nvPr/>
        </p:nvPicPr>
        <p:blipFill>
          <a:blip r:embed="rId3"/>
          <a:stretch>
            <a:fillRect/>
          </a:stretch>
        </p:blipFill>
        <p:spPr>
          <a:xfrm>
            <a:off x="1376133" y="3917224"/>
            <a:ext cx="3520608" cy="317645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0" name="Title 1"/>
          <p:cNvSpPr>
            <a:spLocks noGrp="1"/>
          </p:cNvSpPr>
          <p:nvPr>
            <p:ph type="title"/>
          </p:nvPr>
        </p:nvSpPr>
        <p:spPr>
          <a:xfrm>
            <a:off x="374649" y="-241299"/>
            <a:ext cx="10807700" cy="1574100"/>
          </a:xfrm>
        </p:spPr>
        <p:txBody>
          <a:bodyPr>
            <a:normAutofit fontScale="90000"/>
          </a:bodyPr>
          <a:lstStyle/>
          <a:p>
            <a:pPr algn="ctr"/>
            <a:br>
              <a:rPr lang="en-US" b="1" dirty="0"/>
            </a:br>
            <a:r>
              <a:rPr lang="en-US" sz="4900" b="1" dirty="0">
                <a:solidFill>
                  <a:schemeClr val="accent1">
                    <a:lumMod val="75000"/>
                  </a:schemeClr>
                </a:solidFill>
              </a:rPr>
              <a:t>APPLICATION</a:t>
            </a:r>
            <a:br>
              <a:rPr lang="en-US" dirty="0"/>
            </a:br>
            <a:endParaRPr lang="en-IN" dirty="0"/>
          </a:p>
        </p:txBody>
      </p:sp>
      <p:sp>
        <p:nvSpPr>
          <p:cNvPr id="1048631" name="Content Placeholder 5"/>
          <p:cNvSpPr>
            <a:spLocks noGrp="1"/>
          </p:cNvSpPr>
          <p:nvPr>
            <p:ph idx="1"/>
          </p:nvPr>
        </p:nvSpPr>
        <p:spPr>
          <a:xfrm>
            <a:off x="838200" y="1419224"/>
            <a:ext cx="10515600" cy="5133976"/>
          </a:xfrm>
        </p:spPr>
        <p:txBody>
          <a:bodyPr>
            <a:noAutofit/>
          </a:bodyPr>
          <a:lstStyle/>
          <a:p>
            <a:endParaRPr lang="en-US" sz="1800" dirty="0"/>
          </a:p>
          <a:p>
            <a:endParaRPr lang="en-US" sz="1800" dirty="0"/>
          </a:p>
          <a:p>
            <a:pPr marL="0" indent="0">
              <a:buNone/>
            </a:pPr>
            <a:endParaRPr lang="en-US" sz="1800" dirty="0"/>
          </a:p>
          <a:p>
            <a:pPr marL="0" indent="0">
              <a:buNone/>
            </a:pPr>
            <a:endParaRPr lang="en-US" sz="1800" dirty="0"/>
          </a:p>
          <a:p>
            <a:endParaRPr lang="en-US" sz="1800" dirty="0"/>
          </a:p>
          <a:p>
            <a:pPr marL="0" indent="0">
              <a:buNone/>
            </a:pPr>
            <a:r>
              <a:rPr lang="en-US" sz="1800" dirty="0"/>
              <a:t>1.People can access the weather related information via mobile phone or web easily.</a:t>
            </a:r>
          </a:p>
          <a:p>
            <a:endParaRPr lang="en-US" sz="1800" dirty="0"/>
          </a:p>
          <a:p>
            <a:endParaRPr lang="en-US" sz="1800" dirty="0"/>
          </a:p>
          <a:p>
            <a:endParaRPr lang="en-US" sz="1800" dirty="0"/>
          </a:p>
          <a:p>
            <a:pPr marL="0" indent="0">
              <a:buNone/>
            </a:pPr>
            <a:endParaRPr lang="en-US" sz="1800" dirty="0"/>
          </a:p>
          <a:p>
            <a:endParaRPr lang="en-IN" sz="1800" dirty="0"/>
          </a:p>
          <a:p>
            <a:endParaRPr lang="en-IN" sz="1800" dirty="0"/>
          </a:p>
          <a:p>
            <a:endParaRPr lang="en-IN" sz="1800" dirty="0"/>
          </a:p>
          <a:p>
            <a:pPr marL="0" indent="0">
              <a:buNone/>
            </a:pPr>
            <a:r>
              <a:rPr lang="en-IN" sz="1800" dirty="0"/>
              <a:t>                                                             2.Agriculture                                                          </a:t>
            </a:r>
          </a:p>
          <a:p>
            <a:endParaRPr lang="en-US" sz="1800" dirty="0"/>
          </a:p>
        </p:txBody>
      </p:sp>
      <p:pic>
        <p:nvPicPr>
          <p:cNvPr id="2097165" name="Picture 6"/>
          <p:cNvPicPr>
            <a:picLocks noChangeAspect="1"/>
          </p:cNvPicPr>
          <p:nvPr/>
        </p:nvPicPr>
        <p:blipFill>
          <a:blip r:embed="rId2"/>
          <a:stretch>
            <a:fillRect/>
          </a:stretch>
        </p:blipFill>
        <p:spPr>
          <a:xfrm>
            <a:off x="6540500" y="1245394"/>
            <a:ext cx="4051300" cy="1878806"/>
          </a:xfrm>
          <a:prstGeom prst="rect">
            <a:avLst/>
          </a:prstGeom>
        </p:spPr>
      </p:pic>
      <p:pic>
        <p:nvPicPr>
          <p:cNvPr id="2097166" name="Picture 11"/>
          <p:cNvPicPr>
            <a:picLocks noChangeAspect="1"/>
          </p:cNvPicPr>
          <p:nvPr/>
        </p:nvPicPr>
        <p:blipFill>
          <a:blip r:embed="rId3"/>
          <a:stretch>
            <a:fillRect/>
          </a:stretch>
        </p:blipFill>
        <p:spPr>
          <a:xfrm>
            <a:off x="3752850" y="3850084"/>
            <a:ext cx="4051300" cy="2205831"/>
          </a:xfrm>
          <a:prstGeom prst="rect">
            <a:avLst/>
          </a:prstGeom>
        </p:spPr>
      </p:pic>
      <p:pic>
        <p:nvPicPr>
          <p:cNvPr id="2097167" name="Picture 2"/>
          <p:cNvPicPr>
            <a:picLocks noChangeAspect="1"/>
          </p:cNvPicPr>
          <p:nvPr/>
        </p:nvPicPr>
        <p:blipFill>
          <a:blip r:embed="rId4"/>
          <a:stretch>
            <a:fillRect/>
          </a:stretch>
        </p:blipFill>
        <p:spPr>
          <a:xfrm>
            <a:off x="1740694" y="1000125"/>
            <a:ext cx="3605212" cy="187880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6" name="TextBox 4"/>
          <p:cNvSpPr txBox="1"/>
          <p:nvPr/>
        </p:nvSpPr>
        <p:spPr>
          <a:xfrm>
            <a:off x="365125" y="4591735"/>
            <a:ext cx="5626100" cy="802639"/>
          </a:xfrm>
          <a:prstGeom prst="rect">
            <a:avLst/>
          </a:prstGeom>
          <a:noFill/>
        </p:spPr>
        <p:txBody>
          <a:bodyPr wrap="square">
            <a:spAutoFit/>
          </a:bodyPr>
          <a:lstStyle/>
          <a:p>
            <a:r>
              <a:rPr lang="en-US" sz="2400" dirty="0"/>
              <a:t>3.It  also help in the water level management at hydroelectric dams</a:t>
            </a:r>
          </a:p>
        </p:txBody>
      </p:sp>
      <p:pic>
        <p:nvPicPr>
          <p:cNvPr id="2097168" name="Picture 6"/>
          <p:cNvPicPr>
            <a:picLocks noChangeAspect="1"/>
          </p:cNvPicPr>
          <p:nvPr/>
        </p:nvPicPr>
        <p:blipFill>
          <a:blip r:embed="rId2"/>
          <a:stretch>
            <a:fillRect/>
          </a:stretch>
        </p:blipFill>
        <p:spPr>
          <a:xfrm>
            <a:off x="660400" y="1552787"/>
            <a:ext cx="5092918" cy="2637428"/>
          </a:xfrm>
          <a:prstGeom prst="rect">
            <a:avLst/>
          </a:prstGeom>
        </p:spPr>
      </p:pic>
      <p:pic>
        <p:nvPicPr>
          <p:cNvPr id="2097169" name="Picture 1"/>
          <p:cNvPicPr>
            <a:picLocks noChangeAspect="1"/>
          </p:cNvPicPr>
          <p:nvPr/>
        </p:nvPicPr>
        <p:blipFill>
          <a:blip r:embed="rId3"/>
          <a:stretch>
            <a:fillRect/>
          </a:stretch>
        </p:blipFill>
        <p:spPr>
          <a:xfrm>
            <a:off x="6381750" y="1524402"/>
            <a:ext cx="5435600" cy="2665813"/>
          </a:xfrm>
          <a:prstGeom prst="rect">
            <a:avLst/>
          </a:prstGeom>
        </p:spPr>
      </p:pic>
      <p:sp>
        <p:nvSpPr>
          <p:cNvPr id="1048637" name="Title 3"/>
          <p:cNvSpPr>
            <a:spLocks noGrp="1"/>
          </p:cNvSpPr>
          <p:nvPr>
            <p:ph type="title"/>
          </p:nvPr>
        </p:nvSpPr>
        <p:spPr>
          <a:xfrm>
            <a:off x="7477124" y="4591735"/>
            <a:ext cx="4162425" cy="476753"/>
          </a:xfrm>
        </p:spPr>
        <p:txBody>
          <a:bodyPr>
            <a:normAutofit/>
          </a:bodyPr>
          <a:lstStyle/>
          <a:p>
            <a:r>
              <a:rPr lang="en-IN" sz="2400" b="0" dirty="0"/>
              <a:t>4.Industry Monitoring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38" name="Title 1"/>
          <p:cNvSpPr>
            <a:spLocks noGrp="1"/>
          </p:cNvSpPr>
          <p:nvPr>
            <p:ph type="title"/>
          </p:nvPr>
        </p:nvSpPr>
        <p:spPr/>
        <p:txBody>
          <a:bodyPr/>
          <a:lstStyle/>
          <a:p>
            <a:pPr algn="ctr"/>
            <a:r>
              <a:rPr lang="en-US" b="1" dirty="0">
                <a:solidFill>
                  <a:schemeClr val="accent1">
                    <a:lumMod val="75000"/>
                  </a:schemeClr>
                </a:solidFill>
              </a:rPr>
              <a:t>REFERENCES</a:t>
            </a:r>
            <a:endParaRPr lang="en-IN" dirty="0"/>
          </a:p>
        </p:txBody>
      </p:sp>
      <p:sp>
        <p:nvSpPr>
          <p:cNvPr id="1048639" name="Content Placeholder 2"/>
          <p:cNvSpPr>
            <a:spLocks noGrp="1"/>
          </p:cNvSpPr>
          <p:nvPr>
            <p:ph idx="1"/>
          </p:nvPr>
        </p:nvSpPr>
        <p:spPr>
          <a:xfrm>
            <a:off x="838200" y="2141537"/>
            <a:ext cx="10515600" cy="4351338"/>
          </a:xfrm>
        </p:spPr>
        <p:txBody>
          <a:bodyPr>
            <a:noAutofit/>
          </a:bodyPr>
          <a:lstStyle/>
          <a:p>
            <a:r>
              <a:rPr lang="en-IN" sz="2400" dirty="0">
                <a:hlinkClick r:id="rId2"/>
              </a:rPr>
              <a:t>https://circuitdigest.com/microcontroller-projects/raspberry-pi-iot-weather-station-to-monitor-temperature-humidity-pressure</a:t>
            </a:r>
            <a:endParaRPr lang="en-IN" sz="2400" dirty="0"/>
          </a:p>
          <a:p>
            <a:r>
              <a:rPr lang="en-IN" sz="2400" u="sng" dirty="0">
                <a:hlinkClick r:id="rId3"/>
              </a:rPr>
              <a:t>https://iotworld.co/2018/01/iot-based-weather-station-by-using-raspberry-pi-3</a:t>
            </a:r>
            <a:r>
              <a:rPr lang="en-IN" sz="2400" i="1" u="sng" dirty="0">
                <a:hlinkClick r:id="rId3"/>
              </a:rPr>
              <a:t>/</a:t>
            </a:r>
            <a:endParaRPr lang="en-IN" sz="2400" i="1" u="sng" dirty="0"/>
          </a:p>
          <a:p>
            <a:r>
              <a:rPr lang="en-IN" sz="2400" dirty="0">
                <a:hlinkClick r:id="rId4"/>
              </a:rPr>
              <a:t>https://iotdesignpro.com/projects/iot-based-raspberry-pi-weather-station-using-dht11-and-bmp180-sensor</a:t>
            </a:r>
            <a:endParaRPr lang="en-IN" sz="2400" dirty="0"/>
          </a:p>
          <a:p>
            <a:r>
              <a:rPr lang="en-IN" sz="2400" dirty="0">
                <a:hlinkClick r:id="rId5"/>
              </a:rPr>
              <a:t>https://youtu.be/K-QmBoERMcg</a:t>
            </a:r>
            <a:endParaRPr lang="en-IN" sz="2400" dirty="0"/>
          </a:p>
          <a:p>
            <a:r>
              <a:rPr lang="en-IN" sz="2400" dirty="0">
                <a:hlinkClick r:id="rId6"/>
              </a:rPr>
              <a:t>https://www.pantechsolutions.net/iot-weather-reporting-system-using-raspberry-pi</a:t>
            </a:r>
            <a:endParaRPr lang="en-IN" sz="2400" dirty="0"/>
          </a:p>
          <a:p>
            <a:r>
              <a:rPr lang="en-IN" sz="2400" u="sng" dirty="0">
                <a:solidFill>
                  <a:schemeClr val="accent1">
                    <a:lumMod val="75000"/>
                  </a:schemeClr>
                </a:solidFill>
              </a:rPr>
              <a:t>https://www.pantechsolutions.net/iot-weather-reporting-system-using-raspberry-pi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25" name="TextBox 2"/>
          <p:cNvSpPr txBox="1"/>
          <p:nvPr/>
        </p:nvSpPr>
        <p:spPr>
          <a:xfrm>
            <a:off x="1060450" y="0"/>
            <a:ext cx="10071100" cy="7203440"/>
          </a:xfrm>
          <a:prstGeom prst="rect">
            <a:avLst/>
          </a:prstGeom>
          <a:noFill/>
        </p:spPr>
        <p:txBody>
          <a:bodyPr wrap="square">
            <a:spAutoFit/>
          </a:bodyPr>
          <a:lstStyle/>
          <a:p>
            <a:pPr algn="ctr"/>
            <a:r>
              <a:rPr lang="en-US" sz="2400" b="1" dirty="0"/>
              <a:t>      </a:t>
            </a:r>
          </a:p>
          <a:p>
            <a:pPr algn="ctr"/>
            <a:r>
              <a:rPr lang="en-US" sz="3600" b="1" dirty="0">
                <a:solidFill>
                  <a:schemeClr val="accent1">
                    <a:lumMod val="75000"/>
                  </a:schemeClr>
                </a:solidFill>
              </a:rPr>
              <a:t>IOT BASED WEATHER REPORTING SYSTEM USING RASPBERRY PI/ESP8266</a:t>
            </a:r>
            <a:endParaRPr lang="en-IN" sz="3600" b="1" dirty="0">
              <a:solidFill>
                <a:schemeClr val="accent1">
                  <a:lumMod val="75000"/>
                </a:schemeClr>
              </a:solidFill>
            </a:endParaRPr>
          </a:p>
          <a:p>
            <a:pPr algn="ctr"/>
            <a:endParaRPr lang="en-US" sz="2400" b="1" dirty="0"/>
          </a:p>
          <a:p>
            <a:pPr algn="ctr"/>
            <a:r>
              <a:rPr lang="en-US" sz="2400" b="1" dirty="0"/>
              <a:t> Project </a:t>
            </a:r>
            <a:r>
              <a:rPr lang="en-IN" sz="2400" b="1" dirty="0"/>
              <a:t>Member                              Roll no.                         </a:t>
            </a:r>
          </a:p>
          <a:p>
            <a:pPr marL="457200" indent="-457200" algn="ctr">
              <a:buFont typeface="+mj-lt"/>
              <a:buAutoNum type="arabicPeriod"/>
            </a:pPr>
            <a:r>
              <a:rPr lang="en-IN" sz="2400" dirty="0"/>
              <a:t>Akshay Prakash Chavan            707</a:t>
            </a:r>
          </a:p>
          <a:p>
            <a:pPr marL="457200" indent="-457200" algn="ctr">
              <a:buFont typeface="+mj-lt"/>
              <a:buAutoNum type="arabicPeriod"/>
            </a:pPr>
            <a:r>
              <a:rPr lang="en-IN" sz="2400" dirty="0"/>
              <a:t>Radhika Yuvraj Kamble             715</a:t>
            </a:r>
          </a:p>
          <a:p>
            <a:pPr marL="457200" indent="-457200" algn="ctr">
              <a:buFont typeface="+mj-lt"/>
              <a:buAutoNum type="arabicPeriod"/>
            </a:pPr>
            <a:r>
              <a:rPr lang="en-IN" sz="2400" dirty="0"/>
              <a:t>Tanvi Satish Nanekar                 729</a:t>
            </a:r>
          </a:p>
          <a:p>
            <a:pPr marL="457200" indent="-457200" algn="ctr">
              <a:buFont typeface="+mj-lt"/>
              <a:buAutoNum type="arabicPeriod"/>
            </a:pPr>
            <a:r>
              <a:rPr lang="en-IN" sz="2400" dirty="0"/>
              <a:t>Anjali Narayan Rane                  732</a:t>
            </a:r>
          </a:p>
          <a:p>
            <a:pPr algn="ctr"/>
            <a:endParaRPr lang="en-IN" sz="2400" dirty="0"/>
          </a:p>
          <a:p>
            <a:pPr algn="ctr"/>
            <a:endParaRPr lang="en-IN" sz="2400" dirty="0"/>
          </a:p>
          <a:p>
            <a:pPr algn="ctr"/>
            <a:endParaRPr lang="en-IN" sz="2400" b="1" dirty="0"/>
          </a:p>
          <a:p>
            <a:pPr algn="ctr"/>
            <a:r>
              <a:rPr lang="en-IN" sz="2400" b="1" dirty="0"/>
              <a:t>Project</a:t>
            </a:r>
            <a:r>
              <a:rPr lang="en-IN" sz="2400" dirty="0"/>
              <a:t> </a:t>
            </a:r>
            <a:r>
              <a:rPr lang="en-IN" sz="2400" b="1" dirty="0"/>
              <a:t>Guide                                                                 Project Co- Ordinator       </a:t>
            </a:r>
            <a:r>
              <a:rPr lang="en-IN" sz="2400" dirty="0"/>
              <a:t>               </a:t>
            </a:r>
          </a:p>
          <a:p>
            <a:r>
              <a:rPr lang="en-IN" sz="2400" dirty="0"/>
              <a:t>      Prof. Dipali Joshi-Jain                                                        Prof. N.S. Chame</a:t>
            </a:r>
          </a:p>
          <a:p>
            <a:r>
              <a:rPr lang="en-IN" sz="2400" dirty="0"/>
              <a:t>                                                                                                    Prof. Vidya Kamankar</a:t>
            </a:r>
          </a:p>
          <a:p>
            <a:pPr marL="457200" indent="-457200">
              <a:buFont typeface="+mj-lt"/>
              <a:buAutoNum type="arabicPeriod"/>
            </a:pPr>
            <a:endParaRPr lang="en-IN" sz="2400" dirty="0"/>
          </a:p>
          <a:p>
            <a:pPr marL="457200" indent="-457200">
              <a:buFont typeface="+mj-lt"/>
              <a:buAutoNum type="arabicPeriod"/>
            </a:pP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pPr algn="ctr"/>
            <a:r>
              <a:rPr lang="en-US" b="1" dirty="0">
                <a:solidFill>
                  <a:schemeClr val="accent1">
                    <a:lumMod val="75000"/>
                  </a:schemeClr>
                </a:solidFill>
              </a:rPr>
              <a:t>PROBLEM STATEMENT</a:t>
            </a:r>
            <a:endParaRPr lang="en-IN" b="1" dirty="0">
              <a:solidFill>
                <a:schemeClr val="accent1">
                  <a:lumMod val="75000"/>
                </a:schemeClr>
              </a:solidFill>
            </a:endParaRPr>
          </a:p>
        </p:txBody>
      </p:sp>
      <p:sp>
        <p:nvSpPr>
          <p:cNvPr id="1048615" name="Content Placeholder 2"/>
          <p:cNvSpPr>
            <a:spLocks noGrp="1"/>
          </p:cNvSpPr>
          <p:nvPr>
            <p:ph idx="1"/>
          </p:nvPr>
        </p:nvSpPr>
        <p:spPr/>
        <p:txBody>
          <a:bodyPr/>
          <a:lstStyle/>
          <a:p>
            <a:pPr>
              <a:lnSpc>
                <a:spcPct val="100000"/>
              </a:lnSpc>
            </a:pPr>
            <a:r>
              <a:rPr lang="en-IN" sz="2400" dirty="0">
                <a:solidFill>
                  <a:srgbClr val="000000"/>
                </a:solidFill>
                <a:latin typeface="Calibri" panose="020F0502020204030204" pitchFamily="34" charset="0"/>
                <a:cs typeface="Calibri" panose="020F0502020204030204" pitchFamily="34" charset="0"/>
              </a:rPr>
              <a:t>The Problem found in most weather Stations recently all the weather Stations Consists of their Own Data Centre to Access and send the information to Display devices.</a:t>
            </a:r>
          </a:p>
          <a:p>
            <a:pPr>
              <a:lnSpc>
                <a:spcPct val="100000"/>
              </a:lnSpc>
            </a:pPr>
            <a:r>
              <a:rPr lang="en-IN" sz="2400" dirty="0">
                <a:solidFill>
                  <a:srgbClr val="000000"/>
                </a:solidFill>
                <a:latin typeface="Calibri" panose="020F0502020204030204" pitchFamily="34" charset="0"/>
                <a:cs typeface="Calibri" panose="020F0502020204030204" pitchFamily="34" charset="0"/>
              </a:rPr>
              <a:t> Each and every data centre needs Crores to build their own data centre in the particular place. </a:t>
            </a:r>
          </a:p>
          <a:p>
            <a:pPr>
              <a:lnSpc>
                <a:spcPct val="100000"/>
              </a:lnSpc>
            </a:pPr>
            <a:r>
              <a:rPr lang="en-IN" sz="2400" dirty="0">
                <a:solidFill>
                  <a:srgbClr val="000000"/>
                </a:solidFill>
                <a:latin typeface="Calibri" panose="020F0502020204030204" pitchFamily="34" charset="0"/>
                <a:cs typeface="Calibri" panose="020F0502020204030204" pitchFamily="34" charset="0"/>
              </a:rPr>
              <a:t>IoT Based Weather System acts as Weather Station and it update the Data Centre in Cloud.</a:t>
            </a:r>
          </a:p>
          <a:p>
            <a:pPr>
              <a:lnSpc>
                <a:spcPct val="100000"/>
              </a:lnSpc>
            </a:pPr>
            <a:r>
              <a:rPr lang="en-IN" sz="2400" dirty="0">
                <a:solidFill>
                  <a:srgbClr val="000000"/>
                </a:solidFill>
                <a:latin typeface="Calibri" panose="020F0502020204030204" pitchFamily="34" charset="0"/>
                <a:cs typeface="Calibri" panose="020F0502020204030204" pitchFamily="34" charset="0"/>
              </a:rPr>
              <a:t> So, by using IoT Based Weather monitoring System we can solve the cost of equipment problem and also, we can also access the information remotely through internet Devices and Websites.</a:t>
            </a:r>
          </a:p>
          <a:p>
            <a:endParaRPr lang="en-IN" sz="2800" dirty="0">
              <a:solidFill>
                <a:srgbClr val="000000"/>
              </a:solidFill>
              <a:latin typeface="Calibri" panose="020F0502020204030204" pitchFamily="34"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4" name="Title 1048713"/>
          <p:cNvSpPr>
            <a:spLocks noGrp="1"/>
          </p:cNvSpPr>
          <p:nvPr>
            <p:ph type="title"/>
          </p:nvPr>
        </p:nvSpPr>
        <p:spPr/>
        <p:txBody>
          <a:bodyPr/>
          <a:lstStyle/>
          <a:p>
            <a:r>
              <a:rPr lang="en-US" b="1" dirty="0">
                <a:solidFill>
                  <a:srgbClr val="0070C0"/>
                </a:solidFill>
              </a:rPr>
              <a:t>                            Objective</a:t>
            </a:r>
            <a:endParaRPr lang="en-IN" b="1" dirty="0">
              <a:solidFill>
                <a:srgbClr val="0070C0"/>
              </a:solidFill>
            </a:endParaRPr>
          </a:p>
        </p:txBody>
      </p:sp>
      <p:sp>
        <p:nvSpPr>
          <p:cNvPr id="1048716" name="Content Placeholder 1048715"/>
          <p:cNvSpPr>
            <a:spLocks noGrp="1"/>
          </p:cNvSpPr>
          <p:nvPr>
            <p:ph sz="half" idx="2"/>
          </p:nvPr>
        </p:nvSpPr>
        <p:spPr/>
        <p:txBody>
          <a:bodyPr>
            <a:normAutofit fontScale="92857"/>
          </a:bodyPr>
          <a:lstStyle/>
          <a:p>
            <a:r>
              <a:rPr lang="en-US" sz="2800" dirty="0"/>
              <a:t>The objective of this project is to create an online weather system which enables the user to check real-time weather parameters of a place anytime and anywhere with just a few buttons click. </a:t>
            </a:r>
            <a:endParaRPr sz="2800" dirty="0"/>
          </a:p>
          <a:p>
            <a:endParaRPr lang="en-US" sz="2800" dirty="0"/>
          </a:p>
          <a:p>
            <a:r>
              <a:rPr lang="en-US" sz="2800" dirty="0"/>
              <a:t>On top of that, people will receive real-time notification or reminder to get themselves prepared for their plans in the current weather.</a:t>
            </a:r>
            <a:endParaRPr lang="en-IN" dirty="0"/>
          </a:p>
        </p:txBody>
      </p:sp>
      <p:pic>
        <p:nvPicPr>
          <p:cNvPr id="2097195" name="Picture 2097194"/>
          <p:cNvPicPr>
            <a:picLocks/>
          </p:cNvPicPr>
          <p:nvPr/>
        </p:nvPicPr>
        <p:blipFill>
          <a:blip r:embed="rId2"/>
          <a:stretch>
            <a:fillRect/>
          </a:stretch>
        </p:blipFill>
        <p:spPr>
          <a:xfrm>
            <a:off x="877957" y="4018562"/>
            <a:ext cx="4716071" cy="2642408"/>
          </a:xfrm>
          <a:prstGeom prst="rect">
            <a:avLst/>
          </a:prstGeom>
        </p:spPr>
      </p:pic>
      <p:pic>
        <p:nvPicPr>
          <p:cNvPr id="2097196" name="Picture 2097195"/>
          <p:cNvPicPr>
            <a:picLocks/>
          </p:cNvPicPr>
          <p:nvPr/>
        </p:nvPicPr>
        <p:blipFill>
          <a:blip r:embed="rId3"/>
          <a:stretch>
            <a:fillRect/>
          </a:stretch>
        </p:blipFill>
        <p:spPr>
          <a:xfrm>
            <a:off x="900337" y="1926818"/>
            <a:ext cx="4693693" cy="20744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97" name="Title 1"/>
          <p:cNvSpPr>
            <a:spLocks noGrp="1"/>
          </p:cNvSpPr>
          <p:nvPr>
            <p:ph type="title"/>
          </p:nvPr>
        </p:nvSpPr>
        <p:spPr/>
        <p:txBody>
          <a:bodyPr/>
          <a:lstStyle/>
          <a:p>
            <a:pPr algn="ctr"/>
            <a:r>
              <a:rPr lang="en-US" b="1" dirty="0">
                <a:solidFill>
                  <a:schemeClr val="accent1">
                    <a:lumMod val="75000"/>
                  </a:schemeClr>
                </a:solidFill>
              </a:rPr>
              <a:t>VALUE ADDITION </a:t>
            </a:r>
            <a:endParaRPr lang="en-IN" b="1" dirty="0">
              <a:solidFill>
                <a:schemeClr val="accent1">
                  <a:lumMod val="75000"/>
                </a:schemeClr>
              </a:solidFill>
            </a:endParaRPr>
          </a:p>
        </p:txBody>
      </p:sp>
      <p:sp>
        <p:nvSpPr>
          <p:cNvPr id="1048598" name="Content Placeholder 2"/>
          <p:cNvSpPr>
            <a:spLocks noGrp="1"/>
          </p:cNvSpPr>
          <p:nvPr>
            <p:ph idx="1"/>
          </p:nvPr>
        </p:nvSpPr>
        <p:spPr/>
        <p:txBody>
          <a:bodyPr/>
          <a:lstStyle/>
          <a:p>
            <a:r>
              <a:rPr lang="en-IN" dirty="0"/>
              <a:t>In our project we can monitor the Weather parameters like temperature , pressure, humidity &amp; rain prediction.</a:t>
            </a:r>
          </a:p>
          <a:p>
            <a:r>
              <a:rPr lang="en-IN" dirty="0"/>
              <a:t> In addition , we can also try to  monitor the Air quality index ,PM 2.5 &amp; PM 10 pollution parameters.</a:t>
            </a:r>
          </a:p>
          <a:p>
            <a:r>
              <a:rPr lang="en-IN" dirty="0"/>
              <a:t>In our project we can use Raspberry pi board/ ESP8266- 12 E board instead of Arduino board. </a:t>
            </a:r>
          </a:p>
          <a:p>
            <a:r>
              <a:rPr lang="en-IN" dirty="0"/>
              <a:t>Therefore the size of the weather reporting project can be made more compact by using the Raspberry Pi  board / ESP8266 12 E board.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587" name="Title 1"/>
          <p:cNvSpPr>
            <a:spLocks noGrp="1"/>
          </p:cNvSpPr>
          <p:nvPr>
            <p:ph type="title"/>
          </p:nvPr>
        </p:nvSpPr>
        <p:spPr>
          <a:xfrm>
            <a:off x="838200" y="392908"/>
            <a:ext cx="10515600" cy="604837"/>
          </a:xfrm>
        </p:spPr>
        <p:txBody>
          <a:bodyPr>
            <a:noAutofit/>
          </a:bodyPr>
          <a:lstStyle/>
          <a:p>
            <a:pPr algn="ctr"/>
            <a:r>
              <a:rPr lang="en-US" b="1" dirty="0">
                <a:solidFill>
                  <a:schemeClr val="accent1">
                    <a:lumMod val="75000"/>
                  </a:schemeClr>
                </a:solidFill>
              </a:rPr>
              <a:t>BLOCK DIAGRAM OF THE SYSTEM</a:t>
            </a:r>
            <a:endParaRPr lang="en-IN" b="1" dirty="0">
              <a:solidFill>
                <a:schemeClr val="accent1">
                  <a:lumMod val="75000"/>
                </a:schemeClr>
              </a:solidFill>
            </a:endParaRPr>
          </a:p>
        </p:txBody>
      </p:sp>
      <p:sp>
        <p:nvSpPr>
          <p:cNvPr id="1048588" name="Rectangle 16"/>
          <p:cNvSpPr/>
          <p:nvPr/>
        </p:nvSpPr>
        <p:spPr>
          <a:xfrm>
            <a:off x="2043908" y="1862933"/>
            <a:ext cx="1771650" cy="72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TEMPERATURE SENSOR</a:t>
            </a:r>
            <a:endParaRPr lang="en-IN" dirty="0">
              <a:ln w="0"/>
              <a:solidFill>
                <a:schemeClr val="tx1"/>
              </a:solidFill>
              <a:effectLst>
                <a:outerShdw blurRad="38100" dist="19050" dir="2700000" algn="tl" rotWithShape="0">
                  <a:schemeClr val="dk1">
                    <a:alpha val="40000"/>
                  </a:schemeClr>
                </a:outerShdw>
              </a:effectLst>
            </a:endParaRPr>
          </a:p>
        </p:txBody>
      </p:sp>
      <p:sp>
        <p:nvSpPr>
          <p:cNvPr id="1048589" name="Rectangle 17"/>
          <p:cNvSpPr/>
          <p:nvPr/>
        </p:nvSpPr>
        <p:spPr>
          <a:xfrm>
            <a:off x="8221661" y="1866305"/>
            <a:ext cx="1543050" cy="7239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LCD DISPLAY</a:t>
            </a:r>
            <a:endParaRPr lang="en-IN" dirty="0"/>
          </a:p>
        </p:txBody>
      </p:sp>
      <p:sp>
        <p:nvSpPr>
          <p:cNvPr id="1048590" name="Rectangle 18"/>
          <p:cNvSpPr/>
          <p:nvPr/>
        </p:nvSpPr>
        <p:spPr>
          <a:xfrm>
            <a:off x="8221661" y="2870994"/>
            <a:ext cx="1543050" cy="7239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BUZZER</a:t>
            </a:r>
            <a:endParaRPr lang="en-IN" dirty="0"/>
          </a:p>
        </p:txBody>
      </p:sp>
      <p:sp>
        <p:nvSpPr>
          <p:cNvPr id="1048591" name="Rectangle 20"/>
          <p:cNvSpPr/>
          <p:nvPr/>
        </p:nvSpPr>
        <p:spPr>
          <a:xfrm>
            <a:off x="8221661" y="3898105"/>
            <a:ext cx="1543050" cy="723900"/>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dirty="0"/>
              <a:t>WI-FI</a:t>
            </a:r>
            <a:endParaRPr lang="en-IN" dirty="0"/>
          </a:p>
        </p:txBody>
      </p:sp>
      <p:sp>
        <p:nvSpPr>
          <p:cNvPr id="1048592" name="Rectangle 22"/>
          <p:cNvSpPr/>
          <p:nvPr/>
        </p:nvSpPr>
        <p:spPr>
          <a:xfrm>
            <a:off x="8221661" y="5155407"/>
            <a:ext cx="1543050" cy="723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IOT WEBSITE</a:t>
            </a:r>
            <a:endParaRPr lang="en-IN" dirty="0"/>
          </a:p>
        </p:txBody>
      </p:sp>
      <p:sp>
        <p:nvSpPr>
          <p:cNvPr id="1048593" name="Rectangle 24"/>
          <p:cNvSpPr/>
          <p:nvPr/>
        </p:nvSpPr>
        <p:spPr>
          <a:xfrm>
            <a:off x="2043908" y="2847975"/>
            <a:ext cx="1771650" cy="7239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HUMIDITY SENSOR</a:t>
            </a:r>
            <a:endParaRPr lang="en-IN" dirty="0"/>
          </a:p>
        </p:txBody>
      </p:sp>
      <p:sp>
        <p:nvSpPr>
          <p:cNvPr id="1048594" name="Rectangle 26"/>
          <p:cNvSpPr/>
          <p:nvPr/>
        </p:nvSpPr>
        <p:spPr>
          <a:xfrm>
            <a:off x="2043908" y="3928269"/>
            <a:ext cx="1771650" cy="69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PRESSURE SENSOR</a:t>
            </a:r>
            <a:endParaRPr lang="en-IN" dirty="0"/>
          </a:p>
        </p:txBody>
      </p:sp>
      <p:sp>
        <p:nvSpPr>
          <p:cNvPr id="1048595" name="Rectangle 28"/>
          <p:cNvSpPr/>
          <p:nvPr/>
        </p:nvSpPr>
        <p:spPr>
          <a:xfrm>
            <a:off x="2042912" y="5155407"/>
            <a:ext cx="1771649" cy="7239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rPr>
              <a:t>RAIN SENSOR</a:t>
            </a:r>
            <a:endParaRPr lang="en-IN" dirty="0">
              <a:solidFill>
                <a:schemeClr val="tx1"/>
              </a:solidFill>
            </a:endParaRPr>
          </a:p>
        </p:txBody>
      </p:sp>
      <p:sp>
        <p:nvSpPr>
          <p:cNvPr id="1048596" name="Rectangle: Single Corner Rounded 30"/>
          <p:cNvSpPr/>
          <p:nvPr/>
        </p:nvSpPr>
        <p:spPr>
          <a:xfrm>
            <a:off x="5324476" y="1416843"/>
            <a:ext cx="1543049" cy="4781156"/>
          </a:xfrm>
          <a:prstGeom prst="round1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a:p>
            <a:pPr algn="ctr"/>
            <a:r>
              <a:rPr lang="en-US" dirty="0"/>
              <a:t>A</a:t>
            </a:r>
          </a:p>
          <a:p>
            <a:pPr algn="ctr"/>
            <a:r>
              <a:rPr lang="en-US" dirty="0"/>
              <a:t>S</a:t>
            </a:r>
          </a:p>
          <a:p>
            <a:pPr algn="ctr"/>
            <a:r>
              <a:rPr lang="en-US" dirty="0"/>
              <a:t>P</a:t>
            </a:r>
          </a:p>
          <a:p>
            <a:pPr algn="ctr"/>
            <a:r>
              <a:rPr lang="en-US" dirty="0"/>
              <a:t>B</a:t>
            </a:r>
          </a:p>
          <a:p>
            <a:pPr algn="ctr"/>
            <a:r>
              <a:rPr lang="en-US" dirty="0"/>
              <a:t>E</a:t>
            </a:r>
          </a:p>
          <a:p>
            <a:pPr algn="ctr"/>
            <a:r>
              <a:rPr lang="en-US" dirty="0"/>
              <a:t>R</a:t>
            </a:r>
          </a:p>
          <a:p>
            <a:pPr algn="ctr"/>
            <a:r>
              <a:rPr lang="en-US" dirty="0"/>
              <a:t>R</a:t>
            </a:r>
          </a:p>
          <a:p>
            <a:pPr algn="ctr"/>
            <a:r>
              <a:rPr lang="en-US" dirty="0"/>
              <a:t>Y</a:t>
            </a:r>
          </a:p>
          <a:p>
            <a:pPr algn="ctr"/>
            <a:endParaRPr lang="en-US" dirty="0"/>
          </a:p>
          <a:p>
            <a:pPr algn="ctr"/>
            <a:r>
              <a:rPr lang="en-US" dirty="0"/>
              <a:t>PI</a:t>
            </a:r>
          </a:p>
        </p:txBody>
      </p:sp>
      <p:cxnSp>
        <p:nvCxnSpPr>
          <p:cNvPr id="3145728" name="Straight Arrow Connector 33"/>
          <p:cNvCxnSpPr>
            <a:cxnSpLocks/>
            <a:stCxn id="1048588" idx="3"/>
          </p:cNvCxnSpPr>
          <p:nvPr/>
        </p:nvCxnSpPr>
        <p:spPr>
          <a:xfrm>
            <a:off x="3815558" y="2224883"/>
            <a:ext cx="1508918"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145729" name="Straight Arrow Connector 36"/>
          <p:cNvCxnSpPr>
            <a:cxnSpLocks/>
          </p:cNvCxnSpPr>
          <p:nvPr/>
        </p:nvCxnSpPr>
        <p:spPr>
          <a:xfrm>
            <a:off x="3815558" y="3251202"/>
            <a:ext cx="1501773" cy="2777"/>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145730" name="Straight Arrow Connector 37"/>
          <p:cNvCxnSpPr>
            <a:cxnSpLocks/>
            <a:stCxn id="1048594" idx="3"/>
          </p:cNvCxnSpPr>
          <p:nvPr/>
        </p:nvCxnSpPr>
        <p:spPr>
          <a:xfrm>
            <a:off x="3815558" y="4275137"/>
            <a:ext cx="1508918" cy="15082"/>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145731" name="Straight Arrow Connector 38"/>
          <p:cNvCxnSpPr>
            <a:cxnSpLocks/>
          </p:cNvCxnSpPr>
          <p:nvPr/>
        </p:nvCxnSpPr>
        <p:spPr>
          <a:xfrm>
            <a:off x="3814561" y="5530057"/>
            <a:ext cx="1502770" cy="0"/>
          </a:xfrm>
          <a:prstGeom prst="straightConnector1">
            <a:avLst/>
          </a:prstGeom>
          <a:ln>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145732" name="Straight Arrow Connector 10"/>
          <p:cNvCxnSpPr>
            <a:cxnSpLocks/>
          </p:cNvCxnSpPr>
          <p:nvPr/>
        </p:nvCxnSpPr>
        <p:spPr>
          <a:xfrm>
            <a:off x="6867525" y="2228255"/>
            <a:ext cx="13541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45733" name="Straight Arrow Connector 31"/>
          <p:cNvCxnSpPr>
            <a:cxnSpLocks/>
          </p:cNvCxnSpPr>
          <p:nvPr/>
        </p:nvCxnSpPr>
        <p:spPr>
          <a:xfrm>
            <a:off x="6867525" y="3251202"/>
            <a:ext cx="13541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45734" name="Straight Arrow Connector 32"/>
          <p:cNvCxnSpPr>
            <a:cxnSpLocks/>
          </p:cNvCxnSpPr>
          <p:nvPr/>
        </p:nvCxnSpPr>
        <p:spPr>
          <a:xfrm>
            <a:off x="6867525" y="4236243"/>
            <a:ext cx="13541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45735" name="Straight Arrow Connector 34"/>
          <p:cNvCxnSpPr>
            <a:cxnSpLocks/>
          </p:cNvCxnSpPr>
          <p:nvPr/>
        </p:nvCxnSpPr>
        <p:spPr>
          <a:xfrm>
            <a:off x="8993186" y="4652169"/>
            <a:ext cx="0" cy="52705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82" name="Title 1048681"/>
          <p:cNvSpPr>
            <a:spLocks noGrp="1"/>
          </p:cNvSpPr>
          <p:nvPr>
            <p:ph type="title"/>
          </p:nvPr>
        </p:nvSpPr>
        <p:spPr/>
        <p:txBody>
          <a:bodyPr/>
          <a:lstStyle/>
          <a:p>
            <a:r>
              <a:rPr lang="en-US" b="1">
                <a:solidFill>
                  <a:srgbClr val="0070C0"/>
                </a:solidFill>
              </a:rPr>
              <a:t>                         Introduction</a:t>
            </a:r>
            <a:endParaRPr lang="en-IN" b="1">
              <a:solidFill>
                <a:srgbClr val="0070C0"/>
              </a:solidFill>
            </a:endParaRPr>
          </a:p>
        </p:txBody>
      </p:sp>
      <p:sp>
        <p:nvSpPr>
          <p:cNvPr id="1048684" name="Content Placeholder 1048683"/>
          <p:cNvSpPr>
            <a:spLocks noGrp="1"/>
          </p:cNvSpPr>
          <p:nvPr>
            <p:ph sz="half" idx="2"/>
          </p:nvPr>
        </p:nvSpPr>
        <p:spPr/>
        <p:txBody>
          <a:bodyPr/>
          <a:lstStyle/>
          <a:p>
            <a:r>
              <a:rPr lang="en-US" b="0"/>
              <a:t>Weather forecasts are not only important for the functioning of our day to day lives but they also play a crucial role in agriculture, cattle farming, forestry, hydroelectric dams, wild-fire monitoring, disaster management, and numerous other sectors.</a:t>
            </a:r>
            <a:endParaRPr lang="en-IN" b="0"/>
          </a:p>
          <a:p>
            <a:endParaRPr lang="en-IN" b="0"/>
          </a:p>
        </p:txBody>
      </p:sp>
      <p:pic>
        <p:nvPicPr>
          <p:cNvPr id="2097171" name="Picture 2097170"/>
          <p:cNvPicPr>
            <a:picLocks/>
          </p:cNvPicPr>
          <p:nvPr/>
        </p:nvPicPr>
        <p:blipFill>
          <a:blip r:embed="rId2"/>
          <a:stretch>
            <a:fillRect/>
          </a:stretch>
        </p:blipFill>
        <p:spPr>
          <a:xfrm>
            <a:off x="0" y="3881848"/>
            <a:ext cx="2765365" cy="2030004"/>
          </a:xfrm>
          <a:prstGeom prst="rect">
            <a:avLst/>
          </a:prstGeom>
        </p:spPr>
      </p:pic>
      <p:pic>
        <p:nvPicPr>
          <p:cNvPr id="2097172" name="Picture 2097171"/>
          <p:cNvPicPr>
            <a:picLocks/>
          </p:cNvPicPr>
          <p:nvPr/>
        </p:nvPicPr>
        <p:blipFill>
          <a:blip r:embed="rId3"/>
          <a:stretch>
            <a:fillRect/>
          </a:stretch>
        </p:blipFill>
        <p:spPr>
          <a:xfrm>
            <a:off x="0" y="1886224"/>
            <a:ext cx="2805576" cy="1877637"/>
          </a:xfrm>
          <a:prstGeom prst="rect">
            <a:avLst/>
          </a:prstGeom>
        </p:spPr>
      </p:pic>
      <p:pic>
        <p:nvPicPr>
          <p:cNvPr id="2097170" name="Picture 2097169"/>
          <p:cNvPicPr>
            <a:picLocks/>
          </p:cNvPicPr>
          <p:nvPr/>
        </p:nvPicPr>
        <p:blipFill>
          <a:blip r:embed="rId4"/>
          <a:stretch>
            <a:fillRect/>
          </a:stretch>
        </p:blipFill>
        <p:spPr>
          <a:xfrm>
            <a:off x="2952078" y="1886224"/>
            <a:ext cx="2760902" cy="1841297"/>
          </a:xfrm>
          <a:prstGeom prst="rect">
            <a:avLst/>
          </a:prstGeom>
        </p:spPr>
      </p:pic>
      <p:pic>
        <p:nvPicPr>
          <p:cNvPr id="2097174" name="Picture 2097173"/>
          <p:cNvPicPr>
            <a:picLocks/>
          </p:cNvPicPr>
          <p:nvPr/>
        </p:nvPicPr>
        <p:blipFill>
          <a:blip r:embed="rId5"/>
          <a:stretch>
            <a:fillRect/>
          </a:stretch>
        </p:blipFill>
        <p:spPr>
          <a:xfrm>
            <a:off x="2930937" y="3881849"/>
            <a:ext cx="2791145" cy="20187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87" name="Content Placeholder 1048686"/>
          <p:cNvSpPr>
            <a:spLocks noGrp="1"/>
          </p:cNvSpPr>
          <p:nvPr>
            <p:ph sz="half" idx="2"/>
          </p:nvPr>
        </p:nvSpPr>
        <p:spPr>
          <a:xfrm>
            <a:off x="6383697" y="1219344"/>
            <a:ext cx="5205812" cy="4536150"/>
          </a:xfrm>
        </p:spPr>
        <p:txBody>
          <a:bodyPr>
            <a:normAutofit fontScale="89286" lnSpcReduction="10000"/>
          </a:bodyPr>
          <a:lstStyle/>
          <a:p>
            <a:r>
              <a:rPr lang="en-US" sz="2800" dirty="0"/>
              <a:t>T</a:t>
            </a:r>
            <a:r>
              <a:rPr lang="en-IN" sz="2800" dirty="0"/>
              <a:t>his local weather monitoring project employs four different sensors for the monitoring of temperature, humidity,</a:t>
            </a:r>
            <a:r>
              <a:rPr lang="en-US" sz="2800" dirty="0"/>
              <a:t> Pressure</a:t>
            </a:r>
            <a:r>
              <a:rPr lang="en-IN" sz="2800" dirty="0"/>
              <a:t> and rain parameters.</a:t>
            </a:r>
            <a:endParaRPr sz="2800" dirty="0"/>
          </a:p>
          <a:p>
            <a:endParaRPr lang="en-IN" sz="2800" dirty="0"/>
          </a:p>
          <a:p>
            <a:r>
              <a:rPr lang="en-IN" sz="2800" dirty="0"/>
              <a:t>Based on the information provided by this weather station project, heavy rains, excessive temperatures can be early forecasted and therefore measures can be taken to avoid natural disasters and catastrophes.</a:t>
            </a:r>
            <a:endParaRPr sz="2800" dirty="0"/>
          </a:p>
          <a:p>
            <a:endParaRPr lang="en-IN" dirty="0"/>
          </a:p>
        </p:txBody>
      </p:sp>
      <p:pic>
        <p:nvPicPr>
          <p:cNvPr id="2097175" name="Picture 2097174"/>
          <p:cNvPicPr>
            <a:picLocks/>
          </p:cNvPicPr>
          <p:nvPr/>
        </p:nvPicPr>
        <p:blipFill>
          <a:blip r:embed="rId2"/>
          <a:stretch>
            <a:fillRect/>
          </a:stretch>
        </p:blipFill>
        <p:spPr>
          <a:xfrm>
            <a:off x="177464" y="1247888"/>
            <a:ext cx="2888570" cy="2333719"/>
          </a:xfrm>
          <a:prstGeom prst="rect">
            <a:avLst/>
          </a:prstGeom>
        </p:spPr>
      </p:pic>
      <p:pic>
        <p:nvPicPr>
          <p:cNvPr id="2097176" name="Picture 2097175"/>
          <p:cNvPicPr>
            <a:picLocks/>
          </p:cNvPicPr>
          <p:nvPr/>
        </p:nvPicPr>
        <p:blipFill>
          <a:blip r:embed="rId3"/>
          <a:srcRect/>
          <a:stretch>
            <a:fillRect/>
          </a:stretch>
        </p:blipFill>
        <p:spPr>
          <a:xfrm>
            <a:off x="3131794" y="1264655"/>
            <a:ext cx="2934186" cy="2316950"/>
          </a:xfrm>
          <a:prstGeom prst="rect">
            <a:avLst/>
          </a:prstGeom>
        </p:spPr>
      </p:pic>
      <p:pic>
        <p:nvPicPr>
          <p:cNvPr id="2097179" name="Picture 2097178"/>
          <p:cNvPicPr>
            <a:picLocks/>
          </p:cNvPicPr>
          <p:nvPr/>
        </p:nvPicPr>
        <p:blipFill>
          <a:blip r:embed="rId4"/>
          <a:stretch>
            <a:fillRect/>
          </a:stretch>
        </p:blipFill>
        <p:spPr>
          <a:xfrm>
            <a:off x="3102945" y="3740165"/>
            <a:ext cx="2959604" cy="2372117"/>
          </a:xfrm>
          <a:prstGeom prst="rect">
            <a:avLst/>
          </a:prstGeom>
        </p:spPr>
      </p:pic>
      <p:pic>
        <p:nvPicPr>
          <p:cNvPr id="2097180" name="Picture 2097179"/>
          <p:cNvPicPr>
            <a:picLocks/>
          </p:cNvPicPr>
          <p:nvPr/>
        </p:nvPicPr>
        <p:blipFill>
          <a:blip r:embed="rId5"/>
          <a:stretch>
            <a:fillRect/>
          </a:stretch>
        </p:blipFill>
        <p:spPr>
          <a:xfrm>
            <a:off x="177463" y="3740165"/>
            <a:ext cx="2865784" cy="23937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8607" name="Title 1"/>
          <p:cNvSpPr>
            <a:spLocks noGrp="1"/>
          </p:cNvSpPr>
          <p:nvPr>
            <p:ph type="title"/>
          </p:nvPr>
        </p:nvSpPr>
        <p:spPr>
          <a:xfrm>
            <a:off x="1598612" y="343120"/>
            <a:ext cx="10515600" cy="1325563"/>
          </a:xfrm>
        </p:spPr>
        <p:txBody>
          <a:bodyPr/>
          <a:lstStyle/>
          <a:p>
            <a:pPr algn="ctr"/>
            <a:r>
              <a:rPr lang="en-US" b="1" dirty="0">
                <a:solidFill>
                  <a:schemeClr val="accent1">
                    <a:lumMod val="75000"/>
                  </a:schemeClr>
                </a:solidFill>
              </a:rPr>
              <a:t>HARDWARE REQUIREMENTS</a:t>
            </a:r>
            <a:endParaRPr lang="en-IN" b="1" dirty="0">
              <a:solidFill>
                <a:schemeClr val="accent1">
                  <a:lumMod val="75000"/>
                </a:schemeClr>
              </a:solidFill>
            </a:endParaRPr>
          </a:p>
        </p:txBody>
      </p:sp>
      <p:sp>
        <p:nvSpPr>
          <p:cNvPr id="1048608" name="Content Placeholder 2"/>
          <p:cNvSpPr>
            <a:spLocks noGrp="1"/>
          </p:cNvSpPr>
          <p:nvPr>
            <p:ph sz="half" idx="2"/>
          </p:nvPr>
        </p:nvSpPr>
        <p:spPr>
          <a:xfrm>
            <a:off x="369887" y="2206141"/>
            <a:ext cx="11136312" cy="4699484"/>
          </a:xfrm>
        </p:spPr>
        <p:txBody>
          <a:bodyPr>
            <a:normAutofit fontScale="42500" lnSpcReduction="20000"/>
          </a:bodyPr>
          <a:lstStyle/>
          <a:p>
            <a:pPr marL="0" indent="0">
              <a:buNone/>
            </a:pPr>
            <a:r>
              <a:rPr lang="en-IN" dirty="0"/>
              <a:t>                                                    </a:t>
            </a:r>
          </a:p>
          <a:p>
            <a:endParaRPr lang="en-IN" dirty="0"/>
          </a:p>
          <a:p>
            <a:pPr marL="0" indent="0">
              <a:buNone/>
            </a:pPr>
            <a:r>
              <a:rPr lang="en-IN" dirty="0"/>
              <a:t>                                                                                                                                                                           </a:t>
            </a:r>
          </a:p>
          <a:p>
            <a:pPr marL="0" indent="0">
              <a:buNone/>
            </a:pPr>
            <a:endParaRPr lang="en-IN" dirty="0"/>
          </a:p>
          <a:p>
            <a:pPr marL="0" indent="0">
              <a:buNone/>
            </a:pPr>
            <a:r>
              <a:rPr lang="en-IN" dirty="0"/>
              <a:t>                                                                          </a:t>
            </a:r>
          </a:p>
          <a:p>
            <a:pPr marL="0" indent="0">
              <a:buNone/>
            </a:pPr>
            <a:r>
              <a:rPr lang="en-IN" sz="3800" dirty="0"/>
              <a:t>Raspberry Pi Module                       </a:t>
            </a:r>
            <a:r>
              <a:rPr lang="en-US" sz="3800" dirty="0"/>
              <a:t>ESP8266</a:t>
            </a:r>
            <a:r>
              <a:rPr lang="en-IN" sz="3800" dirty="0"/>
              <a:t>                                  FC-37 Rain Level Sensor                               </a:t>
            </a:r>
          </a:p>
          <a:p>
            <a:pPr marL="0" indent="0">
              <a:buNone/>
            </a:pPr>
            <a:r>
              <a:rPr lang="en-IN" sz="3200" dirty="0"/>
              <a:t>                                                                                                                                                                                                                       </a:t>
            </a:r>
            <a:r>
              <a:rPr lang="en-IN" sz="3800" dirty="0"/>
              <a:t>DHT11 Humidity Sensor</a:t>
            </a:r>
          </a:p>
          <a:p>
            <a:pPr marL="0" indent="0">
              <a:buNone/>
            </a:pPr>
            <a:r>
              <a:rPr lang="en-IN" sz="2900" dirty="0"/>
              <a:t>                                                                                                                                                                                                                                                      </a:t>
            </a:r>
            <a:r>
              <a:rPr lang="en-IN" sz="3800" dirty="0"/>
              <a:t>&amp; Temperature Sensor</a:t>
            </a:r>
          </a:p>
          <a:p>
            <a:endParaRPr lang="en-IN" dirty="0"/>
          </a:p>
          <a:p>
            <a:pPr marL="0" indent="0">
              <a:buNone/>
            </a:pPr>
            <a:r>
              <a:rPr lang="en-IN" dirty="0"/>
              <a:t>                                                               </a:t>
            </a:r>
          </a:p>
          <a:p>
            <a:pPr marL="0" indent="0">
              <a:buNone/>
            </a:pPr>
            <a:r>
              <a:rPr lang="en-IN" dirty="0"/>
              <a:t>       </a:t>
            </a:r>
          </a:p>
          <a:p>
            <a:pPr marL="0" indent="0">
              <a:buNone/>
            </a:pPr>
            <a:r>
              <a:rPr lang="en-IN" dirty="0"/>
              <a:t>                                                                                                                                                                                                                                                                </a:t>
            </a:r>
          </a:p>
          <a:p>
            <a:pPr marL="0" indent="0">
              <a:buNone/>
            </a:pPr>
            <a:r>
              <a:rPr lang="en-IN" dirty="0"/>
              <a:t>                                                                                                            </a:t>
            </a:r>
            <a:endParaRPr lang="en-IN" sz="2400" dirty="0"/>
          </a:p>
          <a:p>
            <a:pPr marL="0" indent="0">
              <a:buNone/>
            </a:pPr>
            <a:endParaRPr lang="en-IN" dirty="0"/>
          </a:p>
          <a:p>
            <a:pPr marL="0" indent="0">
              <a:buNone/>
            </a:pPr>
            <a:endParaRPr lang="en-IN" sz="3800" dirty="0"/>
          </a:p>
          <a:p>
            <a:pPr marL="0" indent="0">
              <a:buNone/>
            </a:pPr>
            <a:r>
              <a:rPr lang="en-IN" sz="3800" dirty="0"/>
              <a:t>BME 185 Pressure sensor                   </a:t>
            </a:r>
            <a:r>
              <a:rPr lang="en-US" sz="3800" dirty="0"/>
              <a:t>Buzzer                       </a:t>
            </a:r>
            <a:r>
              <a:rPr lang="en-IN" sz="3800" dirty="0"/>
              <a:t>      LCD Display</a:t>
            </a:r>
            <a:r>
              <a:rPr lang="en-US" sz="3800" dirty="0"/>
              <a:t>                                          Connecting Wire                                                            </a:t>
            </a:r>
          </a:p>
          <a:p>
            <a:pPr marL="0" indent="0">
              <a:buNone/>
            </a:pPr>
            <a:r>
              <a:rPr lang="en-IN" dirty="0"/>
              <a:t>   </a:t>
            </a:r>
            <a:br>
              <a:rPr lang="en-IN" dirty="0"/>
            </a:br>
            <a:endParaRPr lang="en-IN" dirty="0"/>
          </a:p>
          <a:p>
            <a:endParaRPr lang="en-US" dirty="0"/>
          </a:p>
          <a:p>
            <a:endParaRPr lang="en-US" dirty="0"/>
          </a:p>
          <a:p>
            <a:endParaRPr lang="en-IN" dirty="0"/>
          </a:p>
        </p:txBody>
      </p:sp>
      <p:pic>
        <p:nvPicPr>
          <p:cNvPr id="2097152" name="Picture 7"/>
          <p:cNvPicPr>
            <a:picLocks noChangeAspect="1"/>
          </p:cNvPicPr>
          <p:nvPr/>
        </p:nvPicPr>
        <p:blipFill>
          <a:blip r:embed="rId2"/>
          <a:stretch>
            <a:fillRect/>
          </a:stretch>
        </p:blipFill>
        <p:spPr>
          <a:xfrm>
            <a:off x="420687" y="1748015"/>
            <a:ext cx="2118519" cy="1760317"/>
          </a:xfrm>
          <a:prstGeom prst="rect">
            <a:avLst/>
          </a:prstGeom>
        </p:spPr>
      </p:pic>
      <p:pic>
        <p:nvPicPr>
          <p:cNvPr id="2097153" name="Picture 16"/>
          <p:cNvPicPr>
            <a:picLocks noChangeAspect="1"/>
          </p:cNvPicPr>
          <p:nvPr/>
        </p:nvPicPr>
        <p:blipFill>
          <a:blip r:embed="rId3"/>
          <a:stretch>
            <a:fillRect/>
          </a:stretch>
        </p:blipFill>
        <p:spPr>
          <a:xfrm>
            <a:off x="6129338" y="1757655"/>
            <a:ext cx="2362200" cy="1603085"/>
          </a:xfrm>
          <a:prstGeom prst="rect">
            <a:avLst/>
          </a:prstGeom>
        </p:spPr>
      </p:pic>
      <p:pic>
        <p:nvPicPr>
          <p:cNvPr id="2097154" name="Picture 18"/>
          <p:cNvPicPr>
            <a:picLocks noChangeAspect="1"/>
          </p:cNvPicPr>
          <p:nvPr/>
        </p:nvPicPr>
        <p:blipFill>
          <a:blip r:embed="rId4"/>
          <a:stretch>
            <a:fillRect/>
          </a:stretch>
        </p:blipFill>
        <p:spPr>
          <a:xfrm>
            <a:off x="420687" y="3998165"/>
            <a:ext cx="2032000" cy="1640898"/>
          </a:xfrm>
          <a:prstGeom prst="rect">
            <a:avLst/>
          </a:prstGeom>
        </p:spPr>
      </p:pic>
      <p:pic>
        <p:nvPicPr>
          <p:cNvPr id="2097155" name="Picture 23"/>
          <p:cNvPicPr>
            <a:picLocks noChangeAspect="1"/>
          </p:cNvPicPr>
          <p:nvPr/>
        </p:nvPicPr>
        <p:blipFill>
          <a:blip r:embed="rId5"/>
          <a:stretch>
            <a:fillRect/>
          </a:stretch>
        </p:blipFill>
        <p:spPr>
          <a:xfrm>
            <a:off x="3113883" y="4117584"/>
            <a:ext cx="1889918" cy="1516062"/>
          </a:xfrm>
          <a:prstGeom prst="rect">
            <a:avLst/>
          </a:prstGeom>
        </p:spPr>
      </p:pic>
      <p:pic>
        <p:nvPicPr>
          <p:cNvPr id="2097156" name="Picture 27"/>
          <p:cNvPicPr>
            <a:picLocks noChangeAspect="1"/>
          </p:cNvPicPr>
          <p:nvPr/>
        </p:nvPicPr>
        <p:blipFill>
          <a:blip r:embed="rId6"/>
          <a:stretch>
            <a:fillRect/>
          </a:stretch>
        </p:blipFill>
        <p:spPr>
          <a:xfrm>
            <a:off x="5280023" y="4359069"/>
            <a:ext cx="2844802" cy="1355931"/>
          </a:xfrm>
          <a:prstGeom prst="rect">
            <a:avLst/>
          </a:prstGeom>
        </p:spPr>
      </p:pic>
      <p:pic>
        <p:nvPicPr>
          <p:cNvPr id="2097157" name="Picture 29"/>
          <p:cNvPicPr>
            <a:picLocks noChangeAspect="1"/>
          </p:cNvPicPr>
          <p:nvPr/>
        </p:nvPicPr>
        <p:blipFill>
          <a:blip r:embed="rId7"/>
          <a:stretch>
            <a:fillRect/>
          </a:stretch>
        </p:blipFill>
        <p:spPr>
          <a:xfrm>
            <a:off x="9159876" y="1387432"/>
            <a:ext cx="2198688" cy="2120900"/>
          </a:xfrm>
          <a:prstGeom prst="rect">
            <a:avLst/>
          </a:prstGeom>
        </p:spPr>
      </p:pic>
      <p:pic>
        <p:nvPicPr>
          <p:cNvPr id="2097158" name="Picture 31"/>
          <p:cNvPicPr>
            <a:picLocks noChangeAspect="1"/>
          </p:cNvPicPr>
          <p:nvPr/>
        </p:nvPicPr>
        <p:blipFill>
          <a:blip r:embed="rId8"/>
          <a:stretch>
            <a:fillRect/>
          </a:stretch>
        </p:blipFill>
        <p:spPr>
          <a:xfrm>
            <a:off x="9351170" y="5133975"/>
            <a:ext cx="1816100" cy="865992"/>
          </a:xfrm>
          <a:prstGeom prst="rect">
            <a:avLst/>
          </a:prstGeom>
        </p:spPr>
      </p:pic>
      <p:pic>
        <p:nvPicPr>
          <p:cNvPr id="2097159" name="Picture 33"/>
          <p:cNvPicPr>
            <a:picLocks noChangeAspect="1"/>
          </p:cNvPicPr>
          <p:nvPr/>
        </p:nvPicPr>
        <p:blipFill>
          <a:blip r:embed="rId9"/>
          <a:stretch>
            <a:fillRect/>
          </a:stretch>
        </p:blipFill>
        <p:spPr>
          <a:xfrm>
            <a:off x="2943225" y="1729472"/>
            <a:ext cx="2517775" cy="16030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TotalTime>
  <Words>820</Words>
  <Application>Microsoft Office PowerPoint</Application>
  <PresentationFormat>Widescreen</PresentationFormat>
  <Paragraphs>135</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Wingdings</vt:lpstr>
      <vt:lpstr>Office Theme</vt:lpstr>
      <vt:lpstr>PowerPoint Presentation</vt:lpstr>
      <vt:lpstr>PowerPoint Presentation</vt:lpstr>
      <vt:lpstr>PROBLEM STATEMENT</vt:lpstr>
      <vt:lpstr>                            Objective</vt:lpstr>
      <vt:lpstr>VALUE ADDITION </vt:lpstr>
      <vt:lpstr>BLOCK DIAGRAM OF THE SYSTEM</vt:lpstr>
      <vt:lpstr>                         Introduction</vt:lpstr>
      <vt:lpstr>PowerPoint Presentation</vt:lpstr>
      <vt:lpstr>HARDWARE REQUIREMENTS</vt:lpstr>
      <vt:lpstr>SOFTWARE REQUIREMENTS</vt:lpstr>
      <vt:lpstr>METHODOLOGY</vt:lpstr>
      <vt:lpstr>                Implementation phases</vt:lpstr>
      <vt:lpstr>PowerPoint Presentation</vt:lpstr>
      <vt:lpstr>PowerPoint Presentation</vt:lpstr>
      <vt:lpstr> APPLICATION </vt:lpstr>
      <vt:lpstr>4.Industry Monitoring</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Anjali Rane</dc:creator>
  <cp:lastModifiedBy>Anjali Rane</cp:lastModifiedBy>
  <cp:revision>2</cp:revision>
  <dcterms:created xsi:type="dcterms:W3CDTF">2020-09-01T03:26:55Z</dcterms:created>
  <dcterms:modified xsi:type="dcterms:W3CDTF">2020-09-09T08:57:34Z</dcterms:modified>
</cp:coreProperties>
</file>